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5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006" autoAdjust="0"/>
  </p:normalViewPr>
  <p:slideViewPr>
    <p:cSldViewPr>
      <p:cViewPr varScale="1">
        <p:scale>
          <a:sx n="57" d="100"/>
          <a:sy n="57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B6F27-7743-434B-80EA-A2C9B9B1464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710D6-C90F-42E4-BFC3-646CBFEECB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710D6-C90F-42E4-BFC3-646CBFEECB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710D6-C90F-42E4-BFC3-646CBFEECB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710D6-C90F-42E4-BFC3-646CBFEECB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D8A1-A69B-49AC-9C4F-F53F0400C255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3F232-F27E-44BC-A488-9C6FC90E2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 descr="C:\Users\Lisa\AppData\Local\Microsoft\Windows\Temporary Internet Files\Content.IE5\T4A9OM1Y\MC9002126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Lucida Sans" pitchFamily="34" charset="0"/>
              </a:rPr>
              <a:t>Ohio Field Directors’ Forum</a:t>
            </a:r>
            <a:endParaRPr lang="en-US" sz="4000" dirty="0">
              <a:latin typeface="Lucida San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629400" cy="2819400"/>
          </a:xfrm>
        </p:spPr>
        <p:txBody>
          <a:bodyPr>
            <a:normAutofit fontScale="55000" lnSpcReduction="20000"/>
          </a:bodyPr>
          <a:lstStyle/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OCTEO</a:t>
            </a:r>
          </a:p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Spring Conference</a:t>
            </a:r>
          </a:p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March 17, 2011</a:t>
            </a:r>
          </a:p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Lisa Henderson, Ph.D.</a:t>
            </a:r>
          </a:p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Sally Barnhart</a:t>
            </a:r>
            <a:r>
              <a:rPr lang="en-US" sz="5100" b="1" smtClean="0">
                <a:solidFill>
                  <a:schemeClr val="tx1"/>
                </a:solidFill>
                <a:latin typeface="Lucida Sans" pitchFamily="34" charset="0"/>
              </a:rPr>
              <a:t>, M.Ed</a:t>
            </a:r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.</a:t>
            </a:r>
          </a:p>
          <a:p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Special Guest- Donna </a:t>
            </a:r>
            <a:r>
              <a:rPr lang="en-US" sz="5100" b="1" dirty="0" err="1" smtClean="0">
                <a:solidFill>
                  <a:schemeClr val="tx1"/>
                </a:solidFill>
                <a:latin typeface="Lucida Sans" pitchFamily="34" charset="0"/>
              </a:rPr>
              <a:t>Hanby</a:t>
            </a:r>
            <a:r>
              <a:rPr lang="en-US" sz="5100" b="1" dirty="0" smtClean="0">
                <a:solidFill>
                  <a:schemeClr val="tx1"/>
                </a:solidFill>
                <a:latin typeface="Lucida Sans" pitchFamily="34" charset="0"/>
              </a:rPr>
              <a:t>, Ph.D</a:t>
            </a:r>
            <a:r>
              <a:rPr lang="en-US" sz="5100" dirty="0" smtClean="0">
                <a:solidFill>
                  <a:schemeClr val="tx1"/>
                </a:solidFill>
                <a:latin typeface="Lucida Sans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 descr="C:\Users\Lisa\AppData\Local\Microsoft\Windows\Temporary Internet Files\Content.IE5\T4A9OM1Y\MC900349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400269" cy="17925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Lucida Sans" pitchFamily="34" charset="0"/>
              </a:rPr>
              <a:t>Field Directors’ Circle Time </a:t>
            </a:r>
            <a:br>
              <a:rPr lang="en-US" b="1" dirty="0" smtClean="0">
                <a:latin typeface="Lucida Sans" pitchFamily="34" charset="0"/>
              </a:rPr>
            </a:br>
            <a:r>
              <a:rPr lang="en-US" b="1" dirty="0" smtClean="0">
                <a:latin typeface="Lucida Sans" pitchFamily="34" charset="0"/>
              </a:rPr>
              <a:t>Show and Tell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57400"/>
            <a:ext cx="7010400" cy="4038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 </a:t>
            </a:r>
            <a:r>
              <a:rPr lang="en-US" sz="2800" dirty="0" smtClean="0">
                <a:latin typeface="Lucida Sans" pitchFamily="34" charset="0"/>
              </a:rPr>
              <a:t>Are there other relevant topics of interest for discussion at the fall 2011 Field Directors’ Forum?  </a:t>
            </a:r>
          </a:p>
          <a:p>
            <a:pPr>
              <a:buNone/>
            </a:pPr>
            <a:endParaRPr lang="en-US" sz="2800" dirty="0">
              <a:latin typeface="Lucida Sans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Lucida Sans" pitchFamily="34" charset="0"/>
              </a:rPr>
              <a:t>	What format do you prefer for the meeting?</a:t>
            </a:r>
            <a:endParaRPr lang="en-US" dirty="0">
              <a:latin typeface="Lucida Sans" pitchFamily="34" charset="0"/>
            </a:endParaRPr>
          </a:p>
        </p:txBody>
      </p:sp>
      <p:pic>
        <p:nvPicPr>
          <p:cNvPr id="7185" name="Picture 17" descr="C:\Users\Lisa\AppData\Local\Microsoft\Windows\Temporary Internet Files\Content.IE5\T4A9OM1Y\MC900349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1400269" cy="1792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Lucida Sans" pitchFamily="34" charset="0"/>
              </a:rPr>
              <a:t>Field Directors’ Forum</a:t>
            </a:r>
            <a:br>
              <a:rPr lang="en-US" sz="4000" b="1" dirty="0" smtClean="0">
                <a:latin typeface="Lucida Sans" pitchFamily="34" charset="0"/>
              </a:rPr>
            </a:br>
            <a:r>
              <a:rPr lang="en-US" sz="4000" b="1" dirty="0" smtClean="0">
                <a:latin typeface="Lucida Sans" pitchFamily="34" charset="0"/>
              </a:rPr>
              <a:t>Spring </a:t>
            </a:r>
            <a:r>
              <a:rPr lang="en-US" sz="4000" b="1" dirty="0">
                <a:latin typeface="Lucida Sans" pitchFamily="34" charset="0"/>
              </a:rPr>
              <a:t> </a:t>
            </a:r>
            <a:r>
              <a:rPr lang="en-US" sz="4000" b="1" dirty="0" smtClean="0">
                <a:latin typeface="Lucida Sans" pitchFamily="34" charset="0"/>
              </a:rPr>
              <a:t>2011 Officer Elections</a:t>
            </a:r>
            <a:endParaRPr lang="en-US" sz="4000" b="1" dirty="0">
              <a:latin typeface="Lucida Sans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3429000" cy="9144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Lucida Sans" pitchFamily="34" charset="0"/>
              </a:rPr>
              <a:t>Secretary </a:t>
            </a:r>
          </a:p>
          <a:p>
            <a:r>
              <a:rPr lang="en-US" sz="2800" dirty="0" smtClean="0">
                <a:latin typeface="Lucida Sans" pitchFamily="34" charset="0"/>
              </a:rPr>
              <a:t>Nominations</a:t>
            </a:r>
            <a:endParaRPr lang="en-US" sz="280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3657600" cy="3951288"/>
          </a:xfrm>
        </p:spPr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 smtClean="0">
                <a:latin typeface="Lucida Sans" pitchFamily="34" charset="0"/>
              </a:rPr>
              <a:t>Lori </a:t>
            </a:r>
            <a:r>
              <a:rPr lang="en-US" b="1" dirty="0" err="1">
                <a:latin typeface="Lucida Sans" pitchFamily="34" charset="0"/>
              </a:rPr>
              <a:t>DeShetler</a:t>
            </a:r>
            <a:r>
              <a:rPr lang="en-US" b="1" dirty="0">
                <a:latin typeface="Lucida Sans" pitchFamily="34" charset="0"/>
              </a:rPr>
              <a:t>, M.Ed. </a:t>
            </a:r>
            <a:endParaRPr lang="en-US" dirty="0" smtClean="0">
              <a:latin typeface="Lucida Sans" pitchFamily="34" charset="0"/>
            </a:endParaRPr>
          </a:p>
          <a:p>
            <a:pPr>
              <a:buNone/>
            </a:pPr>
            <a:r>
              <a:rPr lang="en-US" i="1" dirty="0" smtClean="0">
                <a:latin typeface="Lucida Sans" pitchFamily="34" charset="0"/>
              </a:rPr>
              <a:t>The University of Toledo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495800" y="2906712"/>
            <a:ext cx="4041775" cy="3951288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___________________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 smtClean="0"/>
              <a:t>___________________</a:t>
            </a:r>
            <a:endParaRPr lang="en-US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24400" y="1981200"/>
            <a:ext cx="3886200" cy="110807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Lucida Sans" pitchFamily="34" charset="0"/>
              </a:rPr>
              <a:t>Co-President Nominations</a:t>
            </a:r>
            <a:endParaRPr lang="en-US" sz="2800" dirty="0">
              <a:latin typeface="Lucida Sans" pitchFamily="34" charset="0"/>
            </a:endParaRPr>
          </a:p>
        </p:txBody>
      </p:sp>
      <p:pic>
        <p:nvPicPr>
          <p:cNvPr id="3075" name="Picture 3" descr="C:\Users\Lisa\AppData\Local\Microsoft\Windows\Temporary Internet Files\Content.IE5\3CRCQQ4E\MC9002456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953000"/>
            <a:ext cx="1447800" cy="1421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 descr="C:\Users\Lisa\AppData\Local\Microsoft\Windows\Temporary Internet Files\Content.IE5\1H1GUE9G\MC900355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1777594" cy="18315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" pitchFamily="34" charset="0"/>
              </a:rPr>
              <a:t>Topics of Interest Identified by</a:t>
            </a:r>
            <a:br>
              <a:rPr lang="en-US" sz="3600" b="1" dirty="0" smtClean="0">
                <a:latin typeface="Lucida Sans" pitchFamily="34" charset="0"/>
              </a:rPr>
            </a:br>
            <a:r>
              <a:rPr lang="en-US" sz="3600" b="1" dirty="0" smtClean="0">
                <a:latin typeface="Lucida Sans" pitchFamily="34" charset="0"/>
              </a:rPr>
              <a:t> Field Directors </a:t>
            </a:r>
            <a:r>
              <a:rPr lang="en-US" sz="3600" b="1" dirty="0">
                <a:latin typeface="Lucida Sans" pitchFamily="34" charset="0"/>
              </a:rPr>
              <a:t>-</a:t>
            </a:r>
            <a:r>
              <a:rPr lang="en-US" sz="3600" b="1" dirty="0" smtClean="0">
                <a:latin typeface="Lucida Sans" pitchFamily="34" charset="0"/>
              </a:rPr>
              <a:t> Fall 2010 </a:t>
            </a:r>
            <a:endParaRPr lang="en-US" sz="3600" b="1" dirty="0">
              <a:latin typeface="Lucida Sans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Lucida Sans" pitchFamily="34" charset="0"/>
              </a:rPr>
              <a:t>Counseling Candidates to Alternative Careers</a:t>
            </a:r>
          </a:p>
          <a:p>
            <a:r>
              <a:rPr lang="en-US" dirty="0" smtClean="0">
                <a:latin typeface="Lucida Sans" pitchFamily="34" charset="0"/>
              </a:rPr>
              <a:t>Securing Out of State Field Experiences</a:t>
            </a:r>
          </a:p>
          <a:p>
            <a:r>
              <a:rPr lang="en-US" dirty="0" smtClean="0">
                <a:latin typeface="Lucida Sans" pitchFamily="34" charset="0"/>
              </a:rPr>
              <a:t>Managing Placements through Data-Bases </a:t>
            </a:r>
          </a:p>
          <a:p>
            <a:r>
              <a:rPr lang="en-US" dirty="0" smtClean="0">
                <a:latin typeface="Lucida Sans" pitchFamily="34" charset="0"/>
              </a:rPr>
              <a:t>Avoiding Placement Problems</a:t>
            </a:r>
          </a:p>
          <a:p>
            <a:r>
              <a:rPr lang="en-US" dirty="0" smtClean="0">
                <a:latin typeface="Lucida Sans" pitchFamily="34" charset="0"/>
              </a:rPr>
              <a:t>Sharing Handbooks and Handouts</a:t>
            </a:r>
          </a:p>
          <a:p>
            <a:r>
              <a:rPr lang="en-US" dirty="0" smtClean="0">
                <a:latin typeface="Lucida Sans" pitchFamily="34" charset="0"/>
              </a:rPr>
              <a:t>Networking and Time for Discussion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Lucida Sans" pitchFamily="34" charset="0"/>
              </a:rPr>
              <a:t>Determining the Impact of District Cutbacks and Staffing Reductions on Field Placements</a:t>
            </a:r>
          </a:p>
          <a:p>
            <a:r>
              <a:rPr lang="en-US" dirty="0" smtClean="0">
                <a:latin typeface="Lucida Sans" pitchFamily="34" charset="0"/>
              </a:rPr>
              <a:t>Understanding Expectations and Requirements for the New Field Model</a:t>
            </a:r>
          </a:p>
          <a:p>
            <a:r>
              <a:rPr lang="en-US" dirty="0" smtClean="0">
                <a:latin typeface="Lucida Sans" pitchFamily="34" charset="0"/>
              </a:rPr>
              <a:t>Partnering with School Districts </a:t>
            </a:r>
          </a:p>
          <a:p>
            <a:r>
              <a:rPr lang="en-US" dirty="0" smtClean="0">
                <a:latin typeface="Lucida Sans" pitchFamily="34" charset="0"/>
              </a:rPr>
              <a:t>Sharing Evaluation Forms</a:t>
            </a:r>
          </a:p>
          <a:p>
            <a:r>
              <a:rPr lang="en-US" dirty="0" smtClean="0">
                <a:latin typeface="Lucida Sans" pitchFamily="34" charset="0"/>
              </a:rPr>
              <a:t>Working with Licensure Officers</a:t>
            </a:r>
          </a:p>
          <a:p>
            <a:r>
              <a:rPr lang="en-US" dirty="0" smtClean="0">
                <a:latin typeface="Lucida Sans" pitchFamily="34" charset="0"/>
              </a:rPr>
              <a:t>Collaborating with other Field Offices</a:t>
            </a:r>
            <a:endParaRPr lang="en-US" dirty="0"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" pitchFamily="34" charset="0"/>
              </a:rPr>
              <a:t>Additional Topics Identified </a:t>
            </a:r>
            <a:br>
              <a:rPr lang="en-US" sz="3600" b="1" dirty="0" smtClean="0">
                <a:latin typeface="Lucida Sans" pitchFamily="34" charset="0"/>
              </a:rPr>
            </a:br>
            <a:r>
              <a:rPr lang="en-US" sz="3600" b="1" dirty="0" smtClean="0">
                <a:latin typeface="Lucida Sans" pitchFamily="34" charset="0"/>
              </a:rPr>
              <a:t>Since Fall 2010 </a:t>
            </a:r>
            <a:endParaRPr lang="en-US" sz="3600" b="1" dirty="0">
              <a:latin typeface="Lucida Sans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z="2800" dirty="0" smtClean="0">
                <a:latin typeface="Lucida Sans" pitchFamily="34" charset="0"/>
              </a:rPr>
              <a:t>Determining Gates or Eligibility Criteria for Admission to and Retention in Teacher Education Programs</a:t>
            </a:r>
          </a:p>
          <a:p>
            <a:r>
              <a:rPr lang="en-US" sz="2800" dirty="0" smtClean="0">
                <a:latin typeface="Lucida Sans" pitchFamily="34" charset="0"/>
              </a:rPr>
              <a:t>Awarding Degrees without Licenses</a:t>
            </a:r>
          </a:p>
          <a:p>
            <a:r>
              <a:rPr lang="en-US" sz="2800" dirty="0" smtClean="0">
                <a:latin typeface="Lucida Sans" pitchFamily="34" charset="0"/>
              </a:rPr>
              <a:t>Understanding the Field Offices’ Roles in the Teacher Performance Assessment (TPA)</a:t>
            </a:r>
          </a:p>
          <a:p>
            <a:endParaRPr lang="en-US" dirty="0"/>
          </a:p>
        </p:txBody>
      </p:sp>
      <p:pic>
        <p:nvPicPr>
          <p:cNvPr id="5122" name="Picture 2" descr="C:\Users\Lisa\AppData\Local\Microsoft\Windows\Temporary Internet Files\Content.IE5\N6OLUCW4\MP90017775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C:\Users\Lisa\AppData\Local\Microsoft\Windows\Temporary Internet Files\Content.IE5\T4A9OM1Y\MC9002752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8006" y="0"/>
            <a:ext cx="3935994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Lucida Sans" pitchFamily="34" charset="0"/>
              </a:rPr>
              <a:t>Field Directors’ Circle Time</a:t>
            </a:r>
            <a:endParaRPr lang="en-US" sz="4000" b="1" dirty="0">
              <a:latin typeface="Lucida Sans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4800600" cy="3352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Lucida Sans" pitchFamily="34" charset="0"/>
              </a:rPr>
              <a:t>A  show and tell opportunity to discuss best practices in developing quality field and clinical experiences</a:t>
            </a:r>
            <a:endParaRPr lang="en-US" sz="2800" b="1" dirty="0">
              <a:solidFill>
                <a:schemeClr val="tx1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Lucida Sans" pitchFamily="34" charset="0"/>
              </a:rPr>
              <a:t>How does your institution track admission and  retention of candidates in the teacher education program?</a:t>
            </a:r>
          </a:p>
          <a:p>
            <a:pPr>
              <a:buNone/>
            </a:pPr>
            <a:endParaRPr lang="en-US" sz="2800" dirty="0">
              <a:latin typeface="Lucida Sans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Lucida Sans" pitchFamily="34" charset="0"/>
              </a:rPr>
              <a:t>	A survey of Gates or Eligibility Criteria for Admission to Teacher Education Programs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i="1" dirty="0" smtClean="0">
                <a:latin typeface="Lucida Sans" pitchFamily="34" charset="0"/>
              </a:rPr>
              <a:t>Helen </a:t>
            </a:r>
            <a:r>
              <a:rPr lang="en-US" i="1" dirty="0" err="1" smtClean="0">
                <a:latin typeface="Lucida Sans" pitchFamily="34" charset="0"/>
              </a:rPr>
              <a:t>Bluth</a:t>
            </a:r>
            <a:r>
              <a:rPr lang="en-US" i="1" dirty="0" smtClean="0">
                <a:latin typeface="Lucida Sans" pitchFamily="34" charset="0"/>
              </a:rPr>
              <a:t>, Capital University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Lucida Sans" pitchFamily="34" charset="0"/>
              </a:rPr>
              <a:t>Field Directors’ Circle </a:t>
            </a:r>
            <a:r>
              <a:rPr lang="en-US" b="1" dirty="0">
                <a:latin typeface="Lucida Sans" pitchFamily="34" charset="0"/>
              </a:rPr>
              <a:t>T</a:t>
            </a:r>
            <a:r>
              <a:rPr lang="en-US" b="1" dirty="0" smtClean="0">
                <a:latin typeface="Lucida Sans" pitchFamily="34" charset="0"/>
              </a:rPr>
              <a:t>ime </a:t>
            </a:r>
            <a:br>
              <a:rPr lang="en-US" b="1" dirty="0" smtClean="0">
                <a:latin typeface="Lucida Sans" pitchFamily="34" charset="0"/>
              </a:rPr>
            </a:br>
            <a:r>
              <a:rPr lang="en-US" b="1" dirty="0" smtClean="0">
                <a:latin typeface="Lucida Sans" pitchFamily="34" charset="0"/>
              </a:rPr>
              <a:t>Show and Tell</a:t>
            </a:r>
            <a:endParaRPr lang="en-US" b="1" dirty="0">
              <a:latin typeface="Lucida Sans" pitchFamily="34" charset="0"/>
            </a:endParaRPr>
          </a:p>
        </p:txBody>
      </p:sp>
      <p:pic>
        <p:nvPicPr>
          <p:cNvPr id="10" name="Picture 3" descr="C:\Users\Lisa\AppData\Local\Microsoft\Windows\Temporary Internet Files\Content.IE5\3CRCQQ4E\MC9003049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029200"/>
            <a:ext cx="2356921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Lucida Sans" pitchFamily="34" charset="0"/>
              </a:rPr>
              <a:t>Field Directors’ Circle Time </a:t>
            </a:r>
            <a:br>
              <a:rPr lang="en-US" b="1" dirty="0" smtClean="0">
                <a:latin typeface="Lucida Sans" pitchFamily="34" charset="0"/>
              </a:rPr>
            </a:br>
            <a:r>
              <a:rPr lang="en-US" b="1" dirty="0" smtClean="0">
                <a:latin typeface="Lucida Sans" pitchFamily="34" charset="0"/>
              </a:rPr>
              <a:t>Show and Tell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077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Lucida Sans" pitchFamily="34" charset="0"/>
              </a:rPr>
              <a:t>How does your institution handle candidates who decide not to complete the clinical practice (student teaching) requirements?</a:t>
            </a:r>
          </a:p>
          <a:p>
            <a:pPr>
              <a:buNone/>
            </a:pPr>
            <a:endParaRPr lang="en-US" dirty="0" smtClean="0">
              <a:latin typeface="Lucida Sans" pitchFamily="34" charset="0"/>
            </a:endParaRPr>
          </a:p>
          <a:p>
            <a:pPr>
              <a:buNone/>
            </a:pPr>
            <a:r>
              <a:rPr lang="en-US" dirty="0" smtClean="0">
                <a:latin typeface="Lucida Sans" pitchFamily="34" charset="0"/>
              </a:rPr>
              <a:t> 	-</a:t>
            </a:r>
            <a:r>
              <a:rPr lang="fr-FR" sz="2800" i="1" dirty="0" smtClean="0">
                <a:latin typeface="Lucida Sans" pitchFamily="34" charset="0"/>
              </a:rPr>
              <a:t>Jim </a:t>
            </a:r>
            <a:r>
              <a:rPr lang="fr-FR" sz="2800" i="1" dirty="0" err="1" smtClean="0">
                <a:latin typeface="Lucida Sans" pitchFamily="34" charset="0"/>
              </a:rPr>
              <a:t>Vondrell</a:t>
            </a:r>
            <a:r>
              <a:rPr lang="fr-FR" sz="2800" i="1" dirty="0" smtClean="0">
                <a:latin typeface="Lucida Sans" pitchFamily="34" charset="0"/>
              </a:rPr>
              <a:t>, </a:t>
            </a:r>
            <a:r>
              <a:rPr lang="fr-FR" sz="2800" i="1" dirty="0" err="1" smtClean="0">
                <a:latin typeface="Lucida Sans" pitchFamily="34" charset="0"/>
              </a:rPr>
              <a:t>University</a:t>
            </a:r>
            <a:r>
              <a:rPr lang="fr-FR" sz="2800" i="1" dirty="0" smtClean="0">
                <a:latin typeface="Lucida Sans" pitchFamily="34" charset="0"/>
              </a:rPr>
              <a:t> of Cincinnati </a:t>
            </a:r>
            <a:endParaRPr lang="en-US" sz="2800" i="1" dirty="0">
              <a:latin typeface="Lucida Sans" pitchFamily="34" charset="0"/>
            </a:endParaRPr>
          </a:p>
        </p:txBody>
      </p:sp>
      <p:pic>
        <p:nvPicPr>
          <p:cNvPr id="4" name="Picture 3" descr="C:\Users\Lisa\AppData\Local\Microsoft\Windows\Temporary Internet Files\Content.IE5\3CRCQQ4E\MC9003049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724400"/>
            <a:ext cx="2819400" cy="1640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Lucida Sans" pitchFamily="34" charset="0"/>
              </a:rPr>
              <a:t>Field Directors’ Circle Time </a:t>
            </a:r>
            <a:br>
              <a:rPr lang="en-US" b="1" dirty="0" smtClean="0">
                <a:latin typeface="Lucida Sans" pitchFamily="34" charset="0"/>
              </a:rPr>
            </a:br>
            <a:r>
              <a:rPr lang="en-US" b="1" dirty="0" smtClean="0">
                <a:latin typeface="Lucida Sans" pitchFamily="34" charset="0"/>
              </a:rPr>
              <a:t>Show and Tell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 smtClean="0">
                <a:latin typeface="Lucida Sans" pitchFamily="34" charset="0"/>
              </a:rPr>
              <a:t>	How does your institution address the goals defined by the NCATE Alliance for Clinical Teacher Preparation?</a:t>
            </a:r>
          </a:p>
          <a:p>
            <a:pPr>
              <a:buNone/>
            </a:pPr>
            <a:r>
              <a:rPr lang="en-US" sz="3000" dirty="0">
                <a:latin typeface="Lucida Sans" pitchFamily="34" charset="0"/>
              </a:rPr>
              <a:t>	</a:t>
            </a:r>
            <a:r>
              <a:rPr lang="en-US" sz="2600" dirty="0" smtClean="0">
                <a:latin typeface="Lucida Sans" pitchFamily="34" charset="0"/>
              </a:rPr>
              <a:t>1.  Foster Collaborative Partnerships among 	Schools, Districts, and Teacher Preparation 	Programs.</a:t>
            </a:r>
          </a:p>
          <a:p>
            <a:pPr>
              <a:buNone/>
            </a:pPr>
            <a:endParaRPr lang="en-US" sz="2600" dirty="0" smtClean="0">
              <a:latin typeface="Lucida Sans" pitchFamily="34" charset="0"/>
            </a:endParaRPr>
          </a:p>
          <a:p>
            <a:pPr>
              <a:buNone/>
            </a:pPr>
            <a:r>
              <a:rPr lang="en-US" sz="2600" dirty="0">
                <a:latin typeface="Lucida Sans" pitchFamily="34" charset="0"/>
              </a:rPr>
              <a:t>	</a:t>
            </a:r>
            <a:r>
              <a:rPr lang="en-US" sz="2600" dirty="0" smtClean="0">
                <a:latin typeface="Lucida Sans" pitchFamily="34" charset="0"/>
              </a:rPr>
              <a:t>2.  Ensure qualified clinical educators, coaches, 	and mentors.</a:t>
            </a:r>
          </a:p>
          <a:p>
            <a:pPr>
              <a:buNone/>
            </a:pPr>
            <a:endParaRPr lang="en-US" sz="2600" dirty="0" smtClean="0">
              <a:latin typeface="Lucida Sans" pitchFamily="34" charset="0"/>
            </a:endParaRPr>
          </a:p>
          <a:p>
            <a:pPr>
              <a:buNone/>
            </a:pPr>
            <a:r>
              <a:rPr lang="en-US" sz="2600" dirty="0">
                <a:latin typeface="Lucida Sans" pitchFamily="34" charset="0"/>
              </a:rPr>
              <a:t>	3</a:t>
            </a:r>
            <a:r>
              <a:rPr lang="en-US" sz="2600" dirty="0" smtClean="0">
                <a:latin typeface="Lucida Sans" pitchFamily="34" charset="0"/>
              </a:rPr>
              <a:t>.  Assess all aspects of candidate performance </a:t>
            </a:r>
            <a:r>
              <a:rPr lang="en-US" sz="2600" dirty="0">
                <a:latin typeface="Lucida Sans" pitchFamily="34" charset="0"/>
              </a:rPr>
              <a:t>	</a:t>
            </a:r>
            <a:r>
              <a:rPr lang="en-US" sz="2600" dirty="0" smtClean="0">
                <a:latin typeface="Lucida Sans" pitchFamily="34" charset="0"/>
              </a:rPr>
              <a:t>on a continuing basis.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Lisa\AppData\Local\Microsoft\Windows\Temporary Internet Files\Content.IE5\3CRCQQ4E\MC9003049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334000"/>
            <a:ext cx="2161601" cy="1257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Lucida Sans" pitchFamily="34" charset="0"/>
              </a:rPr>
              <a:t>Field Directors’ Circle Time </a:t>
            </a:r>
            <a:br>
              <a:rPr lang="en-US" b="1" dirty="0" smtClean="0">
                <a:latin typeface="Lucida Sans" pitchFamily="34" charset="0"/>
              </a:rPr>
            </a:br>
            <a:r>
              <a:rPr lang="en-US" b="1" dirty="0" smtClean="0">
                <a:latin typeface="Lucida Sans" pitchFamily="34" charset="0"/>
              </a:rPr>
              <a:t>Show and Tell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>
                <a:latin typeface="Lucida Sans" pitchFamily="34" charset="0"/>
              </a:rPr>
              <a:t>What are the updates on the status of the Teacher Performance Assessment (TPA) process?</a:t>
            </a:r>
          </a:p>
          <a:p>
            <a:pPr>
              <a:buNone/>
            </a:pPr>
            <a:endParaRPr lang="en-US" sz="2800" dirty="0" smtClean="0">
              <a:latin typeface="Lucida Sans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Lucida Sans" pitchFamily="34" charset="0"/>
              </a:rPr>
              <a:t> 	-</a:t>
            </a:r>
            <a:r>
              <a:rPr lang="en-US" sz="2800" dirty="0">
                <a:latin typeface="Lucida Sans" pitchFamily="34" charset="0"/>
              </a:rPr>
              <a:t> </a:t>
            </a:r>
            <a:r>
              <a:rPr lang="en-US" sz="2800" dirty="0" smtClean="0">
                <a:latin typeface="Lucida Sans" pitchFamily="34" charset="0"/>
              </a:rPr>
              <a:t>Donna </a:t>
            </a:r>
            <a:r>
              <a:rPr lang="en-US" sz="2800" dirty="0" err="1" smtClean="0">
                <a:latin typeface="Lucida Sans" pitchFamily="34" charset="0"/>
              </a:rPr>
              <a:t>Hanby</a:t>
            </a:r>
            <a:r>
              <a:rPr lang="en-US" sz="2800" dirty="0" smtClean="0">
                <a:latin typeface="Lucida Sans" pitchFamily="34" charset="0"/>
              </a:rPr>
              <a:t>, Wright State University</a:t>
            </a:r>
          </a:p>
        </p:txBody>
      </p:sp>
      <p:pic>
        <p:nvPicPr>
          <p:cNvPr id="4" name="Picture 3" descr="C:\Users\Lisa\AppData\Local\Microsoft\Windows\Temporary Internet Files\Content.IE5\3CRCQQ4E\MC9003049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572000"/>
            <a:ext cx="2819400" cy="1640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201</Words>
  <Application>Microsoft Office PowerPoint</Application>
  <PresentationFormat>On-screen Show (4:3)</PresentationFormat>
  <Paragraphs>67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Ohio Field Directors’ Forum</vt:lpstr>
      <vt:lpstr>Field Directors’ Forum Spring  2011 Officer Elections</vt:lpstr>
      <vt:lpstr>Topics of Interest Identified by  Field Directors - Fall 2010 </vt:lpstr>
      <vt:lpstr>Additional Topics Identified  Since Fall 2010 </vt:lpstr>
      <vt:lpstr>Field Directors’ Circle Time</vt:lpstr>
      <vt:lpstr>Field Directors’ Circle Time  Show and Tell</vt:lpstr>
      <vt:lpstr>Field Directors’ Circle Time  Show and Tell</vt:lpstr>
      <vt:lpstr>Field Directors’ Circle Time  Show and Tell</vt:lpstr>
      <vt:lpstr>Field Directors’ Circle Time  Show and Tell</vt:lpstr>
      <vt:lpstr>Field Directors’ Circle Time  Show and Tell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 Field Directors’ Forum</dc:title>
  <dc:creator>Lisa</dc:creator>
  <cp:lastModifiedBy>Lisa</cp:lastModifiedBy>
  <cp:revision>43</cp:revision>
  <dcterms:created xsi:type="dcterms:W3CDTF">2011-03-15T02:09:56Z</dcterms:created>
  <dcterms:modified xsi:type="dcterms:W3CDTF">2011-03-17T04:23:45Z</dcterms:modified>
</cp:coreProperties>
</file>