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4" r:id="rId5"/>
    <p:sldId id="261" r:id="rId6"/>
    <p:sldId id="262" r:id="rId7"/>
    <p:sldId id="263" r:id="rId8"/>
    <p:sldId id="271" r:id="rId9"/>
    <p:sldId id="265" r:id="rId10"/>
    <p:sldId id="266" r:id="rId11"/>
    <p:sldId id="269" r:id="rId12"/>
    <p:sldId id="273" r:id="rId13"/>
    <p:sldId id="267" r:id="rId14"/>
    <p:sldId id="268" r:id="rId15"/>
    <p:sldId id="270"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4/9/2019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heeducatorsroom.com/ptsd-in-teachers-yes-its-rea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psychlearningcurve.org/the-truth-about-teacher-burnout/" TargetMode="External"/><Relationship Id="rId2" Type="http://schemas.openxmlformats.org/officeDocument/2006/relationships/hyperlink" Target="https://curesearch.org/Number-of-Diagnoses" TargetMode="External"/><Relationship Id="rId1" Type="http://schemas.openxmlformats.org/officeDocument/2006/relationships/slideLayout" Target="../slideLayouts/slideLayout2.xml"/><Relationship Id="rId5" Type="http://schemas.openxmlformats.org/officeDocument/2006/relationships/hyperlink" Target="http://www.nationalchildrensalliance.org/media-room/nca-digital-media-kit/national-statistics-on-child-abuse/" TargetMode="External"/><Relationship Id="rId4" Type="http://schemas.openxmlformats.org/officeDocument/2006/relationships/hyperlink" Target="https://www.edutopia.org/article/when-students-are-traumatized-teachers-are-too"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drugabuse.gov/related-topics/trends-statistics/overdose-death-rates" TargetMode="External"/><Relationship Id="rId7" Type="http://schemas.openxmlformats.org/officeDocument/2006/relationships/hyperlink" Target="https://www.edweek.org/ew/articles/2018/02/06/when-students-assault-teachers-effects-can-be.html" TargetMode="External"/><Relationship Id="rId2" Type="http://schemas.openxmlformats.org/officeDocument/2006/relationships/hyperlink" Target="https://nrccfi.camden.rutgers.edu/files/nrccfi-fact-sheet-2014.pdf" TargetMode="External"/><Relationship Id="rId1" Type="http://schemas.openxmlformats.org/officeDocument/2006/relationships/slideLayout" Target="../slideLayouts/slideLayout2.xml"/><Relationship Id="rId6" Type="http://schemas.openxmlformats.org/officeDocument/2006/relationships/hyperlink" Target="https://nces.ed.gov/programs/digest/d17/tables/dt17_204.60.asp?current=yes" TargetMode="External"/><Relationship Id="rId5" Type="http://schemas.openxmlformats.org/officeDocument/2006/relationships/hyperlink" Target="https://www.nimh.nih.gov/health/statistics/suicide.shtml" TargetMode="External"/><Relationship Id="rId4" Type="http://schemas.openxmlformats.org/officeDocument/2006/relationships/hyperlink" Target="https://www.cdc.gov/pictureofamerica/pdfs/picture_of_america_prevention.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b="1" dirty="0"/>
              <a:t>Educator trauma, vicarious trauma, and resilience in the classroom</a:t>
            </a:r>
            <a:r>
              <a:rPr lang="en-US" sz="3600" b="1" dirty="0" smtClean="0"/>
              <a:t>: </a:t>
            </a:r>
            <a:br>
              <a:rPr lang="en-US" sz="3600" b="1" dirty="0" smtClean="0"/>
            </a:br>
            <a:r>
              <a:rPr lang="en-US" sz="3600" b="1" dirty="0" smtClean="0"/>
              <a:t>Development of coping strategies and supports for future educators.</a:t>
            </a:r>
            <a:endParaRPr lang="en-US" sz="3600" dirty="0"/>
          </a:p>
        </p:txBody>
      </p:sp>
      <p:sp>
        <p:nvSpPr>
          <p:cNvPr id="3" name="Subtitle 2"/>
          <p:cNvSpPr>
            <a:spLocks noGrp="1"/>
          </p:cNvSpPr>
          <p:nvPr>
            <p:ph type="subTitle" idx="1"/>
          </p:nvPr>
        </p:nvSpPr>
        <p:spPr/>
        <p:txBody>
          <a:bodyPr>
            <a:normAutofit lnSpcReduction="10000"/>
          </a:bodyPr>
          <a:lstStyle/>
          <a:p>
            <a:r>
              <a:rPr lang="en-US" dirty="0" smtClean="0"/>
              <a:t>Dr. Evonn Welton </a:t>
            </a:r>
          </a:p>
          <a:p>
            <a:r>
              <a:rPr lang="en-US" dirty="0" smtClean="0"/>
              <a:t>Dr. </a:t>
            </a:r>
            <a:r>
              <a:rPr lang="en-US" dirty="0" err="1" smtClean="0"/>
              <a:t>Shernavaz</a:t>
            </a:r>
            <a:r>
              <a:rPr lang="en-US" dirty="0" smtClean="0"/>
              <a:t> </a:t>
            </a:r>
            <a:r>
              <a:rPr lang="en-US" dirty="0" err="1" smtClean="0"/>
              <a:t>Vakil</a:t>
            </a:r>
            <a:endParaRPr lang="en-US" dirty="0" smtClean="0"/>
          </a:p>
          <a:p>
            <a:r>
              <a:rPr lang="en-US" dirty="0" smtClean="0"/>
              <a:t>Dr. Lynn Kline</a:t>
            </a:r>
          </a:p>
          <a:p>
            <a:endParaRPr lang="en-US" dirty="0"/>
          </a:p>
        </p:txBody>
      </p:sp>
    </p:spTree>
    <p:extLst>
      <p:ext uri="{BB962C8B-B14F-4D97-AF65-F5344CB8AC3E}">
        <p14:creationId xmlns:p14="http://schemas.microsoft.com/office/powerpoint/2010/main" val="3405099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be done for </a:t>
            </a:r>
            <a:r>
              <a:rPr lang="en-US" i="1" dirty="0" smtClean="0"/>
              <a:t>pre-service educators</a:t>
            </a:r>
            <a:r>
              <a:rPr lang="en-US" dirty="0" smtClean="0"/>
              <a:t>?</a:t>
            </a:r>
            <a:endParaRPr lang="en-US" dirty="0"/>
          </a:p>
        </p:txBody>
      </p:sp>
      <p:sp>
        <p:nvSpPr>
          <p:cNvPr id="3" name="Content Placeholder 2"/>
          <p:cNvSpPr>
            <a:spLocks noGrp="1"/>
          </p:cNvSpPr>
          <p:nvPr>
            <p:ph idx="1"/>
          </p:nvPr>
        </p:nvSpPr>
        <p:spPr/>
        <p:txBody>
          <a:bodyPr>
            <a:normAutofit fontScale="62500" lnSpcReduction="20000"/>
          </a:bodyPr>
          <a:lstStyle/>
          <a:p>
            <a:r>
              <a:rPr lang="en-US" sz="2800" dirty="0" smtClean="0"/>
              <a:t>Analyze your programs syllabi and identify specific courses that can embed issues that are known to contribute to PTSD, C-PTSD, Vicarious Trauma, Compassion Fatigue and Burn-out.</a:t>
            </a:r>
          </a:p>
          <a:p>
            <a:r>
              <a:rPr lang="en-US" sz="2800" dirty="0"/>
              <a:t>Work with other programs such as general education, </a:t>
            </a:r>
            <a:r>
              <a:rPr lang="en-US" sz="2800" dirty="0" smtClean="0"/>
              <a:t>leadership, school </a:t>
            </a:r>
            <a:r>
              <a:rPr lang="en-US" sz="2800" dirty="0"/>
              <a:t>counseling/school psychology, social </a:t>
            </a:r>
            <a:r>
              <a:rPr lang="en-US" sz="2800" dirty="0" smtClean="0"/>
              <a:t>work to enhance syllabi and course content.</a:t>
            </a:r>
          </a:p>
          <a:p>
            <a:r>
              <a:rPr lang="en-US" sz="2800" dirty="0" smtClean="0"/>
              <a:t>Consider that pre-service educators may experience trauma in field experiences or student teaching as well as after employment as in-service educators. </a:t>
            </a:r>
          </a:p>
          <a:p>
            <a:r>
              <a:rPr lang="en-US" sz="2800" dirty="0" smtClean="0"/>
              <a:t>Utilize professional development to inform other faculty and field supervisors of the potential for trauma in pre-service educators. </a:t>
            </a:r>
          </a:p>
          <a:p>
            <a:r>
              <a:rPr lang="en-US" sz="2800" dirty="0" smtClean="0"/>
              <a:t>Access university counseling center professionals for presentations to classes.</a:t>
            </a:r>
          </a:p>
          <a:p>
            <a:pPr marL="457200" lvl="1" indent="0">
              <a:buNone/>
            </a:pPr>
            <a:r>
              <a:rPr lang="en-US" dirty="0" smtClean="0"/>
              <a:t>.</a:t>
            </a:r>
          </a:p>
        </p:txBody>
      </p:sp>
    </p:spTree>
    <p:extLst>
      <p:ext uri="{BB962C8B-B14F-4D97-AF65-F5344CB8AC3E}">
        <p14:creationId xmlns:p14="http://schemas.microsoft.com/office/powerpoint/2010/main" val="1776398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be done for </a:t>
            </a:r>
            <a:r>
              <a:rPr lang="en-US" i="1" dirty="0"/>
              <a:t>pre-service educators</a:t>
            </a:r>
            <a:r>
              <a:rPr lang="en-US" dirty="0"/>
              <a:t>?</a:t>
            </a:r>
          </a:p>
        </p:txBody>
      </p:sp>
      <p:sp>
        <p:nvSpPr>
          <p:cNvPr id="3" name="Content Placeholder 2"/>
          <p:cNvSpPr>
            <a:spLocks noGrp="1"/>
          </p:cNvSpPr>
          <p:nvPr>
            <p:ph idx="1"/>
          </p:nvPr>
        </p:nvSpPr>
        <p:spPr/>
        <p:txBody>
          <a:bodyPr>
            <a:noAutofit/>
          </a:bodyPr>
          <a:lstStyle/>
          <a:p>
            <a:r>
              <a:rPr lang="en-US" dirty="0"/>
              <a:t>Embed issues and possible strategies into </a:t>
            </a:r>
            <a:r>
              <a:rPr lang="en-US" dirty="0" smtClean="0"/>
              <a:t>course syllabi </a:t>
            </a:r>
            <a:r>
              <a:rPr lang="en-US" dirty="0"/>
              <a:t>including but not limited to:</a:t>
            </a:r>
          </a:p>
          <a:p>
            <a:pPr lvl="1"/>
            <a:r>
              <a:rPr lang="en-US" dirty="0"/>
              <a:t>Open </a:t>
            </a:r>
            <a:r>
              <a:rPr lang="en-US" dirty="0" smtClean="0"/>
              <a:t>and honest discussion/identification </a:t>
            </a:r>
            <a:r>
              <a:rPr lang="en-US" dirty="0"/>
              <a:t>of the serious issues facing our schools today- suicide, incarcerated parents, student aggression, difficult families, substance abuse/opioid abuse in students and parents, degenerative or terminal illnesses in children, homelessness/poverty, child abuse etc.</a:t>
            </a:r>
          </a:p>
          <a:p>
            <a:pPr lvl="1"/>
            <a:r>
              <a:rPr lang="en-US" dirty="0"/>
              <a:t>Presentations by support services personnel- social workers, school counselors, administrators, school psychologists that offer tangible strategies for effective and preventative measures. </a:t>
            </a:r>
          </a:p>
          <a:p>
            <a:pPr lvl="1"/>
            <a:r>
              <a:rPr lang="en-US" dirty="0"/>
              <a:t>Emphasis on effective collaboration and teams. Increase pre-service and in-service teachers’ sense of efficacy</a:t>
            </a:r>
            <a:r>
              <a:rPr lang="en-US" dirty="0" smtClean="0"/>
              <a:t>. </a:t>
            </a:r>
            <a:endParaRPr lang="en-US" dirty="0"/>
          </a:p>
          <a:p>
            <a:pPr lvl="1"/>
            <a:r>
              <a:rPr lang="en-US" dirty="0" smtClean="0"/>
              <a:t>Emphasize benefits of preventative strategies such as PBIS, RTI, IEP process etc. </a:t>
            </a:r>
            <a:endParaRPr lang="en-US" dirty="0"/>
          </a:p>
        </p:txBody>
      </p:sp>
    </p:spTree>
    <p:extLst>
      <p:ext uri="{BB962C8B-B14F-4D97-AF65-F5344CB8AC3E}">
        <p14:creationId xmlns:p14="http://schemas.microsoft.com/office/powerpoint/2010/main" val="1689741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be done for </a:t>
            </a:r>
            <a:r>
              <a:rPr lang="en-US" i="1" dirty="0"/>
              <a:t>pre-service educators</a:t>
            </a:r>
            <a:r>
              <a:rPr lang="en-US" dirty="0"/>
              <a:t>?</a:t>
            </a:r>
          </a:p>
        </p:txBody>
      </p:sp>
      <p:sp>
        <p:nvSpPr>
          <p:cNvPr id="3" name="Content Placeholder 2"/>
          <p:cNvSpPr>
            <a:spLocks noGrp="1"/>
          </p:cNvSpPr>
          <p:nvPr>
            <p:ph idx="1"/>
          </p:nvPr>
        </p:nvSpPr>
        <p:spPr/>
        <p:txBody>
          <a:bodyPr>
            <a:normAutofit fontScale="85000" lnSpcReduction="20000"/>
          </a:bodyPr>
          <a:lstStyle/>
          <a:p>
            <a:pPr lvl="1"/>
            <a:r>
              <a:rPr lang="en-US" sz="2400" dirty="0" smtClean="0"/>
              <a:t>Encourage reflective practice. Identify indicators </a:t>
            </a:r>
            <a:r>
              <a:rPr lang="en-US" sz="2400" dirty="0"/>
              <a:t>of PTSD, C-PTSD, VT, CF, burn out in the educator and </a:t>
            </a:r>
            <a:r>
              <a:rPr lang="en-US" sz="2400" dirty="0" smtClean="0"/>
              <a:t>when/where </a:t>
            </a:r>
            <a:r>
              <a:rPr lang="en-US" sz="2400" dirty="0"/>
              <a:t>to seek assistance.</a:t>
            </a:r>
          </a:p>
          <a:p>
            <a:pPr lvl="1"/>
            <a:r>
              <a:rPr lang="en-US" sz="2400" dirty="0"/>
              <a:t>Present a balanced discussion of the impact of trauma and introduce the concept of Vicarious Resilience </a:t>
            </a:r>
            <a:r>
              <a:rPr lang="en-US" sz="2400" dirty="0" smtClean="0"/>
              <a:t>and Compassion Satisfaction. </a:t>
            </a:r>
          </a:p>
          <a:p>
            <a:pPr lvl="1"/>
            <a:r>
              <a:rPr lang="en-US" sz="2400" dirty="0" smtClean="0"/>
              <a:t>Encourage students to recognize that while their positive impact upon their students may not be immediately or readily observable, they may be a profoundly important person in the child/student’s life.</a:t>
            </a:r>
          </a:p>
          <a:p>
            <a:pPr lvl="1"/>
            <a:r>
              <a:rPr lang="en-US" sz="2400" dirty="0" smtClean="0"/>
              <a:t>Assist students with understanding that their professionalism, positive view of the child and hope may be profoundly impactful to the parents and their colleagues.</a:t>
            </a:r>
          </a:p>
          <a:p>
            <a:endParaRPr lang="en-US" sz="2400" dirty="0"/>
          </a:p>
        </p:txBody>
      </p:sp>
    </p:spTree>
    <p:extLst>
      <p:ext uri="{BB962C8B-B14F-4D97-AF65-F5344CB8AC3E}">
        <p14:creationId xmlns:p14="http://schemas.microsoft.com/office/powerpoint/2010/main" val="3722603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Courses at The University of Akron</a:t>
            </a:r>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Baker (2012) found that graduate students in training for trauma therapy indicated that an entire class in vicarious trauma would benefit them. While an entire class may not be feasible for teacher preparation courses, these con </a:t>
            </a:r>
          </a:p>
          <a:p>
            <a:r>
              <a:rPr lang="en-US" b="1" dirty="0" smtClean="0"/>
              <a:t>5610 467 Management Strategies in Special Education</a:t>
            </a:r>
          </a:p>
          <a:p>
            <a:pPr lvl="1"/>
            <a:r>
              <a:rPr lang="en-US" b="1" dirty="0" smtClean="0"/>
              <a:t>PBIS</a:t>
            </a:r>
            <a:r>
              <a:rPr lang="en-US" b="1" dirty="0"/>
              <a:t>, ABA, </a:t>
            </a:r>
            <a:r>
              <a:rPr lang="en-US" b="1" dirty="0" smtClean="0"/>
              <a:t>FBA/BIP, </a:t>
            </a:r>
            <a:r>
              <a:rPr lang="en-US" b="1" dirty="0"/>
              <a:t>Crisis Prevention Training etc. are discussed. </a:t>
            </a:r>
            <a:r>
              <a:rPr lang="en-US" b="1" dirty="0" smtClean="0"/>
              <a:t>Issues such as student suicide, severe behavioral/psychiatric issues in students, students who have been abused and may demonstrate PTSD are presented. Needs </a:t>
            </a:r>
            <a:r>
              <a:rPr lang="en-US" b="1" dirty="0"/>
              <a:t>of teachers are discussed including recognition of acute or chronic stress and how this might impact interaction with students and parents, teacher code of conduct, need to establish and maintain very clear professional boundaries. </a:t>
            </a:r>
            <a:r>
              <a:rPr lang="en-US" b="1" dirty="0" smtClean="0"/>
              <a:t>Videos and class discussions are used. Student presentations of a case study are presented and discussed. Legal and ethical issues of behavioral intervention are discussed. </a:t>
            </a:r>
            <a:endParaRPr lang="en-US" b="1" dirty="0"/>
          </a:p>
          <a:p>
            <a:r>
              <a:rPr lang="en-US" b="1" dirty="0" smtClean="0"/>
              <a:t>5610 </a:t>
            </a:r>
            <a:r>
              <a:rPr lang="en-US" b="1" dirty="0"/>
              <a:t>448 - Individuals with Moderate/Intensive Educational Needs: Characteristics and </a:t>
            </a:r>
            <a:r>
              <a:rPr lang="en-US" b="1" dirty="0" smtClean="0"/>
              <a:t>Implications</a:t>
            </a:r>
          </a:p>
          <a:p>
            <a:pPr lvl="1"/>
            <a:r>
              <a:rPr lang="en-US" b="1" dirty="0" smtClean="0"/>
              <a:t>Presentations by parents who have children demonstrating intensive educational and behavioral needs. Discussions of </a:t>
            </a:r>
            <a:r>
              <a:rPr lang="en-US" b="1" dirty="0"/>
              <a:t>issues facing children that may have a degenerative or terminal illness, understanding </a:t>
            </a:r>
            <a:r>
              <a:rPr lang="en-US" b="1" dirty="0" smtClean="0"/>
              <a:t>by pre-service educators that </a:t>
            </a:r>
            <a:r>
              <a:rPr lang="en-US" b="1" dirty="0"/>
              <a:t>a student </a:t>
            </a:r>
            <a:r>
              <a:rPr lang="en-US" b="1" dirty="0" smtClean="0"/>
              <a:t>in their program may </a:t>
            </a:r>
            <a:r>
              <a:rPr lang="en-US" b="1" dirty="0"/>
              <a:t>pass </a:t>
            </a:r>
            <a:r>
              <a:rPr lang="en-US" b="1" dirty="0" smtClean="0"/>
              <a:t>away. Ethical issues regarding students with intensive needs are discussed.</a:t>
            </a:r>
          </a:p>
          <a:p>
            <a:r>
              <a:rPr lang="en-US" b="1" dirty="0" smtClean="0"/>
              <a:t>5610 </a:t>
            </a:r>
            <a:r>
              <a:rPr lang="en-US" b="1" dirty="0"/>
              <a:t>439 - Collaboration with Families and Professionals in Early Childhood </a:t>
            </a:r>
            <a:endParaRPr lang="en-US" b="1" dirty="0" smtClean="0"/>
          </a:p>
          <a:p>
            <a:pPr lvl="1"/>
            <a:r>
              <a:rPr lang="en-US" b="1" dirty="0"/>
              <a:t> </a:t>
            </a:r>
            <a:r>
              <a:rPr lang="en-US" b="1" dirty="0" smtClean="0"/>
              <a:t>Agencies and related services that offer assistance to students and families, understanding that teachers also experience significant stress. </a:t>
            </a:r>
          </a:p>
          <a:p>
            <a:pPr marL="457200" lvl="1" indent="0">
              <a:buNone/>
            </a:pPr>
            <a:r>
              <a:rPr lang="en-US" b="1" dirty="0" smtClean="0"/>
              <a:t>*In each of these classes, time is devoted to discussion of the educators’ experiences and feelings. Team process is emphasized and validating that teachers also have a stressful reactions. </a:t>
            </a:r>
            <a:endParaRPr lang="en-US" dirty="0"/>
          </a:p>
        </p:txBody>
      </p:sp>
    </p:spTree>
    <p:extLst>
      <p:ext uri="{BB962C8B-B14F-4D97-AF65-F5344CB8AC3E}">
        <p14:creationId xmlns:p14="http://schemas.microsoft.com/office/powerpoint/2010/main" val="1985719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a:bodyPr>
          <a:lstStyle/>
          <a:p>
            <a:r>
              <a:rPr lang="en-US" dirty="0"/>
              <a:t>American Psychiatric Association. (2013). </a:t>
            </a:r>
            <a:r>
              <a:rPr lang="en-US" i="1" dirty="0"/>
              <a:t>Diagnostic and statistical manual of mental disorders (5th ed.). </a:t>
            </a:r>
            <a:r>
              <a:rPr lang="en-US" dirty="0"/>
              <a:t>Arlington, VA: American Psychiatric Publishing.</a:t>
            </a:r>
            <a:endParaRPr lang="en-US" dirty="0" smtClean="0"/>
          </a:p>
          <a:p>
            <a:r>
              <a:rPr lang="en-US" dirty="0" smtClean="0"/>
              <a:t>Baker, A. (2012). Training the resilient psychotherapist: What graduate students need to know about vicarious traumatization. </a:t>
            </a:r>
            <a:r>
              <a:rPr lang="en-US" i="1" dirty="0" smtClean="0"/>
              <a:t>Journal of Social Behavioral and Health Sciences, 6</a:t>
            </a:r>
            <a:r>
              <a:rPr lang="en-US" dirty="0" smtClean="0"/>
              <a:t>, pages 1-2.</a:t>
            </a:r>
          </a:p>
          <a:p>
            <a:r>
              <a:rPr lang="en-US" dirty="0" smtClean="0"/>
              <a:t>Bernard, B. (2004).  </a:t>
            </a:r>
            <a:r>
              <a:rPr lang="en-US" i="1" dirty="0" smtClean="0"/>
              <a:t>Resiliency: What we have learned</a:t>
            </a:r>
            <a:r>
              <a:rPr lang="en-US" dirty="0" smtClean="0"/>
              <a:t>. Oakland, CA: West Ed. </a:t>
            </a:r>
          </a:p>
          <a:p>
            <a:r>
              <a:rPr lang="en-US" dirty="0" smtClean="0"/>
              <a:t>Conrad, D. &amp; </a:t>
            </a:r>
            <a:r>
              <a:rPr lang="en-US" dirty="0" err="1" smtClean="0"/>
              <a:t>Kellar</a:t>
            </a:r>
            <a:r>
              <a:rPr lang="en-US" dirty="0" smtClean="0"/>
              <a:t>-Guenther, Y. (2006). Compassion fatigue, burn-out, and compassion satisfaction among Colorado child protection workers. </a:t>
            </a:r>
            <a:r>
              <a:rPr lang="en-US" i="1" dirty="0" smtClean="0"/>
              <a:t>Child Abuse and Neglect, 30, </a:t>
            </a:r>
            <a:r>
              <a:rPr lang="en-US" dirty="0" smtClean="0"/>
              <a:t>1071-1080.</a:t>
            </a:r>
          </a:p>
          <a:p>
            <a:r>
              <a:rPr lang="en-US" dirty="0" smtClean="0"/>
              <a:t>Cooper</a:t>
            </a:r>
            <a:r>
              <a:rPr lang="en-US" dirty="0"/>
              <a:t>, T. (</a:t>
            </a:r>
            <a:r>
              <a:rPr lang="en-US" dirty="0" smtClean="0"/>
              <a:t>2018, August). </a:t>
            </a:r>
            <a:r>
              <a:rPr lang="en-US" dirty="0"/>
              <a:t>PTSD in teachers: Yes, it’s real! The Teacher’s Room: Empowering Educators as the Experts. </a:t>
            </a:r>
            <a:r>
              <a:rPr lang="en-US" dirty="0" smtClean="0"/>
              <a:t>Retrieved from: </a:t>
            </a:r>
            <a:r>
              <a:rPr lang="en-US" u="sng" dirty="0" smtClean="0">
                <a:hlinkClick r:id="rId2"/>
              </a:rPr>
              <a:t>https</a:t>
            </a:r>
            <a:r>
              <a:rPr lang="en-US" u="sng" dirty="0">
                <a:hlinkClick r:id="rId2"/>
              </a:rPr>
              <a:t>://theeducatorsroom.com/ptsd-in-teachers-yes-its-real</a:t>
            </a:r>
            <a:r>
              <a:rPr lang="en-US" u="sng" dirty="0" smtClean="0">
                <a:hlinkClick r:id="rId2"/>
              </a:rPr>
              <a:t>/</a:t>
            </a:r>
            <a:r>
              <a:rPr lang="en-US" u="sng" dirty="0" smtClean="0"/>
              <a:t>.</a:t>
            </a:r>
            <a:endParaRPr lang="en-US" dirty="0" smtClean="0"/>
          </a:p>
        </p:txBody>
      </p:sp>
    </p:spTree>
    <p:extLst>
      <p:ext uri="{BB962C8B-B14F-4D97-AF65-F5344CB8AC3E}">
        <p14:creationId xmlns:p14="http://schemas.microsoft.com/office/powerpoint/2010/main" val="3950334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a:t>Curesearch</a:t>
            </a:r>
            <a:r>
              <a:rPr lang="en-US" dirty="0"/>
              <a:t>: No. of Cancer Diagnoses (2018). </a:t>
            </a:r>
            <a:r>
              <a:rPr lang="en-US" dirty="0">
                <a:hlinkClick r:id="rId2"/>
              </a:rPr>
              <a:t>https://curesearch.org/Number-of-Diagnoses</a:t>
            </a:r>
            <a:r>
              <a:rPr lang="en-US" dirty="0"/>
              <a:t> </a:t>
            </a:r>
            <a:r>
              <a:rPr lang="en-US" b="1" dirty="0" smtClean="0"/>
              <a:t>.</a:t>
            </a:r>
          </a:p>
          <a:p>
            <a:r>
              <a:rPr lang="en-US" dirty="0" smtClean="0"/>
              <a:t>Diaz, C. (2018, August 20). The truth about teacher burnout: It’s work induced depression. American Psychological Association’s Learning Curve: Where Psychology and Education Meet. Retrieved from  </a:t>
            </a:r>
            <a:r>
              <a:rPr lang="en-US" dirty="0">
                <a:hlinkClick r:id="rId3"/>
              </a:rPr>
              <a:t>http://psychlearningcurve.org/the-truth-about-teacher-burnout/</a:t>
            </a:r>
            <a:endParaRPr lang="en-US" dirty="0"/>
          </a:p>
          <a:p>
            <a:r>
              <a:rPr lang="en-US" dirty="0" err="1"/>
              <a:t>Figley</a:t>
            </a:r>
            <a:r>
              <a:rPr lang="en-US" dirty="0"/>
              <a:t>, C.R. (2002). Compassion fatigue: Psychotherapists’ chronic lack of self-care. </a:t>
            </a:r>
            <a:r>
              <a:rPr lang="en-US" i="1" dirty="0"/>
              <a:t>JCLP/In Session: Psychotherapy in Practice, 58</a:t>
            </a:r>
            <a:r>
              <a:rPr lang="en-US" dirty="0"/>
              <a:t>, (11) 1433-1441. </a:t>
            </a:r>
          </a:p>
          <a:p>
            <a:r>
              <a:rPr lang="en-US" dirty="0" err="1"/>
              <a:t>Minero</a:t>
            </a:r>
            <a:r>
              <a:rPr lang="en-US" dirty="0"/>
              <a:t>, E. (2017). When </a:t>
            </a:r>
            <a:r>
              <a:rPr lang="en-US" dirty="0" smtClean="0"/>
              <a:t>students </a:t>
            </a:r>
            <a:r>
              <a:rPr lang="en-US" dirty="0"/>
              <a:t>are traumatized, teachers are too. </a:t>
            </a:r>
            <a:r>
              <a:rPr lang="en-US" dirty="0" err="1"/>
              <a:t>Edutopia</a:t>
            </a:r>
            <a:r>
              <a:rPr lang="en-US" dirty="0"/>
              <a:t>. </a:t>
            </a:r>
            <a:r>
              <a:rPr lang="en-US" dirty="0" smtClean="0"/>
              <a:t>Retrieved from </a:t>
            </a:r>
            <a:r>
              <a:rPr lang="en-US" u="sng" dirty="0">
                <a:hlinkClick r:id="rId4"/>
              </a:rPr>
              <a:t>https://www.edutopia.org/article/when-students-are-traumatized-teachers-are-too</a:t>
            </a:r>
            <a:r>
              <a:rPr lang="en-US" u="sng" dirty="0"/>
              <a:t>. </a:t>
            </a:r>
          </a:p>
          <a:p>
            <a:r>
              <a:rPr lang="en-US" dirty="0"/>
              <a:t>National Children’s Alliance (2014). National Statistics on Child Abuse. </a:t>
            </a:r>
            <a:r>
              <a:rPr lang="en-US" dirty="0" smtClean="0"/>
              <a:t>Retrieved from </a:t>
            </a:r>
            <a:r>
              <a:rPr lang="en-US" dirty="0">
                <a:hlinkClick r:id="rId5"/>
              </a:rPr>
              <a:t>http://www.nationalchildrensalliance.org/media-room/nca-digital-media-kit/national-statistics-on-child-abuse/</a:t>
            </a:r>
            <a:r>
              <a:rPr lang="en-US" dirty="0"/>
              <a:t> </a:t>
            </a:r>
            <a:r>
              <a:rPr lang="en-US" dirty="0" smtClean="0"/>
              <a:t>.</a:t>
            </a:r>
            <a:endParaRPr lang="en-US" dirty="0"/>
          </a:p>
        </p:txBody>
      </p:sp>
    </p:spTree>
    <p:extLst>
      <p:ext uri="{BB962C8B-B14F-4D97-AF65-F5344CB8AC3E}">
        <p14:creationId xmlns:p14="http://schemas.microsoft.com/office/powerpoint/2010/main" val="3265090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77500" lnSpcReduction="20000"/>
          </a:bodyPr>
          <a:lstStyle/>
          <a:p>
            <a:r>
              <a:rPr lang="en-US" dirty="0"/>
              <a:t>National Resource Center on Children and Families of the Incarcerated</a:t>
            </a:r>
            <a:r>
              <a:rPr lang="en-US" b="1" dirty="0"/>
              <a:t> </a:t>
            </a:r>
            <a:r>
              <a:rPr lang="en-US" dirty="0"/>
              <a:t>(2014). Children and Families of the Incarcerated Fact Sheet.  Retrieved from: </a:t>
            </a:r>
            <a:r>
              <a:rPr lang="en-US" b="1" dirty="0">
                <a:hlinkClick r:id="rId2"/>
              </a:rPr>
              <a:t>https://nrccfi.camden.rutgers.edu/files/nrccfi-fact-sheet-2014.pdf</a:t>
            </a:r>
            <a:endParaRPr lang="en-US" dirty="0"/>
          </a:p>
          <a:p>
            <a:r>
              <a:rPr lang="en-US" dirty="0"/>
              <a:t>Overdose Death Rates (2019). Retrieved from: </a:t>
            </a:r>
            <a:r>
              <a:rPr lang="en-US" dirty="0">
                <a:hlinkClick r:id="rId3"/>
              </a:rPr>
              <a:t>https://www.drugabuse.gov/related-topics/trends-statistics/overdose-death-rates</a:t>
            </a:r>
            <a:r>
              <a:rPr lang="en-US" dirty="0"/>
              <a:t> .</a:t>
            </a:r>
          </a:p>
          <a:p>
            <a:r>
              <a:rPr lang="en-US" dirty="0"/>
              <a:t>Prevention: Picture of America (</a:t>
            </a:r>
            <a:r>
              <a:rPr lang="en-US" dirty="0" err="1"/>
              <a:t>n.d.</a:t>
            </a:r>
            <a:r>
              <a:rPr lang="en-US" dirty="0"/>
              <a:t>). Retrieved from: </a:t>
            </a:r>
            <a:r>
              <a:rPr lang="en-US" dirty="0">
                <a:hlinkClick r:id="rId4"/>
              </a:rPr>
              <a:t>https://www.cdc.gov/pictureofamerica/pdfs/picture_of_america_prevention.pdf</a:t>
            </a:r>
            <a:r>
              <a:rPr lang="en-US" dirty="0"/>
              <a:t>. (Retrieved March 26, 2019).</a:t>
            </a:r>
          </a:p>
          <a:p>
            <a:r>
              <a:rPr lang="en-US" dirty="0" smtClean="0"/>
              <a:t>Suicide </a:t>
            </a:r>
            <a:r>
              <a:rPr lang="en-US" dirty="0"/>
              <a:t>(May, 2018). </a:t>
            </a:r>
            <a:r>
              <a:rPr lang="en-US" dirty="0" smtClean="0"/>
              <a:t>Retrieved from </a:t>
            </a:r>
            <a:r>
              <a:rPr lang="en-US" dirty="0" smtClean="0">
                <a:hlinkClick r:id="rId5"/>
              </a:rPr>
              <a:t>https</a:t>
            </a:r>
            <a:r>
              <a:rPr lang="en-US" dirty="0">
                <a:hlinkClick r:id="rId5"/>
              </a:rPr>
              <a:t>://www.nimh.nih.gov/health/statistics/suicide.shtml</a:t>
            </a:r>
            <a:r>
              <a:rPr lang="en-US" dirty="0"/>
              <a:t> .</a:t>
            </a:r>
          </a:p>
          <a:p>
            <a:r>
              <a:rPr lang="en-US" dirty="0"/>
              <a:t>U.S. Department of Education. Institution for Educational Sciences, National Center for Educational Statistics (2017). Percentage distribution of students 6 to 21 years old served under Individuals with Disabilities Education Act (IDEA), Part B, by educational environment and type of disability: Selected years, fall 1989 through fall 2015. Retrieved </a:t>
            </a:r>
            <a:r>
              <a:rPr lang="en-US" dirty="0" smtClean="0"/>
              <a:t>from </a:t>
            </a:r>
            <a:r>
              <a:rPr lang="en-US" dirty="0">
                <a:hlinkClick r:id="rId6"/>
              </a:rPr>
              <a:t>https://nces.ed.gov/programs/digest/d17/tables/dt17_204.60.asp?current=yes</a:t>
            </a:r>
            <a:r>
              <a:rPr lang="en-US" dirty="0"/>
              <a:t> </a:t>
            </a:r>
          </a:p>
          <a:p>
            <a:r>
              <a:rPr lang="en-US" dirty="0"/>
              <a:t>Will, M. (2018). When students assault teachers, effects can be lasting. </a:t>
            </a:r>
            <a:r>
              <a:rPr lang="en-US" i="1" dirty="0"/>
              <a:t>Education Week, 37, </a:t>
            </a:r>
            <a:r>
              <a:rPr lang="en-US" dirty="0"/>
              <a:t>20, 1,11 Retrieved </a:t>
            </a:r>
            <a:r>
              <a:rPr lang="en-US" dirty="0" smtClean="0"/>
              <a:t>from </a:t>
            </a:r>
            <a:r>
              <a:rPr lang="en-US" dirty="0">
                <a:hlinkClick r:id="rId7"/>
              </a:rPr>
              <a:t>https://www.edweek.org/ew/articles/2018/02/06/when-students-assault-teachers-effects-can-be.html</a:t>
            </a:r>
            <a:r>
              <a:rPr lang="en-US" dirty="0"/>
              <a:t> .</a:t>
            </a:r>
          </a:p>
          <a:p>
            <a:endParaRPr lang="en-US" dirty="0"/>
          </a:p>
          <a:p>
            <a:endParaRPr lang="en-US" dirty="0"/>
          </a:p>
        </p:txBody>
      </p:sp>
    </p:spTree>
    <p:extLst>
      <p:ext uri="{BB962C8B-B14F-4D97-AF65-F5344CB8AC3E}">
        <p14:creationId xmlns:p14="http://schemas.microsoft.com/office/powerpoint/2010/main" val="2500227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issues facing today’s educators</a:t>
            </a:r>
            <a:endParaRPr lang="en-US" dirty="0"/>
          </a:p>
        </p:txBody>
      </p:sp>
      <p:sp>
        <p:nvSpPr>
          <p:cNvPr id="3" name="Content Placeholder 2"/>
          <p:cNvSpPr>
            <a:spLocks noGrp="1"/>
          </p:cNvSpPr>
          <p:nvPr>
            <p:ph idx="1"/>
          </p:nvPr>
        </p:nvSpPr>
        <p:spPr/>
        <p:txBody>
          <a:bodyPr/>
          <a:lstStyle/>
          <a:p>
            <a:r>
              <a:rPr lang="en-US" dirty="0" smtClean="0"/>
              <a:t>In 2016, </a:t>
            </a:r>
            <a:r>
              <a:rPr lang="en-US" b="1" dirty="0" smtClean="0"/>
              <a:t>suicide was the second highest cause of death among children and youth and </a:t>
            </a:r>
            <a:r>
              <a:rPr lang="en-US" b="1" dirty="0"/>
              <a:t>young adults aged 10-24 </a:t>
            </a:r>
            <a:r>
              <a:rPr lang="en-US" dirty="0" smtClean="0"/>
              <a:t>(“Suicide,” 2018).</a:t>
            </a:r>
          </a:p>
          <a:p>
            <a:r>
              <a:rPr lang="en-US" dirty="0" smtClean="0"/>
              <a:t>Nearly </a:t>
            </a:r>
            <a:r>
              <a:rPr lang="en-US" b="1" dirty="0" smtClean="0"/>
              <a:t>700,000 children are abused annually with neglect being the most frequent form of abuse</a:t>
            </a:r>
            <a:r>
              <a:rPr lang="en-US" dirty="0" smtClean="0"/>
              <a:t>. CPS protects approximately 3 </a:t>
            </a:r>
            <a:r>
              <a:rPr lang="en-US" dirty="0"/>
              <a:t>million children </a:t>
            </a:r>
            <a:r>
              <a:rPr lang="en-US" dirty="0" smtClean="0"/>
              <a:t>(National Children’s Alliance, 2014)</a:t>
            </a:r>
          </a:p>
          <a:p>
            <a:r>
              <a:rPr lang="en-US" dirty="0" smtClean="0"/>
              <a:t>Approximately </a:t>
            </a:r>
            <a:r>
              <a:rPr lang="en-US" b="1" dirty="0" smtClean="0"/>
              <a:t>70,200 individuals died from overdoses in 2017</a:t>
            </a:r>
            <a:r>
              <a:rPr lang="en-US" dirty="0" smtClean="0"/>
              <a:t>. </a:t>
            </a:r>
            <a:r>
              <a:rPr lang="en-US" b="1" dirty="0" smtClean="0"/>
              <a:t>Opioid deaths have increased two fold</a:t>
            </a:r>
            <a:r>
              <a:rPr lang="en-US" dirty="0" smtClean="0"/>
              <a:t> in the last </a:t>
            </a:r>
            <a:r>
              <a:rPr lang="en-US" dirty="0"/>
              <a:t>decade </a:t>
            </a:r>
            <a:r>
              <a:rPr lang="en-US" dirty="0" smtClean="0"/>
              <a:t>(Overdose Death Rates, 2019).</a:t>
            </a:r>
            <a:endParaRPr lang="en-US" dirty="0"/>
          </a:p>
        </p:txBody>
      </p:sp>
    </p:spTree>
    <p:extLst>
      <p:ext uri="{BB962C8B-B14F-4D97-AF65-F5344CB8AC3E}">
        <p14:creationId xmlns:p14="http://schemas.microsoft.com/office/powerpoint/2010/main" val="3872992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issues facing today’s educators</a:t>
            </a:r>
          </a:p>
        </p:txBody>
      </p:sp>
      <p:sp>
        <p:nvSpPr>
          <p:cNvPr id="3" name="Content Placeholder 2"/>
          <p:cNvSpPr>
            <a:spLocks noGrp="1"/>
          </p:cNvSpPr>
          <p:nvPr>
            <p:ph idx="1"/>
          </p:nvPr>
        </p:nvSpPr>
        <p:spPr/>
        <p:txBody>
          <a:bodyPr>
            <a:normAutofit fontScale="92500" lnSpcReduction="10000"/>
          </a:bodyPr>
          <a:lstStyle/>
          <a:p>
            <a:r>
              <a:rPr lang="en-US" dirty="0" smtClean="0"/>
              <a:t>In 2018, </a:t>
            </a:r>
            <a:r>
              <a:rPr lang="en-US" b="1" dirty="0" smtClean="0"/>
              <a:t>15,270 children were diagnosed with cancer </a:t>
            </a:r>
            <a:r>
              <a:rPr lang="en-US" dirty="0" smtClean="0"/>
              <a:t>in the US</a:t>
            </a:r>
            <a:r>
              <a:rPr lang="en-US" dirty="0"/>
              <a:t>. </a:t>
            </a:r>
            <a:r>
              <a:rPr lang="en-US" dirty="0" smtClean="0"/>
              <a:t>(</a:t>
            </a:r>
            <a:r>
              <a:rPr lang="en-US" dirty="0" err="1" smtClean="0"/>
              <a:t>Curesearch</a:t>
            </a:r>
            <a:r>
              <a:rPr lang="en-US" dirty="0" smtClean="0"/>
              <a:t>: Number of Diagnoses, 2018). </a:t>
            </a:r>
          </a:p>
          <a:p>
            <a:r>
              <a:rPr lang="en-US" dirty="0" smtClean="0"/>
              <a:t>The number of </a:t>
            </a:r>
            <a:r>
              <a:rPr lang="en-US" b="1" dirty="0" smtClean="0"/>
              <a:t>children with disabilities served in public schools has increased </a:t>
            </a:r>
            <a:r>
              <a:rPr lang="en-US" dirty="0" smtClean="0"/>
              <a:t>(U.S. Department of Education, 2017). Some of these </a:t>
            </a:r>
            <a:r>
              <a:rPr lang="en-US" b="1" dirty="0" smtClean="0"/>
              <a:t>disabilities are severe and may result in death </a:t>
            </a:r>
            <a:r>
              <a:rPr lang="en-US" dirty="0" smtClean="0"/>
              <a:t>during childhood. </a:t>
            </a:r>
          </a:p>
          <a:p>
            <a:r>
              <a:rPr lang="en-US" dirty="0" smtClean="0"/>
              <a:t>In </a:t>
            </a:r>
            <a:r>
              <a:rPr lang="en-US" dirty="0"/>
              <a:t>the 2015-16 school year, </a:t>
            </a:r>
            <a:r>
              <a:rPr lang="en-US" b="1" dirty="0"/>
              <a:t>5.8 percent of the nation’s 3.8 million teachers were physically attacked by a </a:t>
            </a:r>
            <a:r>
              <a:rPr lang="en-US" b="1" dirty="0" smtClean="0"/>
              <a:t>student</a:t>
            </a:r>
            <a:r>
              <a:rPr lang="en-US" dirty="0"/>
              <a:t>. Almost 10 percent were threatened with injury, according to federal education data. </a:t>
            </a:r>
            <a:r>
              <a:rPr lang="en-US" dirty="0" smtClean="0"/>
              <a:t>(Will, 2018).</a:t>
            </a:r>
          </a:p>
          <a:p>
            <a:r>
              <a:rPr lang="en-US" dirty="0" smtClean="0"/>
              <a:t>Cooper (2018) </a:t>
            </a:r>
            <a:r>
              <a:rPr lang="en-US" b="1" dirty="0" smtClean="0"/>
              <a:t>noted that teachers may experience verbal or physical aggression by parents or lack support and even be bullied by administrators</a:t>
            </a:r>
          </a:p>
          <a:p>
            <a:r>
              <a:rPr lang="en-US" dirty="0" smtClean="0"/>
              <a:t>A report in 2014 </a:t>
            </a:r>
            <a:r>
              <a:rPr lang="en-US" dirty="0"/>
              <a:t>revealed that </a:t>
            </a:r>
            <a:r>
              <a:rPr lang="en-US" dirty="0" smtClean="0"/>
              <a:t>“…</a:t>
            </a:r>
            <a:r>
              <a:rPr lang="en-US" b="1" dirty="0" smtClean="0"/>
              <a:t>more </a:t>
            </a:r>
            <a:r>
              <a:rPr lang="en-US" b="1" dirty="0"/>
              <a:t>than 2.7 million children in the U.S. have an incarcerated parent.</a:t>
            </a:r>
            <a:r>
              <a:rPr lang="en-US" dirty="0"/>
              <a:t> That is 1 in 28 children” </a:t>
            </a:r>
            <a:r>
              <a:rPr lang="en-US" dirty="0" smtClean="0"/>
              <a:t>(National Resource Center on Children and Families of the Incarcerated, 2014).</a:t>
            </a:r>
            <a:endParaRPr lang="en-US" dirty="0"/>
          </a:p>
        </p:txBody>
      </p:sp>
    </p:spTree>
    <p:extLst>
      <p:ext uri="{BB962C8B-B14F-4D97-AF65-F5344CB8AC3E}">
        <p14:creationId xmlns:p14="http://schemas.microsoft.com/office/powerpoint/2010/main" val="1711330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issues facing today’s educators</a:t>
            </a:r>
          </a:p>
        </p:txBody>
      </p:sp>
      <p:sp>
        <p:nvSpPr>
          <p:cNvPr id="3" name="Content Placeholder 2"/>
          <p:cNvSpPr>
            <a:spLocks noGrp="1"/>
          </p:cNvSpPr>
          <p:nvPr>
            <p:ph idx="1"/>
          </p:nvPr>
        </p:nvSpPr>
        <p:spPr/>
        <p:txBody>
          <a:bodyPr>
            <a:normAutofit/>
          </a:bodyPr>
          <a:lstStyle/>
          <a:p>
            <a:r>
              <a:rPr lang="en-US" sz="2400" dirty="0" smtClean="0"/>
              <a:t>It is only recently that society is recognizing that </a:t>
            </a:r>
          </a:p>
          <a:p>
            <a:pPr lvl="1"/>
            <a:r>
              <a:rPr lang="en-US" sz="2400" b="1" dirty="0" smtClean="0"/>
              <a:t>teaching is recognized as a highly stressful occupation </a:t>
            </a:r>
          </a:p>
          <a:p>
            <a:pPr lvl="1"/>
            <a:r>
              <a:rPr lang="en-US" sz="2400" b="1" dirty="0" smtClean="0"/>
              <a:t>teachers are significantly impacted by traumatic events </a:t>
            </a:r>
            <a:r>
              <a:rPr lang="en-US" sz="2400" dirty="0" smtClean="0"/>
              <a:t>that happen either to them or their students. </a:t>
            </a:r>
          </a:p>
          <a:p>
            <a:pPr lvl="1"/>
            <a:r>
              <a:rPr lang="en-US" sz="2400" b="1" dirty="0" smtClean="0"/>
              <a:t>Teachers are not only impacted by single serious events, but also the cumulative effect </a:t>
            </a:r>
            <a:r>
              <a:rPr lang="en-US" sz="2400" dirty="0" smtClean="0"/>
              <a:t>of on-going stressors (</a:t>
            </a:r>
            <a:r>
              <a:rPr lang="en-US" sz="2400" dirty="0" err="1" smtClean="0"/>
              <a:t>Minero</a:t>
            </a:r>
            <a:r>
              <a:rPr lang="en-US" sz="2400" dirty="0" smtClean="0"/>
              <a:t>, 2017).  </a:t>
            </a:r>
            <a:endParaRPr lang="en-US" sz="2400" dirty="0"/>
          </a:p>
        </p:txBody>
      </p:sp>
    </p:spTree>
    <p:extLst>
      <p:ext uri="{BB962C8B-B14F-4D97-AF65-F5344CB8AC3E}">
        <p14:creationId xmlns:p14="http://schemas.microsoft.com/office/powerpoint/2010/main" val="3418017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may result from exposure to traumatic events?</a:t>
            </a:r>
            <a:endParaRPr lang="en-US" dirty="0"/>
          </a:p>
        </p:txBody>
      </p:sp>
      <p:sp>
        <p:nvSpPr>
          <p:cNvPr id="3" name="Content Placeholder 2"/>
          <p:cNvSpPr>
            <a:spLocks noGrp="1"/>
          </p:cNvSpPr>
          <p:nvPr>
            <p:ph idx="1"/>
          </p:nvPr>
        </p:nvSpPr>
        <p:spPr/>
        <p:txBody>
          <a:bodyPr>
            <a:normAutofit/>
          </a:bodyPr>
          <a:lstStyle/>
          <a:p>
            <a:r>
              <a:rPr lang="en-US" sz="2800" b="1" dirty="0" smtClean="0"/>
              <a:t>Post-traumatic stress disorder</a:t>
            </a:r>
          </a:p>
          <a:p>
            <a:r>
              <a:rPr lang="en-US" sz="2800" b="1" dirty="0" smtClean="0"/>
              <a:t>Complex- Post traumatic stress disorder</a:t>
            </a:r>
          </a:p>
          <a:p>
            <a:r>
              <a:rPr lang="en-US" sz="2800" b="1" dirty="0" smtClean="0"/>
              <a:t>Secondary or vicarious trauma</a:t>
            </a:r>
          </a:p>
          <a:p>
            <a:r>
              <a:rPr lang="en-US" sz="2800" b="1" dirty="0" smtClean="0"/>
              <a:t>Compassion fatigue</a:t>
            </a:r>
          </a:p>
          <a:p>
            <a:r>
              <a:rPr lang="en-US" sz="2800" b="1" dirty="0" smtClean="0"/>
              <a:t>Burn-out</a:t>
            </a:r>
            <a:endParaRPr lang="en-US" sz="2800" b="1" dirty="0"/>
          </a:p>
        </p:txBody>
      </p:sp>
    </p:spTree>
    <p:extLst>
      <p:ext uri="{BB962C8B-B14F-4D97-AF65-F5344CB8AC3E}">
        <p14:creationId xmlns:p14="http://schemas.microsoft.com/office/powerpoint/2010/main" val="2396597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may result from exposure to traumatic events?</a:t>
            </a:r>
          </a:p>
        </p:txBody>
      </p:sp>
      <p:sp>
        <p:nvSpPr>
          <p:cNvPr id="3" name="Content Placeholder 2"/>
          <p:cNvSpPr>
            <a:spLocks noGrp="1"/>
          </p:cNvSpPr>
          <p:nvPr>
            <p:ph idx="1"/>
          </p:nvPr>
        </p:nvSpPr>
        <p:spPr/>
        <p:txBody>
          <a:bodyPr>
            <a:normAutofit lnSpcReduction="10000"/>
          </a:bodyPr>
          <a:lstStyle/>
          <a:p>
            <a:r>
              <a:rPr lang="en-US" b="1" dirty="0" smtClean="0"/>
              <a:t>Post-traumatic stress disorder: </a:t>
            </a:r>
            <a:r>
              <a:rPr lang="en-US" dirty="0" smtClean="0"/>
              <a:t>results from </a:t>
            </a:r>
            <a:r>
              <a:rPr lang="en-US" b="1" dirty="0" smtClean="0"/>
              <a:t>direct exposure or threat of death, serious injury or sexual violation</a:t>
            </a:r>
            <a:r>
              <a:rPr lang="en-US" dirty="0" smtClean="0"/>
              <a:t>. Most often a single event.  Results may include re-experiencing the event such as nightmares, attempts to avoid reminders of the event, a changed world-view, and hyper-vigilance (APA, 2013)</a:t>
            </a:r>
          </a:p>
          <a:p>
            <a:r>
              <a:rPr lang="en-US" b="1" dirty="0" smtClean="0"/>
              <a:t>Complex-post traumatic stress disorder</a:t>
            </a:r>
            <a:r>
              <a:rPr lang="en-US" dirty="0" smtClean="0"/>
              <a:t>: results from repeated direct exposures to traumatic events over time. Repeated abuse might come under </a:t>
            </a:r>
            <a:r>
              <a:rPr lang="en-US" dirty="0"/>
              <a:t>s</a:t>
            </a:r>
            <a:r>
              <a:rPr lang="en-US" dirty="0" smtClean="0"/>
              <a:t>ymptoms similar to PTSD. APA has not officially included this as a disorder in the DSM</a:t>
            </a:r>
            <a:r>
              <a:rPr lang="en-US" dirty="0"/>
              <a:t> </a:t>
            </a:r>
            <a:r>
              <a:rPr lang="en-US" dirty="0" smtClean="0"/>
              <a:t>and considers PTSD sufficient to address this issue.</a:t>
            </a:r>
          </a:p>
          <a:p>
            <a:r>
              <a:rPr lang="en-US" b="1" dirty="0" smtClean="0"/>
              <a:t>Secondary traumatic stress </a:t>
            </a:r>
            <a:r>
              <a:rPr lang="en-US" dirty="0" smtClean="0"/>
              <a:t>(</a:t>
            </a:r>
            <a:r>
              <a:rPr lang="en-US" dirty="0" err="1" smtClean="0"/>
              <a:t>Figley</a:t>
            </a:r>
            <a:r>
              <a:rPr lang="en-US" dirty="0" smtClean="0"/>
              <a:t>, 2002): Stress resulting </a:t>
            </a:r>
            <a:r>
              <a:rPr lang="en-US" b="1" dirty="0" smtClean="0"/>
              <a:t>from knowing about/observing a traumatic event happening to another</a:t>
            </a:r>
            <a:r>
              <a:rPr lang="en-US" dirty="0" smtClean="0"/>
              <a:t>. This state of tension and preoccupation with the person/situation experiencing trauma and resulting in symptoms similar to PTSD.  </a:t>
            </a:r>
            <a:endParaRPr lang="en-US" dirty="0"/>
          </a:p>
        </p:txBody>
      </p:sp>
    </p:spTree>
    <p:extLst>
      <p:ext uri="{BB962C8B-B14F-4D97-AF65-F5344CB8AC3E}">
        <p14:creationId xmlns:p14="http://schemas.microsoft.com/office/powerpoint/2010/main" val="4195153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may result from exposure to traumatic events?</a:t>
            </a:r>
          </a:p>
        </p:txBody>
      </p:sp>
      <p:sp>
        <p:nvSpPr>
          <p:cNvPr id="3" name="Content Placeholder 2"/>
          <p:cNvSpPr>
            <a:spLocks noGrp="1"/>
          </p:cNvSpPr>
          <p:nvPr>
            <p:ph idx="1"/>
          </p:nvPr>
        </p:nvSpPr>
        <p:spPr/>
        <p:txBody>
          <a:bodyPr>
            <a:normAutofit/>
          </a:bodyPr>
          <a:lstStyle/>
          <a:p>
            <a:r>
              <a:rPr lang="en-US" b="1" dirty="0" smtClean="0"/>
              <a:t>Compassion fatigue </a:t>
            </a:r>
            <a:r>
              <a:rPr lang="en-US" dirty="0" smtClean="0"/>
              <a:t>results from </a:t>
            </a:r>
            <a:r>
              <a:rPr lang="en-US" b="1" dirty="0" smtClean="0"/>
              <a:t>empathetic caring, empathetic concern, frustrations from trying to reduce the suffering but not being able to help</a:t>
            </a:r>
            <a:r>
              <a:rPr lang="en-US" dirty="0" smtClean="0"/>
              <a:t>. </a:t>
            </a:r>
            <a:r>
              <a:rPr lang="en-US" dirty="0"/>
              <a:t> </a:t>
            </a:r>
            <a:r>
              <a:rPr lang="en-US" b="1" dirty="0" smtClean="0"/>
              <a:t>Persons in helping professions </a:t>
            </a:r>
            <a:r>
              <a:rPr lang="en-US" dirty="0" smtClean="0"/>
              <a:t>may experience compassion fatigue.   It is a </a:t>
            </a:r>
            <a:r>
              <a:rPr lang="en-US" b="1" dirty="0" smtClean="0"/>
              <a:t>sense of helplessness </a:t>
            </a:r>
            <a:r>
              <a:rPr lang="en-US" dirty="0" smtClean="0"/>
              <a:t>and lack of support.  Symptoms can include tension and preoccupation with the trauma, attempts to avoid reminders, persistent arousal, and re-experiencing traumatic events (</a:t>
            </a:r>
            <a:r>
              <a:rPr lang="en-US" dirty="0" err="1" smtClean="0"/>
              <a:t>Figley</a:t>
            </a:r>
            <a:r>
              <a:rPr lang="en-US" dirty="0" smtClean="0"/>
              <a:t>, 2002). These feelings may impact the individual’s ability to cope and function in the home and workplace (Conrad and </a:t>
            </a:r>
            <a:r>
              <a:rPr lang="en-US" dirty="0" err="1" smtClean="0"/>
              <a:t>Kellar</a:t>
            </a:r>
            <a:r>
              <a:rPr lang="en-US" dirty="0" smtClean="0"/>
              <a:t>- Guenther). </a:t>
            </a:r>
          </a:p>
          <a:p>
            <a:r>
              <a:rPr lang="en-US" dirty="0" smtClean="0"/>
              <a:t>In some cases, the individual may become so stressed, frustrated and unhappy, that they develop </a:t>
            </a:r>
            <a:r>
              <a:rPr lang="en-US" b="1" dirty="0" smtClean="0"/>
              <a:t>burn-out</a:t>
            </a:r>
            <a:r>
              <a:rPr lang="en-US" dirty="0" smtClean="0"/>
              <a:t> and leave the profession or simply detach to a level that negatively impacts their job performance (</a:t>
            </a:r>
            <a:r>
              <a:rPr lang="en-US" dirty="0" err="1" smtClean="0"/>
              <a:t>Figley</a:t>
            </a:r>
            <a:r>
              <a:rPr lang="en-US" dirty="0" smtClean="0"/>
              <a:t>, 2002).  Diaz (2018) describes teacher burn-out as work induced depression.</a:t>
            </a:r>
            <a:endParaRPr lang="en-US" dirty="0"/>
          </a:p>
        </p:txBody>
      </p:sp>
    </p:spTree>
    <p:extLst>
      <p:ext uri="{BB962C8B-B14F-4D97-AF65-F5344CB8AC3E}">
        <p14:creationId xmlns:p14="http://schemas.microsoft.com/office/powerpoint/2010/main" val="4094041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 everything is negative. </a:t>
            </a:r>
            <a:br>
              <a:rPr lang="en-US" dirty="0"/>
            </a:br>
            <a:endParaRPr lang="en-US" dirty="0"/>
          </a:p>
        </p:txBody>
      </p:sp>
      <p:sp>
        <p:nvSpPr>
          <p:cNvPr id="3" name="Content Placeholder 2"/>
          <p:cNvSpPr>
            <a:spLocks noGrp="1"/>
          </p:cNvSpPr>
          <p:nvPr>
            <p:ph idx="1"/>
          </p:nvPr>
        </p:nvSpPr>
        <p:spPr/>
        <p:txBody>
          <a:bodyPr>
            <a:normAutofit/>
          </a:bodyPr>
          <a:lstStyle/>
          <a:p>
            <a:pPr lvl="1"/>
            <a:r>
              <a:rPr lang="en-US" sz="2000" b="1" dirty="0" smtClean="0"/>
              <a:t>Compassion satisfaction</a:t>
            </a:r>
            <a:r>
              <a:rPr lang="en-US" sz="2000" dirty="0" smtClean="0"/>
              <a:t>: The degree of satisfaction one feels from their job. Can mitigate satisfaction fatigue and burn-out. Is related to level of support one feels in the job setting (Conrad and </a:t>
            </a:r>
            <a:r>
              <a:rPr lang="en-US" sz="2000" dirty="0" err="1" smtClean="0"/>
              <a:t>Kellar</a:t>
            </a:r>
            <a:r>
              <a:rPr lang="en-US" sz="2000" dirty="0" smtClean="0"/>
              <a:t>- Guenther, 2006). </a:t>
            </a:r>
          </a:p>
          <a:p>
            <a:pPr lvl="1"/>
            <a:r>
              <a:rPr lang="en-US" sz="2000" b="1" dirty="0" smtClean="0"/>
              <a:t>Vicarious resilience</a:t>
            </a:r>
            <a:r>
              <a:rPr lang="en-US" sz="2000" dirty="0" smtClean="0"/>
              <a:t>: The ways in which trauma victims access adaptive processes and coping mechanisms to survive and even thrive (</a:t>
            </a:r>
            <a:r>
              <a:rPr lang="en-US" sz="2000" dirty="0" err="1" smtClean="0"/>
              <a:t>Hernandes</a:t>
            </a:r>
            <a:r>
              <a:rPr lang="en-US" sz="2000" dirty="0"/>
              <a:t>, </a:t>
            </a:r>
            <a:r>
              <a:rPr lang="en-US" sz="2000" dirty="0" err="1"/>
              <a:t>Gangsei</a:t>
            </a:r>
            <a:r>
              <a:rPr lang="en-US" sz="2000" dirty="0"/>
              <a:t>, and </a:t>
            </a:r>
            <a:r>
              <a:rPr lang="en-US" sz="2000" dirty="0" err="1"/>
              <a:t>Engstrom</a:t>
            </a:r>
            <a:r>
              <a:rPr lang="en-US" sz="2000" dirty="0"/>
              <a:t>, </a:t>
            </a:r>
            <a:r>
              <a:rPr lang="en-US" sz="2000" dirty="0" smtClean="0"/>
              <a:t>2007). The therapist, caregiver or educator can then recognize that positive strength can result form otherwise dire situations.</a:t>
            </a:r>
            <a:endParaRPr lang="en-US" sz="2000" dirty="0"/>
          </a:p>
        </p:txBody>
      </p:sp>
    </p:spTree>
    <p:extLst>
      <p:ext uri="{BB962C8B-B14F-4D97-AF65-F5344CB8AC3E}">
        <p14:creationId xmlns:p14="http://schemas.microsoft.com/office/powerpoint/2010/main" val="3644846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be done in the school setting for </a:t>
            </a:r>
            <a:r>
              <a:rPr lang="en-US" i="1" dirty="0" smtClean="0"/>
              <a:t>in-service educators</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Prevention</a:t>
            </a:r>
            <a:r>
              <a:rPr lang="en-US" dirty="0"/>
              <a:t> </a:t>
            </a:r>
            <a:r>
              <a:rPr lang="en-US" dirty="0" smtClean="0"/>
              <a:t>: </a:t>
            </a:r>
          </a:p>
          <a:p>
            <a:pPr lvl="1"/>
            <a:r>
              <a:rPr lang="en-US" b="1" dirty="0" smtClean="0"/>
              <a:t>Primary</a:t>
            </a:r>
            <a:r>
              <a:rPr lang="en-US" dirty="0" smtClean="0"/>
              <a:t>- Overall </a:t>
            </a:r>
            <a:r>
              <a:rPr lang="en-US" b="1" dirty="0" smtClean="0"/>
              <a:t>creation a healthy workplace environment </a:t>
            </a:r>
            <a:r>
              <a:rPr lang="en-US" dirty="0" smtClean="0"/>
              <a:t>in the school setting before stressful events can occur. Offering and communicating administrative and related services support, professional development, team building, opportunities for outside and informal social activities. Creating a positive climate for teachers and students. </a:t>
            </a:r>
          </a:p>
          <a:p>
            <a:pPr lvl="1"/>
            <a:r>
              <a:rPr lang="en-US" b="1" dirty="0" smtClean="0"/>
              <a:t>Secondary</a:t>
            </a:r>
            <a:r>
              <a:rPr lang="en-US" dirty="0" smtClean="0"/>
              <a:t>- District or building level analysis of events that may elicit stress in educators and </a:t>
            </a:r>
            <a:r>
              <a:rPr lang="en-US" b="1" dirty="0" smtClean="0"/>
              <a:t>systemic changes that might decrease the number or intensity of these events</a:t>
            </a:r>
            <a:r>
              <a:rPr lang="en-US" dirty="0" smtClean="0"/>
              <a:t>. RTI, professional development for teachers, counselors, principals who may be first to recognize events that are traumatic, educators who have been impacted and efforts to reduce adverse experiences.  </a:t>
            </a:r>
          </a:p>
          <a:p>
            <a:pPr lvl="1"/>
            <a:r>
              <a:rPr lang="en-US" b="1" dirty="0" smtClean="0"/>
              <a:t>Tertiary-</a:t>
            </a:r>
            <a:r>
              <a:rPr lang="en-US" dirty="0" smtClean="0"/>
              <a:t> </a:t>
            </a:r>
            <a:r>
              <a:rPr lang="en-US" b="1" dirty="0" smtClean="0"/>
              <a:t>Supporting educators who have experienced stressful situations </a:t>
            </a:r>
            <a:r>
              <a:rPr lang="en-US" dirty="0" smtClean="0"/>
              <a:t>so the stressors are reduced and managed. EAP, working with HR.  Increase support services for individual situations- perhaps an alternative classroom for a difficult student or family, paraprofessionals. Empowering teacher with effective strategies to deal with stressors. Facilitating increased resilience and satisfaction (Prevention</a:t>
            </a:r>
            <a:r>
              <a:rPr lang="en-US" dirty="0"/>
              <a:t>, </a:t>
            </a:r>
            <a:r>
              <a:rPr lang="en-US" dirty="0" err="1"/>
              <a:t>n.d</a:t>
            </a:r>
            <a:r>
              <a:rPr lang="en-US" dirty="0" err="1" smtClean="0"/>
              <a:t>.</a:t>
            </a:r>
            <a:r>
              <a:rPr lang="en-US" dirty="0" smtClean="0"/>
              <a:t>). </a:t>
            </a:r>
            <a:endParaRPr lang="en-US" dirty="0"/>
          </a:p>
        </p:txBody>
      </p:sp>
    </p:spTree>
    <p:extLst>
      <p:ext uri="{BB962C8B-B14F-4D97-AF65-F5344CB8AC3E}">
        <p14:creationId xmlns:p14="http://schemas.microsoft.com/office/powerpoint/2010/main" val="327274843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4078</TotalTime>
  <Words>1975</Words>
  <Application>Microsoft Office PowerPoint</Application>
  <PresentationFormat>Widescreen</PresentationFormat>
  <Paragraphs>86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Wingdings 3</vt:lpstr>
      <vt:lpstr>Wisp</vt:lpstr>
      <vt:lpstr>Educator trauma, vicarious trauma, and resilience in the classroom:  Development of coping strategies and supports for future educators.</vt:lpstr>
      <vt:lpstr>Current issues facing today’s educators</vt:lpstr>
      <vt:lpstr>Current issues facing today’s educators</vt:lpstr>
      <vt:lpstr>Current issues facing today’s educators</vt:lpstr>
      <vt:lpstr>What may result from exposure to traumatic events?</vt:lpstr>
      <vt:lpstr>What may result from exposure to traumatic events?</vt:lpstr>
      <vt:lpstr>What may result from exposure to traumatic events?</vt:lpstr>
      <vt:lpstr>Not everything is negative.  </vt:lpstr>
      <vt:lpstr>What can be done in the school setting for in-service educators?</vt:lpstr>
      <vt:lpstr>What can be done for pre-service educators?</vt:lpstr>
      <vt:lpstr>What can be done for pre-service educators?</vt:lpstr>
      <vt:lpstr>What can be done for pre-service educators?</vt:lpstr>
      <vt:lpstr>Courses at The University of Akron</vt:lpstr>
      <vt:lpstr>References</vt:lpstr>
      <vt:lpstr>References</vt:lpstr>
      <vt:lpstr>References</vt:lpstr>
    </vt:vector>
  </TitlesOfParts>
  <Company>The University of Akron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Educator trauma, vicarious trauma, and resilience in the classroom:  Development of coping strategies and supports for future educators.</dc:title>
  <dc:creator>Welton,Evonn N</dc:creator>
  <cp:lastModifiedBy>Welton,Evonn N</cp:lastModifiedBy>
  <cp:revision>51</cp:revision>
  <dcterms:created xsi:type="dcterms:W3CDTF">2019-03-05T22:44:00Z</dcterms:created>
  <dcterms:modified xsi:type="dcterms:W3CDTF">2019-04-09T14:40:39Z</dcterms:modified>
</cp:coreProperties>
</file>