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3" r:id="rId1"/>
    <p:sldMasterId id="2147484937" r:id="rId2"/>
  </p:sldMasterIdLst>
  <p:notesMasterIdLst>
    <p:notesMasterId r:id="rId16"/>
  </p:notesMasterIdLst>
  <p:handoutMasterIdLst>
    <p:handoutMasterId r:id="rId17"/>
  </p:handoutMasterIdLst>
  <p:sldIdLst>
    <p:sldId id="325" r:id="rId3"/>
    <p:sldId id="550" r:id="rId4"/>
    <p:sldId id="551" r:id="rId5"/>
    <p:sldId id="552" r:id="rId6"/>
    <p:sldId id="553" r:id="rId7"/>
    <p:sldId id="554" r:id="rId8"/>
    <p:sldId id="556" r:id="rId9"/>
    <p:sldId id="557" r:id="rId10"/>
    <p:sldId id="558" r:id="rId11"/>
    <p:sldId id="559" r:id="rId12"/>
    <p:sldId id="560" r:id="rId13"/>
    <p:sldId id="561" r:id="rId14"/>
    <p:sldId id="562" r:id="rId15"/>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85120"/>
    <a:srgbClr val="B59C10"/>
    <a:srgbClr val="B5D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43" autoAdjust="0"/>
  </p:normalViewPr>
  <p:slideViewPr>
    <p:cSldViewPr>
      <p:cViewPr varScale="1">
        <p:scale>
          <a:sx n="94" d="100"/>
          <a:sy n="94"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defRPr>
            </a:lvl1pPr>
          </a:lstStyle>
          <a:p>
            <a:pPr>
              <a:defRPr/>
            </a:pPr>
            <a:fld id="{EAEAC2F0-71AF-4986-90B8-8C9254E85ED6}" type="datetime1">
              <a:rPr lang="en-US"/>
              <a:pPr>
                <a:defRPr/>
              </a:pPr>
              <a:t>4/14/19</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346F6F1-8F9D-4BC6-B86B-840B6C7A7BB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wrap="square" lIns="92958" tIns="46479" rIns="92958" bIns="46479"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2958" tIns="46479" rIns="92958" bIns="46479"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7ACF83D5-620C-4C67-96F0-1AA3FD272838}" type="datetime1">
              <a:rPr lang="en-US"/>
              <a:pPr>
                <a:defRPr/>
              </a:pPr>
              <a:t>4/14/19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wrap="square" lIns="92958" tIns="46479" rIns="92958" bIns="4647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0088" y="4403725"/>
            <a:ext cx="5597525" cy="4171950"/>
          </a:xfrm>
          <a:prstGeom prst="rect">
            <a:avLst/>
          </a:prstGeom>
        </p:spPr>
        <p:txBody>
          <a:bodyPr vert="horz" wrap="square" lIns="92958" tIns="46479" rIns="92958" bIns="4647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05863"/>
            <a:ext cx="3032125" cy="463550"/>
          </a:xfrm>
          <a:prstGeom prst="rect">
            <a:avLst/>
          </a:prstGeom>
        </p:spPr>
        <p:txBody>
          <a:bodyPr vert="horz" wrap="square" lIns="92958" tIns="46479" rIns="92958" bIns="46479"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wrap="square" lIns="92958" tIns="46479" rIns="92958" bIns="46479" numCol="1" anchor="b" anchorCtr="0" compatLnSpc="1">
            <a:prstTxWarp prst="textNoShape">
              <a:avLst/>
            </a:prstTxWarp>
          </a:bodyPr>
          <a:lstStyle>
            <a:lvl1pPr algn="r">
              <a:defRPr sz="1200">
                <a:latin typeface="Calibri" panose="020F0502020204030204" pitchFamily="34" charset="0"/>
              </a:defRPr>
            </a:lvl1pPr>
          </a:lstStyle>
          <a:p>
            <a:fld id="{4C9DAE36-EA72-447E-9568-9499B82857E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phase one projects were completed.</a:t>
            </a:r>
          </a:p>
          <a:p>
            <a:pPr marL="171450" indent="-171450">
              <a:buFont typeface="Arial" panose="020B0604020202020204" pitchFamily="34" charset="0"/>
              <a:buChar char="•"/>
            </a:pPr>
            <a:r>
              <a:rPr lang="en-US" dirty="0"/>
              <a:t>Exploring careers in education outlines the different types of careers in the education field beginning with have a high school diploma and beyond. This portion helps human capital leaders work with candidates on exploring the education profession and the various roles within it. </a:t>
            </a:r>
          </a:p>
          <a:p>
            <a:pPr marL="171450" indent="-171450">
              <a:buFont typeface="Arial" panose="020B0604020202020204" pitchFamily="34" charset="0"/>
              <a:buChar char="•"/>
            </a:pPr>
            <a:r>
              <a:rPr lang="en-US" dirty="0"/>
              <a:t>Educator recruitment offers new tools to help districts and schools with proactive recruiting.</a:t>
            </a:r>
          </a:p>
          <a:p>
            <a:pPr marL="171450" indent="-171450">
              <a:buFont typeface="Arial" panose="020B0604020202020204" pitchFamily="34" charset="0"/>
              <a:buChar char="•"/>
            </a:pPr>
            <a:r>
              <a:rPr lang="en-US" dirty="0"/>
              <a:t>Professional conduct offers guides to help work with educators on navigating the difficult waters and to help educators make better choices that often get them into trouble. </a:t>
            </a:r>
          </a:p>
          <a:p>
            <a:pPr marL="171450" indent="-171450">
              <a:buFont typeface="Arial" panose="020B0604020202020204" pitchFamily="34" charset="0"/>
              <a:buChar char="•"/>
            </a:pPr>
            <a:r>
              <a:rPr lang="en-US" dirty="0"/>
              <a:t>Mentoring – offers many tools to support a mentoring program for any educator regardless of their role or years of experience</a:t>
            </a:r>
          </a:p>
          <a:p>
            <a:pPr marL="171450" indent="-171450">
              <a:buFont typeface="Arial" panose="020B0604020202020204" pitchFamily="34" charset="0"/>
              <a:buChar char="•"/>
            </a:pPr>
            <a:r>
              <a:rPr lang="en-US" dirty="0"/>
              <a:t>Educator recognition – highlights ways to recognize and celebrate our educators.</a:t>
            </a:r>
          </a:p>
          <a:p>
            <a:r>
              <a:rPr lang="en-US" dirty="0"/>
              <a:t> In the next phase of work we will address – onboarding, Employer branding, compensation. Please visit the website to find various resources and tools.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299CB9-23A3-4486-BAFC-6F3EF1A2F5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926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842963"/>
            <a:ext cx="43973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993775"/>
          </a:xfrm>
        </p:spPr>
        <p:txBody>
          <a:bodyPr anchor="b"/>
          <a:lstStyle/>
          <a:p>
            <a:r>
              <a:rPr lang="en-US" dirty="0"/>
              <a:t>Click to edit Master title style</a:t>
            </a:r>
          </a:p>
        </p:txBody>
      </p:sp>
      <p:sp>
        <p:nvSpPr>
          <p:cNvPr id="10" name="Text Placeholder 9"/>
          <p:cNvSpPr>
            <a:spLocks noGrp="1"/>
          </p:cNvSpPr>
          <p:nvPr>
            <p:ph type="body" sz="quarter" idx="10"/>
          </p:nvPr>
        </p:nvSpPr>
        <p:spPr>
          <a:xfrm>
            <a:off x="685800" y="3429000"/>
            <a:ext cx="7772400" cy="2362200"/>
          </a:xfrm>
        </p:spPr>
        <p:txBody>
          <a:bodyPr/>
          <a:lstStyle>
            <a:lvl1pPr marL="0" indent="0">
              <a:buNone/>
              <a:defRPr sz="1800">
                <a:solidFill>
                  <a:schemeClr val="accent4"/>
                </a:solidFill>
              </a:defRPr>
            </a:lvl1pPr>
            <a:lvl2pPr marL="457200" indent="0">
              <a:buNone/>
              <a:defRPr/>
            </a:lvl2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56078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extLst>
      <p:ext uri="{BB962C8B-B14F-4D97-AF65-F5344CB8AC3E}">
        <p14:creationId xmlns:p14="http://schemas.microsoft.com/office/powerpoint/2010/main" val="374196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extLst>
      <p:ext uri="{BB962C8B-B14F-4D97-AF65-F5344CB8AC3E}">
        <p14:creationId xmlns:p14="http://schemas.microsoft.com/office/powerpoint/2010/main" val="146585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0"/>
          </p:nvPr>
        </p:nvSpPr>
        <p:spPr/>
        <p:txBody>
          <a:bodyPr/>
          <a:lstStyle>
            <a:lvl1pPr>
              <a:defRPr/>
            </a:lvl1pPr>
          </a:lstStyle>
          <a:p>
            <a:fld id="{530A71DE-D215-43F4-9699-D3DBB5023ECD}" type="slidenum">
              <a:rPr lang="en-US" altLang="en-US"/>
              <a:pPr/>
              <a:t>‹#›</a:t>
            </a:fld>
            <a:endParaRPr lang="en-US" altLang="en-US"/>
          </a:p>
        </p:txBody>
      </p:sp>
    </p:spTree>
    <p:extLst>
      <p:ext uri="{BB962C8B-B14F-4D97-AF65-F5344CB8AC3E}">
        <p14:creationId xmlns:p14="http://schemas.microsoft.com/office/powerpoint/2010/main" val="101568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2800" b="0" i="0" u="none"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20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10"/>
          </p:nvPr>
        </p:nvSpPr>
        <p:spPr/>
        <p:txBody>
          <a:bodyPr/>
          <a:lstStyle>
            <a:lvl1pPr>
              <a:defRPr/>
            </a:lvl1pPr>
          </a:lstStyle>
          <a:p>
            <a:fld id="{9D0BD5A5-DA1E-473B-9AC7-82F62CA58F86}" type="slidenum">
              <a:rPr lang="en-US" altLang="en-US"/>
              <a:pPr/>
              <a:t>‹#›</a:t>
            </a:fld>
            <a:endParaRPr lang="en-US" altLang="en-US"/>
          </a:p>
        </p:txBody>
      </p:sp>
    </p:spTree>
    <p:extLst>
      <p:ext uri="{BB962C8B-B14F-4D97-AF65-F5344CB8AC3E}">
        <p14:creationId xmlns:p14="http://schemas.microsoft.com/office/powerpoint/2010/main" val="13350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noAutofit/>
          </a:bodyPr>
          <a:lstStyle>
            <a:lvl1pPr marL="0" indent="0">
              <a:buNone/>
              <a:defRPr sz="2200" b="0" i="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82762"/>
            <a:ext cx="4040188" cy="3951288"/>
          </a:xfrm>
        </p:spPr>
        <p:txBody>
          <a:bodyPr>
            <a:noAutofit/>
          </a:bodyPr>
          <a:lstStyle>
            <a:lvl1pPr>
              <a:defRPr sz="2200"/>
            </a:lvl1pPr>
            <a:lvl2pPr>
              <a:defRPr sz="2000"/>
            </a:lvl2pPr>
            <a:lvl3pPr>
              <a:defRPr sz="1800"/>
            </a:lvl3pPr>
            <a:lvl4pPr>
              <a:defRPr sz="1600"/>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639762"/>
          </a:xfrm>
        </p:spPr>
        <p:txBody>
          <a:bodyPr anchor="b">
            <a:noAutofit/>
          </a:bodyPr>
          <a:lstStyle>
            <a:lvl1pPr marL="0" indent="0">
              <a:buNone/>
              <a:defRPr sz="2200" b="0" i="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782762"/>
            <a:ext cx="4041775" cy="3951288"/>
          </a:xfrm>
        </p:spPr>
        <p:txBody>
          <a:bodyPr>
            <a:no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10"/>
          </p:nvPr>
        </p:nvSpPr>
        <p:spPr/>
        <p:txBody>
          <a:bodyPr/>
          <a:lstStyle>
            <a:lvl1pPr>
              <a:defRPr/>
            </a:lvl1pPr>
          </a:lstStyle>
          <a:p>
            <a:fld id="{405BDB33-C0B1-43C1-9F69-B7B4BFF6167B}" type="slidenum">
              <a:rPr lang="en-US" altLang="en-US"/>
              <a:pPr/>
              <a:t>‹#›</a:t>
            </a:fld>
            <a:endParaRPr lang="en-US" altLang="en-US"/>
          </a:p>
        </p:txBody>
      </p:sp>
    </p:spTree>
    <p:extLst>
      <p:ext uri="{BB962C8B-B14F-4D97-AF65-F5344CB8AC3E}">
        <p14:creationId xmlns:p14="http://schemas.microsoft.com/office/powerpoint/2010/main" val="39154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242E9DE4-3411-49E3-9F70-3323E262AC36}" type="slidenum">
              <a:rPr lang="en-US" altLang="en-US"/>
              <a:pPr/>
              <a:t>‹#›</a:t>
            </a:fld>
            <a:endParaRPr lang="en-US" altLang="en-US"/>
          </a:p>
        </p:txBody>
      </p:sp>
    </p:spTree>
    <p:extLst>
      <p:ext uri="{BB962C8B-B14F-4D97-AF65-F5344CB8AC3E}">
        <p14:creationId xmlns:p14="http://schemas.microsoft.com/office/powerpoint/2010/main" val="5613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BDAE37E-1E29-4466-A18F-1FE2A2BE7E35}" type="slidenum">
              <a:rPr lang="en-US" altLang="en-US"/>
              <a:pPr/>
              <a:t>‹#›</a:t>
            </a:fld>
            <a:endParaRPr lang="en-US" altLang="en-US"/>
          </a:p>
        </p:txBody>
      </p:sp>
    </p:spTree>
    <p:extLst>
      <p:ext uri="{BB962C8B-B14F-4D97-AF65-F5344CB8AC3E}">
        <p14:creationId xmlns:p14="http://schemas.microsoft.com/office/powerpoint/2010/main" val="180320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0550"/>
          </a:xfrm>
        </p:spPr>
        <p:txBody>
          <a:bodyPr/>
          <a:lstStyle>
            <a:lvl1pPr>
              <a:defRPr sz="24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8FAC614E-F661-4078-8569-77595D90F1A3}" type="slidenum">
              <a:rPr lang="en-US" altLang="en-US"/>
              <a:pPr/>
              <a:t>‹#›</a:t>
            </a:fld>
            <a:endParaRPr lang="en-US" altLang="en-US"/>
          </a:p>
        </p:txBody>
      </p:sp>
    </p:spTree>
    <p:extLst>
      <p:ext uri="{BB962C8B-B14F-4D97-AF65-F5344CB8AC3E}">
        <p14:creationId xmlns:p14="http://schemas.microsoft.com/office/powerpoint/2010/main" val="226854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E47E4B38-3E64-4E4A-9D40-AA4012DBBD33}" type="slidenum">
              <a:rPr lang="en-US" altLang="en-US"/>
              <a:pPr/>
              <a:t>‹#›</a:t>
            </a:fld>
            <a:endParaRPr lang="en-US" altLang="en-US"/>
          </a:p>
        </p:txBody>
      </p:sp>
    </p:spTree>
    <p:extLst>
      <p:ext uri="{BB962C8B-B14F-4D97-AF65-F5344CB8AC3E}">
        <p14:creationId xmlns:p14="http://schemas.microsoft.com/office/powerpoint/2010/main" val="5152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457200" y="1219200"/>
            <a:ext cx="8229600" cy="4419600"/>
          </a:xfrm>
          <a:prstGeom prst="rect">
            <a:avLst/>
          </a:prstGeom>
          <a:ln>
            <a:solidFill>
              <a:schemeClr val="bg1">
                <a:lumMod val="65000"/>
              </a:schemeClr>
            </a:solidFill>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D3D41"/>
                </a:solidFill>
              </a:defRPr>
            </a:lvl1pPr>
          </a:lstStyle>
          <a:p>
            <a:fld id="{590E2A04-2C39-4698-83EA-344BCE1B57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35" r:id="rId1"/>
    <p:sldLayoutId id="2147484928" r:id="rId2"/>
    <p:sldLayoutId id="2147484936" r:id="rId3"/>
    <p:sldLayoutId id="2147484929" r:id="rId4"/>
    <p:sldLayoutId id="2147484930" r:id="rId5"/>
    <p:sldLayoutId id="2147484931" r:id="rId6"/>
    <p:sldLayoutId id="2147484932" r:id="rId7"/>
    <p:sldLayoutId id="2147484933" r:id="rId8"/>
    <p:sldLayoutId id="2147484934" r:id="rId9"/>
  </p:sldLayoutIdLst>
  <p:hf hdr="0" dt="0"/>
  <p:txStyles>
    <p:titleStyle>
      <a:lvl1pPr algn="l" defTabSz="457200" rtl="0" eaLnBrk="0" fontAlgn="base" hangingPunct="0">
        <a:spcBef>
          <a:spcPct val="0"/>
        </a:spcBef>
        <a:spcAft>
          <a:spcPct val="0"/>
        </a:spcAft>
        <a:defRPr sz="2800" kern="1200">
          <a:solidFill>
            <a:srgbClr val="55051B"/>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2pPr>
      <a:lvl3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3pPr>
      <a:lvl4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4pPr>
      <a:lvl5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5pPr>
      <a:lvl6pPr marL="4572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2014339"/>
      </p:ext>
    </p:extLst>
  </p:cSld>
  <p:clrMap bg1="lt1" tx1="dk1" bg2="lt2" tx2="dk2" accent1="accent1" accent2="accent2" accent3="accent3" accent4="accent4" accent5="accent5" accent6="accent6" hlink="hlink" folHlink="folHlink"/>
  <p:sldLayoutIdLst>
    <p:sldLayoutId id="2147484938" r:id="rId1"/>
    <p:sldLayoutId id="2147484939"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ohiohcrc.org/"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2"/>
          <p:cNvSpPr>
            <a:spLocks noGrp="1"/>
          </p:cNvSpPr>
          <p:nvPr>
            <p:ph type="body" sz="quarter" idx="10"/>
          </p:nvPr>
        </p:nvSpPr>
        <p:spPr bwMode="auto">
          <a:xfrm>
            <a:off x="838200" y="1981200"/>
            <a:ext cx="6705600" cy="1295400"/>
          </a:xfrm>
          <a:ln>
            <a:noFill/>
            <a:miter lim="800000"/>
            <a:headEnd/>
            <a:tailEnd/>
          </a:ln>
        </p:spPr>
        <p:txBody>
          <a:bodyPr/>
          <a:lstStyle/>
          <a:p>
            <a:pPr eaLnBrk="1" hangingPunct="1">
              <a:spcBef>
                <a:spcPct val="0"/>
              </a:spcBef>
            </a:pPr>
            <a:r>
              <a:rPr lang="en-US" altLang="en-US" b="1" dirty="0">
                <a:solidFill>
                  <a:srgbClr val="000000"/>
                </a:solidFill>
                <a:cs typeface="Arial" pitchFamily="34" charset="0"/>
                <a:sym typeface="Gill Sans" charset="0"/>
              </a:rPr>
              <a:t>Jessica Mercerhill, PhD</a:t>
            </a:r>
          </a:p>
          <a:p>
            <a:pPr eaLnBrk="1" hangingPunct="1">
              <a:spcBef>
                <a:spcPct val="0"/>
              </a:spcBef>
            </a:pPr>
            <a:r>
              <a:rPr lang="en-US" altLang="en-US" sz="1600" b="1" dirty="0">
                <a:solidFill>
                  <a:srgbClr val="000000"/>
                </a:solidFill>
                <a:cs typeface="Arial" pitchFamily="34" charset="0"/>
                <a:sym typeface="Gill Sans" charset="0"/>
              </a:rPr>
              <a:t>Senior Director, Educator Preparation</a:t>
            </a:r>
          </a:p>
          <a:p>
            <a:pPr eaLnBrk="1" hangingPunct="1">
              <a:lnSpc>
                <a:spcPct val="80000"/>
              </a:lnSpc>
            </a:pPr>
            <a:endParaRPr lang="en-US" altLang="en-US" sz="1500" dirty="0">
              <a:solidFill>
                <a:srgbClr val="404040"/>
              </a:solidFill>
            </a:endParaRPr>
          </a:p>
          <a:p>
            <a:pPr eaLnBrk="1" hangingPunct="1">
              <a:lnSpc>
                <a:spcPct val="80000"/>
              </a:lnSpc>
            </a:pPr>
            <a:r>
              <a:rPr lang="en-US" sz="1600" b="1" dirty="0">
                <a:effectLst>
                  <a:outerShdw blurRad="50800" dist="38100" dir="2700000" algn="tl" rotWithShape="0">
                    <a:prstClr val="black">
                      <a:alpha val="40000"/>
                    </a:prstClr>
                  </a:outerShdw>
                </a:effectLst>
                <a:latin typeface="Calibri" pitchFamily="34" charset="0"/>
                <a:cs typeface="Calibri" pitchFamily="34" charset="0"/>
                <a:sym typeface="Arial" pitchFamily="34" charset="0"/>
              </a:rPr>
              <a:t>Spring 2019 Update to OCTEO</a:t>
            </a:r>
            <a:endParaRPr lang="en-US" altLang="en-US" sz="1500" dirty="0">
              <a:solidFill>
                <a:srgbClr val="404040"/>
              </a:solidFill>
            </a:endParaRPr>
          </a:p>
        </p:txBody>
      </p:sp>
      <p:pic>
        <p:nvPicPr>
          <p:cNvPr id="4" name="Picture 3"/>
          <p:cNvPicPr>
            <a:picLocks noChangeAspect="1"/>
          </p:cNvPicPr>
          <p:nvPr/>
        </p:nvPicPr>
        <p:blipFill>
          <a:blip r:embed="rId2"/>
          <a:stretch>
            <a:fillRect/>
          </a:stretch>
        </p:blipFill>
        <p:spPr>
          <a:xfrm>
            <a:off x="3810000" y="2628900"/>
            <a:ext cx="4919134" cy="3162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05400"/>
          </a:xfrm>
          <a:ln>
            <a:noFill/>
          </a:ln>
        </p:spPr>
        <p:txBody>
          <a:bodyPr/>
          <a:lstStyle/>
          <a:p>
            <a:r>
              <a:rPr lang="en-US" dirty="0"/>
              <a:t>CAEP Elementary Standards, CEC standards</a:t>
            </a:r>
          </a:p>
          <a:p>
            <a:pPr lvl="1"/>
            <a:r>
              <a:rPr lang="en-US" sz="2000" dirty="0"/>
              <a:t>Spring 2020 ODE Office of Educator Licensure will offer P-5 and P-5IS as an option for e-signing.  </a:t>
            </a:r>
          </a:p>
          <a:p>
            <a:pPr lvl="1"/>
            <a:r>
              <a:rPr lang="en-US" sz="2000" dirty="0"/>
              <a:t>Fall 2020 First Semester First-Year students begin under P-5 program requirements, no new students enrolled into early childhood licensure programs.</a:t>
            </a:r>
          </a:p>
          <a:p>
            <a:pPr lvl="1"/>
            <a:r>
              <a:rPr lang="en-US" sz="2000" dirty="0"/>
              <a:t>Programs may start as early as Fall 2019, but no later than Fall 2020.</a:t>
            </a:r>
          </a:p>
          <a:p>
            <a:pPr lvl="1"/>
            <a:r>
              <a:rPr lang="en-US" sz="2000" dirty="0"/>
              <a:t>June 30, 2024 Last issuance date for p-3 licenses. Only candidates on teach-out lists submitted that spring will be granted a license after this date. </a:t>
            </a:r>
          </a:p>
          <a:p>
            <a:pPr lvl="1"/>
            <a:r>
              <a:rPr lang="en-US" sz="2000" dirty="0"/>
              <a:t>Currently approved EC and ECIS licensure programs do not need to go through state review upon conversion. Beginning in Fall 2020, program review submissions for EC and ECIS should be submitted as the P-5 program. </a:t>
            </a:r>
            <a:r>
              <a:rPr lang="en-US" dirty="0"/>
              <a:t>  </a:t>
            </a:r>
          </a:p>
          <a:p>
            <a:endParaRPr lang="en-US" dirty="0"/>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10</a:t>
            </a:fld>
            <a:endParaRPr lang="en-US" altLang="en-US"/>
          </a:p>
        </p:txBody>
      </p:sp>
    </p:spTree>
    <p:extLst>
      <p:ext uri="{BB962C8B-B14F-4D97-AF65-F5344CB8AC3E}">
        <p14:creationId xmlns:p14="http://schemas.microsoft.com/office/powerpoint/2010/main" val="285103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Development TAG Course</a:t>
            </a:r>
          </a:p>
        </p:txBody>
      </p:sp>
      <p:sp>
        <p:nvSpPr>
          <p:cNvPr id="3" name="Content Placeholder 2"/>
          <p:cNvSpPr>
            <a:spLocks noGrp="1"/>
          </p:cNvSpPr>
          <p:nvPr>
            <p:ph idx="1"/>
          </p:nvPr>
        </p:nvSpPr>
        <p:spPr>
          <a:ln>
            <a:noFill/>
          </a:ln>
        </p:spPr>
        <p:txBody>
          <a:bodyPr/>
          <a:lstStyle/>
          <a:p>
            <a:r>
              <a:rPr lang="en-US" dirty="0"/>
              <a:t>Please keep your community college partners in the loop during conversion to ensure smooth transfer programs</a:t>
            </a:r>
          </a:p>
          <a:p>
            <a:endParaRPr lang="en-US" dirty="0"/>
          </a:p>
          <a:p>
            <a:pPr marL="67945" marR="0">
              <a:spcBef>
                <a:spcPts val="5"/>
              </a:spcBef>
              <a:spcAft>
                <a:spcPts val="0"/>
              </a:spcAft>
            </a:pPr>
            <a:r>
              <a:rPr lang="en-US" b="1" i="1" dirty="0">
                <a:latin typeface="Calibri" panose="020F0502020204030204" pitchFamily="34" charset="0"/>
                <a:ea typeface="Calibri" panose="020F0502020204030204" pitchFamily="34" charset="0"/>
              </a:rPr>
              <a:t>General Course Description:</a:t>
            </a: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rPr>
              <a:t>This course focuses on applying knowledge of the characteristics and needs of young children, </a:t>
            </a:r>
            <a:r>
              <a:rPr lang="en-US" dirty="0">
                <a:highlight>
                  <a:srgbClr val="FFFF00"/>
                </a:highlight>
                <a:latin typeface="Calibri" panose="020F0502020204030204" pitchFamily="34" charset="0"/>
                <a:ea typeface="Calibri" panose="020F0502020204030204" pitchFamily="34" charset="0"/>
              </a:rPr>
              <a:t>prenatal to age twelve</a:t>
            </a:r>
            <a:r>
              <a:rPr lang="en-US" dirty="0">
                <a:latin typeface="Calibri" panose="020F0502020204030204" pitchFamily="34" charset="0"/>
                <a:ea typeface="Calibri" panose="020F0502020204030204" pitchFamily="34" charset="0"/>
              </a:rPr>
              <a:t>, for the creation of healthy, respectful, supportive, challenging, and effective learning environments.</a:t>
            </a:r>
            <a:r>
              <a:rPr lang="en-US" sz="200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Multiple and interrelated influences on the development and learning of young children will be examined.</a:t>
            </a:r>
            <a:endParaRPr lang="en-US" dirty="0"/>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11</a:t>
            </a:fld>
            <a:endParaRPr lang="en-US" altLang="en-US"/>
          </a:p>
        </p:txBody>
      </p:sp>
    </p:spTree>
    <p:extLst>
      <p:ext uri="{BB962C8B-B14F-4D97-AF65-F5344CB8AC3E}">
        <p14:creationId xmlns:p14="http://schemas.microsoft.com/office/powerpoint/2010/main" val="45067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EdTPA</a:t>
            </a:r>
            <a:r>
              <a:rPr lang="en-US" dirty="0"/>
              <a:t>	</a:t>
            </a:r>
          </a:p>
        </p:txBody>
      </p:sp>
      <p:sp>
        <p:nvSpPr>
          <p:cNvPr id="3" name="Content Placeholder 2"/>
          <p:cNvSpPr>
            <a:spLocks noGrp="1"/>
          </p:cNvSpPr>
          <p:nvPr>
            <p:ph idx="1"/>
          </p:nvPr>
        </p:nvSpPr>
        <p:spPr>
          <a:ln>
            <a:noFill/>
          </a:ln>
        </p:spPr>
        <p:txBody>
          <a:bodyPr/>
          <a:lstStyle/>
          <a:p>
            <a:r>
              <a:rPr lang="en-US" dirty="0"/>
              <a:t>Recommendation made</a:t>
            </a:r>
          </a:p>
          <a:p>
            <a:pPr lvl="1"/>
            <a:r>
              <a:rPr lang="en-US" dirty="0"/>
              <a:t>NOT for requirement but option</a:t>
            </a:r>
          </a:p>
          <a:p>
            <a:r>
              <a:rPr lang="en-US" dirty="0"/>
              <a:t>Under review</a:t>
            </a:r>
          </a:p>
          <a:p>
            <a:endParaRPr lang="en-US" dirty="0"/>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12</a:t>
            </a:fld>
            <a:endParaRPr lang="en-US" altLang="en-US"/>
          </a:p>
        </p:txBody>
      </p:sp>
    </p:spTree>
    <p:extLst>
      <p:ext uri="{BB962C8B-B14F-4D97-AF65-F5344CB8AC3E}">
        <p14:creationId xmlns:p14="http://schemas.microsoft.com/office/powerpoint/2010/main" val="409601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0"/>
            <a:ext cx="3352800" cy="1143000"/>
          </a:xfrm>
        </p:spPr>
        <p:txBody>
          <a:bodyPr/>
          <a:lstStyle/>
          <a:p>
            <a:r>
              <a:rPr lang="en-US" dirty="0"/>
              <a:t>Question and Answer time!</a:t>
            </a:r>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0046" y="1115961"/>
            <a:ext cx="3672348" cy="2754261"/>
          </a:xfrm>
        </p:spPr>
      </p:pic>
      <p:sp>
        <p:nvSpPr>
          <p:cNvPr id="4" name="Slide Number Placeholder 3"/>
          <p:cNvSpPr>
            <a:spLocks noGrp="1"/>
          </p:cNvSpPr>
          <p:nvPr>
            <p:ph type="sldNum" sz="quarter" idx="10"/>
          </p:nvPr>
        </p:nvSpPr>
        <p:spPr/>
        <p:txBody>
          <a:bodyPr/>
          <a:lstStyle/>
          <a:p>
            <a:fld id="{530A71DE-D215-43F4-9699-D3DBB5023ECD}" type="slidenum">
              <a:rPr lang="en-US" altLang="en-US" smtClean="0"/>
              <a:pPr/>
              <a:t>13</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143000"/>
            <a:ext cx="2922946" cy="3897261"/>
          </a:xfrm>
          <a:prstGeom prst="rect">
            <a:avLst/>
          </a:prstGeom>
        </p:spPr>
      </p:pic>
    </p:spTree>
    <p:extLst>
      <p:ext uri="{BB962C8B-B14F-4D97-AF65-F5344CB8AC3E}">
        <p14:creationId xmlns:p14="http://schemas.microsoft.com/office/powerpoint/2010/main" val="204105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b="1" dirty="0"/>
              <a:t>Agenda</a:t>
            </a:r>
          </a:p>
        </p:txBody>
      </p:sp>
      <p:sp>
        <p:nvSpPr>
          <p:cNvPr id="75779" name="Content Placeholder 2"/>
          <p:cNvSpPr>
            <a:spLocks noGrp="1"/>
          </p:cNvSpPr>
          <p:nvPr>
            <p:ph idx="1"/>
          </p:nvPr>
        </p:nvSpPr>
        <p:spPr bwMode="auto">
          <a:xfrm>
            <a:off x="457200" y="1143000"/>
            <a:ext cx="4852035" cy="4876800"/>
          </a:xfrm>
          <a:ln>
            <a:noFill/>
            <a:miter lim="800000"/>
            <a:headEnd/>
            <a:tailEnd/>
          </a:ln>
        </p:spPr>
        <p:txBody>
          <a:bodyPr>
            <a:normAutofit fontScale="92500"/>
          </a:bodyPr>
          <a:lstStyle/>
          <a:p>
            <a:pPr eaLnBrk="1" hangingPunct="1">
              <a:buFont typeface="Arial" charset="0"/>
              <a:buChar char="•"/>
              <a:defRPr/>
            </a:pPr>
            <a:r>
              <a:rPr lang="en-US" dirty="0">
                <a:ea typeface="ＭＳ Ｐゴシック" charset="0"/>
                <a:cs typeface="ＭＳ Ｐゴシック" charset="0"/>
              </a:rPr>
              <a:t>Program/Data</a:t>
            </a:r>
          </a:p>
          <a:p>
            <a:pPr lvl="1" eaLnBrk="1" hangingPunct="1">
              <a:buFont typeface="Arial" charset="0"/>
              <a:buChar char="•"/>
              <a:defRPr/>
            </a:pPr>
            <a:r>
              <a:rPr lang="en-US" dirty="0">
                <a:ea typeface="ＭＳ Ｐゴシック" charset="0"/>
                <a:cs typeface="ＭＳ Ｐゴシック" charset="0"/>
              </a:rPr>
              <a:t>Spring &amp; Summer Surveys</a:t>
            </a:r>
          </a:p>
          <a:p>
            <a:pPr lvl="1" eaLnBrk="1" hangingPunct="1">
              <a:buFont typeface="Arial" charset="0"/>
              <a:buChar char="•"/>
              <a:defRPr/>
            </a:pPr>
            <a:r>
              <a:rPr lang="en-US" dirty="0">
                <a:ea typeface="ＭＳ Ｐゴシック" charset="0"/>
                <a:cs typeface="ＭＳ Ｐゴシック" charset="0"/>
              </a:rPr>
              <a:t>Program Reviews</a:t>
            </a:r>
          </a:p>
          <a:p>
            <a:pPr eaLnBrk="1" hangingPunct="1">
              <a:buFont typeface="Arial" charset="0"/>
              <a:buChar char="•"/>
              <a:defRPr/>
            </a:pPr>
            <a:r>
              <a:rPr lang="en-US" dirty="0">
                <a:ea typeface="ＭＳ Ｐゴシック" charset="0"/>
              </a:rPr>
              <a:t>Standards Developments and Revisions</a:t>
            </a:r>
          </a:p>
          <a:p>
            <a:pPr eaLnBrk="1" hangingPunct="1">
              <a:buFont typeface="Arial" charset="0"/>
              <a:buChar char="•"/>
              <a:defRPr/>
            </a:pPr>
            <a:r>
              <a:rPr lang="en-US" dirty="0">
                <a:ea typeface="ＭＳ Ｐゴシック" charset="0"/>
              </a:rPr>
              <a:t>Partnership Projects with ODE</a:t>
            </a:r>
          </a:p>
          <a:p>
            <a:pPr lvl="1" eaLnBrk="1" hangingPunct="1">
              <a:buFont typeface="Arial" charset="0"/>
              <a:buChar char="•"/>
              <a:defRPr/>
            </a:pPr>
            <a:r>
              <a:rPr lang="en-US" dirty="0">
                <a:ea typeface="ＭＳ Ｐゴシック" charset="0"/>
              </a:rPr>
              <a:t>Human Resource Capital Management website</a:t>
            </a:r>
          </a:p>
          <a:p>
            <a:pPr lvl="1" eaLnBrk="1" hangingPunct="1">
              <a:buFont typeface="Arial" charset="0"/>
              <a:buChar char="•"/>
              <a:defRPr/>
            </a:pPr>
            <a:r>
              <a:rPr lang="en-US" dirty="0">
                <a:ea typeface="ＭＳ Ｐゴシック" charset="0"/>
              </a:rPr>
              <a:t>Diversifying the Educator Pipeline</a:t>
            </a:r>
          </a:p>
          <a:p>
            <a:pPr eaLnBrk="1" hangingPunct="1">
              <a:buFont typeface="Arial" charset="0"/>
              <a:buChar char="•"/>
              <a:defRPr/>
            </a:pPr>
            <a:r>
              <a:rPr lang="en-US" dirty="0">
                <a:ea typeface="ＭＳ Ｐゴシック" charset="0"/>
              </a:rPr>
              <a:t>P-5 Licensure Conversion</a:t>
            </a:r>
          </a:p>
          <a:p>
            <a:pPr lvl="1" eaLnBrk="1" hangingPunct="1">
              <a:buFont typeface="Arial" charset="0"/>
              <a:buChar char="•"/>
              <a:defRPr/>
            </a:pPr>
            <a:r>
              <a:rPr lang="en-US" dirty="0">
                <a:ea typeface="ＭＳ Ｐゴシック" charset="0"/>
              </a:rPr>
              <a:t>Update to Child Development TAG </a:t>
            </a:r>
          </a:p>
          <a:p>
            <a:pPr eaLnBrk="1" hangingPunct="1">
              <a:buFont typeface="Arial" charset="0"/>
              <a:buChar char="•"/>
              <a:defRPr/>
            </a:pPr>
            <a:r>
              <a:rPr lang="en-US" dirty="0" err="1">
                <a:ea typeface="ＭＳ Ｐゴシック" charset="0"/>
              </a:rPr>
              <a:t>EdTPA</a:t>
            </a:r>
            <a:r>
              <a:rPr lang="en-US" dirty="0">
                <a:ea typeface="ＭＳ Ｐゴシック" charset="0"/>
              </a:rPr>
              <a:t> </a:t>
            </a:r>
          </a:p>
          <a:p>
            <a:pPr marL="0" indent="0" eaLnBrk="1" hangingPunct="1">
              <a:buFont typeface="Arial" charset="0"/>
              <a:buNone/>
              <a:defRPr/>
            </a:pPr>
            <a:endParaRPr lang="en-US" dirty="0">
              <a:ea typeface="ＭＳ Ｐゴシック" charset="0"/>
              <a:cs typeface="ＭＳ Ｐゴシック" charset="0"/>
            </a:endParaRPr>
          </a:p>
        </p:txBody>
      </p:sp>
      <p:sp>
        <p:nvSpPr>
          <p:cNvPr id="6148" name="Slide Number Placeholder 2"/>
          <p:cNvSpPr>
            <a:spLocks noGrp="1"/>
          </p:cNvSpPr>
          <p:nvPr>
            <p:ph type="sldNum" sz="quarter" idx="10"/>
          </p:nvPr>
        </p:nvSpPr>
        <p:spPr bwMode="auto">
          <a:xfrm>
            <a:off x="8153400" y="6492875"/>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4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9pPr>
          </a:lstStyle>
          <a:p>
            <a:pPr eaLnBrk="1" hangingPunct="1">
              <a:spcBef>
                <a:spcPct val="0"/>
              </a:spcBef>
              <a:buFontTx/>
              <a:buNone/>
            </a:pPr>
            <a:fld id="{D959B534-5D6B-4C41-AD22-19665D07FC00}" type="slidenum">
              <a:rPr lang="en-US" altLang="en-US" sz="800" b="1">
                <a:solidFill>
                  <a:srgbClr val="3D3D41"/>
                </a:solidFill>
              </a:rPr>
              <a:pPr eaLnBrk="1" hangingPunct="1">
                <a:spcBef>
                  <a:spcPct val="0"/>
                </a:spcBef>
                <a:buFontTx/>
                <a:buNone/>
              </a:pPr>
              <a:t>2</a:t>
            </a:fld>
            <a:endParaRPr lang="en-US" altLang="en-US" sz="800" b="1">
              <a:solidFill>
                <a:srgbClr val="3D3D41"/>
              </a:solidFill>
            </a:endParaRPr>
          </a:p>
        </p:txBody>
      </p:sp>
      <p:pic>
        <p:nvPicPr>
          <p:cNvPr id="2" name="Picture 1"/>
          <p:cNvPicPr>
            <a:picLocks noChangeAspect="1"/>
          </p:cNvPicPr>
          <p:nvPr/>
        </p:nvPicPr>
        <p:blipFill>
          <a:blip r:embed="rId2"/>
          <a:stretch>
            <a:fillRect/>
          </a:stretch>
        </p:blipFill>
        <p:spPr>
          <a:xfrm>
            <a:off x="5309235" y="762000"/>
            <a:ext cx="3377565" cy="5334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Program/Data	</a:t>
            </a:r>
          </a:p>
        </p:txBody>
      </p:sp>
      <p:sp>
        <p:nvSpPr>
          <p:cNvPr id="3" name="Content Placeholder 2"/>
          <p:cNvSpPr>
            <a:spLocks noGrp="1"/>
          </p:cNvSpPr>
          <p:nvPr>
            <p:ph idx="1"/>
          </p:nvPr>
        </p:nvSpPr>
        <p:spPr>
          <a:xfrm>
            <a:off x="457200" y="1219200"/>
            <a:ext cx="8229600" cy="4572000"/>
          </a:xfrm>
          <a:ln>
            <a:noFill/>
          </a:ln>
        </p:spPr>
        <p:txBody>
          <a:bodyPr/>
          <a:lstStyle/>
          <a:p>
            <a:r>
              <a:rPr lang="en-US" dirty="0"/>
              <a:t>Spring Surveys: Pre-Service, Principal Intern, Principal Mentor</a:t>
            </a:r>
          </a:p>
          <a:p>
            <a:pPr lvl="1"/>
            <a:r>
              <a:rPr lang="en-US" dirty="0"/>
              <a:t>Distribution histories were sent March 30/April 1</a:t>
            </a:r>
          </a:p>
          <a:p>
            <a:pPr lvl="1"/>
            <a:r>
              <a:rPr lang="en-US" dirty="0"/>
              <a:t>Reminder emails automatically sent April 11 and May 1</a:t>
            </a:r>
          </a:p>
          <a:p>
            <a:pPr lvl="1"/>
            <a:r>
              <a:rPr lang="en-US" dirty="0"/>
              <a:t>Survey closes June 1.</a:t>
            </a:r>
          </a:p>
          <a:p>
            <a:r>
              <a:rPr lang="en-US" sz="2000" dirty="0"/>
              <a:t>Please note:</a:t>
            </a:r>
          </a:p>
          <a:p>
            <a:pPr lvl="1"/>
            <a:r>
              <a:rPr lang="en-US" sz="2000" dirty="0"/>
              <a:t>Links cannot be used by multiple people. </a:t>
            </a:r>
          </a:p>
          <a:p>
            <a:pPr lvl="1"/>
            <a:r>
              <a:rPr lang="en-US" sz="2000" dirty="0"/>
              <a:t>Institutions cannot send links to students</a:t>
            </a:r>
          </a:p>
          <a:p>
            <a:pPr lvl="1"/>
            <a:r>
              <a:rPr lang="en-US" sz="2000" dirty="0"/>
              <a:t>Reach out to your mentor teacher and principal mentor partners and ask them to look for and respond to the survey </a:t>
            </a:r>
          </a:p>
          <a:p>
            <a:pPr lvl="2"/>
            <a:r>
              <a:rPr lang="en-US" sz="2000" dirty="0"/>
              <a:t>From: Ohio Department of Higher Education  &lt;noreply@qemailserver.com&gt;</a:t>
            </a:r>
          </a:p>
          <a:p>
            <a:pPr lvl="1"/>
            <a:endParaRPr lang="en-US" dirty="0"/>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3</a:t>
            </a:fld>
            <a:endParaRPr lang="en-US" altLang="en-US"/>
          </a:p>
        </p:txBody>
      </p:sp>
    </p:spTree>
    <p:extLst>
      <p:ext uri="{BB962C8B-B14F-4D97-AF65-F5344CB8AC3E}">
        <p14:creationId xmlns:p14="http://schemas.microsoft.com/office/powerpoint/2010/main" val="281542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Programs/Data</a:t>
            </a:r>
          </a:p>
        </p:txBody>
      </p:sp>
      <p:sp>
        <p:nvSpPr>
          <p:cNvPr id="3" name="Content Placeholder 2"/>
          <p:cNvSpPr>
            <a:spLocks noGrp="1"/>
          </p:cNvSpPr>
          <p:nvPr>
            <p:ph idx="1"/>
          </p:nvPr>
        </p:nvSpPr>
        <p:spPr>
          <a:xfrm>
            <a:off x="457200" y="1036638"/>
            <a:ext cx="8229600" cy="5135562"/>
          </a:xfrm>
          <a:ln>
            <a:noFill/>
          </a:ln>
        </p:spPr>
        <p:txBody>
          <a:bodyPr/>
          <a:lstStyle/>
          <a:p>
            <a:r>
              <a:rPr lang="en-US" dirty="0"/>
              <a:t>Spring Program Review Submissions</a:t>
            </a:r>
          </a:p>
          <a:p>
            <a:pPr lvl="1"/>
            <a:r>
              <a:rPr lang="en-US" dirty="0"/>
              <a:t>Submitted March 15</a:t>
            </a:r>
          </a:p>
          <a:p>
            <a:pPr lvl="1"/>
            <a:r>
              <a:rPr lang="en-US" dirty="0"/>
              <a:t>Limited state reviews </a:t>
            </a:r>
          </a:p>
          <a:p>
            <a:pPr lvl="2"/>
            <a:r>
              <a:rPr lang="en-US" dirty="0"/>
              <a:t>finished and pending public posting, legal council review, Chancellor signature</a:t>
            </a:r>
          </a:p>
          <a:p>
            <a:pPr lvl="1"/>
            <a:r>
              <a:rPr lang="en-US" dirty="0"/>
              <a:t>Full state reviews</a:t>
            </a:r>
          </a:p>
          <a:p>
            <a:pPr lvl="2"/>
            <a:r>
              <a:rPr lang="en-US" dirty="0"/>
              <a:t>Consultants identified, contracts under development</a:t>
            </a:r>
          </a:p>
          <a:p>
            <a:pPr lvl="2"/>
            <a:r>
              <a:rPr lang="en-US" dirty="0"/>
              <a:t>June completion is anticipated</a:t>
            </a:r>
          </a:p>
          <a:p>
            <a:r>
              <a:rPr lang="en-US" dirty="0"/>
              <a:t>Fall Submission Deadline </a:t>
            </a:r>
          </a:p>
          <a:p>
            <a:pPr lvl="1"/>
            <a:r>
              <a:rPr lang="en-US" dirty="0"/>
              <a:t>October 15</a:t>
            </a:r>
          </a:p>
          <a:p>
            <a:pPr lvl="1"/>
            <a:r>
              <a:rPr lang="en-US" dirty="0"/>
              <a:t>Forms available online now – please download the most recent version (Don’t just reuse forms from previous submission!)</a:t>
            </a:r>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4</a:t>
            </a:fld>
            <a:endParaRPr lang="en-US" altLang="en-US"/>
          </a:p>
        </p:txBody>
      </p:sp>
    </p:spTree>
    <p:extLst>
      <p:ext uri="{BB962C8B-B14F-4D97-AF65-F5344CB8AC3E}">
        <p14:creationId xmlns:p14="http://schemas.microsoft.com/office/powerpoint/2010/main" val="308100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Development and Revisions</a:t>
            </a:r>
          </a:p>
        </p:txBody>
      </p:sp>
      <p:sp>
        <p:nvSpPr>
          <p:cNvPr id="3" name="Content Placeholder 2"/>
          <p:cNvSpPr>
            <a:spLocks noGrp="1"/>
          </p:cNvSpPr>
          <p:nvPr>
            <p:ph idx="1"/>
          </p:nvPr>
        </p:nvSpPr>
        <p:spPr>
          <a:xfrm>
            <a:off x="457200" y="1219200"/>
            <a:ext cx="8229600" cy="4724400"/>
          </a:xfrm>
          <a:ln>
            <a:noFill/>
          </a:ln>
        </p:spPr>
        <p:txBody>
          <a:bodyPr/>
          <a:lstStyle/>
          <a:p>
            <a:pPr eaLnBrk="1" hangingPunct="1">
              <a:defRPr/>
            </a:pPr>
            <a:r>
              <a:rPr lang="en-US" dirty="0">
                <a:ea typeface="ＭＳ Ｐゴシック" charset="0"/>
              </a:rPr>
              <a:t>Adapted Physical Education Endorsement</a:t>
            </a:r>
          </a:p>
          <a:p>
            <a:pPr lvl="1" eaLnBrk="1" hangingPunct="1">
              <a:defRPr/>
            </a:pPr>
            <a:r>
              <a:rPr lang="en-US" dirty="0">
                <a:ea typeface="ＭＳ Ｐゴシック" charset="0"/>
              </a:rPr>
              <a:t>New national standards updated, committee reviewing</a:t>
            </a:r>
          </a:p>
          <a:p>
            <a:pPr eaLnBrk="1" hangingPunct="1">
              <a:defRPr/>
            </a:pPr>
            <a:r>
              <a:rPr lang="en-US" dirty="0">
                <a:ea typeface="ＭＳ Ｐゴシック" charset="0"/>
              </a:rPr>
              <a:t>Computer/Technology Endorsement</a:t>
            </a:r>
          </a:p>
          <a:p>
            <a:pPr lvl="1" eaLnBrk="1" hangingPunct="1">
              <a:defRPr/>
            </a:pPr>
            <a:r>
              <a:rPr lang="en-US" dirty="0">
                <a:ea typeface="ＭＳ Ｐゴシック" charset="0"/>
              </a:rPr>
              <a:t>Updated ISTE standards (new link provided)</a:t>
            </a:r>
          </a:p>
          <a:p>
            <a:pPr eaLnBrk="1" hangingPunct="1">
              <a:buFont typeface="Arial" charset="0"/>
              <a:buChar char="•"/>
              <a:defRPr/>
            </a:pPr>
            <a:r>
              <a:rPr lang="en-US" dirty="0">
                <a:ea typeface="ＭＳ Ｐゴシック" charset="0"/>
              </a:rPr>
              <a:t>Computer Science Endorsement (new)</a:t>
            </a:r>
          </a:p>
          <a:p>
            <a:pPr lvl="1" eaLnBrk="1" hangingPunct="1">
              <a:defRPr/>
            </a:pPr>
            <a:r>
              <a:rPr lang="en-US" dirty="0">
                <a:ea typeface="ＭＳ Ｐゴシック" charset="0"/>
              </a:rPr>
              <a:t>Committee working now, end goal is August</a:t>
            </a:r>
          </a:p>
          <a:p>
            <a:pPr eaLnBrk="1" hangingPunct="1">
              <a:buFont typeface="Arial" charset="0"/>
              <a:buChar char="•"/>
              <a:defRPr/>
            </a:pPr>
            <a:r>
              <a:rPr lang="en-US" dirty="0">
                <a:ea typeface="ＭＳ Ｐゴシック" charset="0"/>
              </a:rPr>
              <a:t>Call for new committee membership for fall work (anticipated pending Board Approval):</a:t>
            </a:r>
          </a:p>
          <a:p>
            <a:pPr lvl="1" eaLnBrk="1" hangingPunct="1">
              <a:buFont typeface="Arial" charset="0"/>
              <a:buChar char="•"/>
              <a:defRPr/>
            </a:pPr>
            <a:r>
              <a:rPr lang="en-US" dirty="0">
                <a:ea typeface="ＭＳ Ｐゴシック" charset="0"/>
              </a:rPr>
              <a:t>Media Arts Endorsement (new)</a:t>
            </a:r>
          </a:p>
          <a:p>
            <a:pPr lvl="1" eaLnBrk="1" hangingPunct="1">
              <a:buFont typeface="Arial" charset="0"/>
              <a:buChar char="•"/>
              <a:defRPr/>
            </a:pPr>
            <a:r>
              <a:rPr lang="en-US" dirty="0">
                <a:ea typeface="ＭＳ Ｐゴシック" charset="0"/>
              </a:rPr>
              <a:t>Theater/Drama Endorsement (new)</a:t>
            </a:r>
          </a:p>
          <a:p>
            <a:pPr eaLnBrk="1" hangingPunct="1">
              <a:buFont typeface="Arial" charset="0"/>
              <a:buChar char="•"/>
              <a:defRPr/>
            </a:pPr>
            <a:r>
              <a:rPr lang="en-US" dirty="0">
                <a:ea typeface="ＭＳ Ｐゴシック" charset="0"/>
              </a:rPr>
              <a:t>Middle Childhood Generalist (on hold due to       )</a:t>
            </a:r>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5</a:t>
            </a:fld>
            <a:endParaRPr lang="en-US" altLang="en-US"/>
          </a:p>
        </p:txBody>
      </p:sp>
      <p:pic>
        <p:nvPicPr>
          <p:cNvPr id="5" name="Picture 4"/>
          <p:cNvPicPr>
            <a:picLocks noChangeAspect="1"/>
          </p:cNvPicPr>
          <p:nvPr/>
        </p:nvPicPr>
        <p:blipFill>
          <a:blip r:embed="rId2"/>
          <a:stretch>
            <a:fillRect/>
          </a:stretch>
        </p:blipFill>
        <p:spPr>
          <a:xfrm>
            <a:off x="7010400" y="5334000"/>
            <a:ext cx="381000" cy="381000"/>
          </a:xfrm>
          <a:prstGeom prst="rect">
            <a:avLst/>
          </a:prstGeom>
        </p:spPr>
      </p:pic>
    </p:spTree>
    <p:extLst>
      <p:ext uri="{BB962C8B-B14F-4D97-AF65-F5344CB8AC3E}">
        <p14:creationId xmlns:p14="http://schemas.microsoft.com/office/powerpoint/2010/main" val="84823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Projects with ODE</a:t>
            </a:r>
          </a:p>
        </p:txBody>
      </p:sp>
      <p:sp>
        <p:nvSpPr>
          <p:cNvPr id="4" name="Slide Number Placeholder 3"/>
          <p:cNvSpPr>
            <a:spLocks noGrp="1"/>
          </p:cNvSpPr>
          <p:nvPr>
            <p:ph type="sldNum" sz="quarter" idx="10"/>
          </p:nvPr>
        </p:nvSpPr>
        <p:spPr/>
        <p:txBody>
          <a:bodyPr/>
          <a:lstStyle/>
          <a:p>
            <a:fld id="{530A71DE-D215-43F4-9699-D3DBB5023ECD}" type="slidenum">
              <a:rPr lang="en-US" altLang="en-US" smtClean="0"/>
              <a:pPr/>
              <a:t>6</a:t>
            </a:fld>
            <a:endParaRPr lang="en-US" altLang="en-US"/>
          </a:p>
        </p:txBody>
      </p:sp>
      <p:sp>
        <p:nvSpPr>
          <p:cNvPr id="5" name="Title 1"/>
          <p:cNvSpPr txBox="1">
            <a:spLocks/>
          </p:cNvSpPr>
          <p:nvPr/>
        </p:nvSpPr>
        <p:spPr bwMode="auto">
          <a:xfrm>
            <a:off x="479323" y="1304473"/>
            <a:ext cx="8177980" cy="65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rgbClr val="55051B"/>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2pPr>
            <a:lvl3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3pPr>
            <a:lvl4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4pPr>
            <a:lvl5pPr algn="l" defTabSz="457200" rtl="0" eaLnBrk="0" fontAlgn="base" hangingPunct="0">
              <a:spcBef>
                <a:spcPct val="0"/>
              </a:spcBef>
              <a:spcAft>
                <a:spcPct val="0"/>
              </a:spcAft>
              <a:defRPr sz="2800">
                <a:solidFill>
                  <a:srgbClr val="55051B"/>
                </a:solidFill>
                <a:latin typeface="Arial" charset="0"/>
                <a:ea typeface="MS PGothic" pitchFamily="34" charset="-128"/>
                <a:cs typeface="ＭＳ Ｐゴシック" charset="-128"/>
              </a:defRPr>
            </a:lvl5pPr>
            <a:lvl6pPr marL="4572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800">
                <a:solidFill>
                  <a:srgbClr val="55051B"/>
                </a:solidFill>
                <a:latin typeface="Arial" charset="0"/>
                <a:ea typeface="ＭＳ Ｐゴシック" charset="-128"/>
                <a:cs typeface="ＭＳ Ｐゴシック" charset="-128"/>
              </a:defRPr>
            </a:lvl9pPr>
          </a:lstStyle>
          <a:p>
            <a:pPr algn="ctr"/>
            <a:r>
              <a:rPr lang="en-US" dirty="0"/>
              <a:t>Human Capital Resource Center</a:t>
            </a:r>
          </a:p>
        </p:txBody>
      </p:sp>
      <p:pic>
        <p:nvPicPr>
          <p:cNvPr id="6" name="Picture 5">
            <a:extLst>
              <a:ext uri="{FF2B5EF4-FFF2-40B4-BE49-F238E27FC236}">
                <a16:creationId xmlns:a16="http://schemas.microsoft.com/office/drawing/2014/main" id="{C101457E-6875-48E1-B774-72BAACF72C44}"/>
              </a:ext>
            </a:extLst>
          </p:cNvPr>
          <p:cNvPicPr>
            <a:picLocks noChangeAspect="1"/>
          </p:cNvPicPr>
          <p:nvPr/>
        </p:nvPicPr>
        <p:blipFill>
          <a:blip r:embed="rId2"/>
          <a:stretch>
            <a:fillRect/>
          </a:stretch>
        </p:blipFill>
        <p:spPr>
          <a:xfrm>
            <a:off x="990600" y="2076518"/>
            <a:ext cx="6882961" cy="2457025"/>
          </a:xfrm>
          <a:prstGeom prst="rect">
            <a:avLst/>
          </a:prstGeom>
        </p:spPr>
      </p:pic>
      <p:sp>
        <p:nvSpPr>
          <p:cNvPr id="9" name="Rectangle 8">
            <a:extLst>
              <a:ext uri="{FF2B5EF4-FFF2-40B4-BE49-F238E27FC236}">
                <a16:creationId xmlns:a16="http://schemas.microsoft.com/office/drawing/2014/main" id="{93B5691C-4616-4155-B7D6-1CAFC7D4767C}"/>
              </a:ext>
            </a:extLst>
          </p:cNvPr>
          <p:cNvSpPr/>
          <p:nvPr/>
        </p:nvSpPr>
        <p:spPr>
          <a:xfrm>
            <a:off x="223023" y="4531429"/>
            <a:ext cx="8697951" cy="844706"/>
          </a:xfrm>
          <a:prstGeom prst="rect">
            <a:avLst/>
          </a:prstGeom>
          <a:solidFill>
            <a:srgbClr val="7C31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388D2D4D-E960-4FC8-B830-C8A4721C53C0}"/>
              </a:ext>
            </a:extLst>
          </p:cNvPr>
          <p:cNvSpPr txBox="1"/>
          <p:nvPr/>
        </p:nvSpPr>
        <p:spPr>
          <a:xfrm>
            <a:off x="3869698" y="4505138"/>
            <a:ext cx="5051276" cy="830997"/>
          </a:xfrm>
          <a:prstGeom prst="rect">
            <a:avLst/>
          </a:prstGeom>
          <a:noFill/>
        </p:spPr>
        <p:txBody>
          <a:bodyPr wrap="square" rtlCol="0">
            <a:spAutoFit/>
          </a:bodyPr>
          <a:lstStyle/>
          <a:p>
            <a:pPr algn="r"/>
            <a:r>
              <a:rPr lang="en-US" sz="2400" b="1" dirty="0">
                <a:solidFill>
                  <a:schemeClr val="bg1"/>
                </a:solidFill>
                <a:cs typeface="Times New Roman" panose="02020603050405020304" pitchFamily="18" charset="0"/>
              </a:rPr>
              <a:t>Resources to Attract, Hire, and Support the Excellent Educators </a:t>
            </a:r>
          </a:p>
        </p:txBody>
      </p:sp>
      <p:pic>
        <p:nvPicPr>
          <p:cNvPr id="11" name="Picture 10">
            <a:extLst>
              <a:ext uri="{FF2B5EF4-FFF2-40B4-BE49-F238E27FC236}">
                <a16:creationId xmlns:a16="http://schemas.microsoft.com/office/drawing/2014/main" id="{B8161931-6B88-4953-9AB9-822AD1FA1585}"/>
              </a:ext>
            </a:extLst>
          </p:cNvPr>
          <p:cNvPicPr>
            <a:picLocks noChangeAspect="1"/>
          </p:cNvPicPr>
          <p:nvPr/>
        </p:nvPicPr>
        <p:blipFill>
          <a:blip r:embed="rId3"/>
          <a:stretch>
            <a:fillRect/>
          </a:stretch>
        </p:blipFill>
        <p:spPr>
          <a:xfrm>
            <a:off x="457200" y="4672794"/>
            <a:ext cx="2400300" cy="561975"/>
          </a:xfrm>
          <a:prstGeom prst="rect">
            <a:avLst/>
          </a:prstGeom>
        </p:spPr>
      </p:pic>
    </p:spTree>
    <p:extLst>
      <p:ext uri="{BB962C8B-B14F-4D97-AF65-F5344CB8AC3E}">
        <p14:creationId xmlns:p14="http://schemas.microsoft.com/office/powerpoint/2010/main" val="407149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429496729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2465DF7-69FE-2146-B9CE-A79172BED2A3}"/>
              </a:ext>
            </a:extLst>
          </p:cNvPr>
          <p:cNvPicPr>
            <a:picLocks noChangeAspect="1"/>
          </p:cNvPicPr>
          <p:nvPr/>
        </p:nvPicPr>
        <p:blipFill>
          <a:blip r:embed="rId3"/>
          <a:stretch>
            <a:fillRect/>
          </a:stretch>
        </p:blipFill>
        <p:spPr>
          <a:xfrm>
            <a:off x="3287406" y="1282845"/>
            <a:ext cx="571500" cy="619125"/>
          </a:xfrm>
          <a:prstGeom prst="rect">
            <a:avLst/>
          </a:prstGeom>
        </p:spPr>
      </p:pic>
      <p:pic>
        <p:nvPicPr>
          <p:cNvPr id="6" name="Picture 5">
            <a:extLst>
              <a:ext uri="{FF2B5EF4-FFF2-40B4-BE49-F238E27FC236}">
                <a16:creationId xmlns:a16="http://schemas.microsoft.com/office/drawing/2014/main" id="{43156ECE-6B50-1748-AC71-940C7BEAA4D5}"/>
              </a:ext>
            </a:extLst>
          </p:cNvPr>
          <p:cNvPicPr>
            <a:picLocks noChangeAspect="1"/>
          </p:cNvPicPr>
          <p:nvPr/>
        </p:nvPicPr>
        <p:blipFill>
          <a:blip r:embed="rId4"/>
          <a:stretch>
            <a:fillRect/>
          </a:stretch>
        </p:blipFill>
        <p:spPr>
          <a:xfrm>
            <a:off x="5244735" y="1178070"/>
            <a:ext cx="657225" cy="657225"/>
          </a:xfrm>
          <a:prstGeom prst="rect">
            <a:avLst/>
          </a:prstGeom>
        </p:spPr>
      </p:pic>
      <p:pic>
        <p:nvPicPr>
          <p:cNvPr id="7" name="Picture 6">
            <a:extLst>
              <a:ext uri="{FF2B5EF4-FFF2-40B4-BE49-F238E27FC236}">
                <a16:creationId xmlns:a16="http://schemas.microsoft.com/office/drawing/2014/main" id="{B46FB97D-7463-4E4B-88DC-D4732BB86B32}"/>
              </a:ext>
            </a:extLst>
          </p:cNvPr>
          <p:cNvPicPr>
            <a:picLocks noChangeAspect="1"/>
          </p:cNvPicPr>
          <p:nvPr/>
        </p:nvPicPr>
        <p:blipFill>
          <a:blip r:embed="rId5"/>
          <a:stretch>
            <a:fillRect/>
          </a:stretch>
        </p:blipFill>
        <p:spPr>
          <a:xfrm>
            <a:off x="7644022" y="1144732"/>
            <a:ext cx="419100" cy="723900"/>
          </a:xfrm>
          <a:prstGeom prst="rect">
            <a:avLst/>
          </a:prstGeom>
        </p:spPr>
      </p:pic>
      <p:pic>
        <p:nvPicPr>
          <p:cNvPr id="8" name="Picture 7">
            <a:extLst>
              <a:ext uri="{FF2B5EF4-FFF2-40B4-BE49-F238E27FC236}">
                <a16:creationId xmlns:a16="http://schemas.microsoft.com/office/drawing/2014/main" id="{2F13E7CF-A110-9D45-92A9-291244B024D0}"/>
              </a:ext>
            </a:extLst>
          </p:cNvPr>
          <p:cNvPicPr>
            <a:picLocks noChangeAspect="1"/>
          </p:cNvPicPr>
          <p:nvPr/>
        </p:nvPicPr>
        <p:blipFill>
          <a:blip r:embed="rId6"/>
          <a:stretch>
            <a:fillRect/>
          </a:stretch>
        </p:blipFill>
        <p:spPr>
          <a:xfrm>
            <a:off x="1123387" y="1282845"/>
            <a:ext cx="600075" cy="552450"/>
          </a:xfrm>
          <a:prstGeom prst="rect">
            <a:avLst/>
          </a:prstGeom>
        </p:spPr>
      </p:pic>
      <p:pic>
        <p:nvPicPr>
          <p:cNvPr id="9" name="Picture 8">
            <a:extLst>
              <a:ext uri="{FF2B5EF4-FFF2-40B4-BE49-F238E27FC236}">
                <a16:creationId xmlns:a16="http://schemas.microsoft.com/office/drawing/2014/main" id="{3CD37BC1-18B4-8B42-91E6-721BE807CEA3}"/>
              </a:ext>
            </a:extLst>
          </p:cNvPr>
          <p:cNvPicPr>
            <a:picLocks noChangeAspect="1"/>
          </p:cNvPicPr>
          <p:nvPr/>
        </p:nvPicPr>
        <p:blipFill rotWithShape="1">
          <a:blip r:embed="rId7"/>
          <a:srcRect l="3570" t="76602" r="74207"/>
          <a:stretch/>
        </p:blipFill>
        <p:spPr>
          <a:xfrm>
            <a:off x="305929" y="1892755"/>
            <a:ext cx="2155524" cy="837873"/>
          </a:xfrm>
          <a:prstGeom prst="rect">
            <a:avLst/>
          </a:prstGeom>
        </p:spPr>
      </p:pic>
      <p:pic>
        <p:nvPicPr>
          <p:cNvPr id="10" name="Picture 9">
            <a:extLst>
              <a:ext uri="{FF2B5EF4-FFF2-40B4-BE49-F238E27FC236}">
                <a16:creationId xmlns:a16="http://schemas.microsoft.com/office/drawing/2014/main" id="{3CD37BC1-18B4-8B42-91E6-721BE807CEA3}"/>
              </a:ext>
            </a:extLst>
          </p:cNvPr>
          <p:cNvPicPr>
            <a:picLocks noChangeAspect="1"/>
          </p:cNvPicPr>
          <p:nvPr/>
        </p:nvPicPr>
        <p:blipFill rotWithShape="1">
          <a:blip r:embed="rId7"/>
          <a:srcRect l="28838" t="76602" r="53814"/>
          <a:stretch/>
        </p:blipFill>
        <p:spPr>
          <a:xfrm>
            <a:off x="2600824" y="1889185"/>
            <a:ext cx="1790295" cy="891448"/>
          </a:xfrm>
          <a:prstGeom prst="rect">
            <a:avLst/>
          </a:prstGeom>
        </p:spPr>
      </p:pic>
      <p:pic>
        <p:nvPicPr>
          <p:cNvPr id="11" name="Picture 10">
            <a:extLst>
              <a:ext uri="{FF2B5EF4-FFF2-40B4-BE49-F238E27FC236}">
                <a16:creationId xmlns:a16="http://schemas.microsoft.com/office/drawing/2014/main" id="{3CD37BC1-18B4-8B42-91E6-721BE807CEA3}"/>
              </a:ext>
            </a:extLst>
          </p:cNvPr>
          <p:cNvPicPr>
            <a:picLocks noChangeAspect="1"/>
          </p:cNvPicPr>
          <p:nvPr/>
        </p:nvPicPr>
        <p:blipFill rotWithShape="1">
          <a:blip r:embed="rId7"/>
          <a:srcRect l="74396" t="76602" r="5102"/>
          <a:stretch/>
        </p:blipFill>
        <p:spPr>
          <a:xfrm>
            <a:off x="6767693" y="1877837"/>
            <a:ext cx="2169669" cy="914144"/>
          </a:xfrm>
          <a:prstGeom prst="rect">
            <a:avLst/>
          </a:prstGeom>
        </p:spPr>
      </p:pic>
      <p:pic>
        <p:nvPicPr>
          <p:cNvPr id="12" name="Picture 11">
            <a:extLst>
              <a:ext uri="{FF2B5EF4-FFF2-40B4-BE49-F238E27FC236}">
                <a16:creationId xmlns:a16="http://schemas.microsoft.com/office/drawing/2014/main" id="{3CD37BC1-18B4-8B42-91E6-721BE807CEA3}"/>
              </a:ext>
            </a:extLst>
          </p:cNvPr>
          <p:cNvPicPr>
            <a:picLocks noChangeAspect="1"/>
          </p:cNvPicPr>
          <p:nvPr/>
        </p:nvPicPr>
        <p:blipFill rotWithShape="1">
          <a:blip r:embed="rId7"/>
          <a:srcRect l="51576" t="76602" r="29356"/>
          <a:stretch/>
        </p:blipFill>
        <p:spPr>
          <a:xfrm>
            <a:off x="4541202" y="1893794"/>
            <a:ext cx="2089244" cy="946442"/>
          </a:xfrm>
          <a:prstGeom prst="rect">
            <a:avLst/>
          </a:prstGeom>
        </p:spPr>
      </p:pic>
      <p:sp>
        <p:nvSpPr>
          <p:cNvPr id="14" name="TextBox 13"/>
          <p:cNvSpPr txBox="1"/>
          <p:nvPr/>
        </p:nvSpPr>
        <p:spPr>
          <a:xfrm>
            <a:off x="305929" y="2843706"/>
            <a:ext cx="2171700" cy="16850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 Exploring Careers in Education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Illuminate a path to pursuing a career in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2498141" y="2747296"/>
            <a:ext cx="2171700" cy="19620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 Educator Recruitment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Discover strategies to help improve and increase applicant pools.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4514314" y="2747296"/>
            <a:ext cx="2323000" cy="3480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 Professional Conduct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Find tools to help navigate difficult waters and support ethical decision making.</a:t>
            </a:r>
          </a:p>
          <a:p>
            <a:pPr marL="0" marR="0" lvl="0" indent="0" algn="ctr" defTabSz="457200" rtl="0" eaLnBrk="1" fontAlgn="auto" latinLnBrk="0" hangingPunct="1">
              <a:lnSpc>
                <a:spcPct val="100000"/>
              </a:lnSpc>
              <a:spcBef>
                <a:spcPts val="45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4. Mentoring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Discover how to create intentional, integrated support systems to advance practice. </a:t>
            </a:r>
          </a:p>
        </p:txBody>
      </p:sp>
      <p:sp>
        <p:nvSpPr>
          <p:cNvPr id="17" name="TextBox 16"/>
          <p:cNvSpPr txBox="1"/>
          <p:nvPr/>
        </p:nvSpPr>
        <p:spPr>
          <a:xfrm>
            <a:off x="6767693" y="2780633"/>
            <a:ext cx="2171700" cy="307007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5. Educator Recognition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Explore opportunities that celebrate educators who go above and beyond and engage them as ambassadors for the profession.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itle 1">
            <a:extLst>
              <a:ext uri="{FF2B5EF4-FFF2-40B4-BE49-F238E27FC236}">
                <a16:creationId xmlns:a16="http://schemas.microsoft.com/office/drawing/2014/main" id="{E408444E-AF3E-4F5A-A002-3554C76FDB9B}"/>
              </a:ext>
            </a:extLst>
          </p:cNvPr>
          <p:cNvSpPr txBox="1">
            <a:spLocks/>
          </p:cNvSpPr>
          <p:nvPr/>
        </p:nvSpPr>
        <p:spPr>
          <a:xfrm>
            <a:off x="457200" y="393590"/>
            <a:ext cx="8229600" cy="646331"/>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C00000"/>
                </a:solidFill>
                <a:effectLst/>
                <a:uLnTx/>
                <a:uFillTx/>
                <a:latin typeface="Arial"/>
                <a:ea typeface="+mj-ea"/>
                <a:cs typeface="Arial"/>
              </a:rPr>
              <a:t>Human Capital Resource Center</a:t>
            </a:r>
          </a:p>
        </p:txBody>
      </p:sp>
      <p:sp>
        <p:nvSpPr>
          <p:cNvPr id="19" name="TextBox 18">
            <a:extLst>
              <a:ext uri="{FF2B5EF4-FFF2-40B4-BE49-F238E27FC236}">
                <a16:creationId xmlns:a16="http://schemas.microsoft.com/office/drawing/2014/main" id="{3490C5DE-A63F-4B37-8EDB-A9D81210B6F7}"/>
              </a:ext>
            </a:extLst>
          </p:cNvPr>
          <p:cNvSpPr txBox="1"/>
          <p:nvPr/>
        </p:nvSpPr>
        <p:spPr>
          <a:xfrm>
            <a:off x="0" y="0"/>
            <a:ext cx="1266262" cy="43313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itle 1">
            <a:extLst>
              <a:ext uri="{FF2B5EF4-FFF2-40B4-BE49-F238E27FC236}">
                <a16:creationId xmlns:a16="http://schemas.microsoft.com/office/drawing/2014/main" id="{225A104C-E01A-436B-A974-0EDFB217AAA2}"/>
              </a:ext>
            </a:extLst>
          </p:cNvPr>
          <p:cNvSpPr txBox="1">
            <a:spLocks/>
          </p:cNvSpPr>
          <p:nvPr/>
        </p:nvSpPr>
        <p:spPr>
          <a:xfrm>
            <a:off x="305929" y="5505760"/>
            <a:ext cx="3730624" cy="678768"/>
          </a:xfrm>
          <a:prstGeom prst="rect">
            <a:avLst/>
          </a:prstGeom>
        </p:spPr>
        <p:txBody>
          <a:bodyPr vert="horz" lIns="0" tIns="0" rIns="0" bIns="0" rtlCol="0" anchor="t" anchorCtr="0">
            <a:no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hlinkClick r:id="rId8"/>
              </a:rPr>
              <a:t>www.ohiohcrc.org</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183961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458200" cy="655638"/>
          </a:xfrm>
        </p:spPr>
        <p:txBody>
          <a:bodyPr/>
          <a:lstStyle/>
          <a:p>
            <a:pPr eaLnBrk="1" hangingPunct="1"/>
            <a:r>
              <a:rPr lang="en-US" altLang="en-US" b="1" dirty="0"/>
              <a:t>Diversifying the Education Profession Taskforce</a:t>
            </a:r>
          </a:p>
        </p:txBody>
      </p:sp>
      <p:sp>
        <p:nvSpPr>
          <p:cNvPr id="75779" name="Content Placeholder 2"/>
          <p:cNvSpPr>
            <a:spLocks noGrp="1"/>
          </p:cNvSpPr>
          <p:nvPr>
            <p:ph idx="1"/>
          </p:nvPr>
        </p:nvSpPr>
        <p:spPr bwMode="auto">
          <a:ln>
            <a:noFill/>
            <a:miter lim="800000"/>
            <a:headEnd/>
            <a:tailEnd/>
          </a:ln>
        </p:spPr>
        <p:txBody>
          <a:bodyPr>
            <a:normAutofit/>
          </a:bodyPr>
          <a:lstStyle/>
          <a:p>
            <a:r>
              <a:rPr lang="en-US" dirty="0"/>
              <a:t>Three meetings that Center on Great Teachers &amp; Leaders at AIR facilitated in partnership with Cheryl Krohn and Jessica Mercerhill</a:t>
            </a:r>
          </a:p>
          <a:p>
            <a:pPr marL="0" indent="0">
              <a:buNone/>
            </a:pPr>
            <a:endParaRPr lang="en-US" dirty="0"/>
          </a:p>
          <a:p>
            <a:r>
              <a:rPr lang="en-US" dirty="0"/>
              <a:t>Examined Root Causes for the lack of diversity in our current workforce, including in Ed Prep</a:t>
            </a:r>
          </a:p>
          <a:p>
            <a:endParaRPr lang="en-US" dirty="0"/>
          </a:p>
          <a:p>
            <a:r>
              <a:rPr lang="en-US" dirty="0"/>
              <a:t>Identified priority recommendations to present to Superintendent </a:t>
            </a:r>
            <a:r>
              <a:rPr lang="en-US" dirty="0" err="1"/>
              <a:t>DeMaria</a:t>
            </a:r>
            <a:r>
              <a:rPr lang="en-US" dirty="0"/>
              <a:t> and Chancellor Gardner</a:t>
            </a:r>
          </a:p>
          <a:p>
            <a:pPr marL="0" indent="0" eaLnBrk="1" hangingPunct="1">
              <a:buFont typeface="Arial" charset="0"/>
              <a:buNone/>
              <a:defRPr/>
            </a:pPr>
            <a:endParaRPr lang="en-US" dirty="0">
              <a:ea typeface="ＭＳ Ｐゴシック" charset="0"/>
              <a:cs typeface="ＭＳ Ｐゴシック" charset="0"/>
            </a:endParaRPr>
          </a:p>
        </p:txBody>
      </p:sp>
      <p:sp>
        <p:nvSpPr>
          <p:cNvPr id="6148" name="Slide Number Placeholder 2"/>
          <p:cNvSpPr>
            <a:spLocks noGrp="1"/>
          </p:cNvSpPr>
          <p:nvPr>
            <p:ph type="sldNum" sz="quarter" idx="10"/>
          </p:nvPr>
        </p:nvSpPr>
        <p:spPr bwMode="auto">
          <a:xfrm>
            <a:off x="8153400" y="6492875"/>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400">
                <a:solidFill>
                  <a:srgbClr val="404040"/>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Arial" panose="020B0604020202020204" pitchFamily="34" charset="0"/>
                <a:ea typeface="MS PGothic" panose="020B0600070205080204" pitchFamily="34" charset="-128"/>
              </a:defRPr>
            </a:lvl9pPr>
          </a:lstStyle>
          <a:p>
            <a:pPr eaLnBrk="1" hangingPunct="1">
              <a:spcBef>
                <a:spcPct val="0"/>
              </a:spcBef>
              <a:buFontTx/>
              <a:buNone/>
            </a:pPr>
            <a:fld id="{D959B534-5D6B-4C41-AD22-19665D07FC00}" type="slidenum">
              <a:rPr lang="en-US" altLang="en-US" sz="800" b="1">
                <a:solidFill>
                  <a:srgbClr val="3D3D41"/>
                </a:solidFill>
              </a:rPr>
              <a:pPr eaLnBrk="1" hangingPunct="1">
                <a:spcBef>
                  <a:spcPct val="0"/>
                </a:spcBef>
                <a:buFontTx/>
                <a:buNone/>
              </a:pPr>
              <a:t>8</a:t>
            </a:fld>
            <a:endParaRPr lang="en-US" altLang="en-US" sz="800" b="1">
              <a:solidFill>
                <a:srgbClr val="3D3D41"/>
              </a:solidFill>
            </a:endParaRPr>
          </a:p>
        </p:txBody>
      </p:sp>
    </p:spTree>
    <p:extLst>
      <p:ext uri="{BB962C8B-B14F-4D97-AF65-F5344CB8AC3E}">
        <p14:creationId xmlns:p14="http://schemas.microsoft.com/office/powerpoint/2010/main" val="27319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 P-5IS Licensure Conversion</a:t>
            </a:r>
          </a:p>
        </p:txBody>
      </p:sp>
      <p:pic>
        <p:nvPicPr>
          <p:cNvPr id="5" name="Content Placeholder 4"/>
          <p:cNvPicPr>
            <a:picLocks noGrp="1" noChangeAspect="1"/>
          </p:cNvPicPr>
          <p:nvPr>
            <p:ph idx="1"/>
          </p:nvPr>
        </p:nvPicPr>
        <p:blipFill>
          <a:blip r:embed="rId2"/>
          <a:stretch>
            <a:fillRect/>
          </a:stretch>
        </p:blipFill>
        <p:spPr>
          <a:xfrm>
            <a:off x="2362200" y="1219200"/>
            <a:ext cx="4800600" cy="4800600"/>
          </a:xfrm>
          <a:prstGeom prst="rect">
            <a:avLst/>
          </a:prstGeom>
        </p:spPr>
      </p:pic>
      <p:sp>
        <p:nvSpPr>
          <p:cNvPr id="4" name="Slide Number Placeholder 3"/>
          <p:cNvSpPr>
            <a:spLocks noGrp="1"/>
          </p:cNvSpPr>
          <p:nvPr>
            <p:ph type="sldNum" sz="quarter" idx="10"/>
          </p:nvPr>
        </p:nvSpPr>
        <p:spPr/>
        <p:txBody>
          <a:bodyPr/>
          <a:lstStyle/>
          <a:p>
            <a:fld id="{530A71DE-D215-43F4-9699-D3DBB5023ECD}" type="slidenum">
              <a:rPr lang="en-US" altLang="en-US" smtClean="0"/>
              <a:pPr/>
              <a:t>9</a:t>
            </a:fld>
            <a:endParaRPr lang="en-US" altLang="en-US"/>
          </a:p>
        </p:txBody>
      </p:sp>
    </p:spTree>
    <p:extLst>
      <p:ext uri="{BB962C8B-B14F-4D97-AF65-F5344CB8AC3E}">
        <p14:creationId xmlns:p14="http://schemas.microsoft.com/office/powerpoint/2010/main" val="3202832619"/>
      </p:ext>
    </p:extLst>
  </p:cSld>
  <p:clrMapOvr>
    <a:masterClrMapping/>
  </p:clrMapOvr>
</p:sld>
</file>

<file path=ppt/theme/theme1.xml><?xml version="1.0" encoding="utf-8"?>
<a:theme xmlns:a="http://schemas.openxmlformats.org/drawingml/2006/main" name="OARnet_Template">
  <a:themeElements>
    <a:clrScheme name="Custom 3">
      <a:dk1>
        <a:srgbClr val="671C23"/>
      </a:dk1>
      <a:lt1>
        <a:srgbClr val="FFFFFF"/>
      </a:lt1>
      <a:dk2>
        <a:srgbClr val="671C23"/>
      </a:dk2>
      <a:lt2>
        <a:srgbClr val="A0B2CF"/>
      </a:lt2>
      <a:accent1>
        <a:srgbClr val="3C6778"/>
      </a:accent1>
      <a:accent2>
        <a:srgbClr val="737C51"/>
      </a:accent2>
      <a:accent3>
        <a:srgbClr val="C1912F"/>
      </a:accent3>
      <a:accent4>
        <a:srgbClr val="3D3D41"/>
      </a:accent4>
      <a:accent5>
        <a:srgbClr val="AFB8BE"/>
      </a:accent5>
      <a:accent6>
        <a:srgbClr val="91A1BB"/>
      </a:accent6>
      <a:hlink>
        <a:srgbClr val="A7A283"/>
      </a:hlink>
      <a:folHlink>
        <a:srgbClr val="A7A2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unity Schools OEE Overview_04122018-2" id="{1AEB93E6-82AF-4C57-B559-612DC77A26D8}" vid="{34F98B5F-9738-467E-90FE-76A59761C0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OARnet_Powerpoint_Template.thmx</Template>
  <TotalTime>3611</TotalTime>
  <Words>718</Words>
  <Application>Microsoft Macintosh PowerPoint</Application>
  <PresentationFormat>On-screen Show (4:3)</PresentationFormat>
  <Paragraphs>104</Paragraphs>
  <Slides>13</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OARnet_Template</vt:lpstr>
      <vt:lpstr>Office Theme</vt:lpstr>
      <vt:lpstr>PowerPoint Presentation</vt:lpstr>
      <vt:lpstr>Agenda</vt:lpstr>
      <vt:lpstr>Program/Data </vt:lpstr>
      <vt:lpstr>Programs/Data</vt:lpstr>
      <vt:lpstr>Standards Development and Revisions</vt:lpstr>
      <vt:lpstr>Partnership Projects with ODE</vt:lpstr>
      <vt:lpstr>PowerPoint Presentation</vt:lpstr>
      <vt:lpstr>Diversifying the Education Profession Taskforce</vt:lpstr>
      <vt:lpstr>P-5, P-5IS Licensure Conversion</vt:lpstr>
      <vt:lpstr>PowerPoint Presentation</vt:lpstr>
      <vt:lpstr>Child Development TAG Course</vt:lpstr>
      <vt:lpstr>EdTPA </vt:lpstr>
      <vt:lpstr>Question and Answer time! </vt:lpstr>
    </vt:vector>
  </TitlesOfParts>
  <Company>LENOVO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Chancellor’s Shared Service Initiative Software</dc:title>
  <dc:creator>LENOVO USER</dc:creator>
  <cp:lastModifiedBy>DeHoff, Brian</cp:lastModifiedBy>
  <cp:revision>379</cp:revision>
  <cp:lastPrinted>2010-10-13T19:53:02Z</cp:lastPrinted>
  <dcterms:created xsi:type="dcterms:W3CDTF">2010-10-22T19:08:26Z</dcterms:created>
  <dcterms:modified xsi:type="dcterms:W3CDTF">2019-04-14T19:36:00Z</dcterms:modified>
</cp:coreProperties>
</file>