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  <p:sldMasterId id="2147483863" r:id="rId3"/>
    <p:sldMasterId id="2147483649" r:id="rId4"/>
  </p:sldMasterIdLst>
  <p:notesMasterIdLst>
    <p:notesMasterId r:id="rId15"/>
  </p:notesMasterIdLst>
  <p:handoutMasterIdLst>
    <p:handoutMasterId r:id="rId16"/>
  </p:handoutMasterIdLst>
  <p:sldIdLst>
    <p:sldId id="263" r:id="rId5"/>
    <p:sldId id="316" r:id="rId6"/>
    <p:sldId id="304" r:id="rId7"/>
    <p:sldId id="312" r:id="rId8"/>
    <p:sldId id="318" r:id="rId9"/>
    <p:sldId id="305" r:id="rId10"/>
    <p:sldId id="317" r:id="rId11"/>
    <p:sldId id="319" r:id="rId12"/>
    <p:sldId id="315" r:id="rId13"/>
    <p:sldId id="297" r:id="rId14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017"/>
    <a:srgbClr val="006600"/>
    <a:srgbClr val="71AFF9"/>
    <a:srgbClr val="0066FF"/>
    <a:srgbClr val="339933"/>
    <a:srgbClr val="525051"/>
    <a:srgbClr val="73A5CC"/>
    <a:srgbClr val="700017"/>
    <a:srgbClr val="B5DC10"/>
    <a:srgbClr val="CDD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83" autoAdjust="0"/>
  </p:normalViewPr>
  <p:slideViewPr>
    <p:cSldViewPr>
      <p:cViewPr varScale="1">
        <p:scale>
          <a:sx n="93" d="100"/>
          <a:sy n="93" d="100"/>
        </p:scale>
        <p:origin x="124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69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A193A-8DD9-48E5-9DAC-3BA1D62C7CD8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64523-2791-49C0-B2C4-854D9FE6E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03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0C7C26-2495-494A-98CB-7D234A038E5A}" type="datetimeFigureOut">
              <a:rPr lang="en-US"/>
              <a:pPr>
                <a:defRPr/>
              </a:pPr>
              <a:t>3/20/2018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67F107-C325-43AF-B1B6-1A0DBB002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48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7F107-C325-43AF-B1B6-1A0DBB002F8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7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804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223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95800"/>
            <a:ext cx="4876800" cy="838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0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1105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7663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98816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19400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19400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4466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1329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5499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2090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095057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4086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511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56626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4495800"/>
            <a:ext cx="2362200" cy="83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4495800"/>
            <a:ext cx="2362200" cy="83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13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7877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55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6406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23534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223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95800"/>
            <a:ext cx="4876800" cy="838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3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60500"/>
            <a:ext cx="77724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95800"/>
            <a:ext cx="487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42900" indent="-342900" algn="l" rtl="0" eaLnBrk="0" fontAlgn="base" hangingPunct="0">
        <a:spcBef>
          <a:spcPts val="4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1pPr>
      <a:lvl2pPr marL="419100" indent="38100" algn="l" rtl="0" eaLnBrk="0" fontAlgn="base" hangingPunct="0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2pPr>
      <a:lvl3pPr marL="876300" indent="38100" algn="l" rtl="0" eaLnBrk="0" fontAlgn="base" hangingPunct="0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3pPr>
      <a:lvl4pPr marL="1333500" indent="38100" algn="l" rtl="0" eaLnBrk="0" fontAlgn="base" hangingPunct="0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4pPr>
      <a:lvl5pPr marL="1790700" indent="38100" algn="l" rtl="0" eaLnBrk="0" fontAlgn="base" hangingPunct="0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5pPr>
      <a:lvl6pPr marL="2247900" algn="l" rtl="0" fontAlgn="base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6pPr>
      <a:lvl7pPr marL="2705100" algn="l" rtl="0" fontAlgn="base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7pPr>
      <a:lvl8pPr marL="3162300" algn="l" rtl="0" fontAlgn="base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8pPr>
      <a:lvl9pPr marL="3619500" algn="l" rtl="0" fontAlgn="base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BFBFB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73200"/>
            <a:ext cx="82296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19400"/>
            <a:ext cx="8229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42900" indent="-3429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04850" indent="-28575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1049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5621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20193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EdPrep@highered.ohio.gov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mercerhill@highered.ohio.gov" TargetMode="External"/><Relationship Id="rId2" Type="http://schemas.openxmlformats.org/officeDocument/2006/relationships/hyperlink" Target="mailto:EdPrep@highered.ohio.gov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ohiohighered.org/education-program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662550"/>
            <a:ext cx="7620000" cy="1385450"/>
          </a:xfrm>
        </p:spPr>
        <p:txBody>
          <a:bodyPr anchor="b"/>
          <a:lstStyle/>
          <a:p>
            <a:pPr algn="l" eaLnBrk="1" hangingPunct="1">
              <a:defRPr/>
            </a:pP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  <a:sym typeface="Arial" pitchFamily="34" charset="0"/>
              </a:rPr>
              <a:t>Ohio Department of Higher Education</a:t>
            </a:r>
            <a:b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  <a:sym typeface="Arial" pitchFamily="34" charset="0"/>
              </a:rPr>
            </a:b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  <a:sym typeface="Arial" pitchFamily="34" charset="0"/>
              </a:rPr>
              <a:t>Spring 2018 </a:t>
            </a: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  <a:sym typeface="Arial" pitchFamily="34" charset="0"/>
              </a:rPr>
              <a:t>Update to OCTEO</a:t>
            </a:r>
            <a:endParaRPr lang="en-US" sz="3600" i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ea typeface="ヒラギノ角ゴ ProN W3" charset="-128"/>
              <a:cs typeface="Calibri" pitchFamily="34" charset="0"/>
              <a:sym typeface="Arial" pitchFamily="34" charset="0"/>
            </a:endParaRP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533400" y="3126938"/>
            <a:ext cx="71628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ts val="400"/>
              </a:spcBef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1" dirty="0" smtClean="0">
                <a:solidFill>
                  <a:srgbClr val="000000"/>
                </a:solidFill>
                <a:cs typeface="Arial" pitchFamily="34" charset="0"/>
                <a:sym typeface="Gill Sans" charset="0"/>
              </a:rPr>
              <a:t>Jessica </a:t>
            </a:r>
            <a:r>
              <a:rPr lang="en-US" altLang="en-US" sz="1600" b="1" dirty="0" smtClean="0">
                <a:solidFill>
                  <a:srgbClr val="000000"/>
                </a:solidFill>
                <a:cs typeface="Arial" pitchFamily="34" charset="0"/>
                <a:sym typeface="Gill Sans" charset="0"/>
              </a:rPr>
              <a:t>Mercerhill</a:t>
            </a:r>
            <a:r>
              <a:rPr lang="en-US" altLang="en-US" sz="1600" b="1" smtClean="0">
                <a:solidFill>
                  <a:srgbClr val="000000"/>
                </a:solidFill>
                <a:cs typeface="Arial" pitchFamily="34" charset="0"/>
                <a:sym typeface="Gill Sans" charset="0"/>
              </a:rPr>
              <a:t>, PhD</a:t>
            </a:r>
            <a:endParaRPr lang="en-US" altLang="en-US" sz="1600" b="1" dirty="0" smtClean="0">
              <a:solidFill>
                <a:srgbClr val="000000"/>
              </a:solidFill>
              <a:cs typeface="Arial" pitchFamily="34" charset="0"/>
              <a:sym typeface="Gill Sans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000000"/>
                </a:solidFill>
                <a:cs typeface="Arial" pitchFamily="34" charset="0"/>
                <a:sym typeface="Gill Sans" charset="0"/>
              </a:rPr>
              <a:t>Senior Director, Educator Preparation</a:t>
            </a:r>
            <a:endParaRPr lang="en-US" altLang="en-US" sz="1400" b="1" dirty="0">
              <a:solidFill>
                <a:srgbClr val="000000"/>
              </a:solidFill>
              <a:cs typeface="Arial" pitchFamily="34" charset="0"/>
              <a:sym typeface="Gill Sans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600" b="1" dirty="0" smtClean="0">
              <a:solidFill>
                <a:srgbClr val="000000"/>
              </a:solidFill>
              <a:cs typeface="Arial" pitchFamily="34" charset="0"/>
              <a:sym typeface="Gill Sans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33400" y="3048000"/>
            <a:ext cx="76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2001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533400" y="2819400"/>
            <a:ext cx="7848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sym typeface="Gill Sans" charset="0"/>
              </a:rPr>
              <a:t>Questions and Discussion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2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type="subTitle" idx="4294967295"/>
          </p:nvPr>
        </p:nvSpPr>
        <p:spPr>
          <a:xfrm>
            <a:off x="533400" y="1461650"/>
            <a:ext cx="8229600" cy="478675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  <a:buClr>
                <a:srgbClr val="C00000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Program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Updates</a:t>
            </a:r>
          </a:p>
          <a:p>
            <a:pPr lvl="1">
              <a:spcBef>
                <a:spcPts val="1800"/>
              </a:spcBef>
              <a:buClr>
                <a:srgbClr val="C00000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Spring Surveys</a:t>
            </a:r>
          </a:p>
          <a:p>
            <a:pPr lvl="1">
              <a:spcBef>
                <a:spcPts val="1800"/>
              </a:spcBef>
              <a:buClr>
                <a:srgbClr val="C00000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Program Approval Submission Deadlines and Process</a:t>
            </a:r>
          </a:p>
          <a:p>
            <a:pPr lvl="1">
              <a:spcBef>
                <a:spcPts val="1800"/>
              </a:spcBef>
              <a:buClr>
                <a:srgbClr val="C00000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Endorsement and Reading Core Standards Revisions</a:t>
            </a:r>
            <a:endParaRPr lang="en-US" sz="24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charset="-128"/>
            </a:endParaRPr>
          </a:p>
          <a:p>
            <a:pPr>
              <a:spcBef>
                <a:spcPts val="1800"/>
              </a:spcBef>
              <a:buClr>
                <a:srgbClr val="C00000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Other Activity updates</a:t>
            </a:r>
          </a:p>
          <a:p>
            <a:pPr lvl="1">
              <a:spcBef>
                <a:spcPts val="1800"/>
              </a:spcBef>
              <a:buClr>
                <a:srgbClr val="C00000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2+2 Articulated Pathways</a:t>
            </a:r>
          </a:p>
          <a:p>
            <a:pPr lvl="1">
              <a:spcBef>
                <a:spcPts val="1800"/>
              </a:spcBef>
              <a:buClr>
                <a:srgbClr val="C00000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CAEP </a:t>
            </a:r>
            <a:endParaRPr lang="en-US" sz="24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charset="-128"/>
            </a:endParaRPr>
          </a:p>
          <a:p>
            <a:pPr lvl="1">
              <a:spcBef>
                <a:spcPts val="1800"/>
              </a:spcBef>
              <a:buClr>
                <a:srgbClr val="C00000"/>
              </a:buClr>
              <a:defRPr/>
            </a:pPr>
            <a:r>
              <a:rPr lang="en-US" sz="24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edTPA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 recommendation</a:t>
            </a:r>
          </a:p>
          <a:p>
            <a:pPr lvl="1">
              <a:spcBef>
                <a:spcPts val="1800"/>
              </a:spcBef>
              <a:buClr>
                <a:srgbClr val="C00000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Latino Education Summit</a:t>
            </a:r>
            <a:endParaRPr lang="en-US" sz="24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charset="-128"/>
            </a:endParaRPr>
          </a:p>
          <a:p>
            <a:pPr>
              <a:spcBef>
                <a:spcPts val="1800"/>
              </a:spcBef>
              <a:buClr>
                <a:srgbClr val="C00000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Questions and Answers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+mj-lt"/>
              <a:buAutoNum type="alphaUcPeriod"/>
              <a:defRPr/>
            </a:pPr>
            <a:endParaRPr lang="en-US" sz="24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charset="-128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lphaUcPeriod"/>
              <a:defRPr/>
            </a:pPr>
            <a:endParaRPr lang="en-US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charset="-128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lphaUcPeriod"/>
              <a:defRPr/>
            </a:pPr>
            <a:endParaRPr lang="en-US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381000"/>
            <a:ext cx="7620000" cy="547250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kern="0" dirty="0" smtClean="0">
                <a:latin typeface="Calibri" pitchFamily="34" charset="0"/>
                <a:cs typeface="Calibri" pitchFamily="34" charset="0"/>
                <a:sym typeface="Arial" pitchFamily="34" charset="0"/>
              </a:rPr>
              <a:t>Agenda</a:t>
            </a:r>
            <a:endParaRPr lang="en-US" sz="3200" i="1" kern="0" dirty="0" smtClean="0">
              <a:solidFill>
                <a:srgbClr val="700017"/>
              </a:solidFill>
              <a:latin typeface="Calibri" pitchFamily="34" charset="0"/>
              <a:ea typeface="ヒラギノ角ゴ ProN W3" charset="-128"/>
              <a:cs typeface="Calibri" pitchFamily="34" charset="0"/>
              <a:sym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33400" y="1309250"/>
            <a:ext cx="8077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2001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8751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4"/>
          <p:cNvSpPr>
            <a:spLocks noGrp="1"/>
          </p:cNvSpPr>
          <p:nvPr>
            <p:ph type="subTitle" idx="1"/>
          </p:nvPr>
        </p:nvSpPr>
        <p:spPr>
          <a:xfrm>
            <a:off x="457200" y="1374775"/>
            <a:ext cx="8153400" cy="5102225"/>
          </a:xfrm>
        </p:spPr>
        <p:txBody>
          <a:bodyPr>
            <a:normAutofit/>
          </a:bodyPr>
          <a:lstStyle/>
          <a:p>
            <a:pPr marL="517525"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>
              <a:lnSpc>
                <a:spcPct val="150000"/>
              </a:lnSpc>
              <a:defRPr/>
            </a:pPr>
            <a:endParaRPr lang="en-US" b="1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 startAt="2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381000" y="762000"/>
            <a:ext cx="8001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Program Updates</a:t>
            </a:r>
          </a:p>
        </p:txBody>
      </p:sp>
      <p:sp>
        <p:nvSpPr>
          <p:cNvPr id="6149" name="Line 2"/>
          <p:cNvSpPr>
            <a:spLocks noChangeShapeType="1"/>
          </p:cNvSpPr>
          <p:nvPr/>
        </p:nvSpPr>
        <p:spPr bwMode="auto">
          <a:xfrm>
            <a:off x="457200" y="1371600"/>
            <a:ext cx="8001000" cy="3175"/>
          </a:xfrm>
          <a:prstGeom prst="line">
            <a:avLst/>
          </a:prstGeom>
          <a:noFill/>
          <a:ln w="9525">
            <a:solidFill>
              <a:srgbClr val="F200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609600" y="1420759"/>
            <a:ext cx="8001000" cy="490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Spring Surveys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Pre-Service, Principal Intern, and Principal Mentor surveys sent March 12.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Reminder emails will go out April 3 and 23.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Lists of completion status will be sent next week.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Please note: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Links cannot be used by multiple people.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Institutions cannot send links to students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Please reach out to your mentor teacher and principal mentor partners and ask them to look for and respond to the survey (and check their junk mail!).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From: Ohio Department of Higher Education  &lt;noreply@qemailserver.com&gt;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7734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990600"/>
            <a:ext cx="7924800" cy="55626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  <a:ea typeface="ＭＳ Ｐゴシック" charset="-128"/>
              </a:rPr>
              <a:t>Program Reviews should happen at least the semester BEFORE the approval deadline. </a:t>
            </a:r>
            <a:r>
              <a:rPr lang="en-US" dirty="0">
                <a:solidFill>
                  <a:schemeClr val="tx1"/>
                </a:solidFill>
                <a:ea typeface="ＭＳ Ｐゴシック" charset="-128"/>
              </a:rPr>
              <a:t>Programs not approved on time risk going into “teach out mode” meaning enrolled students may finish, but no more may be admitted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.</a:t>
            </a:r>
          </a:p>
          <a:p>
            <a:pPr>
              <a:lnSpc>
                <a:spcPct val="110000"/>
              </a:lnSpc>
              <a:defRPr/>
            </a:pPr>
            <a:endParaRPr lang="en-US" dirty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No more Initial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Inquiry process. Forms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are posted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online and you may access them as you need.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*Change requests – send email to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  <a:hlinkClick r:id="rId2"/>
              </a:rPr>
              <a:t>EdPrep@highered.ohio.gov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 to request form.</a:t>
            </a:r>
            <a:endParaRPr lang="en-US" dirty="0">
              <a:solidFill>
                <a:schemeClr val="tx1"/>
              </a:solidFill>
              <a:ea typeface="ＭＳ Ｐゴシック" charset="-128"/>
            </a:endParaRPr>
          </a:p>
          <a:p>
            <a:pPr>
              <a:lnSpc>
                <a:spcPct val="110000"/>
              </a:lnSpc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D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eadlines are 5pm March 15 and October 15 from here out. No more rotating deadlines! (If falls on weekend due the Monday after)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All programs should be sent to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  <a:hlinkClick r:id="rId2"/>
              </a:rPr>
              <a:t>EdPrep@highered.ohio.gov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. Zip files are preferred.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657616" y="228600"/>
            <a:ext cx="8001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Program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Approval Process</a:t>
            </a:r>
            <a:endParaRPr lang="en-US" sz="32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733816" y="838200"/>
            <a:ext cx="8001000" cy="3175"/>
          </a:xfrm>
          <a:prstGeom prst="line">
            <a:avLst/>
          </a:prstGeom>
          <a:noFill/>
          <a:ln w="9525">
            <a:solidFill>
              <a:srgbClr val="F200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11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983" y="533401"/>
            <a:ext cx="7772400" cy="609600"/>
          </a:xfrm>
        </p:spPr>
        <p:txBody>
          <a:bodyPr/>
          <a:lstStyle/>
          <a:p>
            <a:r>
              <a:rPr lang="en-US" dirty="0" smtClean="0"/>
              <a:t>Fall program review update</a:t>
            </a:r>
            <a:endParaRPr lang="en-US" dirty="0"/>
          </a:p>
        </p:txBody>
      </p:sp>
      <p:pic>
        <p:nvPicPr>
          <p:cNvPr id="1026" name="Picture 2" descr="Star Wars Yoda Meme | CONTROL YOU ARE NOT IN UNLESS OUT OF CONTROL YOU ARE | image tagged in memes,star wars yoda | made w/ Imgflip meme ma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37" y="1371600"/>
            <a:ext cx="3972891" cy="4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92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7308" y="1384786"/>
            <a:ext cx="801143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Reading Core standards revisions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New standards are approved!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Will be online with timeline for roll-out.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January 2020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spcAft>
                <a:spcPts val="6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Current Committees: </a:t>
            </a:r>
          </a:p>
          <a:p>
            <a:pPr marL="285750" lvl="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Reading Endorsement </a:t>
            </a:r>
          </a:p>
          <a:p>
            <a:pPr marL="285750" lvl="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Teacher </a:t>
            </a:r>
            <a:r>
              <a:rPr lang="en-US" sz="1800" dirty="0" smtClean="0"/>
              <a:t>Leader</a:t>
            </a:r>
          </a:p>
          <a:p>
            <a:pPr marL="285750" lvl="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algn="l">
              <a:spcAft>
                <a:spcPts val="600"/>
              </a:spcAft>
            </a:pPr>
            <a:r>
              <a:rPr lang="en-US" sz="1800" b="1" dirty="0"/>
              <a:t>Now Seeking Committee members: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Gifted Intervention Specialist k-12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Adapted Physical </a:t>
            </a:r>
            <a:r>
              <a:rPr lang="en-US" sz="1800" dirty="0" smtClean="0"/>
              <a:t>Education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i="1" dirty="0" smtClean="0"/>
              <a:t>Request </a:t>
            </a:r>
            <a:r>
              <a:rPr lang="en-US" sz="1800" i="1" dirty="0"/>
              <a:t>will be coming via listserv</a:t>
            </a:r>
          </a:p>
          <a:p>
            <a:pPr marL="285750" lvl="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657616" y="228600"/>
            <a:ext cx="8001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Endorsements and Reading Core Standards</a:t>
            </a:r>
            <a:endParaRPr lang="en-US" sz="32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>
            <a:off x="733816" y="838200"/>
            <a:ext cx="8001000" cy="3175"/>
          </a:xfrm>
          <a:prstGeom prst="line">
            <a:avLst/>
          </a:prstGeom>
          <a:noFill/>
          <a:ln w="9525">
            <a:solidFill>
              <a:srgbClr val="F200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92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657616" y="228600"/>
            <a:ext cx="8001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Other Activity</a:t>
            </a:r>
            <a:endParaRPr lang="en-US" sz="32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733816" y="838200"/>
            <a:ext cx="8001000" cy="3175"/>
          </a:xfrm>
          <a:prstGeom prst="line">
            <a:avLst/>
          </a:prstGeom>
          <a:noFill/>
          <a:ln w="9525">
            <a:solidFill>
              <a:srgbClr val="F200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2000" y="990600"/>
            <a:ext cx="7924800" cy="4267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2+2 licensure pathways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Committee members soliciting feedback from their colleagues through </a:t>
            </a:r>
            <a:br>
              <a:rPr lang="en-US" dirty="0" smtClean="0">
                <a:solidFill>
                  <a:schemeClr val="tx1"/>
                </a:solidFill>
                <a:ea typeface="ＭＳ Ｐゴシック" charset="-128"/>
              </a:rPr>
            </a:b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April 13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Feedback will be considered, changes made as needed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Goes out for endorsement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chemeClr val="tx1"/>
              </a:solidFill>
              <a:ea typeface="ＭＳ Ｐゴシック" charset="-128"/>
            </a:endParaRPr>
          </a:p>
          <a:p>
            <a:pPr>
              <a:lnSpc>
                <a:spcPct val="110000"/>
              </a:lnSpc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CAEP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Speak up! Loop me in.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Identify date of visit year prior, send to me. </a:t>
            </a:r>
          </a:p>
          <a:p>
            <a:pPr>
              <a:lnSpc>
                <a:spcPct val="110000"/>
              </a:lnSpc>
              <a:defRPr/>
            </a:pPr>
            <a:endParaRPr lang="en-US" b="1" dirty="0">
              <a:solidFill>
                <a:schemeClr val="tx1"/>
              </a:solidFill>
              <a:ea typeface="ＭＳ Ｐゴシック" charset="-128"/>
            </a:endParaRPr>
          </a:p>
          <a:p>
            <a:pPr>
              <a:lnSpc>
                <a:spcPct val="110000"/>
              </a:lnSpc>
              <a:defRPr/>
            </a:pPr>
            <a:r>
              <a:rPr lang="en-US" b="1" dirty="0" err="1" smtClean="0">
                <a:solidFill>
                  <a:schemeClr val="tx1"/>
                </a:solidFill>
                <a:ea typeface="ＭＳ Ｐゴシック" charset="-128"/>
              </a:rPr>
              <a:t>edTPA</a:t>
            </a: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 Recommendation</a:t>
            </a:r>
            <a:endParaRPr lang="en-US" b="1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Focus group results showed majority support for </a:t>
            </a:r>
            <a:r>
              <a:rPr lang="en-US" dirty="0" err="1" smtClean="0">
                <a:solidFill>
                  <a:schemeClr val="tx1"/>
                </a:solidFill>
                <a:ea typeface="ＭＳ Ｐゴシック" charset="-128"/>
              </a:rPr>
              <a:t>edTPA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 as licensure requirement </a:t>
            </a:r>
            <a:r>
              <a:rPr lang="en-US" i="1" dirty="0" smtClean="0">
                <a:solidFill>
                  <a:schemeClr val="tx1"/>
                </a:solidFill>
                <a:ea typeface="ＭＳ Ｐゴシック" charset="-128"/>
              </a:rPr>
              <a:t>replacing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APK exam.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Chancellor authorized recommendation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ODE is reviewing recommendation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584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657616" y="228600"/>
            <a:ext cx="8001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Latino Education Summit</a:t>
            </a:r>
            <a:endParaRPr lang="en-US" sz="32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733816" y="838200"/>
            <a:ext cx="8001000" cy="3175"/>
          </a:xfrm>
          <a:prstGeom prst="line">
            <a:avLst/>
          </a:prstGeom>
          <a:noFill/>
          <a:ln w="9525">
            <a:solidFill>
              <a:srgbClr val="F200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16" y="2514600"/>
            <a:ext cx="7774113" cy="40699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0164" y="919634"/>
            <a:ext cx="8049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November 9, 2018, Ohio State University Union</a:t>
            </a:r>
          </a:p>
          <a:p>
            <a:r>
              <a:rPr lang="en-US" sz="1800" dirty="0" smtClean="0">
                <a:latin typeface="+mn-lt"/>
              </a:rPr>
              <a:t>Focus will be on Latino teacher recruitment and </a:t>
            </a:r>
          </a:p>
          <a:p>
            <a:r>
              <a:rPr lang="en-US" sz="1800" dirty="0" smtClean="0">
                <a:latin typeface="+mn-lt"/>
              </a:rPr>
              <a:t>cultural responsiveness in the classroom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6600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14400"/>
            <a:ext cx="7620000" cy="5105400"/>
          </a:xfrm>
        </p:spPr>
        <p:txBody>
          <a:bodyPr/>
          <a:lstStyle/>
          <a:p>
            <a:pPr algn="ctr"/>
            <a:endParaRPr lang="en-US" sz="24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 Prep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Listserv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General Ed Prep Questions &amp; Program Review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 Email </a:t>
            </a:r>
            <a:r>
              <a:rPr lang="en-US" b="1" dirty="0" smtClean="0">
                <a:solidFill>
                  <a:srgbClr val="C00000"/>
                </a:solidFill>
                <a:hlinkClick r:id="rId2"/>
              </a:rPr>
              <a:t>EdPrep@highered.ohio.gov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/>
            <a:endParaRPr lang="en-US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Specific Questions</a:t>
            </a:r>
            <a:endParaRPr lang="en-US" sz="24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Email </a:t>
            </a:r>
            <a:r>
              <a:rPr lang="en-US" b="1" dirty="0" smtClean="0">
                <a:solidFill>
                  <a:srgbClr val="C00000"/>
                </a:solidFill>
                <a:hlinkClick r:id="rId3"/>
              </a:rPr>
              <a:t>jmercerhill@highered.ohio.gov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/>
            <a:endParaRPr lang="en-US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Information Updates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Posted online bi-monthly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hlinkClick r:id="rId4"/>
              </a:rPr>
              <a:t>https://</a:t>
            </a:r>
            <a:r>
              <a:rPr lang="en-US" b="1" dirty="0" smtClean="0">
                <a:solidFill>
                  <a:srgbClr val="C00000"/>
                </a:solidFill>
                <a:hlinkClick r:id="rId4"/>
              </a:rPr>
              <a:t>www.ohiohighered.org/education-programs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7343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1209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_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PLATE_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- Custom Layou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1209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Custom Layout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Custom Layo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7010</TotalTime>
  <Pages>0</Pages>
  <Words>372</Words>
  <Characters>0</Characters>
  <Application>Microsoft Office PowerPoint</Application>
  <PresentationFormat>On-screen Show (4:3)</PresentationFormat>
  <Lines>0</Lines>
  <Paragraphs>85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MS PGothic</vt:lpstr>
      <vt:lpstr>MS PGothic</vt:lpstr>
      <vt:lpstr>Arial</vt:lpstr>
      <vt:lpstr>Arial Bold</vt:lpstr>
      <vt:lpstr>Calibri</vt:lpstr>
      <vt:lpstr>Gill Sans</vt:lpstr>
      <vt:lpstr>ヒラギノ角ゴ ProN W3</vt:lpstr>
      <vt:lpstr>ヒラギノ角ゴ ProN W6</vt:lpstr>
      <vt:lpstr>Default - Title Slide</vt:lpstr>
      <vt:lpstr>TEMPLATE_light</vt:lpstr>
      <vt:lpstr>1_TEMPLATE_light</vt:lpstr>
      <vt:lpstr>Default - Custom Layout</vt:lpstr>
      <vt:lpstr>Ohio Department of Higher Education Spring 2018 Update to OCTEO</vt:lpstr>
      <vt:lpstr>PowerPoint Presentation</vt:lpstr>
      <vt:lpstr>PowerPoint Presentation</vt:lpstr>
      <vt:lpstr>PowerPoint Presentation</vt:lpstr>
      <vt:lpstr>Fall program review update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LLM</dc:creator>
  <cp:lastModifiedBy>Jessica Mercerhill</cp:lastModifiedBy>
  <cp:revision>132</cp:revision>
  <cp:lastPrinted>2011-09-28T20:03:32Z</cp:lastPrinted>
  <dcterms:modified xsi:type="dcterms:W3CDTF">2018-03-22T17:17:26Z</dcterms:modified>
</cp:coreProperties>
</file>