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257" r:id="rId3"/>
    <p:sldId id="258" r:id="rId4"/>
    <p:sldId id="260" r:id="rId5"/>
    <p:sldId id="294" r:id="rId6"/>
    <p:sldId id="268" r:id="rId7"/>
    <p:sldId id="259" r:id="rId8"/>
    <p:sldId id="263" r:id="rId9"/>
    <p:sldId id="308" r:id="rId10"/>
    <p:sldId id="261" r:id="rId11"/>
    <p:sldId id="307" r:id="rId12"/>
    <p:sldId id="264" r:id="rId13"/>
    <p:sldId id="267" r:id="rId14"/>
    <p:sldId id="278" r:id="rId15"/>
    <p:sldId id="280" r:id="rId16"/>
    <p:sldId id="312" r:id="rId17"/>
    <p:sldId id="313" r:id="rId18"/>
    <p:sldId id="290" r:id="rId19"/>
    <p:sldId id="289" r:id="rId20"/>
    <p:sldId id="291" r:id="rId21"/>
    <p:sldId id="292" r:id="rId22"/>
    <p:sldId id="288" r:id="rId23"/>
    <p:sldId id="287" r:id="rId24"/>
    <p:sldId id="281" r:id="rId25"/>
    <p:sldId id="277" r:id="rId26"/>
    <p:sldId id="279" r:id="rId27"/>
    <p:sldId id="269" r:id="rId28"/>
    <p:sldId id="310" r:id="rId29"/>
    <p:sldId id="311" r:id="rId30"/>
    <p:sldId id="306" r:id="rId31"/>
    <p:sldId id="319" r:id="rId32"/>
    <p:sldId id="320" r:id="rId33"/>
    <p:sldId id="283" r:id="rId34"/>
    <p:sldId id="272" r:id="rId35"/>
    <p:sldId id="274" r:id="rId36"/>
    <p:sldId id="275" r:id="rId37"/>
    <p:sldId id="293" r:id="rId38"/>
    <p:sldId id="276" r:id="rId39"/>
    <p:sldId id="270" r:id="rId40"/>
    <p:sldId id="271" r:id="rId41"/>
    <p:sldId id="318" r:id="rId42"/>
    <p:sldId id="284" r:id="rId43"/>
    <p:sldId id="285" r:id="rId44"/>
    <p:sldId id="314" r:id="rId45"/>
    <p:sldId id="317" r:id="rId46"/>
    <p:sldId id="315" r:id="rId47"/>
    <p:sldId id="316" r:id="rId48"/>
    <p:sldId id="286" r:id="rId49"/>
    <p:sldId id="303" r:id="rId50"/>
    <p:sldId id="305" r:id="rId51"/>
    <p:sldId id="304" r:id="rId52"/>
    <p:sldId id="302" r:id="rId53"/>
    <p:sldId id="295" r:id="rId54"/>
    <p:sldId id="296" r:id="rId55"/>
    <p:sldId id="297" r:id="rId56"/>
    <p:sldId id="298" r:id="rId57"/>
    <p:sldId id="299" r:id="rId58"/>
    <p:sldId id="301" r:id="rId59"/>
    <p:sldId id="30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7"/>
    <p:restoredTop sz="80357"/>
  </p:normalViewPr>
  <p:slideViewPr>
    <p:cSldViewPr snapToGrid="0" snapToObjects="1">
      <p:cViewPr varScale="1">
        <p:scale>
          <a:sx n="96" d="100"/>
          <a:sy n="96" d="100"/>
        </p:scale>
        <p:origin x="21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5FA3B4-790C-4042-966E-52D36E5A03EA}" type="doc">
      <dgm:prSet loTypeId="urn:microsoft.com/office/officeart/2005/8/layout/process5" loCatId="process" qsTypeId="urn:microsoft.com/office/officeart/2005/8/quickstyle/simple3" qsCatId="simple" csTypeId="urn:microsoft.com/office/officeart/2005/8/colors/accent2_1" csCatId="accent2"/>
      <dgm:spPr/>
      <dgm:t>
        <a:bodyPr/>
        <a:lstStyle/>
        <a:p>
          <a:endParaRPr lang="en-US"/>
        </a:p>
      </dgm:t>
    </dgm:pt>
    <dgm:pt modelId="{61C6D365-FC17-4FAE-A0A4-3DB6243326B8}">
      <dgm:prSet/>
      <dgm:spPr/>
      <dgm:t>
        <a:bodyPr/>
        <a:lstStyle/>
        <a:p>
          <a:r>
            <a:rPr lang="en-US" dirty="0"/>
            <a:t>So you want to get involved…</a:t>
          </a:r>
        </a:p>
      </dgm:t>
    </dgm:pt>
    <dgm:pt modelId="{858763C0-16C6-4221-84CB-C88CE0A8DEA0}" type="parTrans" cxnId="{4C7E1782-5BFA-47F5-85B3-FFCE1D05FAAE}">
      <dgm:prSet/>
      <dgm:spPr/>
      <dgm:t>
        <a:bodyPr/>
        <a:lstStyle/>
        <a:p>
          <a:endParaRPr lang="en-US"/>
        </a:p>
      </dgm:t>
    </dgm:pt>
    <dgm:pt modelId="{FEA349C8-A5C6-4F8D-9038-327A0E3A41B0}" type="sibTrans" cxnId="{4C7E1782-5BFA-47F5-85B3-FFCE1D05FAAE}">
      <dgm:prSet/>
      <dgm:spPr/>
      <dgm:t>
        <a:bodyPr/>
        <a:lstStyle/>
        <a:p>
          <a:endParaRPr lang="en-US"/>
        </a:p>
      </dgm:t>
    </dgm:pt>
    <dgm:pt modelId="{10550955-3D87-4BD5-B163-65E63BC7671C}">
      <dgm:prSet/>
      <dgm:spPr/>
      <dgm:t>
        <a:bodyPr/>
        <a:lstStyle/>
        <a:p>
          <a:r>
            <a:rPr lang="en-US"/>
            <a:t>How do you do that???</a:t>
          </a:r>
        </a:p>
      </dgm:t>
    </dgm:pt>
    <dgm:pt modelId="{7710344E-22AE-42FF-9991-62E138DC4135}" type="parTrans" cxnId="{DED9A71D-7F92-4D7E-95B0-F8F12A3EEC92}">
      <dgm:prSet/>
      <dgm:spPr/>
      <dgm:t>
        <a:bodyPr/>
        <a:lstStyle/>
        <a:p>
          <a:endParaRPr lang="en-US"/>
        </a:p>
      </dgm:t>
    </dgm:pt>
    <dgm:pt modelId="{36E6BD1F-47BD-4AB5-B552-C77EE90308F7}" type="sibTrans" cxnId="{DED9A71D-7F92-4D7E-95B0-F8F12A3EEC92}">
      <dgm:prSet/>
      <dgm:spPr/>
      <dgm:t>
        <a:bodyPr/>
        <a:lstStyle/>
        <a:p>
          <a:endParaRPr lang="en-US"/>
        </a:p>
      </dgm:t>
    </dgm:pt>
    <dgm:pt modelId="{4A1C9E2E-C23D-E747-8861-75CE41795F80}" type="pres">
      <dgm:prSet presAssocID="{DF5FA3B4-790C-4042-966E-52D36E5A03EA}" presName="diagram" presStyleCnt="0">
        <dgm:presLayoutVars>
          <dgm:dir/>
          <dgm:resizeHandles val="exact"/>
        </dgm:presLayoutVars>
      </dgm:prSet>
      <dgm:spPr/>
    </dgm:pt>
    <dgm:pt modelId="{EBBBD29F-0A56-734C-A9A9-8D2635A3D43D}" type="pres">
      <dgm:prSet presAssocID="{61C6D365-FC17-4FAE-A0A4-3DB6243326B8}" presName="node" presStyleLbl="node1" presStyleIdx="0" presStyleCnt="2">
        <dgm:presLayoutVars>
          <dgm:bulletEnabled val="1"/>
        </dgm:presLayoutVars>
      </dgm:prSet>
      <dgm:spPr/>
    </dgm:pt>
    <dgm:pt modelId="{626F5D43-65D5-D040-B45B-DCC31AACF72B}" type="pres">
      <dgm:prSet presAssocID="{FEA349C8-A5C6-4F8D-9038-327A0E3A41B0}" presName="sibTrans" presStyleLbl="sibTrans2D1" presStyleIdx="0" presStyleCnt="1"/>
      <dgm:spPr/>
    </dgm:pt>
    <dgm:pt modelId="{F545162D-1B52-4342-922A-CEB95F97672B}" type="pres">
      <dgm:prSet presAssocID="{FEA349C8-A5C6-4F8D-9038-327A0E3A41B0}" presName="connectorText" presStyleLbl="sibTrans2D1" presStyleIdx="0" presStyleCnt="1"/>
      <dgm:spPr/>
    </dgm:pt>
    <dgm:pt modelId="{EE2B4039-F28D-B742-BEF4-F7C83DA1EBB7}" type="pres">
      <dgm:prSet presAssocID="{10550955-3D87-4BD5-B163-65E63BC7671C}" presName="node" presStyleLbl="node1" presStyleIdx="1" presStyleCnt="2">
        <dgm:presLayoutVars>
          <dgm:bulletEnabled val="1"/>
        </dgm:presLayoutVars>
      </dgm:prSet>
      <dgm:spPr/>
    </dgm:pt>
  </dgm:ptLst>
  <dgm:cxnLst>
    <dgm:cxn modelId="{DED9A71D-7F92-4D7E-95B0-F8F12A3EEC92}" srcId="{DF5FA3B4-790C-4042-966E-52D36E5A03EA}" destId="{10550955-3D87-4BD5-B163-65E63BC7671C}" srcOrd="1" destOrd="0" parTransId="{7710344E-22AE-42FF-9991-62E138DC4135}" sibTransId="{36E6BD1F-47BD-4AB5-B552-C77EE90308F7}"/>
    <dgm:cxn modelId="{C8815E5E-1CBE-6A4A-A42F-19A09AB71D46}" type="presOf" srcId="{61C6D365-FC17-4FAE-A0A4-3DB6243326B8}" destId="{EBBBD29F-0A56-734C-A9A9-8D2635A3D43D}" srcOrd="0" destOrd="0" presId="urn:microsoft.com/office/officeart/2005/8/layout/process5"/>
    <dgm:cxn modelId="{496DD96A-1088-B24F-8C5C-D9893E3B2D13}" type="presOf" srcId="{FEA349C8-A5C6-4F8D-9038-327A0E3A41B0}" destId="{F545162D-1B52-4342-922A-CEB95F97672B}" srcOrd="1" destOrd="0" presId="urn:microsoft.com/office/officeart/2005/8/layout/process5"/>
    <dgm:cxn modelId="{4C7E1782-5BFA-47F5-85B3-FFCE1D05FAAE}" srcId="{DF5FA3B4-790C-4042-966E-52D36E5A03EA}" destId="{61C6D365-FC17-4FAE-A0A4-3DB6243326B8}" srcOrd="0" destOrd="0" parTransId="{858763C0-16C6-4221-84CB-C88CE0A8DEA0}" sibTransId="{FEA349C8-A5C6-4F8D-9038-327A0E3A41B0}"/>
    <dgm:cxn modelId="{383C7383-5121-414A-8AD8-4DFCF289E6CA}" type="presOf" srcId="{DF5FA3B4-790C-4042-966E-52D36E5A03EA}" destId="{4A1C9E2E-C23D-E747-8861-75CE41795F80}" srcOrd="0" destOrd="0" presId="urn:microsoft.com/office/officeart/2005/8/layout/process5"/>
    <dgm:cxn modelId="{003971C0-3676-6D44-AC6D-8AE8F1B3F701}" type="presOf" srcId="{10550955-3D87-4BD5-B163-65E63BC7671C}" destId="{EE2B4039-F28D-B742-BEF4-F7C83DA1EBB7}" srcOrd="0" destOrd="0" presId="urn:microsoft.com/office/officeart/2005/8/layout/process5"/>
    <dgm:cxn modelId="{ADFBE6E3-A824-834A-8394-7EE5D74BDEDF}" type="presOf" srcId="{FEA349C8-A5C6-4F8D-9038-327A0E3A41B0}" destId="{626F5D43-65D5-D040-B45B-DCC31AACF72B}" srcOrd="0" destOrd="0" presId="urn:microsoft.com/office/officeart/2005/8/layout/process5"/>
    <dgm:cxn modelId="{071F2F44-F2E5-FD4B-AA88-60EC9EA9BEB2}" type="presParOf" srcId="{4A1C9E2E-C23D-E747-8861-75CE41795F80}" destId="{EBBBD29F-0A56-734C-A9A9-8D2635A3D43D}" srcOrd="0" destOrd="0" presId="urn:microsoft.com/office/officeart/2005/8/layout/process5"/>
    <dgm:cxn modelId="{31166A16-98C0-7342-9877-742FBCB329A2}" type="presParOf" srcId="{4A1C9E2E-C23D-E747-8861-75CE41795F80}" destId="{626F5D43-65D5-D040-B45B-DCC31AACF72B}" srcOrd="1" destOrd="0" presId="urn:microsoft.com/office/officeart/2005/8/layout/process5"/>
    <dgm:cxn modelId="{93C6971E-3F52-BA4A-A05B-A02674D3399D}" type="presParOf" srcId="{626F5D43-65D5-D040-B45B-DCC31AACF72B}" destId="{F545162D-1B52-4342-922A-CEB95F97672B}" srcOrd="0" destOrd="0" presId="urn:microsoft.com/office/officeart/2005/8/layout/process5"/>
    <dgm:cxn modelId="{01983D60-709F-274B-BE0F-400C223802B4}" type="presParOf" srcId="{4A1C9E2E-C23D-E747-8861-75CE41795F80}" destId="{EE2B4039-F28D-B742-BEF4-F7C83DA1EBB7}" srcOrd="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221C9-0AD0-4357-8614-D777324987A0}" type="doc">
      <dgm:prSet loTypeId="urn:microsoft.com/office/officeart/2016/7/layout/BasicLinearProcessNumbered" loCatId="process" qsTypeId="urn:microsoft.com/office/officeart/2005/8/quickstyle/simple3" qsCatId="simple" csTypeId="urn:microsoft.com/office/officeart/2005/8/colors/accent0_2" csCatId="mainScheme" phldr="1"/>
      <dgm:spPr/>
      <dgm:t>
        <a:bodyPr/>
        <a:lstStyle/>
        <a:p>
          <a:endParaRPr lang="en-US"/>
        </a:p>
      </dgm:t>
    </dgm:pt>
    <dgm:pt modelId="{CF1BBFF5-A1D1-4061-9F32-784C5BA2DD2A}">
      <dgm:prSet/>
      <dgm:spPr/>
      <dgm:t>
        <a:bodyPr/>
        <a:lstStyle/>
        <a:p>
          <a:r>
            <a:rPr lang="en-US" dirty="0"/>
            <a:t>Examine the policy making process and how educators have been disempowered</a:t>
          </a:r>
        </a:p>
      </dgm:t>
    </dgm:pt>
    <dgm:pt modelId="{6B06D7CA-F4AE-4A9F-8B26-EB7860D1C5DE}" type="parTrans" cxnId="{0BC9FBDB-45C1-49AA-B42D-76A0EE5DB23B}">
      <dgm:prSet/>
      <dgm:spPr/>
      <dgm:t>
        <a:bodyPr/>
        <a:lstStyle/>
        <a:p>
          <a:endParaRPr lang="en-US"/>
        </a:p>
      </dgm:t>
    </dgm:pt>
    <dgm:pt modelId="{F15559B0-FE9D-4A36-BE25-1F46D77E7AA7}" type="sibTrans" cxnId="{0BC9FBDB-45C1-49AA-B42D-76A0EE5DB23B}">
      <dgm:prSet phldrT="1" phldr="0"/>
      <dgm:spPr/>
      <dgm:t>
        <a:bodyPr/>
        <a:lstStyle/>
        <a:p>
          <a:r>
            <a:rPr lang="en-US"/>
            <a:t>1</a:t>
          </a:r>
          <a:endParaRPr lang="en-US" dirty="0"/>
        </a:p>
      </dgm:t>
    </dgm:pt>
    <dgm:pt modelId="{F47A4508-68E3-4705-93F1-6967748E8CE9}">
      <dgm:prSet/>
      <dgm:spPr/>
      <dgm:t>
        <a:bodyPr/>
        <a:lstStyle/>
        <a:p>
          <a:r>
            <a:rPr lang="en-US" dirty="0"/>
            <a:t>Identify policy makers and regulatory bodies and how to connect with them</a:t>
          </a:r>
        </a:p>
      </dgm:t>
    </dgm:pt>
    <dgm:pt modelId="{6A946C82-468C-4E03-90BE-BACB50741265}" type="parTrans" cxnId="{C9E5040C-7529-46C0-96D9-F6C8F17DF0B7}">
      <dgm:prSet/>
      <dgm:spPr/>
      <dgm:t>
        <a:bodyPr/>
        <a:lstStyle/>
        <a:p>
          <a:endParaRPr lang="en-US"/>
        </a:p>
      </dgm:t>
    </dgm:pt>
    <dgm:pt modelId="{4B6E9C76-CBA0-48C5-93FA-B721F619EC91}" type="sibTrans" cxnId="{C9E5040C-7529-46C0-96D9-F6C8F17DF0B7}">
      <dgm:prSet phldrT="2" phldr="0"/>
      <dgm:spPr/>
      <dgm:t>
        <a:bodyPr/>
        <a:lstStyle/>
        <a:p>
          <a:r>
            <a:rPr lang="en-US"/>
            <a:t>2</a:t>
          </a:r>
          <a:endParaRPr lang="en-US" dirty="0"/>
        </a:p>
      </dgm:t>
    </dgm:pt>
    <dgm:pt modelId="{A7D88CA1-ABE6-4325-9497-0728B631D88A}">
      <dgm:prSet/>
      <dgm:spPr/>
      <dgm:t>
        <a:bodyPr/>
        <a:lstStyle/>
        <a:p>
          <a:r>
            <a:rPr lang="en-US" dirty="0"/>
            <a:t>Identify and evaluate resources for policy research</a:t>
          </a:r>
        </a:p>
      </dgm:t>
    </dgm:pt>
    <dgm:pt modelId="{80B280A4-513B-4F51-8E09-EF86C510EEA3}" type="parTrans" cxnId="{AE01DC6C-90FB-4020-8B56-82BE1BDB35CE}">
      <dgm:prSet/>
      <dgm:spPr/>
      <dgm:t>
        <a:bodyPr/>
        <a:lstStyle/>
        <a:p>
          <a:endParaRPr lang="en-US"/>
        </a:p>
      </dgm:t>
    </dgm:pt>
    <dgm:pt modelId="{37433925-1BCB-4A5B-8ED0-B18BBDFD3EBF}" type="sibTrans" cxnId="{AE01DC6C-90FB-4020-8B56-82BE1BDB35CE}">
      <dgm:prSet phldrT="3" phldr="0"/>
      <dgm:spPr/>
      <dgm:t>
        <a:bodyPr/>
        <a:lstStyle/>
        <a:p>
          <a:r>
            <a:rPr lang="en-US"/>
            <a:t>3</a:t>
          </a:r>
          <a:endParaRPr lang="en-US" dirty="0"/>
        </a:p>
      </dgm:t>
    </dgm:pt>
    <dgm:pt modelId="{D97A8D0E-64D4-43AC-8288-EDDD7A0A12BC}">
      <dgm:prSet/>
      <dgm:spPr/>
      <dgm:t>
        <a:bodyPr/>
        <a:lstStyle/>
        <a:p>
          <a:r>
            <a:rPr lang="en-US" dirty="0"/>
            <a:t>Strategies for lobbying law makers</a:t>
          </a:r>
        </a:p>
      </dgm:t>
    </dgm:pt>
    <dgm:pt modelId="{39DCA0F6-F86D-4558-8EE0-C064F596F2C7}" type="parTrans" cxnId="{57D9C71F-94D4-448A-9679-C56B91C0E63F}">
      <dgm:prSet/>
      <dgm:spPr/>
      <dgm:t>
        <a:bodyPr/>
        <a:lstStyle/>
        <a:p>
          <a:endParaRPr lang="en-US"/>
        </a:p>
      </dgm:t>
    </dgm:pt>
    <dgm:pt modelId="{CFFEBF9A-0DDA-4527-910E-59B8A2AB3EE4}" type="sibTrans" cxnId="{57D9C71F-94D4-448A-9679-C56B91C0E63F}">
      <dgm:prSet phldrT="5" phldr="0"/>
      <dgm:spPr/>
      <dgm:t>
        <a:bodyPr/>
        <a:lstStyle/>
        <a:p>
          <a:r>
            <a:rPr lang="en-US"/>
            <a:t>5</a:t>
          </a:r>
          <a:endParaRPr lang="en-US" dirty="0"/>
        </a:p>
      </dgm:t>
    </dgm:pt>
    <dgm:pt modelId="{AED56CE0-A813-1241-A935-ED3E2A3603F1}">
      <dgm:prSet/>
      <dgm:spPr/>
      <dgm:t>
        <a:bodyPr/>
        <a:lstStyle/>
        <a:p>
          <a:r>
            <a:rPr lang="en-US"/>
            <a:t>How to connect with advocacy groups to advance education policy goals</a:t>
          </a:r>
          <a:endParaRPr lang="en-US" dirty="0"/>
        </a:p>
      </dgm:t>
    </dgm:pt>
    <dgm:pt modelId="{89D49573-72D6-3E42-A32A-73B9438925D4}" type="parTrans" cxnId="{E58325D5-DC27-9E41-AE13-834655FE404D}">
      <dgm:prSet/>
      <dgm:spPr/>
      <dgm:t>
        <a:bodyPr/>
        <a:lstStyle/>
        <a:p>
          <a:endParaRPr lang="en-US"/>
        </a:p>
      </dgm:t>
    </dgm:pt>
    <dgm:pt modelId="{42C59921-E9AA-AC45-AB3F-0A1B027AC936}" type="sibTrans" cxnId="{E58325D5-DC27-9E41-AE13-834655FE404D}">
      <dgm:prSet phldrT="4" phldr="0"/>
      <dgm:spPr/>
      <dgm:t>
        <a:bodyPr/>
        <a:lstStyle/>
        <a:p>
          <a:r>
            <a:rPr lang="en-US"/>
            <a:t>4</a:t>
          </a:r>
        </a:p>
      </dgm:t>
    </dgm:pt>
    <dgm:pt modelId="{D24C7946-8215-A74F-A9A7-3C8B0E83FB41}" type="pres">
      <dgm:prSet presAssocID="{A8B221C9-0AD0-4357-8614-D777324987A0}" presName="Name0" presStyleCnt="0">
        <dgm:presLayoutVars>
          <dgm:animLvl val="lvl"/>
          <dgm:resizeHandles val="exact"/>
        </dgm:presLayoutVars>
      </dgm:prSet>
      <dgm:spPr/>
    </dgm:pt>
    <dgm:pt modelId="{AECC2056-B271-444F-8FE8-F4C415DD6C37}" type="pres">
      <dgm:prSet presAssocID="{CF1BBFF5-A1D1-4061-9F32-784C5BA2DD2A}" presName="compositeNode" presStyleCnt="0">
        <dgm:presLayoutVars>
          <dgm:bulletEnabled val="1"/>
        </dgm:presLayoutVars>
      </dgm:prSet>
      <dgm:spPr/>
    </dgm:pt>
    <dgm:pt modelId="{119108BE-F1F9-2446-B4F0-24E5A52A21B1}" type="pres">
      <dgm:prSet presAssocID="{CF1BBFF5-A1D1-4061-9F32-784C5BA2DD2A}" presName="bgRect" presStyleLbl="bgAccFollowNode1" presStyleIdx="0" presStyleCnt="5"/>
      <dgm:spPr/>
    </dgm:pt>
    <dgm:pt modelId="{21E0C8A4-72F1-B141-A1F7-520696B47357}" type="pres">
      <dgm:prSet presAssocID="{F15559B0-FE9D-4A36-BE25-1F46D77E7AA7}" presName="sibTransNodeCircle" presStyleLbl="alignNode1" presStyleIdx="0" presStyleCnt="10">
        <dgm:presLayoutVars>
          <dgm:chMax val="0"/>
          <dgm:bulletEnabled/>
        </dgm:presLayoutVars>
      </dgm:prSet>
      <dgm:spPr/>
    </dgm:pt>
    <dgm:pt modelId="{BDCBD2FC-5479-7E40-BF6B-B2E48F9E7FD8}" type="pres">
      <dgm:prSet presAssocID="{CF1BBFF5-A1D1-4061-9F32-784C5BA2DD2A}" presName="bottomLine" presStyleLbl="alignNode1" presStyleIdx="1" presStyleCnt="10">
        <dgm:presLayoutVars/>
      </dgm:prSet>
      <dgm:spPr/>
    </dgm:pt>
    <dgm:pt modelId="{ABB766AB-801D-5A4D-9CBB-8DDD94AA5E61}" type="pres">
      <dgm:prSet presAssocID="{CF1BBFF5-A1D1-4061-9F32-784C5BA2DD2A}" presName="nodeText" presStyleLbl="bgAccFollowNode1" presStyleIdx="0" presStyleCnt="5">
        <dgm:presLayoutVars>
          <dgm:bulletEnabled val="1"/>
        </dgm:presLayoutVars>
      </dgm:prSet>
      <dgm:spPr/>
    </dgm:pt>
    <dgm:pt modelId="{ED996ECB-DA1A-214D-9A7A-F0A021209410}" type="pres">
      <dgm:prSet presAssocID="{F15559B0-FE9D-4A36-BE25-1F46D77E7AA7}" presName="sibTrans" presStyleCnt="0"/>
      <dgm:spPr/>
    </dgm:pt>
    <dgm:pt modelId="{0BD78D3B-353F-B64D-8774-00E865BB29EB}" type="pres">
      <dgm:prSet presAssocID="{F47A4508-68E3-4705-93F1-6967748E8CE9}" presName="compositeNode" presStyleCnt="0">
        <dgm:presLayoutVars>
          <dgm:bulletEnabled val="1"/>
        </dgm:presLayoutVars>
      </dgm:prSet>
      <dgm:spPr/>
    </dgm:pt>
    <dgm:pt modelId="{2E060B2F-813C-4D49-AD0C-85A8B9DCD4CE}" type="pres">
      <dgm:prSet presAssocID="{F47A4508-68E3-4705-93F1-6967748E8CE9}" presName="bgRect" presStyleLbl="bgAccFollowNode1" presStyleIdx="1" presStyleCnt="5"/>
      <dgm:spPr/>
    </dgm:pt>
    <dgm:pt modelId="{84B484EE-AC88-FC4F-B576-BEBE63F9E044}" type="pres">
      <dgm:prSet presAssocID="{4B6E9C76-CBA0-48C5-93FA-B721F619EC91}" presName="sibTransNodeCircle" presStyleLbl="alignNode1" presStyleIdx="2" presStyleCnt="10">
        <dgm:presLayoutVars>
          <dgm:chMax val="0"/>
          <dgm:bulletEnabled/>
        </dgm:presLayoutVars>
      </dgm:prSet>
      <dgm:spPr/>
    </dgm:pt>
    <dgm:pt modelId="{B5D49829-7132-6B44-B17F-F0E2A78E7B83}" type="pres">
      <dgm:prSet presAssocID="{F47A4508-68E3-4705-93F1-6967748E8CE9}" presName="bottomLine" presStyleLbl="alignNode1" presStyleIdx="3" presStyleCnt="10">
        <dgm:presLayoutVars/>
      </dgm:prSet>
      <dgm:spPr/>
    </dgm:pt>
    <dgm:pt modelId="{E2BADEB2-FA16-FA45-A2DE-A3A322684D08}" type="pres">
      <dgm:prSet presAssocID="{F47A4508-68E3-4705-93F1-6967748E8CE9}" presName="nodeText" presStyleLbl="bgAccFollowNode1" presStyleIdx="1" presStyleCnt="5">
        <dgm:presLayoutVars>
          <dgm:bulletEnabled val="1"/>
        </dgm:presLayoutVars>
      </dgm:prSet>
      <dgm:spPr/>
    </dgm:pt>
    <dgm:pt modelId="{AC3BDC24-C19F-3F40-9E00-3745EE2EBEBF}" type="pres">
      <dgm:prSet presAssocID="{4B6E9C76-CBA0-48C5-93FA-B721F619EC91}" presName="sibTrans" presStyleCnt="0"/>
      <dgm:spPr/>
    </dgm:pt>
    <dgm:pt modelId="{4D58F991-8D7F-EB4B-9C71-D39BF9B09738}" type="pres">
      <dgm:prSet presAssocID="{A7D88CA1-ABE6-4325-9497-0728B631D88A}" presName="compositeNode" presStyleCnt="0">
        <dgm:presLayoutVars>
          <dgm:bulletEnabled val="1"/>
        </dgm:presLayoutVars>
      </dgm:prSet>
      <dgm:spPr/>
    </dgm:pt>
    <dgm:pt modelId="{1747D515-627A-FD42-B84D-36C05BF60532}" type="pres">
      <dgm:prSet presAssocID="{A7D88CA1-ABE6-4325-9497-0728B631D88A}" presName="bgRect" presStyleLbl="bgAccFollowNode1" presStyleIdx="2" presStyleCnt="5"/>
      <dgm:spPr/>
    </dgm:pt>
    <dgm:pt modelId="{6014A919-6954-CB43-9774-C9486C08F186}" type="pres">
      <dgm:prSet presAssocID="{37433925-1BCB-4A5B-8ED0-B18BBDFD3EBF}" presName="sibTransNodeCircle" presStyleLbl="alignNode1" presStyleIdx="4" presStyleCnt="10">
        <dgm:presLayoutVars>
          <dgm:chMax val="0"/>
          <dgm:bulletEnabled/>
        </dgm:presLayoutVars>
      </dgm:prSet>
      <dgm:spPr/>
    </dgm:pt>
    <dgm:pt modelId="{1FFC6D74-C046-754C-A9EB-2A6D1EED2C16}" type="pres">
      <dgm:prSet presAssocID="{A7D88CA1-ABE6-4325-9497-0728B631D88A}" presName="bottomLine" presStyleLbl="alignNode1" presStyleIdx="5" presStyleCnt="10">
        <dgm:presLayoutVars/>
      </dgm:prSet>
      <dgm:spPr/>
    </dgm:pt>
    <dgm:pt modelId="{ED0588C0-E442-894B-8BFF-3D2B99F522F5}" type="pres">
      <dgm:prSet presAssocID="{A7D88CA1-ABE6-4325-9497-0728B631D88A}" presName="nodeText" presStyleLbl="bgAccFollowNode1" presStyleIdx="2" presStyleCnt="5">
        <dgm:presLayoutVars>
          <dgm:bulletEnabled val="1"/>
        </dgm:presLayoutVars>
      </dgm:prSet>
      <dgm:spPr/>
    </dgm:pt>
    <dgm:pt modelId="{83511D16-2795-CB47-8E70-A7A95DC4192B}" type="pres">
      <dgm:prSet presAssocID="{37433925-1BCB-4A5B-8ED0-B18BBDFD3EBF}" presName="sibTrans" presStyleCnt="0"/>
      <dgm:spPr/>
    </dgm:pt>
    <dgm:pt modelId="{2E35BEBE-96E3-A64A-8DD8-DBD2C823F06E}" type="pres">
      <dgm:prSet presAssocID="{AED56CE0-A813-1241-A935-ED3E2A3603F1}" presName="compositeNode" presStyleCnt="0">
        <dgm:presLayoutVars>
          <dgm:bulletEnabled val="1"/>
        </dgm:presLayoutVars>
      </dgm:prSet>
      <dgm:spPr/>
    </dgm:pt>
    <dgm:pt modelId="{6F58E47D-FAA1-A841-8F8C-10625A3F2C47}" type="pres">
      <dgm:prSet presAssocID="{AED56CE0-A813-1241-A935-ED3E2A3603F1}" presName="bgRect" presStyleLbl="bgAccFollowNode1" presStyleIdx="3" presStyleCnt="5"/>
      <dgm:spPr/>
    </dgm:pt>
    <dgm:pt modelId="{48F0B90D-0B41-E944-A4B4-3CD2E6348DC7}" type="pres">
      <dgm:prSet presAssocID="{42C59921-E9AA-AC45-AB3F-0A1B027AC936}" presName="sibTransNodeCircle" presStyleLbl="alignNode1" presStyleIdx="6" presStyleCnt="10">
        <dgm:presLayoutVars>
          <dgm:chMax val="0"/>
          <dgm:bulletEnabled/>
        </dgm:presLayoutVars>
      </dgm:prSet>
      <dgm:spPr/>
    </dgm:pt>
    <dgm:pt modelId="{333E0846-9849-0D4A-A97B-5106B037D6F3}" type="pres">
      <dgm:prSet presAssocID="{AED56CE0-A813-1241-A935-ED3E2A3603F1}" presName="bottomLine" presStyleLbl="alignNode1" presStyleIdx="7" presStyleCnt="10">
        <dgm:presLayoutVars/>
      </dgm:prSet>
      <dgm:spPr/>
    </dgm:pt>
    <dgm:pt modelId="{7557E142-5A39-414C-A1AD-84E6916CF78B}" type="pres">
      <dgm:prSet presAssocID="{AED56CE0-A813-1241-A935-ED3E2A3603F1}" presName="nodeText" presStyleLbl="bgAccFollowNode1" presStyleIdx="3" presStyleCnt="5">
        <dgm:presLayoutVars>
          <dgm:bulletEnabled val="1"/>
        </dgm:presLayoutVars>
      </dgm:prSet>
      <dgm:spPr/>
    </dgm:pt>
    <dgm:pt modelId="{5E82692C-05A0-744C-8A23-7EC2F14CB430}" type="pres">
      <dgm:prSet presAssocID="{42C59921-E9AA-AC45-AB3F-0A1B027AC936}" presName="sibTrans" presStyleCnt="0"/>
      <dgm:spPr/>
    </dgm:pt>
    <dgm:pt modelId="{2E5DFAB6-4B49-D941-BBD7-D118EFF171BB}" type="pres">
      <dgm:prSet presAssocID="{D97A8D0E-64D4-43AC-8288-EDDD7A0A12BC}" presName="compositeNode" presStyleCnt="0">
        <dgm:presLayoutVars>
          <dgm:bulletEnabled val="1"/>
        </dgm:presLayoutVars>
      </dgm:prSet>
      <dgm:spPr/>
    </dgm:pt>
    <dgm:pt modelId="{E0138E61-D757-764A-9322-259FC9A0D34D}" type="pres">
      <dgm:prSet presAssocID="{D97A8D0E-64D4-43AC-8288-EDDD7A0A12BC}" presName="bgRect" presStyleLbl="bgAccFollowNode1" presStyleIdx="4" presStyleCnt="5"/>
      <dgm:spPr/>
    </dgm:pt>
    <dgm:pt modelId="{739720C5-4E51-EB4B-AA11-D1C40D2C0EB0}" type="pres">
      <dgm:prSet presAssocID="{CFFEBF9A-0DDA-4527-910E-59B8A2AB3EE4}" presName="sibTransNodeCircle" presStyleLbl="alignNode1" presStyleIdx="8" presStyleCnt="10">
        <dgm:presLayoutVars>
          <dgm:chMax val="0"/>
          <dgm:bulletEnabled/>
        </dgm:presLayoutVars>
      </dgm:prSet>
      <dgm:spPr/>
    </dgm:pt>
    <dgm:pt modelId="{C6BDAB1E-57EB-214A-838D-E83E3C212533}" type="pres">
      <dgm:prSet presAssocID="{D97A8D0E-64D4-43AC-8288-EDDD7A0A12BC}" presName="bottomLine" presStyleLbl="alignNode1" presStyleIdx="9" presStyleCnt="10">
        <dgm:presLayoutVars/>
      </dgm:prSet>
      <dgm:spPr/>
    </dgm:pt>
    <dgm:pt modelId="{6FA04366-229A-D14C-AE7B-D82190970908}" type="pres">
      <dgm:prSet presAssocID="{D97A8D0E-64D4-43AC-8288-EDDD7A0A12BC}" presName="nodeText" presStyleLbl="bgAccFollowNode1" presStyleIdx="4" presStyleCnt="5">
        <dgm:presLayoutVars>
          <dgm:bulletEnabled val="1"/>
        </dgm:presLayoutVars>
      </dgm:prSet>
      <dgm:spPr/>
    </dgm:pt>
  </dgm:ptLst>
  <dgm:cxnLst>
    <dgm:cxn modelId="{F01B5600-CD8D-BC48-B472-1C91B5706B09}" type="presOf" srcId="{CFFEBF9A-0DDA-4527-910E-59B8A2AB3EE4}" destId="{739720C5-4E51-EB4B-AA11-D1C40D2C0EB0}" srcOrd="0" destOrd="0" presId="urn:microsoft.com/office/officeart/2016/7/layout/BasicLinearProcessNumbered"/>
    <dgm:cxn modelId="{C9E5040C-7529-46C0-96D9-F6C8F17DF0B7}" srcId="{A8B221C9-0AD0-4357-8614-D777324987A0}" destId="{F47A4508-68E3-4705-93F1-6967748E8CE9}" srcOrd="1" destOrd="0" parTransId="{6A946C82-468C-4E03-90BE-BACB50741265}" sibTransId="{4B6E9C76-CBA0-48C5-93FA-B721F619EC91}"/>
    <dgm:cxn modelId="{BE63F612-6576-0349-A2B6-E99E7DCF0278}" type="presOf" srcId="{37433925-1BCB-4A5B-8ED0-B18BBDFD3EBF}" destId="{6014A919-6954-CB43-9774-C9486C08F186}" srcOrd="0" destOrd="0" presId="urn:microsoft.com/office/officeart/2016/7/layout/BasicLinearProcessNumbered"/>
    <dgm:cxn modelId="{0074621E-D194-AF46-9F0C-64CE6B13C3C6}" type="presOf" srcId="{AED56CE0-A813-1241-A935-ED3E2A3603F1}" destId="{6F58E47D-FAA1-A841-8F8C-10625A3F2C47}" srcOrd="0" destOrd="0" presId="urn:microsoft.com/office/officeart/2016/7/layout/BasicLinearProcessNumbered"/>
    <dgm:cxn modelId="{57D9C71F-94D4-448A-9679-C56B91C0E63F}" srcId="{A8B221C9-0AD0-4357-8614-D777324987A0}" destId="{D97A8D0E-64D4-43AC-8288-EDDD7A0A12BC}" srcOrd="4" destOrd="0" parTransId="{39DCA0F6-F86D-4558-8EE0-C064F596F2C7}" sibTransId="{CFFEBF9A-0DDA-4527-910E-59B8A2AB3EE4}"/>
    <dgm:cxn modelId="{4F01592A-19BD-3C49-B7E1-2B6F016371A9}" type="presOf" srcId="{A8B221C9-0AD0-4357-8614-D777324987A0}" destId="{D24C7946-8215-A74F-A9A7-3C8B0E83FB41}" srcOrd="0" destOrd="0" presId="urn:microsoft.com/office/officeart/2016/7/layout/BasicLinearProcessNumbered"/>
    <dgm:cxn modelId="{18EED537-6A82-4142-934B-9E8DCBC0EA67}" type="presOf" srcId="{F47A4508-68E3-4705-93F1-6967748E8CE9}" destId="{E2BADEB2-FA16-FA45-A2DE-A3A322684D08}" srcOrd="1" destOrd="0" presId="urn:microsoft.com/office/officeart/2016/7/layout/BasicLinearProcessNumbered"/>
    <dgm:cxn modelId="{7228405A-7B4F-424D-A5FF-83960652F66F}" type="presOf" srcId="{CF1BBFF5-A1D1-4061-9F32-784C5BA2DD2A}" destId="{119108BE-F1F9-2446-B4F0-24E5A52A21B1}" srcOrd="0" destOrd="0" presId="urn:microsoft.com/office/officeart/2016/7/layout/BasicLinearProcessNumbered"/>
    <dgm:cxn modelId="{AE01DC6C-90FB-4020-8B56-82BE1BDB35CE}" srcId="{A8B221C9-0AD0-4357-8614-D777324987A0}" destId="{A7D88CA1-ABE6-4325-9497-0728B631D88A}" srcOrd="2" destOrd="0" parTransId="{80B280A4-513B-4F51-8E09-EF86C510EEA3}" sibTransId="{37433925-1BCB-4A5B-8ED0-B18BBDFD3EBF}"/>
    <dgm:cxn modelId="{BB2ADF71-6B7A-FE4A-9C7F-6C5B8EEF0C0E}" type="presOf" srcId="{AED56CE0-A813-1241-A935-ED3E2A3603F1}" destId="{7557E142-5A39-414C-A1AD-84E6916CF78B}" srcOrd="1" destOrd="0" presId="urn:microsoft.com/office/officeart/2016/7/layout/BasicLinearProcessNumbered"/>
    <dgm:cxn modelId="{42EEA97C-85E0-964A-BA16-6E56E7CE963B}" type="presOf" srcId="{A7D88CA1-ABE6-4325-9497-0728B631D88A}" destId="{1747D515-627A-FD42-B84D-36C05BF60532}" srcOrd="0" destOrd="0" presId="urn:microsoft.com/office/officeart/2016/7/layout/BasicLinearProcessNumbered"/>
    <dgm:cxn modelId="{358AFD82-3A63-2D4D-8B40-81BCD89ECC0B}" type="presOf" srcId="{4B6E9C76-CBA0-48C5-93FA-B721F619EC91}" destId="{84B484EE-AC88-FC4F-B576-BEBE63F9E044}" srcOrd="0" destOrd="0" presId="urn:microsoft.com/office/officeart/2016/7/layout/BasicLinearProcessNumbered"/>
    <dgm:cxn modelId="{78BC09C8-47F5-F546-AD6E-F22D524C91E0}" type="presOf" srcId="{CF1BBFF5-A1D1-4061-9F32-784C5BA2DD2A}" destId="{ABB766AB-801D-5A4D-9CBB-8DDD94AA5E61}" srcOrd="1" destOrd="0" presId="urn:microsoft.com/office/officeart/2016/7/layout/BasicLinearProcessNumbered"/>
    <dgm:cxn modelId="{E58325D5-DC27-9E41-AE13-834655FE404D}" srcId="{A8B221C9-0AD0-4357-8614-D777324987A0}" destId="{AED56CE0-A813-1241-A935-ED3E2A3603F1}" srcOrd="3" destOrd="0" parTransId="{89D49573-72D6-3E42-A32A-73B9438925D4}" sibTransId="{42C59921-E9AA-AC45-AB3F-0A1B027AC936}"/>
    <dgm:cxn modelId="{0BC9FBDB-45C1-49AA-B42D-76A0EE5DB23B}" srcId="{A8B221C9-0AD0-4357-8614-D777324987A0}" destId="{CF1BBFF5-A1D1-4061-9F32-784C5BA2DD2A}" srcOrd="0" destOrd="0" parTransId="{6B06D7CA-F4AE-4A9F-8B26-EB7860D1C5DE}" sibTransId="{F15559B0-FE9D-4A36-BE25-1F46D77E7AA7}"/>
    <dgm:cxn modelId="{EFDDBFE3-FC71-C544-9892-5050101B2CFF}" type="presOf" srcId="{D97A8D0E-64D4-43AC-8288-EDDD7A0A12BC}" destId="{E0138E61-D757-764A-9322-259FC9A0D34D}" srcOrd="0" destOrd="0" presId="urn:microsoft.com/office/officeart/2016/7/layout/BasicLinearProcessNumbered"/>
    <dgm:cxn modelId="{BCFD21EE-5212-E740-937E-33D45197CF8E}" type="presOf" srcId="{F15559B0-FE9D-4A36-BE25-1F46D77E7AA7}" destId="{21E0C8A4-72F1-B141-A1F7-520696B47357}" srcOrd="0" destOrd="0" presId="urn:microsoft.com/office/officeart/2016/7/layout/BasicLinearProcessNumbered"/>
    <dgm:cxn modelId="{2B7E29EF-1FDD-3348-849B-D910BCEAE894}" type="presOf" srcId="{A7D88CA1-ABE6-4325-9497-0728B631D88A}" destId="{ED0588C0-E442-894B-8BFF-3D2B99F522F5}" srcOrd="1" destOrd="0" presId="urn:microsoft.com/office/officeart/2016/7/layout/BasicLinearProcessNumbered"/>
    <dgm:cxn modelId="{B75E19F3-1971-234E-9FA6-2C569FC17300}" type="presOf" srcId="{D97A8D0E-64D4-43AC-8288-EDDD7A0A12BC}" destId="{6FA04366-229A-D14C-AE7B-D82190970908}" srcOrd="1" destOrd="0" presId="urn:microsoft.com/office/officeart/2016/7/layout/BasicLinearProcessNumbered"/>
    <dgm:cxn modelId="{646B43F3-2F00-5543-9C93-EABB3C85F23F}" type="presOf" srcId="{42C59921-E9AA-AC45-AB3F-0A1B027AC936}" destId="{48F0B90D-0B41-E944-A4B4-3CD2E6348DC7}" srcOrd="0" destOrd="0" presId="urn:microsoft.com/office/officeart/2016/7/layout/BasicLinearProcessNumbered"/>
    <dgm:cxn modelId="{2EA45AF3-FE78-4544-8409-B67AE1C6DC33}" type="presOf" srcId="{F47A4508-68E3-4705-93F1-6967748E8CE9}" destId="{2E060B2F-813C-4D49-AD0C-85A8B9DCD4CE}" srcOrd="0" destOrd="0" presId="urn:microsoft.com/office/officeart/2016/7/layout/BasicLinearProcessNumbered"/>
    <dgm:cxn modelId="{5D8EFFBF-C202-2440-B60A-C1E45FB81036}" type="presParOf" srcId="{D24C7946-8215-A74F-A9A7-3C8B0E83FB41}" destId="{AECC2056-B271-444F-8FE8-F4C415DD6C37}" srcOrd="0" destOrd="0" presId="urn:microsoft.com/office/officeart/2016/7/layout/BasicLinearProcessNumbered"/>
    <dgm:cxn modelId="{FB9D7726-E48A-8047-BE68-C9F54D6A40B9}" type="presParOf" srcId="{AECC2056-B271-444F-8FE8-F4C415DD6C37}" destId="{119108BE-F1F9-2446-B4F0-24E5A52A21B1}" srcOrd="0" destOrd="0" presId="urn:microsoft.com/office/officeart/2016/7/layout/BasicLinearProcessNumbered"/>
    <dgm:cxn modelId="{A5D28A05-590F-8F42-9430-1F93A499734A}" type="presParOf" srcId="{AECC2056-B271-444F-8FE8-F4C415DD6C37}" destId="{21E0C8A4-72F1-B141-A1F7-520696B47357}" srcOrd="1" destOrd="0" presId="urn:microsoft.com/office/officeart/2016/7/layout/BasicLinearProcessNumbered"/>
    <dgm:cxn modelId="{869AAF77-8DF2-004F-856B-1995477B55E9}" type="presParOf" srcId="{AECC2056-B271-444F-8FE8-F4C415DD6C37}" destId="{BDCBD2FC-5479-7E40-BF6B-B2E48F9E7FD8}" srcOrd="2" destOrd="0" presId="urn:microsoft.com/office/officeart/2016/7/layout/BasicLinearProcessNumbered"/>
    <dgm:cxn modelId="{180514CA-651B-C047-BD6E-3CDFCC6BD0CA}" type="presParOf" srcId="{AECC2056-B271-444F-8FE8-F4C415DD6C37}" destId="{ABB766AB-801D-5A4D-9CBB-8DDD94AA5E61}" srcOrd="3" destOrd="0" presId="urn:microsoft.com/office/officeart/2016/7/layout/BasicLinearProcessNumbered"/>
    <dgm:cxn modelId="{E1DAC9AD-A557-7145-9D0E-052F74DBD0EF}" type="presParOf" srcId="{D24C7946-8215-A74F-A9A7-3C8B0E83FB41}" destId="{ED996ECB-DA1A-214D-9A7A-F0A021209410}" srcOrd="1" destOrd="0" presId="urn:microsoft.com/office/officeart/2016/7/layout/BasicLinearProcessNumbered"/>
    <dgm:cxn modelId="{C91DFB36-460C-1D4E-9C87-12DBB5189661}" type="presParOf" srcId="{D24C7946-8215-A74F-A9A7-3C8B0E83FB41}" destId="{0BD78D3B-353F-B64D-8774-00E865BB29EB}" srcOrd="2" destOrd="0" presId="urn:microsoft.com/office/officeart/2016/7/layout/BasicLinearProcessNumbered"/>
    <dgm:cxn modelId="{4CDC7662-1237-2949-8795-E5794D5FFC18}" type="presParOf" srcId="{0BD78D3B-353F-B64D-8774-00E865BB29EB}" destId="{2E060B2F-813C-4D49-AD0C-85A8B9DCD4CE}" srcOrd="0" destOrd="0" presId="urn:microsoft.com/office/officeart/2016/7/layout/BasicLinearProcessNumbered"/>
    <dgm:cxn modelId="{7C1CE2E2-B41A-9649-AE73-707DE91A235A}" type="presParOf" srcId="{0BD78D3B-353F-B64D-8774-00E865BB29EB}" destId="{84B484EE-AC88-FC4F-B576-BEBE63F9E044}" srcOrd="1" destOrd="0" presId="urn:microsoft.com/office/officeart/2016/7/layout/BasicLinearProcessNumbered"/>
    <dgm:cxn modelId="{0EE7DF63-2BD2-4E41-ABEA-7DCBDF6158B1}" type="presParOf" srcId="{0BD78D3B-353F-B64D-8774-00E865BB29EB}" destId="{B5D49829-7132-6B44-B17F-F0E2A78E7B83}" srcOrd="2" destOrd="0" presId="urn:microsoft.com/office/officeart/2016/7/layout/BasicLinearProcessNumbered"/>
    <dgm:cxn modelId="{AD26D4C3-EFD1-9749-8913-25678453AC09}" type="presParOf" srcId="{0BD78D3B-353F-B64D-8774-00E865BB29EB}" destId="{E2BADEB2-FA16-FA45-A2DE-A3A322684D08}" srcOrd="3" destOrd="0" presId="urn:microsoft.com/office/officeart/2016/7/layout/BasicLinearProcessNumbered"/>
    <dgm:cxn modelId="{49A605C2-7CE1-E341-A7E0-299D176078F4}" type="presParOf" srcId="{D24C7946-8215-A74F-A9A7-3C8B0E83FB41}" destId="{AC3BDC24-C19F-3F40-9E00-3745EE2EBEBF}" srcOrd="3" destOrd="0" presId="urn:microsoft.com/office/officeart/2016/7/layout/BasicLinearProcessNumbered"/>
    <dgm:cxn modelId="{8E585D34-A892-4649-BE2F-E3D2A6DA37AF}" type="presParOf" srcId="{D24C7946-8215-A74F-A9A7-3C8B0E83FB41}" destId="{4D58F991-8D7F-EB4B-9C71-D39BF9B09738}" srcOrd="4" destOrd="0" presId="urn:microsoft.com/office/officeart/2016/7/layout/BasicLinearProcessNumbered"/>
    <dgm:cxn modelId="{C9040101-B62B-A34D-A055-DDF3A5798774}" type="presParOf" srcId="{4D58F991-8D7F-EB4B-9C71-D39BF9B09738}" destId="{1747D515-627A-FD42-B84D-36C05BF60532}" srcOrd="0" destOrd="0" presId="urn:microsoft.com/office/officeart/2016/7/layout/BasicLinearProcessNumbered"/>
    <dgm:cxn modelId="{9D0FB9BC-F5FB-9444-A87C-640AB3AD8916}" type="presParOf" srcId="{4D58F991-8D7F-EB4B-9C71-D39BF9B09738}" destId="{6014A919-6954-CB43-9774-C9486C08F186}" srcOrd="1" destOrd="0" presId="urn:microsoft.com/office/officeart/2016/7/layout/BasicLinearProcessNumbered"/>
    <dgm:cxn modelId="{9AF6940A-AD92-BD4E-88C1-727672EF28B9}" type="presParOf" srcId="{4D58F991-8D7F-EB4B-9C71-D39BF9B09738}" destId="{1FFC6D74-C046-754C-A9EB-2A6D1EED2C16}" srcOrd="2" destOrd="0" presId="urn:microsoft.com/office/officeart/2016/7/layout/BasicLinearProcessNumbered"/>
    <dgm:cxn modelId="{7BFB4FB5-1822-F240-B3EF-8BC83EC4589C}" type="presParOf" srcId="{4D58F991-8D7F-EB4B-9C71-D39BF9B09738}" destId="{ED0588C0-E442-894B-8BFF-3D2B99F522F5}" srcOrd="3" destOrd="0" presId="urn:microsoft.com/office/officeart/2016/7/layout/BasicLinearProcessNumbered"/>
    <dgm:cxn modelId="{1704E70F-D13C-B748-8231-30FE9FD5CAC1}" type="presParOf" srcId="{D24C7946-8215-A74F-A9A7-3C8B0E83FB41}" destId="{83511D16-2795-CB47-8E70-A7A95DC4192B}" srcOrd="5" destOrd="0" presId="urn:microsoft.com/office/officeart/2016/7/layout/BasicLinearProcessNumbered"/>
    <dgm:cxn modelId="{26492D41-D932-4643-BAA8-9C83BA88CCA9}" type="presParOf" srcId="{D24C7946-8215-A74F-A9A7-3C8B0E83FB41}" destId="{2E35BEBE-96E3-A64A-8DD8-DBD2C823F06E}" srcOrd="6" destOrd="0" presId="urn:microsoft.com/office/officeart/2016/7/layout/BasicLinearProcessNumbered"/>
    <dgm:cxn modelId="{87C9F6B3-2B88-6541-ABAE-97758777988F}" type="presParOf" srcId="{2E35BEBE-96E3-A64A-8DD8-DBD2C823F06E}" destId="{6F58E47D-FAA1-A841-8F8C-10625A3F2C47}" srcOrd="0" destOrd="0" presId="urn:microsoft.com/office/officeart/2016/7/layout/BasicLinearProcessNumbered"/>
    <dgm:cxn modelId="{FA0A7B61-260E-054D-A0D0-B678C86EA13A}" type="presParOf" srcId="{2E35BEBE-96E3-A64A-8DD8-DBD2C823F06E}" destId="{48F0B90D-0B41-E944-A4B4-3CD2E6348DC7}" srcOrd="1" destOrd="0" presId="urn:microsoft.com/office/officeart/2016/7/layout/BasicLinearProcessNumbered"/>
    <dgm:cxn modelId="{CDB1C4FA-4676-DC43-A61D-B31F186989F9}" type="presParOf" srcId="{2E35BEBE-96E3-A64A-8DD8-DBD2C823F06E}" destId="{333E0846-9849-0D4A-A97B-5106B037D6F3}" srcOrd="2" destOrd="0" presId="urn:microsoft.com/office/officeart/2016/7/layout/BasicLinearProcessNumbered"/>
    <dgm:cxn modelId="{8974B52B-3E4B-334F-A792-76901E5B3E0D}" type="presParOf" srcId="{2E35BEBE-96E3-A64A-8DD8-DBD2C823F06E}" destId="{7557E142-5A39-414C-A1AD-84E6916CF78B}" srcOrd="3" destOrd="0" presId="urn:microsoft.com/office/officeart/2016/7/layout/BasicLinearProcessNumbered"/>
    <dgm:cxn modelId="{D572B66E-C5B5-704A-B893-2DFD4A7FCD83}" type="presParOf" srcId="{D24C7946-8215-A74F-A9A7-3C8B0E83FB41}" destId="{5E82692C-05A0-744C-8A23-7EC2F14CB430}" srcOrd="7" destOrd="0" presId="urn:microsoft.com/office/officeart/2016/7/layout/BasicLinearProcessNumbered"/>
    <dgm:cxn modelId="{5C24B8DD-44C7-C04D-AD4D-E6543509454D}" type="presParOf" srcId="{D24C7946-8215-A74F-A9A7-3C8B0E83FB41}" destId="{2E5DFAB6-4B49-D941-BBD7-D118EFF171BB}" srcOrd="8" destOrd="0" presId="urn:microsoft.com/office/officeart/2016/7/layout/BasicLinearProcessNumbered"/>
    <dgm:cxn modelId="{418E7FFD-F7F2-E341-867F-265BE1437194}" type="presParOf" srcId="{2E5DFAB6-4B49-D941-BBD7-D118EFF171BB}" destId="{E0138E61-D757-764A-9322-259FC9A0D34D}" srcOrd="0" destOrd="0" presId="urn:microsoft.com/office/officeart/2016/7/layout/BasicLinearProcessNumbered"/>
    <dgm:cxn modelId="{B941594D-1B91-0644-A793-377D1DDEFECC}" type="presParOf" srcId="{2E5DFAB6-4B49-D941-BBD7-D118EFF171BB}" destId="{739720C5-4E51-EB4B-AA11-D1C40D2C0EB0}" srcOrd="1" destOrd="0" presId="urn:microsoft.com/office/officeart/2016/7/layout/BasicLinearProcessNumbered"/>
    <dgm:cxn modelId="{734B52A5-4403-A342-B513-C553E09F29A6}" type="presParOf" srcId="{2E5DFAB6-4B49-D941-BBD7-D118EFF171BB}" destId="{C6BDAB1E-57EB-214A-838D-E83E3C212533}" srcOrd="2" destOrd="0" presId="urn:microsoft.com/office/officeart/2016/7/layout/BasicLinearProcessNumbered"/>
    <dgm:cxn modelId="{4470B99C-59E1-CE44-8D15-A902E558782D}" type="presParOf" srcId="{2E5DFAB6-4B49-D941-BBD7-D118EFF171BB}" destId="{6FA04366-229A-D14C-AE7B-D82190970908}"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BD29F-0A56-734C-A9A9-8D2635A3D43D}">
      <dsp:nvSpPr>
        <dsp:cNvPr id="0" name=""/>
        <dsp:cNvSpPr/>
      </dsp:nvSpPr>
      <dsp:spPr>
        <a:xfrm>
          <a:off x="2053" y="763307"/>
          <a:ext cx="4379788" cy="262787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So you want to get involved…</a:t>
          </a:r>
        </a:p>
      </dsp:txBody>
      <dsp:txXfrm>
        <a:off x="79021" y="840275"/>
        <a:ext cx="4225852" cy="2473937"/>
      </dsp:txXfrm>
    </dsp:sp>
    <dsp:sp modelId="{626F5D43-65D5-D040-B45B-DCC31AACF72B}">
      <dsp:nvSpPr>
        <dsp:cNvPr id="0" name=""/>
        <dsp:cNvSpPr/>
      </dsp:nvSpPr>
      <dsp:spPr>
        <a:xfrm>
          <a:off x="4767263" y="1534150"/>
          <a:ext cx="928515" cy="1086187"/>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endParaRPr lang="en-US" sz="4000" kern="1200"/>
        </a:p>
      </dsp:txBody>
      <dsp:txXfrm>
        <a:off x="4767263" y="1751387"/>
        <a:ext cx="649961" cy="651713"/>
      </dsp:txXfrm>
    </dsp:sp>
    <dsp:sp modelId="{EE2B4039-F28D-B742-BEF4-F7C83DA1EBB7}">
      <dsp:nvSpPr>
        <dsp:cNvPr id="0" name=""/>
        <dsp:cNvSpPr/>
      </dsp:nvSpPr>
      <dsp:spPr>
        <a:xfrm>
          <a:off x="6133757" y="763307"/>
          <a:ext cx="4379788" cy="2627873"/>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t>How do you do that???</a:t>
          </a:r>
        </a:p>
      </dsp:txBody>
      <dsp:txXfrm>
        <a:off x="6210725" y="840275"/>
        <a:ext cx="4225852" cy="2473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108BE-F1F9-2446-B4F0-24E5A52A21B1}">
      <dsp:nvSpPr>
        <dsp:cNvPr id="0" name=""/>
        <dsp:cNvSpPr/>
      </dsp:nvSpPr>
      <dsp:spPr>
        <a:xfrm>
          <a:off x="3594" y="715042"/>
          <a:ext cx="1946002" cy="2724403"/>
        </a:xfrm>
        <a:prstGeom prst="rect">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dirty="0"/>
            <a:t>Examine the policy making process and how educators have been disempowered</a:t>
          </a:r>
        </a:p>
      </dsp:txBody>
      <dsp:txXfrm>
        <a:off x="3594" y="1750315"/>
        <a:ext cx="1946002" cy="1634641"/>
      </dsp:txXfrm>
    </dsp:sp>
    <dsp:sp modelId="{21E0C8A4-72F1-B141-A1F7-520696B47357}">
      <dsp:nvSpPr>
        <dsp:cNvPr id="0" name=""/>
        <dsp:cNvSpPr/>
      </dsp:nvSpPr>
      <dsp:spPr>
        <a:xfrm>
          <a:off x="567934" y="987482"/>
          <a:ext cx="817320" cy="81732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1</a:t>
          </a:r>
          <a:endParaRPr lang="en-US" sz="3900" kern="1200" dirty="0"/>
        </a:p>
      </dsp:txBody>
      <dsp:txXfrm>
        <a:off x="687628" y="1107176"/>
        <a:ext cx="577932" cy="577932"/>
      </dsp:txXfrm>
    </dsp:sp>
    <dsp:sp modelId="{BDCBD2FC-5479-7E40-BF6B-B2E48F9E7FD8}">
      <dsp:nvSpPr>
        <dsp:cNvPr id="0" name=""/>
        <dsp:cNvSpPr/>
      </dsp:nvSpPr>
      <dsp:spPr>
        <a:xfrm>
          <a:off x="3594" y="3439373"/>
          <a:ext cx="1946002"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E060B2F-813C-4D49-AD0C-85A8B9DCD4CE}">
      <dsp:nvSpPr>
        <dsp:cNvPr id="0" name=""/>
        <dsp:cNvSpPr/>
      </dsp:nvSpPr>
      <dsp:spPr>
        <a:xfrm>
          <a:off x="2144196" y="715042"/>
          <a:ext cx="1946002" cy="2724403"/>
        </a:xfrm>
        <a:prstGeom prst="rect">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dirty="0"/>
            <a:t>Identify policy makers and regulatory bodies and how to connect with them</a:t>
          </a:r>
        </a:p>
      </dsp:txBody>
      <dsp:txXfrm>
        <a:off x="2144196" y="1750315"/>
        <a:ext cx="1946002" cy="1634641"/>
      </dsp:txXfrm>
    </dsp:sp>
    <dsp:sp modelId="{84B484EE-AC88-FC4F-B576-BEBE63F9E044}">
      <dsp:nvSpPr>
        <dsp:cNvPr id="0" name=""/>
        <dsp:cNvSpPr/>
      </dsp:nvSpPr>
      <dsp:spPr>
        <a:xfrm>
          <a:off x="2708537" y="987482"/>
          <a:ext cx="817320" cy="81732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2</a:t>
          </a:r>
          <a:endParaRPr lang="en-US" sz="3900" kern="1200" dirty="0"/>
        </a:p>
      </dsp:txBody>
      <dsp:txXfrm>
        <a:off x="2828231" y="1107176"/>
        <a:ext cx="577932" cy="577932"/>
      </dsp:txXfrm>
    </dsp:sp>
    <dsp:sp modelId="{B5D49829-7132-6B44-B17F-F0E2A78E7B83}">
      <dsp:nvSpPr>
        <dsp:cNvPr id="0" name=""/>
        <dsp:cNvSpPr/>
      </dsp:nvSpPr>
      <dsp:spPr>
        <a:xfrm>
          <a:off x="2144196" y="3439373"/>
          <a:ext cx="1946002"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747D515-627A-FD42-B84D-36C05BF60532}">
      <dsp:nvSpPr>
        <dsp:cNvPr id="0" name=""/>
        <dsp:cNvSpPr/>
      </dsp:nvSpPr>
      <dsp:spPr>
        <a:xfrm>
          <a:off x="4284798" y="715042"/>
          <a:ext cx="1946002" cy="2724403"/>
        </a:xfrm>
        <a:prstGeom prst="rect">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dirty="0"/>
            <a:t>Identify and evaluate resources for policy research</a:t>
          </a:r>
        </a:p>
      </dsp:txBody>
      <dsp:txXfrm>
        <a:off x="4284798" y="1750315"/>
        <a:ext cx="1946002" cy="1634641"/>
      </dsp:txXfrm>
    </dsp:sp>
    <dsp:sp modelId="{6014A919-6954-CB43-9774-C9486C08F186}">
      <dsp:nvSpPr>
        <dsp:cNvPr id="0" name=""/>
        <dsp:cNvSpPr/>
      </dsp:nvSpPr>
      <dsp:spPr>
        <a:xfrm>
          <a:off x="4849139" y="987482"/>
          <a:ext cx="817320" cy="81732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3</a:t>
          </a:r>
          <a:endParaRPr lang="en-US" sz="3900" kern="1200" dirty="0"/>
        </a:p>
      </dsp:txBody>
      <dsp:txXfrm>
        <a:off x="4968833" y="1107176"/>
        <a:ext cx="577932" cy="577932"/>
      </dsp:txXfrm>
    </dsp:sp>
    <dsp:sp modelId="{1FFC6D74-C046-754C-A9EB-2A6D1EED2C16}">
      <dsp:nvSpPr>
        <dsp:cNvPr id="0" name=""/>
        <dsp:cNvSpPr/>
      </dsp:nvSpPr>
      <dsp:spPr>
        <a:xfrm>
          <a:off x="4284798" y="3439373"/>
          <a:ext cx="1946002"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F58E47D-FAA1-A841-8F8C-10625A3F2C47}">
      <dsp:nvSpPr>
        <dsp:cNvPr id="0" name=""/>
        <dsp:cNvSpPr/>
      </dsp:nvSpPr>
      <dsp:spPr>
        <a:xfrm>
          <a:off x="6425401" y="715042"/>
          <a:ext cx="1946002" cy="2724403"/>
        </a:xfrm>
        <a:prstGeom prst="rect">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a:t>How to connect with advocacy groups to advance education policy goals</a:t>
          </a:r>
          <a:endParaRPr lang="en-US" sz="1400" kern="1200" dirty="0"/>
        </a:p>
      </dsp:txBody>
      <dsp:txXfrm>
        <a:off x="6425401" y="1750315"/>
        <a:ext cx="1946002" cy="1634641"/>
      </dsp:txXfrm>
    </dsp:sp>
    <dsp:sp modelId="{48F0B90D-0B41-E944-A4B4-3CD2E6348DC7}">
      <dsp:nvSpPr>
        <dsp:cNvPr id="0" name=""/>
        <dsp:cNvSpPr/>
      </dsp:nvSpPr>
      <dsp:spPr>
        <a:xfrm>
          <a:off x="6989741" y="987482"/>
          <a:ext cx="817320" cy="81732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4</a:t>
          </a:r>
        </a:p>
      </dsp:txBody>
      <dsp:txXfrm>
        <a:off x="7109435" y="1107176"/>
        <a:ext cx="577932" cy="577932"/>
      </dsp:txXfrm>
    </dsp:sp>
    <dsp:sp modelId="{333E0846-9849-0D4A-A97B-5106B037D6F3}">
      <dsp:nvSpPr>
        <dsp:cNvPr id="0" name=""/>
        <dsp:cNvSpPr/>
      </dsp:nvSpPr>
      <dsp:spPr>
        <a:xfrm>
          <a:off x="6425401" y="3439373"/>
          <a:ext cx="1946002"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E0138E61-D757-764A-9322-259FC9A0D34D}">
      <dsp:nvSpPr>
        <dsp:cNvPr id="0" name=""/>
        <dsp:cNvSpPr/>
      </dsp:nvSpPr>
      <dsp:spPr>
        <a:xfrm>
          <a:off x="8566003" y="715042"/>
          <a:ext cx="1946002" cy="2724403"/>
        </a:xfrm>
        <a:prstGeom prst="rect">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l" defTabSz="622300">
            <a:lnSpc>
              <a:spcPct val="90000"/>
            </a:lnSpc>
            <a:spcBef>
              <a:spcPct val="0"/>
            </a:spcBef>
            <a:spcAft>
              <a:spcPct val="35000"/>
            </a:spcAft>
            <a:buNone/>
          </a:pPr>
          <a:r>
            <a:rPr lang="en-US" sz="1400" kern="1200" dirty="0"/>
            <a:t>Strategies for lobbying law makers</a:t>
          </a:r>
        </a:p>
      </dsp:txBody>
      <dsp:txXfrm>
        <a:off x="8566003" y="1750315"/>
        <a:ext cx="1946002" cy="1634641"/>
      </dsp:txXfrm>
    </dsp:sp>
    <dsp:sp modelId="{739720C5-4E51-EB4B-AA11-D1C40D2C0EB0}">
      <dsp:nvSpPr>
        <dsp:cNvPr id="0" name=""/>
        <dsp:cNvSpPr/>
      </dsp:nvSpPr>
      <dsp:spPr>
        <a:xfrm>
          <a:off x="9130344" y="987482"/>
          <a:ext cx="817320" cy="81732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5</a:t>
          </a:r>
          <a:endParaRPr lang="en-US" sz="3900" kern="1200" dirty="0"/>
        </a:p>
      </dsp:txBody>
      <dsp:txXfrm>
        <a:off x="9250038" y="1107176"/>
        <a:ext cx="577932" cy="577932"/>
      </dsp:txXfrm>
    </dsp:sp>
    <dsp:sp modelId="{C6BDAB1E-57EB-214A-838D-E83E3C212533}">
      <dsp:nvSpPr>
        <dsp:cNvPr id="0" name=""/>
        <dsp:cNvSpPr/>
      </dsp:nvSpPr>
      <dsp:spPr>
        <a:xfrm>
          <a:off x="8566003" y="3439373"/>
          <a:ext cx="1946002" cy="7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6E7BD5-226D-0546-94F3-DA9809552494}" type="datetimeFigureOut">
              <a:rPr lang="en-US" smtClean="0"/>
              <a:t>3/20/18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36FCE-2B2B-314C-9454-9D5426857C85}" type="slidenum">
              <a:rPr lang="en-US" smtClean="0"/>
              <a:t>‹#›</a:t>
            </a:fld>
            <a:endParaRPr lang="en-US" dirty="0"/>
          </a:p>
        </p:txBody>
      </p:sp>
    </p:spTree>
    <p:extLst>
      <p:ext uri="{BB962C8B-B14F-4D97-AF65-F5344CB8AC3E}">
        <p14:creationId xmlns:p14="http://schemas.microsoft.com/office/powerpoint/2010/main" val="359624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1</a:t>
            </a:fld>
            <a:endParaRPr lang="en-US" dirty="0"/>
          </a:p>
        </p:txBody>
      </p:sp>
    </p:spTree>
    <p:extLst>
      <p:ext uri="{BB962C8B-B14F-4D97-AF65-F5344CB8AC3E}">
        <p14:creationId xmlns:p14="http://schemas.microsoft.com/office/powerpoint/2010/main" val="1977320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28</a:t>
            </a:fld>
            <a:endParaRPr lang="en-US"/>
          </a:p>
        </p:txBody>
      </p:sp>
    </p:spTree>
    <p:extLst>
      <p:ext uri="{BB962C8B-B14F-4D97-AF65-F5344CB8AC3E}">
        <p14:creationId xmlns:p14="http://schemas.microsoft.com/office/powerpoint/2010/main" val="2412411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29</a:t>
            </a:fld>
            <a:endParaRPr lang="en-US"/>
          </a:p>
        </p:txBody>
      </p:sp>
    </p:spTree>
    <p:extLst>
      <p:ext uri="{BB962C8B-B14F-4D97-AF65-F5344CB8AC3E}">
        <p14:creationId xmlns:p14="http://schemas.microsoft.com/office/powerpoint/2010/main" val="3405873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30</a:t>
            </a:fld>
            <a:endParaRPr lang="en-US" dirty="0"/>
          </a:p>
        </p:txBody>
      </p:sp>
    </p:spTree>
    <p:extLst>
      <p:ext uri="{BB962C8B-B14F-4D97-AF65-F5344CB8AC3E}">
        <p14:creationId xmlns:p14="http://schemas.microsoft.com/office/powerpoint/2010/main" val="2610606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31</a:t>
            </a:fld>
            <a:endParaRPr lang="en-US" dirty="0"/>
          </a:p>
        </p:txBody>
      </p:sp>
    </p:spTree>
    <p:extLst>
      <p:ext uri="{BB962C8B-B14F-4D97-AF65-F5344CB8AC3E}">
        <p14:creationId xmlns:p14="http://schemas.microsoft.com/office/powerpoint/2010/main" val="87705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32</a:t>
            </a:fld>
            <a:endParaRPr lang="en-US" dirty="0"/>
          </a:p>
        </p:txBody>
      </p:sp>
    </p:spTree>
    <p:extLst>
      <p:ext uri="{BB962C8B-B14F-4D97-AF65-F5344CB8AC3E}">
        <p14:creationId xmlns:p14="http://schemas.microsoft.com/office/powerpoint/2010/main" val="244548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33</a:t>
            </a:fld>
            <a:endParaRPr lang="en-US"/>
          </a:p>
        </p:txBody>
      </p:sp>
    </p:spTree>
    <p:extLst>
      <p:ext uri="{BB962C8B-B14F-4D97-AF65-F5344CB8AC3E}">
        <p14:creationId xmlns:p14="http://schemas.microsoft.com/office/powerpoint/2010/main" val="2386328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36</a:t>
            </a:fld>
            <a:endParaRPr lang="en-US"/>
          </a:p>
        </p:txBody>
      </p:sp>
    </p:spTree>
    <p:extLst>
      <p:ext uri="{BB962C8B-B14F-4D97-AF65-F5344CB8AC3E}">
        <p14:creationId xmlns:p14="http://schemas.microsoft.com/office/powerpoint/2010/main" val="799539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38</a:t>
            </a:fld>
            <a:endParaRPr lang="en-US"/>
          </a:p>
        </p:txBody>
      </p:sp>
    </p:spTree>
    <p:extLst>
      <p:ext uri="{BB962C8B-B14F-4D97-AF65-F5344CB8AC3E}">
        <p14:creationId xmlns:p14="http://schemas.microsoft.com/office/powerpoint/2010/main" val="2710782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41</a:t>
            </a:fld>
            <a:endParaRPr lang="en-US" dirty="0"/>
          </a:p>
        </p:txBody>
      </p:sp>
    </p:spTree>
    <p:extLst>
      <p:ext uri="{BB962C8B-B14F-4D97-AF65-F5344CB8AC3E}">
        <p14:creationId xmlns:p14="http://schemas.microsoft.com/office/powerpoint/2010/main" val="951763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44</a:t>
            </a:fld>
            <a:endParaRPr lang="en-US" dirty="0"/>
          </a:p>
        </p:txBody>
      </p:sp>
    </p:spTree>
    <p:extLst>
      <p:ext uri="{BB962C8B-B14F-4D97-AF65-F5344CB8AC3E}">
        <p14:creationId xmlns:p14="http://schemas.microsoft.com/office/powerpoint/2010/main" val="303298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4</a:t>
            </a:fld>
            <a:endParaRPr lang="en-US" dirty="0"/>
          </a:p>
        </p:txBody>
      </p:sp>
    </p:spTree>
    <p:extLst>
      <p:ext uri="{BB962C8B-B14F-4D97-AF65-F5344CB8AC3E}">
        <p14:creationId xmlns:p14="http://schemas.microsoft.com/office/powerpoint/2010/main" val="163949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47</a:t>
            </a:fld>
            <a:endParaRPr lang="en-US" dirty="0"/>
          </a:p>
        </p:txBody>
      </p:sp>
    </p:spTree>
    <p:extLst>
      <p:ext uri="{BB962C8B-B14F-4D97-AF65-F5344CB8AC3E}">
        <p14:creationId xmlns:p14="http://schemas.microsoft.com/office/powerpoint/2010/main" val="2290657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49</a:t>
            </a:fld>
            <a:endParaRPr lang="en-US"/>
          </a:p>
        </p:txBody>
      </p:sp>
    </p:spTree>
    <p:extLst>
      <p:ext uri="{BB962C8B-B14F-4D97-AF65-F5344CB8AC3E}">
        <p14:creationId xmlns:p14="http://schemas.microsoft.com/office/powerpoint/2010/main" val="401732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51</a:t>
            </a:fld>
            <a:endParaRPr lang="en-US" dirty="0"/>
          </a:p>
        </p:txBody>
      </p:sp>
    </p:spTree>
    <p:extLst>
      <p:ext uri="{BB962C8B-B14F-4D97-AF65-F5344CB8AC3E}">
        <p14:creationId xmlns:p14="http://schemas.microsoft.com/office/powerpoint/2010/main" val="2501835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52</a:t>
            </a:fld>
            <a:endParaRPr lang="en-US"/>
          </a:p>
        </p:txBody>
      </p:sp>
    </p:spTree>
    <p:extLst>
      <p:ext uri="{BB962C8B-B14F-4D97-AF65-F5344CB8AC3E}">
        <p14:creationId xmlns:p14="http://schemas.microsoft.com/office/powerpoint/2010/main" val="1438877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56</a:t>
            </a:fld>
            <a:endParaRPr lang="en-US" dirty="0"/>
          </a:p>
        </p:txBody>
      </p:sp>
    </p:spTree>
    <p:extLst>
      <p:ext uri="{BB962C8B-B14F-4D97-AF65-F5344CB8AC3E}">
        <p14:creationId xmlns:p14="http://schemas.microsoft.com/office/powerpoint/2010/main" val="3907805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59</a:t>
            </a:fld>
            <a:endParaRPr lang="en-US" dirty="0"/>
          </a:p>
        </p:txBody>
      </p:sp>
    </p:spTree>
    <p:extLst>
      <p:ext uri="{BB962C8B-B14F-4D97-AF65-F5344CB8AC3E}">
        <p14:creationId xmlns:p14="http://schemas.microsoft.com/office/powerpoint/2010/main" val="156070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5</a:t>
            </a:fld>
            <a:endParaRPr lang="en-US"/>
          </a:p>
        </p:txBody>
      </p:sp>
    </p:spTree>
    <p:extLst>
      <p:ext uri="{BB962C8B-B14F-4D97-AF65-F5344CB8AC3E}">
        <p14:creationId xmlns:p14="http://schemas.microsoft.com/office/powerpoint/2010/main" val="1004077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9</a:t>
            </a:fld>
            <a:endParaRPr lang="en-US" dirty="0"/>
          </a:p>
        </p:txBody>
      </p:sp>
    </p:spTree>
    <p:extLst>
      <p:ext uri="{BB962C8B-B14F-4D97-AF65-F5344CB8AC3E}">
        <p14:creationId xmlns:p14="http://schemas.microsoft.com/office/powerpoint/2010/main" val="2237423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11</a:t>
            </a:fld>
            <a:endParaRPr lang="en-US" dirty="0"/>
          </a:p>
        </p:txBody>
      </p:sp>
    </p:spTree>
    <p:extLst>
      <p:ext uri="{BB962C8B-B14F-4D97-AF65-F5344CB8AC3E}">
        <p14:creationId xmlns:p14="http://schemas.microsoft.com/office/powerpoint/2010/main" val="263007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36FCE-2B2B-314C-9454-9D5426857C85}" type="slidenum">
              <a:rPr lang="en-US" smtClean="0"/>
              <a:t>12</a:t>
            </a:fld>
            <a:endParaRPr lang="en-US" dirty="0"/>
          </a:p>
        </p:txBody>
      </p:sp>
    </p:spTree>
    <p:extLst>
      <p:ext uri="{BB962C8B-B14F-4D97-AF65-F5344CB8AC3E}">
        <p14:creationId xmlns:p14="http://schemas.microsoft.com/office/powerpoint/2010/main" val="3057248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15</a:t>
            </a:fld>
            <a:endParaRPr lang="en-US"/>
          </a:p>
        </p:txBody>
      </p:sp>
    </p:spTree>
    <p:extLst>
      <p:ext uri="{BB962C8B-B14F-4D97-AF65-F5344CB8AC3E}">
        <p14:creationId xmlns:p14="http://schemas.microsoft.com/office/powerpoint/2010/main" val="3767060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19</a:t>
            </a:fld>
            <a:endParaRPr lang="en-US"/>
          </a:p>
        </p:txBody>
      </p:sp>
    </p:spTree>
    <p:extLst>
      <p:ext uri="{BB962C8B-B14F-4D97-AF65-F5344CB8AC3E}">
        <p14:creationId xmlns:p14="http://schemas.microsoft.com/office/powerpoint/2010/main" val="800143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736FCE-2B2B-314C-9454-9D5426857C85}" type="slidenum">
              <a:rPr lang="en-US" smtClean="0"/>
              <a:t>20</a:t>
            </a:fld>
            <a:endParaRPr lang="en-US"/>
          </a:p>
        </p:txBody>
      </p:sp>
    </p:spTree>
    <p:extLst>
      <p:ext uri="{BB962C8B-B14F-4D97-AF65-F5344CB8AC3E}">
        <p14:creationId xmlns:p14="http://schemas.microsoft.com/office/powerpoint/2010/main" val="626292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A488D3-A68D-0540-84CF-89A6ED37D5D7}" type="datetimeFigureOut">
              <a:rPr lang="en-US" smtClean="0"/>
              <a:t>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1853597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488D3-A68D-0540-84CF-89A6ED37D5D7}" type="datetimeFigureOut">
              <a:rPr lang="en-US" smtClean="0"/>
              <a:t>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78599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488D3-A68D-0540-84CF-89A6ED37D5D7}" type="datetimeFigureOut">
              <a:rPr lang="en-US" smtClean="0"/>
              <a:t>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109670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488D3-A68D-0540-84CF-89A6ED37D5D7}" type="datetimeFigureOut">
              <a:rPr lang="en-US" smtClean="0"/>
              <a:t>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2007079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A488D3-A68D-0540-84CF-89A6ED37D5D7}" type="datetimeFigureOut">
              <a:rPr lang="en-US" smtClean="0"/>
              <a:t>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314600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A488D3-A68D-0540-84CF-89A6ED37D5D7}" type="datetimeFigureOut">
              <a:rPr lang="en-US" smtClean="0"/>
              <a:t>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392503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A488D3-A68D-0540-84CF-89A6ED37D5D7}" type="datetimeFigureOut">
              <a:rPr lang="en-US" smtClean="0"/>
              <a:t>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188154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A488D3-A68D-0540-84CF-89A6ED37D5D7}" type="datetimeFigureOut">
              <a:rPr lang="en-US" smtClean="0"/>
              <a:t>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135145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488D3-A68D-0540-84CF-89A6ED37D5D7}" type="datetimeFigureOut">
              <a:rPr lang="en-US" smtClean="0"/>
              <a:t>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213671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A488D3-A68D-0540-84CF-89A6ED37D5D7}" type="datetimeFigureOut">
              <a:rPr lang="en-US" smtClean="0"/>
              <a:t>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1538770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A488D3-A68D-0540-84CF-89A6ED37D5D7}" type="datetimeFigureOut">
              <a:rPr lang="en-US" smtClean="0"/>
              <a:t>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99F1C6-D6EF-8C46-A70C-A4677B4230AE}" type="slidenum">
              <a:rPr lang="en-US" smtClean="0"/>
              <a:t>‹#›</a:t>
            </a:fld>
            <a:endParaRPr lang="en-US" dirty="0"/>
          </a:p>
        </p:txBody>
      </p:sp>
    </p:spTree>
    <p:extLst>
      <p:ext uri="{BB962C8B-B14F-4D97-AF65-F5344CB8AC3E}">
        <p14:creationId xmlns:p14="http://schemas.microsoft.com/office/powerpoint/2010/main" val="212018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488D3-A68D-0540-84CF-89A6ED37D5D7}" type="datetimeFigureOut">
              <a:rPr lang="en-US" smtClean="0"/>
              <a:t>3/20/18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9F1C6-D6EF-8C46-A70C-A4677B4230AE}" type="slidenum">
              <a:rPr lang="en-US" smtClean="0"/>
              <a:t>‹#›</a:t>
            </a:fld>
            <a:endParaRPr lang="en-US" dirty="0"/>
          </a:p>
        </p:txBody>
      </p:sp>
    </p:spTree>
    <p:extLst>
      <p:ext uri="{BB962C8B-B14F-4D97-AF65-F5344CB8AC3E}">
        <p14:creationId xmlns:p14="http://schemas.microsoft.com/office/powerpoint/2010/main" val="17260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congress.gov/"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house.gov/representatives" TargetMode="External"/><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legislature.ohio.gov/" TargetMode="External"/><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www.legislature.ohio.gov/legislators/find-my-legislato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http://www.ohiohouse.gov/committee/education-and-career-readines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ohiosenate.gov/committee/education" TargetMode="Externa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ed.gov/" TargetMode="Externa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education.ohio.gov/" TargetMode="Externa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 TargetMode="External"/><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edweek.or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www.ohiohouse.gov/committee/education-and-career-readines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congress.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legiscan.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www.ecs.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lp.findlaw.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uscourts.gov/court-records/find-case-pacer" TargetMode="External"/><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1.next.westlaw.com/Browse/Home/Ohio?transitionType=Default&amp;contextData=(sc.Default)" TargetMode="External"/><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www.lexisnexis.com/hottopics/lnacademic/" TargetMode="External"/><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www.cep-dc.org/" TargetMode="External"/><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cpre.org/" TargetMode="External"/><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nea.org/" TargetMode="Externa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edadvocacy.nea.or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http://lovepubliceducation.org/" TargetMode="External"/><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hyperlink" Target="http://lovepubliceducation.org/public-schools-week-toolkit/"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acte.org/" TargetMode="External"/><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s://edtrust.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hyperlink" Target="http://www.gettingsmart.com/2017/01/50-advocacy-orgs-making-a-difference/"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mailto:gillham@findlay.edu?subject=Policy%20Advocacy"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122363"/>
            <a:ext cx="9144000" cy="2665322"/>
          </a:xfrm>
        </p:spPr>
        <p:txBody>
          <a:bodyPr>
            <a:normAutofit/>
          </a:bodyPr>
          <a:lstStyle/>
          <a:p>
            <a:r>
              <a:rPr lang="en-US" sz="5800" i="1" dirty="0"/>
              <a:t>Educating Teacher Candidates for Policy Advocacy</a:t>
            </a:r>
            <a:endParaRPr lang="en-US" sz="5800" dirty="0"/>
          </a:p>
        </p:txBody>
      </p:sp>
      <p:sp>
        <p:nvSpPr>
          <p:cNvPr id="3" name="Subtitle 2"/>
          <p:cNvSpPr>
            <a:spLocks noGrp="1"/>
          </p:cNvSpPr>
          <p:nvPr>
            <p:ph type="subTitle" idx="1"/>
          </p:nvPr>
        </p:nvSpPr>
        <p:spPr>
          <a:xfrm>
            <a:off x="1524000" y="4256436"/>
            <a:ext cx="9144000" cy="1600818"/>
          </a:xfrm>
        </p:spPr>
        <p:txBody>
          <a:bodyPr>
            <a:normAutofit/>
          </a:bodyPr>
          <a:lstStyle/>
          <a:p>
            <a:r>
              <a:rPr lang="en-US" dirty="0">
                <a:solidFill>
                  <a:schemeClr val="accent1"/>
                </a:solidFill>
              </a:rPr>
              <a:t>John C. Gillham</a:t>
            </a:r>
          </a:p>
          <a:p>
            <a:r>
              <a:rPr lang="en-US" dirty="0">
                <a:solidFill>
                  <a:schemeClr val="accent1"/>
                </a:solidFill>
              </a:rPr>
              <a:t>The University of Findlay</a:t>
            </a:r>
          </a:p>
          <a:p>
            <a:r>
              <a:rPr lang="en-US" dirty="0">
                <a:solidFill>
                  <a:schemeClr val="accent1"/>
                </a:solidFill>
              </a:rPr>
              <a:t>2018</a:t>
            </a:r>
          </a:p>
        </p:txBody>
      </p:sp>
    </p:spTree>
    <p:extLst>
      <p:ext uri="{BB962C8B-B14F-4D97-AF65-F5344CB8AC3E}">
        <p14:creationId xmlns:p14="http://schemas.microsoft.com/office/powerpoint/2010/main" val="52931480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144208-AAFC-4C3A-A4F1-EF3D72AF4C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125CA9C-619E-4859-B3B1-FD12DC9483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0799" y="2519363"/>
            <a:ext cx="914400" cy="914400"/>
          </a:xfrm>
          <a:prstGeom prst="rect">
            <a:avLst/>
          </a:prstGeom>
        </p:spPr>
      </p:pic>
      <p:sp>
        <p:nvSpPr>
          <p:cNvPr id="2" name="Title 1"/>
          <p:cNvSpPr>
            <a:spLocks noGrp="1"/>
          </p:cNvSpPr>
          <p:nvPr>
            <p:ph type="title"/>
          </p:nvPr>
        </p:nvSpPr>
        <p:spPr>
          <a:xfrm>
            <a:off x="643465" y="3433763"/>
            <a:ext cx="4809068" cy="2743200"/>
          </a:xfrm>
        </p:spPr>
        <p:txBody>
          <a:bodyPr anchor="t">
            <a:normAutofit/>
          </a:bodyPr>
          <a:lstStyle/>
          <a:p>
            <a:pPr algn="ctr"/>
            <a:r>
              <a:rPr lang="en-US"/>
              <a:t>The Question is</a:t>
            </a:r>
            <a:r>
              <a:rPr lang="mr-IN"/>
              <a:t>…</a:t>
            </a:r>
            <a:endParaRPr lang="en-US"/>
          </a:p>
        </p:txBody>
      </p:sp>
      <p:sp>
        <p:nvSpPr>
          <p:cNvPr id="3" name="Content Placeholder 2"/>
          <p:cNvSpPr>
            <a:spLocks noGrp="1"/>
          </p:cNvSpPr>
          <p:nvPr>
            <p:ph idx="1"/>
          </p:nvPr>
        </p:nvSpPr>
        <p:spPr>
          <a:xfrm>
            <a:off x="6417733" y="643467"/>
            <a:ext cx="5257799" cy="5533496"/>
          </a:xfrm>
        </p:spPr>
        <p:txBody>
          <a:bodyPr anchor="ctr">
            <a:normAutofit/>
          </a:bodyPr>
          <a:lstStyle/>
          <a:p>
            <a:pPr marL="0" indent="0">
              <a:buNone/>
            </a:pPr>
            <a:r>
              <a:rPr lang="en-US" sz="3200" dirty="0"/>
              <a:t>When is our profession going to take charge of education policy making?</a:t>
            </a:r>
          </a:p>
        </p:txBody>
      </p:sp>
    </p:spTree>
    <p:extLst>
      <p:ext uri="{BB962C8B-B14F-4D97-AF65-F5344CB8AC3E}">
        <p14:creationId xmlns:p14="http://schemas.microsoft.com/office/powerpoint/2010/main" val="627612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7" name="Content Placeholder 2"/>
          <p:cNvGraphicFramePr>
            <a:graphicFrameLocks noGrp="1"/>
          </p:cNvGraphicFramePr>
          <p:nvPr>
            <p:ph idx="1"/>
            <p:extLst>
              <p:ext uri="{D42A27DB-BD31-4B8C-83A1-F6EECF244321}">
                <p14:modId xmlns:p14="http://schemas.microsoft.com/office/powerpoint/2010/main" val="30636291"/>
              </p:ext>
            </p:extLst>
          </p:nvPr>
        </p:nvGraphicFramePr>
        <p:xfrm>
          <a:off x="838200" y="1191202"/>
          <a:ext cx="10515600" cy="415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677426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2B6D809-D8BF-0044-BFEA-DADFF01CD60B}"/>
              </a:ext>
            </a:extLst>
          </p:cNvPr>
          <p:cNvSpPr>
            <a:spLocks noGrp="1"/>
          </p:cNvSpPr>
          <p:nvPr>
            <p:ph type="title"/>
          </p:nvPr>
        </p:nvSpPr>
        <p:spPr>
          <a:xfrm>
            <a:off x="833002" y="365125"/>
            <a:ext cx="10520702" cy="1325563"/>
          </a:xfrm>
        </p:spPr>
        <p:txBody>
          <a:bodyPr>
            <a:normAutofit/>
          </a:bodyPr>
          <a:lstStyle/>
          <a:p>
            <a:r>
              <a:rPr lang="en-US" dirty="0"/>
              <a:t>Goals for this Session</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467520203"/>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729082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207CC6-EAA1-4BFF-A48A-DECAD897271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3">
            <a:extLst>
              <a:ext uri="{FF2B5EF4-FFF2-40B4-BE49-F238E27FC236}">
                <a16:creationId xmlns:a16="http://schemas.microsoft.com/office/drawing/2014/main" id="{B234A3DD-923D-4166-8B19-7DD589908C6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6">
            <a:extLst>
              <a:ext uri="{FF2B5EF4-FFF2-40B4-BE49-F238E27FC236}">
                <a16:creationId xmlns:a16="http://schemas.microsoft.com/office/drawing/2014/main" id="{F6ACA5AC-3C5D-4994-B40F-FC8349E4D6F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2D469-6BB0-2548-8D8C-66DE2DD14DB4}"/>
              </a:ext>
            </a:extLst>
          </p:cNvPr>
          <p:cNvSpPr>
            <a:spLocks noGrp="1"/>
          </p:cNvSpPr>
          <p:nvPr>
            <p:ph type="ctrTitle"/>
          </p:nvPr>
        </p:nvSpPr>
        <p:spPr>
          <a:xfrm>
            <a:off x="804671" y="2600324"/>
            <a:ext cx="6405753" cy="3277961"/>
          </a:xfrm>
        </p:spPr>
        <p:txBody>
          <a:bodyPr anchor="t">
            <a:normAutofit/>
          </a:bodyPr>
          <a:lstStyle/>
          <a:p>
            <a:pPr algn="l"/>
            <a:r>
              <a:rPr lang="en-US" sz="5400"/>
              <a:t>Resources for Advocacy</a:t>
            </a:r>
          </a:p>
        </p:txBody>
      </p:sp>
      <p:sp>
        <p:nvSpPr>
          <p:cNvPr id="4" name="Subtitle 3">
            <a:extLst>
              <a:ext uri="{FF2B5EF4-FFF2-40B4-BE49-F238E27FC236}">
                <a16:creationId xmlns:a16="http://schemas.microsoft.com/office/drawing/2014/main" id="{E1655E1F-AE78-994F-8533-36C43562F1BC}"/>
              </a:ext>
            </a:extLst>
          </p:cNvPr>
          <p:cNvSpPr>
            <a:spLocks noGrp="1"/>
          </p:cNvSpPr>
          <p:nvPr>
            <p:ph type="subTitle" idx="1"/>
          </p:nvPr>
        </p:nvSpPr>
        <p:spPr>
          <a:xfrm>
            <a:off x="804672" y="1300450"/>
            <a:ext cx="4167376" cy="1155525"/>
          </a:xfrm>
        </p:spPr>
        <p:txBody>
          <a:bodyPr anchor="b">
            <a:normAutofit/>
          </a:bodyPr>
          <a:lstStyle/>
          <a:p>
            <a:pPr algn="l"/>
            <a:endParaRPr lang="en-US" sz="2000"/>
          </a:p>
        </p:txBody>
      </p:sp>
    </p:spTree>
    <p:extLst>
      <p:ext uri="{BB962C8B-B14F-4D97-AF65-F5344CB8AC3E}">
        <p14:creationId xmlns:p14="http://schemas.microsoft.com/office/powerpoint/2010/main" val="349562020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39AA57E-FD07-DA4A-91DD-659FBAE1FEF9}"/>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kern="1200">
                <a:solidFill>
                  <a:schemeClr val="tx1">
                    <a:lumMod val="85000"/>
                    <a:lumOff val="15000"/>
                  </a:schemeClr>
                </a:solidFill>
                <a:latin typeface="+mj-lt"/>
                <a:ea typeface="+mj-ea"/>
                <a:cs typeface="+mj-cs"/>
              </a:rPr>
              <a:t>Elected Representatives</a:t>
            </a:r>
          </a:p>
        </p:txBody>
      </p:sp>
      <p:sp>
        <p:nvSpPr>
          <p:cNvPr id="5" name="Text Placeholder 4">
            <a:extLst>
              <a:ext uri="{FF2B5EF4-FFF2-40B4-BE49-F238E27FC236}">
                <a16:creationId xmlns:a16="http://schemas.microsoft.com/office/drawing/2014/main" id="{42E48026-0085-A64F-A621-9F73D63E1CD8}"/>
              </a:ext>
            </a:extLst>
          </p:cNvPr>
          <p:cNvSpPr>
            <a:spLocks noGrp="1"/>
          </p:cNvSpPr>
          <p:nvPr>
            <p:ph type="body" idx="1"/>
          </p:nvPr>
        </p:nvSpPr>
        <p:spPr>
          <a:xfrm>
            <a:off x="1023257" y="965198"/>
            <a:ext cx="2707937" cy="4927602"/>
          </a:xfrm>
        </p:spPr>
        <p:txBody>
          <a:bodyPr vert="horz" lIns="91440" tIns="45720" rIns="91440" bIns="45720" rtlCol="0" anchor="ctr">
            <a:normAutofit/>
          </a:bodyPr>
          <a:lstStyle/>
          <a:p>
            <a:pPr algn="r"/>
            <a:endParaRPr lang="en-US" sz="2000" kern="1200">
              <a:solidFill>
                <a:schemeClr val="accent1"/>
              </a:solidFill>
              <a:latin typeface="+mn-lt"/>
              <a:ea typeface="+mn-ea"/>
              <a:cs typeface="+mn-cs"/>
            </a:endParaRPr>
          </a:p>
        </p:txBody>
      </p:sp>
    </p:spTree>
    <p:extLst>
      <p:ext uri="{BB962C8B-B14F-4D97-AF65-F5344CB8AC3E}">
        <p14:creationId xmlns:p14="http://schemas.microsoft.com/office/powerpoint/2010/main" val="1278347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9B229A9-BA2C-2B46-8234-C187A5974411}"/>
              </a:ext>
            </a:extLst>
          </p:cNvPr>
          <p:cNvPicPr>
            <a:picLocks noGrp="1" noChangeAspect="1"/>
          </p:cNvPicPr>
          <p:nvPr>
            <p:ph type="pic" idx="1"/>
          </p:nvPr>
        </p:nvPicPr>
        <p:blipFill rotWithShape="1">
          <a:blip r:embed="rId3"/>
          <a:srcRect l="11423" r="11209" b="1"/>
          <a:stretch/>
        </p:blipFill>
        <p:spPr>
          <a:xfrm>
            <a:off x="4639056" y="10"/>
            <a:ext cx="7552944" cy="6857990"/>
          </a:xfrm>
          <a:prstGeom prst="rect">
            <a:avLst/>
          </a:prstGeom>
          <a:effectLst/>
        </p:spPr>
      </p:pic>
      <p:sp>
        <p:nvSpPr>
          <p:cNvPr id="25601" name="Title 1">
            <a:extLst>
              <a:ext uri="{FF2B5EF4-FFF2-40B4-BE49-F238E27FC236}">
                <a16:creationId xmlns:a16="http://schemas.microsoft.com/office/drawing/2014/main" id="{3AA9E2A0-8623-3546-8EEA-74D1352B0626}"/>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altLang="en-US" sz="4400"/>
              <a:t>The U.S. Congress</a:t>
            </a:r>
          </a:p>
        </p:txBody>
      </p:sp>
      <p:sp>
        <p:nvSpPr>
          <p:cNvPr id="25603" name="Text Placeholder 3">
            <a:extLst>
              <a:ext uri="{FF2B5EF4-FFF2-40B4-BE49-F238E27FC236}">
                <a16:creationId xmlns:a16="http://schemas.microsoft.com/office/drawing/2014/main" id="{0BF397C9-6B4F-B140-89C8-B61EB5B3C346}"/>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altLang="en-US" sz="1800" dirty="0"/>
              <a:t>Identify your Senators and Representatives and find their contact information using the links under </a:t>
            </a:r>
            <a:r>
              <a:rPr lang="en-US" altLang="en-US" sz="1800" i="1" dirty="0"/>
              <a:t>Contact Your Member</a:t>
            </a:r>
            <a:r>
              <a:rPr lang="en-US" altLang="en-US" sz="1800" dirty="0"/>
              <a:t>.</a:t>
            </a:r>
          </a:p>
          <a:p>
            <a:pPr indent="-228600">
              <a:buFont typeface="Arial" panose="020B0604020202020204" pitchFamily="34" charset="0"/>
              <a:buChar char="•"/>
            </a:pPr>
            <a:r>
              <a:rPr lang="en-US" altLang="en-US" sz="1800" dirty="0">
                <a:hlinkClick r:id="rId4"/>
              </a:rPr>
              <a:t>Congress.gov</a:t>
            </a:r>
            <a:endParaRPr lang="en-US" altLang="en-US" sz="1800" dirty="0"/>
          </a:p>
        </p:txBody>
      </p:sp>
      <p:sp>
        <p:nvSpPr>
          <p:cNvPr id="6" name="Right Arrow 5">
            <a:extLst>
              <a:ext uri="{FF2B5EF4-FFF2-40B4-BE49-F238E27FC236}">
                <a16:creationId xmlns:a16="http://schemas.microsoft.com/office/drawing/2014/main" id="{1F44AAB1-A37A-D54B-93A4-5BDDD4B46190}"/>
              </a:ext>
            </a:extLst>
          </p:cNvPr>
          <p:cNvSpPr/>
          <p:nvPr/>
        </p:nvSpPr>
        <p:spPr>
          <a:xfrm rot="18975386">
            <a:off x="9336968" y="357548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48C7FD6E-FB11-DC45-9F85-376ADE0CD512}"/>
              </a:ext>
            </a:extLst>
          </p:cNvPr>
          <p:cNvSpPr/>
          <p:nvPr/>
        </p:nvSpPr>
        <p:spPr>
          <a:xfrm rot="18975386">
            <a:off x="10501430" y="357547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852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26886B88-A3E4-3F45-9532-0FCD883515E5}"/>
              </a:ext>
            </a:extLst>
          </p:cNvPr>
          <p:cNvPicPr>
            <a:picLocks noGrp="1" noChangeAspect="1"/>
          </p:cNvPicPr>
          <p:nvPr>
            <p:ph type="pic" idx="1"/>
          </p:nvPr>
        </p:nvPicPr>
        <p:blipFill rotWithShape="1">
          <a:blip r:embed="rId2"/>
          <a:srcRect l="11700" r="10933"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A5BF1BAE-2D26-7D41-B627-D9180A16C384}"/>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400"/>
              <a:t>The Senate</a:t>
            </a:r>
          </a:p>
        </p:txBody>
      </p:sp>
      <p:sp>
        <p:nvSpPr>
          <p:cNvPr id="4" name="Text Placeholder 3">
            <a:extLst>
              <a:ext uri="{FF2B5EF4-FFF2-40B4-BE49-F238E27FC236}">
                <a16:creationId xmlns:a16="http://schemas.microsoft.com/office/drawing/2014/main" id="{0059D4F6-D1F3-0046-92A0-A985ED2A4049}"/>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1800" dirty="0"/>
              <a:t>To find your Senator, navigate to the U.S. Senates Page and look for </a:t>
            </a:r>
            <a:r>
              <a:rPr lang="en-US" sz="1800" i="1" dirty="0"/>
              <a:t>the Find Your Senators</a:t>
            </a:r>
            <a:r>
              <a:rPr lang="en-US" sz="1800" dirty="0"/>
              <a:t> drop down menu.</a:t>
            </a:r>
          </a:p>
          <a:p>
            <a:pPr indent="-228600">
              <a:buFont typeface="Arial" panose="020B0604020202020204" pitchFamily="34" charset="0"/>
              <a:buChar char="•"/>
            </a:pPr>
            <a:r>
              <a:rPr lang="en-US" sz="1800" dirty="0"/>
              <a:t>https://</a:t>
            </a:r>
            <a:r>
              <a:rPr lang="en-US" sz="1800" dirty="0" err="1"/>
              <a:t>www.senate.gov</a:t>
            </a:r>
            <a:r>
              <a:rPr lang="en-US" sz="1800" dirty="0"/>
              <a:t>/general/</a:t>
            </a:r>
            <a:r>
              <a:rPr lang="en-US" sz="1800" dirty="0" err="1"/>
              <a:t>contact_information</a:t>
            </a:r>
            <a:r>
              <a:rPr lang="en-US" sz="1800" dirty="0"/>
              <a:t>/</a:t>
            </a:r>
            <a:r>
              <a:rPr lang="en-US" sz="1800" dirty="0" err="1"/>
              <a:t>senators_cfm.cfm</a:t>
            </a:r>
            <a:endParaRPr lang="en-US" sz="1800" dirty="0"/>
          </a:p>
        </p:txBody>
      </p:sp>
      <p:sp>
        <p:nvSpPr>
          <p:cNvPr id="13" name="Right Arrow 12">
            <a:extLst>
              <a:ext uri="{FF2B5EF4-FFF2-40B4-BE49-F238E27FC236}">
                <a16:creationId xmlns:a16="http://schemas.microsoft.com/office/drawing/2014/main" id="{0EBBD4FA-9027-9845-A2B9-E9B9F1149F9E}"/>
              </a:ext>
            </a:extLst>
          </p:cNvPr>
          <p:cNvSpPr/>
          <p:nvPr/>
        </p:nvSpPr>
        <p:spPr>
          <a:xfrm rot="12281987">
            <a:off x="6467302" y="1225251"/>
            <a:ext cx="978408"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5675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5D3C7A2-F8A0-5743-A2C2-D73D7C9CD4BC}"/>
              </a:ext>
            </a:extLst>
          </p:cNvPr>
          <p:cNvPicPr>
            <a:picLocks noGrp="1" noChangeAspect="1"/>
          </p:cNvPicPr>
          <p:nvPr>
            <p:ph type="pic" idx="1"/>
          </p:nvPr>
        </p:nvPicPr>
        <p:blipFill rotWithShape="1">
          <a:blip r:embed="rId2"/>
          <a:srcRect l="11901" r="10732"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FF894E81-B8E7-0648-B462-309171A580D8}"/>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100"/>
              <a:t>The House of Representatives</a:t>
            </a:r>
          </a:p>
        </p:txBody>
      </p:sp>
      <p:sp>
        <p:nvSpPr>
          <p:cNvPr id="4" name="Text Placeholder 3">
            <a:extLst>
              <a:ext uri="{FF2B5EF4-FFF2-40B4-BE49-F238E27FC236}">
                <a16:creationId xmlns:a16="http://schemas.microsoft.com/office/drawing/2014/main" id="{F8A3E57F-30B6-2246-B3E5-EC065C691B7C}"/>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1800" dirty="0"/>
              <a:t>To find your Representative in the House, navigate to the House of Representatives Page and look for the search box in the upper right hand corner.  Enter your zip code and click on Look Up.</a:t>
            </a:r>
          </a:p>
          <a:p>
            <a:pPr indent="-228600">
              <a:buFont typeface="Arial" panose="020B0604020202020204" pitchFamily="34" charset="0"/>
              <a:buChar char="•"/>
            </a:pPr>
            <a:r>
              <a:rPr lang="en-US" sz="1800" dirty="0">
                <a:hlinkClick r:id="rId3"/>
              </a:rPr>
              <a:t>https://www.house.gov/representatives</a:t>
            </a:r>
            <a:endParaRPr lang="en-US" sz="1800" dirty="0"/>
          </a:p>
        </p:txBody>
      </p:sp>
      <p:sp>
        <p:nvSpPr>
          <p:cNvPr id="7" name="Right Arrow 6">
            <a:extLst>
              <a:ext uri="{FF2B5EF4-FFF2-40B4-BE49-F238E27FC236}">
                <a16:creationId xmlns:a16="http://schemas.microsoft.com/office/drawing/2014/main" id="{710E117B-97F8-054C-8F86-53441AFCF8E2}"/>
              </a:ext>
            </a:extLst>
          </p:cNvPr>
          <p:cNvSpPr/>
          <p:nvPr/>
        </p:nvSpPr>
        <p:spPr>
          <a:xfrm rot="877394">
            <a:off x="8911243" y="1225250"/>
            <a:ext cx="978408"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n>
                <a:solidFill>
                  <a:srgbClr val="FFFF00"/>
                </a:solidFill>
              </a:ln>
            </a:endParaRPr>
          </a:p>
        </p:txBody>
      </p:sp>
    </p:spTree>
    <p:extLst>
      <p:ext uri="{BB962C8B-B14F-4D97-AF65-F5344CB8AC3E}">
        <p14:creationId xmlns:p14="http://schemas.microsoft.com/office/powerpoint/2010/main" val="3130325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B2243E0-93AE-E54D-8724-65517FD1DFBE}"/>
              </a:ext>
            </a:extLst>
          </p:cNvPr>
          <p:cNvPicPr>
            <a:picLocks noGrp="1" noChangeAspect="1"/>
          </p:cNvPicPr>
          <p:nvPr>
            <p:ph type="pic" idx="1"/>
          </p:nvPr>
        </p:nvPicPr>
        <p:blipFill rotWithShape="1">
          <a:blip r:embed="rId2"/>
          <a:srcRect l="5540" r="6076" b="-2"/>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1C19E148-1791-3A45-A461-FE6117702D78}"/>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000" dirty="0"/>
              <a:t>The Ohio Legislator</a:t>
            </a:r>
          </a:p>
        </p:txBody>
      </p:sp>
      <p:sp>
        <p:nvSpPr>
          <p:cNvPr id="4" name="Text Placeholder 3">
            <a:extLst>
              <a:ext uri="{FF2B5EF4-FFF2-40B4-BE49-F238E27FC236}">
                <a16:creationId xmlns:a16="http://schemas.microsoft.com/office/drawing/2014/main" id="{10433F1F-F42F-5D46-AAD5-DCA23F84906C}"/>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2000"/>
              <a:t>There are many resources available on this webpage including information on legislation, legislators, budgets, and laws</a:t>
            </a:r>
          </a:p>
          <a:p>
            <a:pPr indent="-228600">
              <a:buFont typeface="Arial" panose="020B0604020202020204" pitchFamily="34" charset="0"/>
              <a:buChar char="•"/>
            </a:pPr>
            <a:r>
              <a:rPr lang="en-US" sz="2000">
                <a:hlinkClick r:id="rId3"/>
              </a:rPr>
              <a:t>https://</a:t>
            </a:r>
            <a:r>
              <a:rPr lang="en-US" sz="2000" err="1">
                <a:hlinkClick r:id="rId3"/>
              </a:rPr>
              <a:t>www.legislature.ohio.gov</a:t>
            </a:r>
            <a:endParaRPr lang="en-US" sz="2000"/>
          </a:p>
        </p:txBody>
      </p:sp>
    </p:spTree>
    <p:extLst>
      <p:ext uri="{BB962C8B-B14F-4D97-AF65-F5344CB8AC3E}">
        <p14:creationId xmlns:p14="http://schemas.microsoft.com/office/powerpoint/2010/main" val="3288281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C622883-CC00-4145-A0D2-2A887E1ED615}"/>
              </a:ext>
            </a:extLst>
          </p:cNvPr>
          <p:cNvPicPr>
            <a:picLocks noGrp="1" noChangeAspect="1"/>
          </p:cNvPicPr>
          <p:nvPr>
            <p:ph type="pic" idx="1"/>
          </p:nvPr>
        </p:nvPicPr>
        <p:blipFill rotWithShape="1">
          <a:blip r:embed="rId3"/>
          <a:srcRect l="5809" r="5985" b="-2"/>
          <a:stretch/>
        </p:blipFill>
        <p:spPr>
          <a:xfrm>
            <a:off x="4654297" y="10"/>
            <a:ext cx="7537704" cy="6857990"/>
          </a:xfrm>
          <a:prstGeom prst="rect">
            <a:avLst/>
          </a:prstGeom>
        </p:spPr>
      </p:pic>
      <p:sp>
        <p:nvSpPr>
          <p:cNvPr id="2" name="Title 1">
            <a:extLst>
              <a:ext uri="{FF2B5EF4-FFF2-40B4-BE49-F238E27FC236}">
                <a16:creationId xmlns:a16="http://schemas.microsoft.com/office/drawing/2014/main" id="{46D4175B-C76B-B34D-AE9C-3C5B7889446D}"/>
              </a:ext>
            </a:extLst>
          </p:cNvPr>
          <p:cNvSpPr>
            <a:spLocks noGrp="1"/>
          </p:cNvSpPr>
          <p:nvPr>
            <p:ph type="title"/>
          </p:nvPr>
        </p:nvSpPr>
        <p:spPr>
          <a:xfrm>
            <a:off x="651307" y="640081"/>
            <a:ext cx="3377183" cy="1430019"/>
          </a:xfrm>
          <a:noFill/>
        </p:spPr>
        <p:txBody>
          <a:bodyPr vert="horz" lIns="91440" tIns="45720" rIns="91440" bIns="45720" rtlCol="0" anchor="b">
            <a:normAutofit/>
          </a:bodyPr>
          <a:lstStyle/>
          <a:p>
            <a:r>
              <a:rPr lang="en-US" sz="4000"/>
              <a:t>Find My Ohio Legislator</a:t>
            </a:r>
          </a:p>
        </p:txBody>
      </p:sp>
      <p:sp>
        <p:nvSpPr>
          <p:cNvPr id="4" name="Text Placeholder 3">
            <a:extLst>
              <a:ext uri="{FF2B5EF4-FFF2-40B4-BE49-F238E27FC236}">
                <a16:creationId xmlns:a16="http://schemas.microsoft.com/office/drawing/2014/main" id="{3C1FA8A2-D57C-0C4B-A490-77A076B7F809}"/>
              </a:ext>
            </a:extLst>
          </p:cNvPr>
          <p:cNvSpPr>
            <a:spLocks noGrp="1"/>
          </p:cNvSpPr>
          <p:nvPr>
            <p:ph type="body" sz="half" idx="2"/>
          </p:nvPr>
        </p:nvSpPr>
        <p:spPr>
          <a:xfrm>
            <a:off x="651307" y="2364987"/>
            <a:ext cx="3377184" cy="2168913"/>
          </a:xfrm>
          <a:noFill/>
        </p:spPr>
        <p:txBody>
          <a:bodyPr vert="horz" lIns="91440" tIns="45720" rIns="91440" bIns="45720" rtlCol="0">
            <a:normAutofit/>
          </a:bodyPr>
          <a:lstStyle/>
          <a:p>
            <a:pPr marL="342900" indent="-342900">
              <a:buFont typeface="Arial" panose="020B0604020202020204" pitchFamily="34" charset="0"/>
              <a:buChar char="•"/>
            </a:pPr>
            <a:r>
              <a:rPr lang="en-US" sz="2000"/>
              <a:t>Want to know who represents you in the Ohio Legislature?  Here’s how!</a:t>
            </a:r>
          </a:p>
          <a:p>
            <a:pPr marL="342900" indent="-342900">
              <a:buFont typeface="Arial" panose="020B0604020202020204" pitchFamily="34" charset="0"/>
              <a:buChar char="•"/>
            </a:pPr>
            <a:r>
              <a:rPr lang="en-US" sz="2000">
                <a:hlinkClick r:id="rId4"/>
              </a:rPr>
              <a:t>https://</a:t>
            </a:r>
            <a:r>
              <a:rPr lang="en-US" sz="2000" err="1">
                <a:hlinkClick r:id="rId4"/>
              </a:rPr>
              <a:t>www.legislature.ohio.gov</a:t>
            </a:r>
            <a:r>
              <a:rPr lang="en-US" sz="2000">
                <a:hlinkClick r:id="rId4"/>
              </a:rPr>
              <a:t>/legislators/find-my-legislators</a:t>
            </a:r>
            <a:endParaRPr lang="en-US" sz="2000"/>
          </a:p>
        </p:txBody>
      </p:sp>
    </p:spTree>
    <p:extLst>
      <p:ext uri="{BB962C8B-B14F-4D97-AF65-F5344CB8AC3E}">
        <p14:creationId xmlns:p14="http://schemas.microsoft.com/office/powerpoint/2010/main" val="3642848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Pop Quiz Part I</a:t>
            </a:r>
          </a:p>
        </p:txBody>
      </p:sp>
      <p:sp>
        <p:nvSpPr>
          <p:cNvPr id="3" name="Content Placeholder 2"/>
          <p:cNvSpPr>
            <a:spLocks noGrp="1"/>
          </p:cNvSpPr>
          <p:nvPr>
            <p:ph idx="1"/>
          </p:nvPr>
        </p:nvSpPr>
        <p:spPr>
          <a:xfrm>
            <a:off x="4976031" y="653142"/>
            <a:ext cx="6377769" cy="5558971"/>
          </a:xfrm>
        </p:spPr>
        <p:txBody>
          <a:bodyPr anchor="ctr">
            <a:normAutofit/>
          </a:bodyPr>
          <a:lstStyle/>
          <a:p>
            <a:pPr marL="0" marR="0" lvl="0" indent="0" defTabSz="914400" eaLnBrk="1" fontAlgn="auto" latinLnBrk="0" hangingPunct="1">
              <a:spcBef>
                <a:spcPts val="0"/>
              </a:spcBef>
              <a:spcAft>
                <a:spcPts val="600"/>
              </a:spcAft>
              <a:buClrTx/>
              <a:buSzTx/>
              <a:buFontTx/>
              <a:buNone/>
              <a:tabLst/>
              <a:defRPr/>
            </a:pPr>
            <a:r>
              <a:rPr lang="en-US" sz="2400" u="sng" dirty="0"/>
              <a:t>Have you ever</a:t>
            </a:r>
            <a:r>
              <a:rPr lang="mr-IN" sz="2400" u="sng" dirty="0"/>
              <a:t>…</a:t>
            </a:r>
            <a:endParaRPr lang="en-US" sz="2400" u="sng" dirty="0"/>
          </a:p>
          <a:p>
            <a:pPr marL="514350" marR="0" lvl="0" indent="-514350" defTabSz="914400" eaLnBrk="1" fontAlgn="auto" latinLnBrk="0" hangingPunct="1">
              <a:spcBef>
                <a:spcPts val="0"/>
              </a:spcBef>
              <a:spcAft>
                <a:spcPts val="600"/>
              </a:spcAft>
              <a:buClrTx/>
              <a:buSzTx/>
              <a:buFont typeface="+mj-lt"/>
              <a:buAutoNum type="arabicPeriod"/>
              <a:tabLst/>
              <a:defRPr/>
            </a:pPr>
            <a:r>
              <a:rPr lang="en-US" sz="2400" dirty="0"/>
              <a:t>Been baffled by a new policy that seemed to make no sense?</a:t>
            </a:r>
          </a:p>
          <a:p>
            <a:pPr marL="514350" marR="0" lvl="0" indent="-514350" defTabSz="914400" eaLnBrk="1" fontAlgn="auto" latinLnBrk="0" hangingPunct="1">
              <a:spcBef>
                <a:spcPts val="0"/>
              </a:spcBef>
              <a:spcAft>
                <a:spcPts val="600"/>
              </a:spcAft>
              <a:buClrTx/>
              <a:buSzTx/>
              <a:buFont typeface="+mj-lt"/>
              <a:buAutoNum type="arabicPeriod"/>
              <a:tabLst/>
              <a:defRPr/>
            </a:pPr>
            <a:r>
              <a:rPr lang="en-US" sz="2400" dirty="0"/>
              <a:t>Been forced to support a policy that ran counter to everything you knew as an educator?</a:t>
            </a:r>
          </a:p>
          <a:p>
            <a:pPr marL="514350" marR="0" lvl="0" indent="-514350" defTabSz="914400" eaLnBrk="1" fontAlgn="auto" latinLnBrk="0" hangingPunct="1">
              <a:spcBef>
                <a:spcPts val="0"/>
              </a:spcBef>
              <a:spcAft>
                <a:spcPts val="600"/>
              </a:spcAft>
              <a:buClrTx/>
              <a:buSzTx/>
              <a:buFont typeface="+mj-lt"/>
              <a:buAutoNum type="arabicPeriod"/>
              <a:tabLst/>
              <a:defRPr/>
            </a:pPr>
            <a:r>
              <a:rPr lang="en-US" sz="2400" dirty="0"/>
              <a:t>Been forced to do a lot of work for a new policy but saw no tangible returns?</a:t>
            </a:r>
          </a:p>
          <a:p>
            <a:pPr marL="514350" marR="0" lvl="0" indent="-514350" defTabSz="914400" eaLnBrk="1" fontAlgn="auto" latinLnBrk="0" hangingPunct="1">
              <a:spcBef>
                <a:spcPts val="0"/>
              </a:spcBef>
              <a:spcAft>
                <a:spcPts val="600"/>
              </a:spcAft>
              <a:buClrTx/>
              <a:buSzTx/>
              <a:buFont typeface="+mj-lt"/>
              <a:buAutoNum type="arabicPeriod"/>
              <a:tabLst/>
              <a:defRPr/>
            </a:pPr>
            <a:r>
              <a:rPr lang="en-US" sz="2400" dirty="0"/>
              <a:t>Been forced to make significant changes in order to still be considered a proficient teacher?</a:t>
            </a:r>
          </a:p>
          <a:p>
            <a:pPr marL="514350" marR="0" lvl="0" indent="-514350" defTabSz="914400" eaLnBrk="1" fontAlgn="auto" latinLnBrk="0" hangingPunct="1">
              <a:spcBef>
                <a:spcPts val="0"/>
              </a:spcBef>
              <a:spcAft>
                <a:spcPts val="600"/>
              </a:spcAft>
              <a:buClrTx/>
              <a:buSzTx/>
              <a:buFont typeface="+mj-lt"/>
              <a:buAutoNum type="arabicPeriod"/>
              <a:tabLst/>
              <a:defRPr/>
            </a:pPr>
            <a:r>
              <a:rPr lang="en-US" sz="2400" dirty="0"/>
              <a:t>Seen a policy rushed in with a roar and a few years later see them sheepishly disappear?</a:t>
            </a:r>
          </a:p>
          <a:p>
            <a:pPr marL="514350" marR="0" lvl="0" indent="-514350" defTabSz="914400" eaLnBrk="1" fontAlgn="auto" latinLnBrk="0" hangingPunct="1">
              <a:spcBef>
                <a:spcPts val="0"/>
              </a:spcBef>
              <a:spcAft>
                <a:spcPts val="600"/>
              </a:spcAft>
              <a:buClrTx/>
              <a:buSzTx/>
              <a:buFont typeface="+mj-lt"/>
              <a:buAutoNum type="arabicPeriod"/>
              <a:tabLst/>
              <a:defRPr/>
            </a:pPr>
            <a:r>
              <a:rPr lang="en-US" sz="2400" dirty="0"/>
              <a:t>Complained about the policy in the breakroom?</a:t>
            </a:r>
          </a:p>
        </p:txBody>
      </p:sp>
    </p:spTree>
    <p:extLst>
      <p:ext uri="{BB962C8B-B14F-4D97-AF65-F5344CB8AC3E}">
        <p14:creationId xmlns:p14="http://schemas.microsoft.com/office/powerpoint/2010/main" val="1316678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443CAB4-8BCF-A949-BFA2-317930E4DF57}"/>
              </a:ext>
            </a:extLst>
          </p:cNvPr>
          <p:cNvPicPr>
            <a:picLocks noGrp="1" noChangeAspect="1"/>
          </p:cNvPicPr>
          <p:nvPr>
            <p:ph type="pic" idx="1"/>
          </p:nvPr>
        </p:nvPicPr>
        <p:blipFill rotWithShape="1">
          <a:blip r:embed="rId3"/>
          <a:srcRect l="12342" r="10290"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3744F28-7D52-584A-80F6-34230D924421}"/>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3100"/>
              <a:t>Ohio House of Rep. Education and Career Readiness Committee</a:t>
            </a:r>
          </a:p>
        </p:txBody>
      </p:sp>
      <p:sp>
        <p:nvSpPr>
          <p:cNvPr id="4" name="Text Placeholder 3">
            <a:extLst>
              <a:ext uri="{FF2B5EF4-FFF2-40B4-BE49-F238E27FC236}">
                <a16:creationId xmlns:a16="http://schemas.microsoft.com/office/drawing/2014/main" id="{595AFA68-1772-0645-A8E5-BEC83D1D0B2B}"/>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1800" dirty="0"/>
              <a:t>Find background information, contact information, press releases, bills and resolutions that they’ve sponsored or cosponsored.</a:t>
            </a:r>
          </a:p>
          <a:p>
            <a:pPr indent="-228600">
              <a:buFont typeface="Arial" panose="020B0604020202020204" pitchFamily="34" charset="0"/>
              <a:buChar char="•"/>
            </a:pPr>
            <a:r>
              <a:rPr lang="en-US" sz="1800" dirty="0">
                <a:hlinkClick r:id="rId4"/>
              </a:rPr>
              <a:t>http://www.ohiohouse.gov/committee/education-and-career-readiness</a:t>
            </a:r>
            <a:endParaRPr lang="en-US" sz="1800" dirty="0"/>
          </a:p>
        </p:txBody>
      </p:sp>
    </p:spTree>
    <p:extLst>
      <p:ext uri="{BB962C8B-B14F-4D97-AF65-F5344CB8AC3E}">
        <p14:creationId xmlns:p14="http://schemas.microsoft.com/office/powerpoint/2010/main" val="3059275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8DF1C49-E917-3A4C-83C6-A2AE70C9A5B3}"/>
              </a:ext>
            </a:extLst>
          </p:cNvPr>
          <p:cNvPicPr>
            <a:picLocks noGrp="1" noChangeAspect="1"/>
          </p:cNvPicPr>
          <p:nvPr>
            <p:ph type="pic" idx="1"/>
          </p:nvPr>
        </p:nvPicPr>
        <p:blipFill rotWithShape="1">
          <a:blip r:embed="rId2"/>
          <a:srcRect l="3220" r="8947" b="-2"/>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A1EAC99D-8566-1844-9B16-D32695F21A19}"/>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3700"/>
              <a:t>Ohio Senate Education Committee</a:t>
            </a:r>
          </a:p>
        </p:txBody>
      </p:sp>
      <p:sp>
        <p:nvSpPr>
          <p:cNvPr id="4" name="Text Placeholder 3">
            <a:extLst>
              <a:ext uri="{FF2B5EF4-FFF2-40B4-BE49-F238E27FC236}">
                <a16:creationId xmlns:a16="http://schemas.microsoft.com/office/drawing/2014/main" id="{82D02869-E76A-1844-9609-138AE921084B}"/>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1800"/>
              <a:t>Access to the committee’s agenda.</a:t>
            </a:r>
          </a:p>
          <a:p>
            <a:pPr indent="-228600">
              <a:buFont typeface="Arial" panose="020B0604020202020204" pitchFamily="34" charset="0"/>
              <a:buChar char="•"/>
            </a:pPr>
            <a:r>
              <a:rPr lang="en-US" sz="1800">
                <a:hlinkClick r:id="rId3"/>
              </a:rPr>
              <a:t>http://</a:t>
            </a:r>
            <a:r>
              <a:rPr lang="en-US" sz="1800" err="1">
                <a:hlinkClick r:id="rId3"/>
              </a:rPr>
              <a:t>ohiosenate.gov</a:t>
            </a:r>
            <a:r>
              <a:rPr lang="en-US" sz="1800">
                <a:hlinkClick r:id="rId3"/>
              </a:rPr>
              <a:t>/committee/education</a:t>
            </a:r>
            <a:endParaRPr lang="en-US" sz="1800"/>
          </a:p>
        </p:txBody>
      </p:sp>
    </p:spTree>
    <p:extLst>
      <p:ext uri="{BB962C8B-B14F-4D97-AF65-F5344CB8AC3E}">
        <p14:creationId xmlns:p14="http://schemas.microsoft.com/office/powerpoint/2010/main" val="439281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A65E1D5-BFBB-5C45-B3E9-2F8549EEBA55}"/>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kern="1200">
                <a:solidFill>
                  <a:schemeClr val="tx1">
                    <a:lumMod val="85000"/>
                    <a:lumOff val="15000"/>
                  </a:schemeClr>
                </a:solidFill>
                <a:latin typeface="+mj-lt"/>
                <a:ea typeface="+mj-ea"/>
                <a:cs typeface="+mj-cs"/>
              </a:rPr>
              <a:t>Regulatory Bodies</a:t>
            </a:r>
          </a:p>
        </p:txBody>
      </p:sp>
      <p:sp>
        <p:nvSpPr>
          <p:cNvPr id="3" name="Text Placeholder 2">
            <a:extLst>
              <a:ext uri="{FF2B5EF4-FFF2-40B4-BE49-F238E27FC236}">
                <a16:creationId xmlns:a16="http://schemas.microsoft.com/office/drawing/2014/main" id="{94A2BCC9-8405-2D49-A731-AFDCB8F22AA1}"/>
              </a:ext>
            </a:extLst>
          </p:cNvPr>
          <p:cNvSpPr>
            <a:spLocks noGrp="1"/>
          </p:cNvSpPr>
          <p:nvPr>
            <p:ph type="body" idx="1"/>
          </p:nvPr>
        </p:nvSpPr>
        <p:spPr>
          <a:xfrm>
            <a:off x="1023257" y="965198"/>
            <a:ext cx="2707937" cy="4927602"/>
          </a:xfrm>
        </p:spPr>
        <p:txBody>
          <a:bodyPr vert="horz" lIns="91440" tIns="45720" rIns="91440" bIns="45720" rtlCol="0" anchor="ctr">
            <a:normAutofit/>
          </a:bodyPr>
          <a:lstStyle/>
          <a:p>
            <a:pPr algn="r"/>
            <a:endParaRPr lang="en-US" sz="2000" kern="1200">
              <a:solidFill>
                <a:schemeClr val="accent1"/>
              </a:solidFill>
              <a:latin typeface="+mn-lt"/>
              <a:ea typeface="+mn-ea"/>
              <a:cs typeface="+mn-cs"/>
            </a:endParaRPr>
          </a:p>
        </p:txBody>
      </p:sp>
    </p:spTree>
    <p:extLst>
      <p:ext uri="{BB962C8B-B14F-4D97-AF65-F5344CB8AC3E}">
        <p14:creationId xmlns:p14="http://schemas.microsoft.com/office/powerpoint/2010/main" val="4173989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1CBA003-13CC-7449-AF0E-DF7AE8CF2CBB}"/>
              </a:ext>
            </a:extLst>
          </p:cNvPr>
          <p:cNvPicPr>
            <a:picLocks noGrp="1" noChangeAspect="1"/>
          </p:cNvPicPr>
          <p:nvPr>
            <p:ph type="pic" idx="1"/>
          </p:nvPr>
        </p:nvPicPr>
        <p:blipFill rotWithShape="1">
          <a:blip r:embed="rId2"/>
          <a:srcRect l="5838" r="5778" b="-2"/>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9DA62766-AD68-5743-8C40-2E444EE5B0DA}"/>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3700"/>
              <a:t>U.S. Department of Education</a:t>
            </a:r>
          </a:p>
        </p:txBody>
      </p:sp>
      <p:sp>
        <p:nvSpPr>
          <p:cNvPr id="4" name="Text Placeholder 3">
            <a:extLst>
              <a:ext uri="{FF2B5EF4-FFF2-40B4-BE49-F238E27FC236}">
                <a16:creationId xmlns:a16="http://schemas.microsoft.com/office/drawing/2014/main" id="{398217C1-A6DF-3042-B4A4-368EBE587EFD}"/>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1800"/>
              <a:t>Click on </a:t>
            </a:r>
            <a:r>
              <a:rPr lang="en-US" sz="1800" i="1"/>
              <a:t>Laws</a:t>
            </a:r>
            <a:r>
              <a:rPr lang="en-US" sz="1800"/>
              <a:t> in the heading for information regarding education law.</a:t>
            </a:r>
          </a:p>
          <a:p>
            <a:pPr indent="-228600">
              <a:buFont typeface="Arial" panose="020B0604020202020204" pitchFamily="34" charset="0"/>
              <a:buChar char="•"/>
            </a:pPr>
            <a:endParaRPr lang="en-US" sz="1800"/>
          </a:p>
          <a:p>
            <a:pPr indent="-228600">
              <a:buFont typeface="Arial" panose="020B0604020202020204" pitchFamily="34" charset="0"/>
              <a:buChar char="•"/>
            </a:pPr>
            <a:r>
              <a:rPr lang="en-US" sz="1800">
                <a:hlinkClick r:id="rId3"/>
              </a:rPr>
              <a:t>https://</a:t>
            </a:r>
            <a:r>
              <a:rPr lang="en-US" sz="1800" err="1">
                <a:hlinkClick r:id="rId3"/>
              </a:rPr>
              <a:t>www.ed.gov</a:t>
            </a:r>
            <a:endParaRPr lang="en-US" sz="1800"/>
          </a:p>
        </p:txBody>
      </p:sp>
    </p:spTree>
    <p:extLst>
      <p:ext uri="{BB962C8B-B14F-4D97-AF65-F5344CB8AC3E}">
        <p14:creationId xmlns:p14="http://schemas.microsoft.com/office/powerpoint/2010/main" val="2157043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Placeholder 4" descr="Screen Shot 2016-01-06 at 2.19.50 PM.png">
            <a:extLst>
              <a:ext uri="{FF2B5EF4-FFF2-40B4-BE49-F238E27FC236}">
                <a16:creationId xmlns:a16="http://schemas.microsoft.com/office/drawing/2014/main" id="{C18D2845-22B4-424B-935D-19A5B121C15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704" r="10131" b="1"/>
          <a:stretch/>
        </p:blipFill>
        <p:spPr>
          <a:xfrm>
            <a:off x="4639056" y="10"/>
            <a:ext cx="7552944" cy="6857990"/>
          </a:xfrm>
          <a:prstGeom prst="rect">
            <a:avLst/>
          </a:prstGeom>
          <a:effectLst/>
        </p:spPr>
      </p:pic>
      <p:sp>
        <p:nvSpPr>
          <p:cNvPr id="26625" name="Title 1">
            <a:extLst>
              <a:ext uri="{FF2B5EF4-FFF2-40B4-BE49-F238E27FC236}">
                <a16:creationId xmlns:a16="http://schemas.microsoft.com/office/drawing/2014/main" id="{FD140BEA-F1A2-0142-87D6-E21174452F78}"/>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altLang="en-US" sz="3700"/>
              <a:t>Ohio Department of Education</a:t>
            </a:r>
          </a:p>
        </p:txBody>
      </p:sp>
      <p:sp>
        <p:nvSpPr>
          <p:cNvPr id="26627" name="Text Placeholder 3">
            <a:extLst>
              <a:ext uri="{FF2B5EF4-FFF2-40B4-BE49-F238E27FC236}">
                <a16:creationId xmlns:a16="http://schemas.microsoft.com/office/drawing/2014/main" id="{B9A153E3-DCC7-1C48-B26E-85DE3C6C5215}"/>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altLang="en-US" sz="1800"/>
              <a:t>A resources for state policies.</a:t>
            </a:r>
          </a:p>
          <a:p>
            <a:pPr indent="-228600">
              <a:buFont typeface="Arial" panose="020B0604020202020204" pitchFamily="34" charset="0"/>
              <a:buChar char="•"/>
            </a:pPr>
            <a:r>
              <a:rPr lang="en-US" altLang="en-US" sz="1800"/>
              <a:t> </a:t>
            </a:r>
            <a:r>
              <a:rPr lang="en-US" altLang="en-US" sz="1800">
                <a:hlinkClick r:id="rId3"/>
              </a:rPr>
              <a:t>http://education.ohio.gov</a:t>
            </a:r>
            <a:endParaRPr lang="en-US" altLang="en-US" sz="1800"/>
          </a:p>
        </p:txBody>
      </p:sp>
    </p:spTree>
    <p:extLst>
      <p:ext uri="{BB962C8B-B14F-4D97-AF65-F5344CB8AC3E}">
        <p14:creationId xmlns:p14="http://schemas.microsoft.com/office/powerpoint/2010/main" val="3633359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44983CB-8DB1-094C-9682-BC28BD3F107E}"/>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kern="1200">
                <a:solidFill>
                  <a:schemeClr val="tx1">
                    <a:lumMod val="85000"/>
                    <a:lumOff val="15000"/>
                  </a:schemeClr>
                </a:solidFill>
                <a:latin typeface="+mj-lt"/>
                <a:ea typeface="+mj-ea"/>
                <a:cs typeface="+mj-cs"/>
              </a:rPr>
              <a:t>Policy Research</a:t>
            </a:r>
          </a:p>
        </p:txBody>
      </p:sp>
      <p:sp>
        <p:nvSpPr>
          <p:cNvPr id="5" name="Text Placeholder 4">
            <a:extLst>
              <a:ext uri="{FF2B5EF4-FFF2-40B4-BE49-F238E27FC236}">
                <a16:creationId xmlns:a16="http://schemas.microsoft.com/office/drawing/2014/main" id="{A50B7176-4E26-7D4E-A936-D64D69F3655F}"/>
              </a:ext>
            </a:extLst>
          </p:cNvPr>
          <p:cNvSpPr>
            <a:spLocks noGrp="1"/>
          </p:cNvSpPr>
          <p:nvPr>
            <p:ph type="body" idx="1"/>
          </p:nvPr>
        </p:nvSpPr>
        <p:spPr>
          <a:xfrm>
            <a:off x="1023257" y="965198"/>
            <a:ext cx="2707937" cy="4927602"/>
          </a:xfrm>
        </p:spPr>
        <p:txBody>
          <a:bodyPr vert="horz" lIns="91440" tIns="45720" rIns="91440" bIns="45720" rtlCol="0" anchor="ctr">
            <a:normAutofit/>
          </a:bodyPr>
          <a:lstStyle/>
          <a:p>
            <a:pPr algn="r"/>
            <a:endParaRPr lang="en-US" sz="2000" kern="1200">
              <a:solidFill>
                <a:schemeClr val="accent1"/>
              </a:solidFill>
              <a:latin typeface="+mn-lt"/>
              <a:ea typeface="+mn-ea"/>
              <a:cs typeface="+mn-cs"/>
            </a:endParaRPr>
          </a:p>
        </p:txBody>
      </p:sp>
    </p:spTree>
    <p:extLst>
      <p:ext uri="{BB962C8B-B14F-4D97-AF65-F5344CB8AC3E}">
        <p14:creationId xmlns:p14="http://schemas.microsoft.com/office/powerpoint/2010/main" val="178298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Placeholder 6" descr="Screen Shot 2016-01-06 at 2.30.14 PM.png">
            <a:extLst>
              <a:ext uri="{FF2B5EF4-FFF2-40B4-BE49-F238E27FC236}">
                <a16:creationId xmlns:a16="http://schemas.microsoft.com/office/drawing/2014/main" id="{3ADD76DA-F296-7848-AA0E-C32D6D39356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630" r="12204" b="1"/>
          <a:stretch/>
        </p:blipFill>
        <p:spPr>
          <a:xfrm>
            <a:off x="4639056" y="10"/>
            <a:ext cx="7552944" cy="6857990"/>
          </a:xfrm>
          <a:prstGeom prst="rect">
            <a:avLst/>
          </a:prstGeom>
          <a:effectLst/>
        </p:spPr>
      </p:pic>
      <p:sp>
        <p:nvSpPr>
          <p:cNvPr id="4" name="Title 3">
            <a:extLst>
              <a:ext uri="{FF2B5EF4-FFF2-40B4-BE49-F238E27FC236}">
                <a16:creationId xmlns:a16="http://schemas.microsoft.com/office/drawing/2014/main" id="{9134214E-77E6-F94D-B417-DCE6A36B745C}"/>
              </a:ext>
            </a:extLst>
          </p:cNvPr>
          <p:cNvSpPr>
            <a:spLocks noGrp="1"/>
          </p:cNvSpPr>
          <p:nvPr>
            <p:ph type="title"/>
          </p:nvPr>
        </p:nvSpPr>
        <p:spPr>
          <a:xfrm>
            <a:off x="648929" y="629266"/>
            <a:ext cx="3651467" cy="1676603"/>
          </a:xfrm>
        </p:spPr>
        <p:txBody>
          <a:bodyPr vert="horz" lIns="91440" tIns="45720" rIns="91440" bIns="45720" rtlCol="0" anchor="ctr">
            <a:normAutofit/>
          </a:bodyPr>
          <a:lstStyle/>
          <a:p>
            <a:pPr>
              <a:defRPr/>
            </a:pPr>
            <a:r>
              <a:rPr lang="en-US" sz="4400"/>
              <a:t>Wikipedia</a:t>
            </a:r>
            <a:endParaRPr lang="en-US" sz="4400" i="1"/>
          </a:p>
        </p:txBody>
      </p:sp>
      <p:sp>
        <p:nvSpPr>
          <p:cNvPr id="18435" name="Text Placeholder 5">
            <a:extLst>
              <a:ext uri="{FF2B5EF4-FFF2-40B4-BE49-F238E27FC236}">
                <a16:creationId xmlns:a16="http://schemas.microsoft.com/office/drawing/2014/main" id="{A3F65FA2-4F6C-114C-BDD8-BD9DBE856120}"/>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altLang="en-US" sz="1800"/>
              <a:t>Use to establish context and sources of information.  Some sources will be useful, some will not.  But at least it will give you an idea of where to look.</a:t>
            </a:r>
          </a:p>
          <a:p>
            <a:pPr indent="-228600">
              <a:buFont typeface="Arial" panose="020B0604020202020204" pitchFamily="34" charset="0"/>
              <a:buChar char="•"/>
            </a:pPr>
            <a:r>
              <a:rPr lang="en-US" altLang="en-US" sz="1800">
                <a:hlinkClick r:id="rId3"/>
              </a:rPr>
              <a:t>https://</a:t>
            </a:r>
            <a:r>
              <a:rPr lang="en-US" altLang="en-US" sz="1800" err="1">
                <a:hlinkClick r:id="rId3"/>
              </a:rPr>
              <a:t>en.wikipedia.org</a:t>
            </a:r>
            <a:r>
              <a:rPr lang="en-US" altLang="en-US" sz="1800">
                <a:hlinkClick r:id="rId3"/>
              </a:rPr>
              <a:t>/</a:t>
            </a:r>
            <a:endParaRPr lang="en-US" altLang="en-US" sz="1800"/>
          </a:p>
        </p:txBody>
      </p:sp>
    </p:spTree>
    <p:extLst>
      <p:ext uri="{BB962C8B-B14F-4D97-AF65-F5344CB8AC3E}">
        <p14:creationId xmlns:p14="http://schemas.microsoft.com/office/powerpoint/2010/main" val="3635992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Placeholder 4" descr="Screen Shot 2017-01-03 at 10.31.00 AM.png">
            <a:extLst>
              <a:ext uri="{FF2B5EF4-FFF2-40B4-BE49-F238E27FC236}">
                <a16:creationId xmlns:a16="http://schemas.microsoft.com/office/drawing/2014/main" id="{15EC4C50-A50E-234A-B1AE-1174769045DE}"/>
              </a:ext>
            </a:extLst>
          </p:cNvPr>
          <p:cNvPicPr>
            <a:picLocks noGrp="1" noChangeAspect="1"/>
          </p:cNvPicPr>
          <p:nvPr>
            <p:ph type="pic" idx="4294967295"/>
          </p:nvPr>
        </p:nvPicPr>
        <p:blipFill rotWithShape="1">
          <a:blip r:embed="rId2">
            <a:extLst>
              <a:ext uri="{28A0092B-C50C-407E-A947-70E740481C1C}">
                <a14:useLocalDpi xmlns:a14="http://schemas.microsoft.com/office/drawing/2010/main" val="0"/>
              </a:ext>
            </a:extLst>
          </a:blip>
          <a:srcRect l="10609" r="9430"/>
          <a:stretch/>
        </p:blipFill>
        <p:spPr>
          <a:xfrm>
            <a:off x="4654297" y="10"/>
            <a:ext cx="7537704" cy="6857990"/>
          </a:xfrm>
          <a:prstGeom prst="rect">
            <a:avLst/>
          </a:prstGeom>
        </p:spPr>
      </p:pic>
      <p:sp>
        <p:nvSpPr>
          <p:cNvPr id="19457" name="Title 1">
            <a:extLst>
              <a:ext uri="{FF2B5EF4-FFF2-40B4-BE49-F238E27FC236}">
                <a16:creationId xmlns:a16="http://schemas.microsoft.com/office/drawing/2014/main" id="{3BD1289E-FB7C-5442-843F-9A28ED36B31D}"/>
              </a:ext>
            </a:extLst>
          </p:cNvPr>
          <p:cNvSpPr>
            <a:spLocks noGrp="1"/>
          </p:cNvSpPr>
          <p:nvPr>
            <p:ph type="title"/>
          </p:nvPr>
        </p:nvSpPr>
        <p:spPr>
          <a:xfrm>
            <a:off x="651307" y="640081"/>
            <a:ext cx="3377183" cy="1760219"/>
          </a:xfrm>
          <a:noFill/>
        </p:spPr>
        <p:txBody>
          <a:bodyPr vert="horz" lIns="91440" tIns="45720" rIns="91440" bIns="45720" rtlCol="0" anchor="b">
            <a:normAutofit/>
          </a:bodyPr>
          <a:lstStyle/>
          <a:p>
            <a:r>
              <a:rPr lang="en-US" altLang="en-US" sz="4000"/>
              <a:t>Ed Week Topics Page</a:t>
            </a:r>
          </a:p>
        </p:txBody>
      </p:sp>
      <p:sp>
        <p:nvSpPr>
          <p:cNvPr id="2" name="TextBox 1">
            <a:extLst>
              <a:ext uri="{FF2B5EF4-FFF2-40B4-BE49-F238E27FC236}">
                <a16:creationId xmlns:a16="http://schemas.microsoft.com/office/drawing/2014/main" id="{2F25365B-3A4D-D84A-91A5-17592156EFFE}"/>
              </a:ext>
            </a:extLst>
          </p:cNvPr>
          <p:cNvSpPr txBox="1"/>
          <p:nvPr/>
        </p:nvSpPr>
        <p:spPr>
          <a:xfrm>
            <a:off x="798285" y="2977243"/>
            <a:ext cx="3338285" cy="2862322"/>
          </a:xfrm>
          <a:prstGeom prst="rect">
            <a:avLst/>
          </a:prstGeom>
          <a:noFill/>
        </p:spPr>
        <p:txBody>
          <a:bodyPr wrap="square" rtlCol="0">
            <a:spAutoFit/>
          </a:bodyPr>
          <a:lstStyle/>
          <a:p>
            <a:r>
              <a:rPr lang="en-US" altLang="en-US" sz="2000"/>
              <a:t>The nonprofit weekly journal of education; “America’s most respected source for education news and insight.”  A good starting point for background information and updates.</a:t>
            </a:r>
          </a:p>
          <a:p>
            <a:r>
              <a:rPr lang="en-US" altLang="en-US" sz="2000">
                <a:hlinkClick r:id="rId3"/>
              </a:rPr>
              <a:t>https://</a:t>
            </a:r>
            <a:r>
              <a:rPr lang="en-US" altLang="en-US" sz="2000" err="1">
                <a:hlinkClick r:id="rId3"/>
              </a:rPr>
              <a:t>www.edweek.org</a:t>
            </a:r>
            <a:endParaRPr lang="en-US" altLang="en-US" sz="2000"/>
          </a:p>
          <a:p>
            <a:endParaRPr lang="en-US" sz="2000"/>
          </a:p>
        </p:txBody>
      </p:sp>
    </p:spTree>
    <p:extLst>
      <p:ext uri="{BB962C8B-B14F-4D97-AF65-F5344CB8AC3E}">
        <p14:creationId xmlns:p14="http://schemas.microsoft.com/office/powerpoint/2010/main" val="422642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AE4E782-9EA7-1542-AA54-F950146FB6D0}"/>
              </a:ext>
            </a:extLst>
          </p:cNvPr>
          <p:cNvPicPr>
            <a:picLocks noGrp="1" noChangeAspect="1"/>
          </p:cNvPicPr>
          <p:nvPr>
            <p:ph type="pic" idx="1"/>
          </p:nvPr>
        </p:nvPicPr>
        <p:blipFill rotWithShape="1">
          <a:blip r:embed="rId3"/>
          <a:srcRect l="6493" r="5123" b="-2"/>
          <a:stretch/>
        </p:blipFill>
        <p:spPr>
          <a:xfrm>
            <a:off x="4639056" y="-16615"/>
            <a:ext cx="7552944" cy="6857990"/>
          </a:xfrm>
          <a:prstGeom prst="rect">
            <a:avLst/>
          </a:prstGeom>
          <a:effectLst/>
        </p:spPr>
      </p:pic>
      <p:sp>
        <p:nvSpPr>
          <p:cNvPr id="2" name="Title 1">
            <a:extLst>
              <a:ext uri="{FF2B5EF4-FFF2-40B4-BE49-F238E27FC236}">
                <a16:creationId xmlns:a16="http://schemas.microsoft.com/office/drawing/2014/main" id="{43744F28-7D52-584A-80F6-34230D924421}"/>
              </a:ext>
            </a:extLst>
          </p:cNvPr>
          <p:cNvSpPr>
            <a:spLocks noGrp="1"/>
          </p:cNvSpPr>
          <p:nvPr>
            <p:ph type="title"/>
          </p:nvPr>
        </p:nvSpPr>
        <p:spPr>
          <a:xfrm>
            <a:off x="648929" y="629266"/>
            <a:ext cx="3651467" cy="2215534"/>
          </a:xfrm>
        </p:spPr>
        <p:txBody>
          <a:bodyPr vert="horz" lIns="91440" tIns="45720" rIns="91440" bIns="45720" rtlCol="0" anchor="ctr">
            <a:noAutofit/>
          </a:bodyPr>
          <a:lstStyle/>
          <a:p>
            <a:r>
              <a:rPr lang="en-US" sz="4000"/>
              <a:t>Ohio House of Rep. Education and Career Readiness Committee</a:t>
            </a:r>
          </a:p>
        </p:txBody>
      </p:sp>
      <p:sp>
        <p:nvSpPr>
          <p:cNvPr id="4" name="Text Placeholder 3">
            <a:extLst>
              <a:ext uri="{FF2B5EF4-FFF2-40B4-BE49-F238E27FC236}">
                <a16:creationId xmlns:a16="http://schemas.microsoft.com/office/drawing/2014/main" id="{595AFA68-1772-0645-A8E5-BEC83D1D0B2B}"/>
              </a:ext>
            </a:extLst>
          </p:cNvPr>
          <p:cNvSpPr>
            <a:spLocks noGrp="1"/>
          </p:cNvSpPr>
          <p:nvPr>
            <p:ph type="body" sz="half" idx="2"/>
          </p:nvPr>
        </p:nvSpPr>
        <p:spPr>
          <a:xfrm>
            <a:off x="648929" y="3403599"/>
            <a:ext cx="3651466" cy="2438401"/>
          </a:xfrm>
        </p:spPr>
        <p:txBody>
          <a:bodyPr vert="horz" lIns="91440" tIns="45720" rIns="91440" bIns="45720" rtlCol="0">
            <a:normAutofit/>
          </a:bodyPr>
          <a:lstStyle/>
          <a:p>
            <a:pPr indent="-228600">
              <a:buFont typeface="Arial" panose="020B0604020202020204" pitchFamily="34" charset="0"/>
              <a:buChar char="•"/>
            </a:pPr>
            <a:r>
              <a:rPr lang="en-US" sz="2000" dirty="0"/>
              <a:t>Includes committee members, education HR bills, fiscal and analytical notes for download.</a:t>
            </a:r>
          </a:p>
          <a:p>
            <a:pPr indent="-228600">
              <a:buFont typeface="Arial" panose="020B0604020202020204" pitchFamily="34" charset="0"/>
              <a:buChar char="•"/>
            </a:pPr>
            <a:r>
              <a:rPr lang="en-US" sz="2000" dirty="0">
                <a:hlinkClick r:id="rId4"/>
              </a:rPr>
              <a:t>http://www.ohiohouse.gov/committee/education-and-career-readiness</a:t>
            </a:r>
            <a:endParaRPr lang="en-US" sz="2000" dirty="0"/>
          </a:p>
        </p:txBody>
      </p:sp>
    </p:spTree>
    <p:extLst>
      <p:ext uri="{BB962C8B-B14F-4D97-AF65-F5344CB8AC3E}">
        <p14:creationId xmlns:p14="http://schemas.microsoft.com/office/powerpoint/2010/main" val="1758534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Placeholder 4" descr="Screen Shot 2016-03-29 at 9.38.59 AM.png">
            <a:extLst>
              <a:ext uri="{FF2B5EF4-FFF2-40B4-BE49-F238E27FC236}">
                <a16:creationId xmlns:a16="http://schemas.microsoft.com/office/drawing/2014/main" id="{CAE22E77-01EB-0A49-B892-D3EBFA024A7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9570" r="10032" b="-1"/>
          <a:stretch/>
        </p:blipFill>
        <p:spPr>
          <a:xfrm>
            <a:off x="4639056" y="10"/>
            <a:ext cx="7552944" cy="6857990"/>
          </a:xfrm>
          <a:prstGeom prst="rect">
            <a:avLst/>
          </a:prstGeom>
          <a:effectLst/>
        </p:spPr>
      </p:pic>
      <p:sp>
        <p:nvSpPr>
          <p:cNvPr id="25601" name="Title 1">
            <a:extLst>
              <a:ext uri="{FF2B5EF4-FFF2-40B4-BE49-F238E27FC236}">
                <a16:creationId xmlns:a16="http://schemas.microsoft.com/office/drawing/2014/main" id="{3AA9E2A0-8623-3546-8EEA-74D1352B0626}"/>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altLang="en-US" sz="4000" dirty="0"/>
              <a:t>The U.S. Congress</a:t>
            </a:r>
          </a:p>
        </p:txBody>
      </p:sp>
      <p:sp>
        <p:nvSpPr>
          <p:cNvPr id="25603" name="Text Placeholder 3">
            <a:extLst>
              <a:ext uri="{FF2B5EF4-FFF2-40B4-BE49-F238E27FC236}">
                <a16:creationId xmlns:a16="http://schemas.microsoft.com/office/drawing/2014/main" id="{0BF397C9-6B4F-B140-89C8-B61EB5B3C346}"/>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altLang="en-US" sz="2000" dirty="0"/>
              <a:t>Information on legislation, voting records, public laws, committees, the congressional record, and so on.  The data is vast and searchable.  This is a great resource!</a:t>
            </a:r>
          </a:p>
          <a:p>
            <a:pPr indent="-228600">
              <a:buFont typeface="Arial" panose="020B0604020202020204" pitchFamily="34" charset="0"/>
              <a:buChar char="•"/>
            </a:pPr>
            <a:r>
              <a:rPr lang="en-US" altLang="en-US" sz="2000" dirty="0">
                <a:hlinkClick r:id="rId4"/>
              </a:rPr>
              <a:t>Congress.gov</a:t>
            </a:r>
            <a:endParaRPr lang="en-US" altLang="en-US" sz="2000" dirty="0"/>
          </a:p>
        </p:txBody>
      </p:sp>
    </p:spTree>
    <p:extLst>
      <p:ext uri="{BB962C8B-B14F-4D97-AF65-F5344CB8AC3E}">
        <p14:creationId xmlns:p14="http://schemas.microsoft.com/office/powerpoint/2010/main" val="165132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sz="4000" dirty="0">
                <a:solidFill>
                  <a:schemeClr val="accent1"/>
                </a:solidFill>
              </a:rPr>
              <a:t>Pop Quiz Part II</a:t>
            </a:r>
          </a:p>
        </p:txBody>
      </p:sp>
      <p:sp>
        <p:nvSpPr>
          <p:cNvPr id="3" name="Content Placeholder 2"/>
          <p:cNvSpPr>
            <a:spLocks noGrp="1"/>
          </p:cNvSpPr>
          <p:nvPr>
            <p:ph idx="1"/>
          </p:nvPr>
        </p:nvSpPr>
        <p:spPr>
          <a:xfrm>
            <a:off x="4976031" y="768595"/>
            <a:ext cx="6377769" cy="5320809"/>
          </a:xfrm>
        </p:spPr>
        <p:txBody>
          <a:bodyPr anchor="ctr">
            <a:normAutofit/>
          </a:bodyPr>
          <a:lstStyle/>
          <a:p>
            <a:pPr marL="0" lvl="0" indent="0">
              <a:buNone/>
            </a:pPr>
            <a:r>
              <a:rPr lang="en-US" sz="2400" u="sng" dirty="0"/>
              <a:t>Have you ever</a:t>
            </a:r>
            <a:r>
              <a:rPr lang="mr-IN" sz="2400" u="sng" dirty="0"/>
              <a:t>…</a:t>
            </a:r>
            <a:endParaRPr lang="en-US" sz="2400" u="sng" dirty="0"/>
          </a:p>
          <a:p>
            <a:r>
              <a:rPr lang="en-US" sz="2400" dirty="0"/>
              <a:t>Written your representative about education policy?</a:t>
            </a:r>
          </a:p>
          <a:p>
            <a:r>
              <a:rPr lang="en-US" sz="2400" dirty="0"/>
              <a:t>Met with your representative to discuss educational concerns?</a:t>
            </a:r>
          </a:p>
          <a:p>
            <a:r>
              <a:rPr lang="en-US" sz="2400" dirty="0"/>
              <a:t>Used social media to advocate for important education policy</a:t>
            </a:r>
          </a:p>
          <a:p>
            <a:r>
              <a:rPr lang="en-US" sz="2400" dirty="0"/>
              <a:t>Offered feedback on pending legislation?</a:t>
            </a:r>
          </a:p>
          <a:p>
            <a:r>
              <a:rPr lang="en-US" sz="2400" dirty="0"/>
              <a:t>Publically advocated for education policy?</a:t>
            </a:r>
          </a:p>
          <a:p>
            <a:r>
              <a:rPr lang="en-US" sz="2400" dirty="0"/>
              <a:t>Conducted research on a specific policy?</a:t>
            </a:r>
          </a:p>
          <a:p>
            <a:r>
              <a:rPr lang="en-US" sz="2400" dirty="0"/>
              <a:t>Connected with an advocacy group to impact policy making?</a:t>
            </a:r>
          </a:p>
        </p:txBody>
      </p:sp>
    </p:spTree>
    <p:extLst>
      <p:ext uri="{BB962C8B-B14F-4D97-AF65-F5344CB8AC3E}">
        <p14:creationId xmlns:p14="http://schemas.microsoft.com/office/powerpoint/2010/main" val="186860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1EEDA3-EEF1-E046-9E07-1BC62F85A591}"/>
              </a:ext>
            </a:extLst>
          </p:cNvPr>
          <p:cNvPicPr>
            <a:picLocks noGrp="1" noChangeAspect="1"/>
          </p:cNvPicPr>
          <p:nvPr>
            <p:ph type="pic" idx="1"/>
          </p:nvPr>
        </p:nvPicPr>
        <p:blipFill rotWithShape="1">
          <a:blip r:embed="rId3"/>
          <a:srcRect l="4901" r="3690" b="2"/>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92DAEFFC-0BEA-6D43-8DFF-AF5F98088572}"/>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000" dirty="0" err="1"/>
              <a:t>LegiScan</a:t>
            </a:r>
            <a:endParaRPr lang="en-US" sz="4000" dirty="0"/>
          </a:p>
        </p:txBody>
      </p:sp>
      <p:sp>
        <p:nvSpPr>
          <p:cNvPr id="4" name="Text Placeholder 3">
            <a:extLst>
              <a:ext uri="{FF2B5EF4-FFF2-40B4-BE49-F238E27FC236}">
                <a16:creationId xmlns:a16="http://schemas.microsoft.com/office/drawing/2014/main" id="{836FBAC4-32F3-0A45-BFEF-615A8F7C6BC9}"/>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2000" dirty="0"/>
              <a:t>“The nation's first impartial real-time legislative tracking service designed for both public citizens and government affairs professionals across all sectors in organizations large and small.”</a:t>
            </a:r>
          </a:p>
          <a:p>
            <a:pPr indent="-228600">
              <a:buFont typeface="Arial" panose="020B0604020202020204" pitchFamily="34" charset="0"/>
              <a:buChar char="•"/>
            </a:pPr>
            <a:r>
              <a:rPr lang="en-US" sz="2000" dirty="0"/>
              <a:t>You might start by clicking on your state</a:t>
            </a:r>
          </a:p>
          <a:p>
            <a:pPr indent="-228600">
              <a:buFont typeface="Arial" panose="020B0604020202020204" pitchFamily="34" charset="0"/>
              <a:buChar char="•"/>
            </a:pPr>
            <a:r>
              <a:rPr lang="en-US" sz="2000" dirty="0">
                <a:hlinkClick r:id="rId4"/>
              </a:rPr>
              <a:t>https://</a:t>
            </a:r>
            <a:r>
              <a:rPr lang="en-US" sz="2000" dirty="0" err="1">
                <a:hlinkClick r:id="rId4"/>
              </a:rPr>
              <a:t>legiscan.com</a:t>
            </a:r>
            <a:endParaRPr lang="en-US" sz="2000" dirty="0"/>
          </a:p>
          <a:p>
            <a:pPr indent="-228600">
              <a:buFont typeface="Arial" panose="020B0604020202020204" pitchFamily="34" charset="0"/>
              <a:buChar char="•"/>
            </a:pPr>
            <a:endParaRPr lang="en-US" sz="2000" dirty="0"/>
          </a:p>
        </p:txBody>
      </p:sp>
      <p:sp>
        <p:nvSpPr>
          <p:cNvPr id="3" name="Right Arrow 2">
            <a:extLst>
              <a:ext uri="{FF2B5EF4-FFF2-40B4-BE49-F238E27FC236}">
                <a16:creationId xmlns:a16="http://schemas.microsoft.com/office/drawing/2014/main" id="{10C10F68-D86E-2342-860B-DACD4D9E16CA}"/>
              </a:ext>
            </a:extLst>
          </p:cNvPr>
          <p:cNvSpPr/>
          <p:nvPr/>
        </p:nvSpPr>
        <p:spPr>
          <a:xfrm rot="2078244">
            <a:off x="7614458" y="50541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812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09307-6362-AF45-AD31-FA883313540E}"/>
              </a:ext>
            </a:extLst>
          </p:cNvPr>
          <p:cNvSpPr>
            <a:spLocks noGrp="1"/>
          </p:cNvSpPr>
          <p:nvPr>
            <p:ph type="title"/>
          </p:nvPr>
        </p:nvSpPr>
        <p:spPr>
          <a:xfrm>
            <a:off x="424070" y="457200"/>
            <a:ext cx="3611217" cy="1600200"/>
          </a:xfrm>
        </p:spPr>
        <p:txBody>
          <a:bodyPr>
            <a:noAutofit/>
          </a:bodyPr>
          <a:lstStyle/>
          <a:p>
            <a:r>
              <a:rPr lang="en-US" sz="4000" dirty="0"/>
              <a:t>Education Commission of the States</a:t>
            </a:r>
          </a:p>
        </p:txBody>
      </p:sp>
      <p:pic>
        <p:nvPicPr>
          <p:cNvPr id="6" name="Picture Placeholder 5">
            <a:extLst>
              <a:ext uri="{FF2B5EF4-FFF2-40B4-BE49-F238E27FC236}">
                <a16:creationId xmlns:a16="http://schemas.microsoft.com/office/drawing/2014/main" id="{890F81C7-1260-4941-8E9C-3A72E76F19C5}"/>
              </a:ext>
            </a:extLst>
          </p:cNvPr>
          <p:cNvPicPr>
            <a:picLocks noGrp="1" noChangeAspect="1"/>
          </p:cNvPicPr>
          <p:nvPr>
            <p:ph type="pic" idx="1"/>
          </p:nvPr>
        </p:nvPicPr>
        <p:blipFill>
          <a:blip r:embed="rId3"/>
          <a:srcRect l="5490" r="5490"/>
          <a:stretch>
            <a:fillRect/>
          </a:stretch>
        </p:blipFill>
        <p:spPr>
          <a:xfrm>
            <a:off x="4206481" y="457200"/>
            <a:ext cx="7985519" cy="6261652"/>
          </a:xfrm>
        </p:spPr>
      </p:pic>
      <p:sp>
        <p:nvSpPr>
          <p:cNvPr id="4" name="Text Placeholder 3">
            <a:extLst>
              <a:ext uri="{FF2B5EF4-FFF2-40B4-BE49-F238E27FC236}">
                <a16:creationId xmlns:a16="http://schemas.microsoft.com/office/drawing/2014/main" id="{4D90CDB2-1ED2-4C4F-9BFF-5870C538DBEA}"/>
              </a:ext>
            </a:extLst>
          </p:cNvPr>
          <p:cNvSpPr>
            <a:spLocks noGrp="1"/>
          </p:cNvSpPr>
          <p:nvPr>
            <p:ph type="body" sz="half" idx="2"/>
          </p:nvPr>
        </p:nvSpPr>
        <p:spPr>
          <a:xfrm>
            <a:off x="424070" y="2057400"/>
            <a:ext cx="3611217" cy="3811588"/>
          </a:xfrm>
        </p:spPr>
        <p:txBody>
          <a:bodyPr>
            <a:normAutofit/>
          </a:bodyPr>
          <a:lstStyle/>
          <a:p>
            <a:pPr marL="342900" indent="-342900">
              <a:buFont typeface="Arial" panose="020B0604020202020204" pitchFamily="34" charset="0"/>
              <a:buChar char="•"/>
            </a:pPr>
            <a:r>
              <a:rPr lang="en-US" sz="2000" dirty="0"/>
              <a:t>A commission made up of seven representatives from each state, typically including the governor, a state senator, a state representative, and 4 other gubernatorial appointees.  A one stop shop for state policy research.</a:t>
            </a:r>
          </a:p>
          <a:p>
            <a:pPr marL="342900" indent="-342900">
              <a:buFont typeface="Arial" panose="020B0604020202020204" pitchFamily="34" charset="0"/>
              <a:buChar char="•"/>
            </a:pPr>
            <a:r>
              <a:rPr lang="en-US" sz="2000" dirty="0">
                <a:hlinkClick r:id="rId4"/>
              </a:rPr>
              <a:t>https://www.ecs.org</a:t>
            </a:r>
            <a:endParaRPr lang="en-US" sz="2000" dirty="0"/>
          </a:p>
        </p:txBody>
      </p:sp>
      <p:sp>
        <p:nvSpPr>
          <p:cNvPr id="7" name="Right Arrow 6">
            <a:extLst>
              <a:ext uri="{FF2B5EF4-FFF2-40B4-BE49-F238E27FC236}">
                <a16:creationId xmlns:a16="http://schemas.microsoft.com/office/drawing/2014/main" id="{5EC7AA02-C626-0440-ACF8-080A94A4A4C7}"/>
              </a:ext>
            </a:extLst>
          </p:cNvPr>
          <p:cNvSpPr/>
          <p:nvPr/>
        </p:nvSpPr>
        <p:spPr>
          <a:xfrm rot="18914985">
            <a:off x="5261113" y="241189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B9253DE0-4584-FA49-B54B-3E815FB66C9E}"/>
              </a:ext>
            </a:extLst>
          </p:cNvPr>
          <p:cNvSpPr/>
          <p:nvPr/>
        </p:nvSpPr>
        <p:spPr>
          <a:xfrm>
            <a:off x="5750317" y="37208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41A4722C-1795-1B49-9EFD-89F7422493E6}"/>
              </a:ext>
            </a:extLst>
          </p:cNvPr>
          <p:cNvSpPr/>
          <p:nvPr/>
        </p:nvSpPr>
        <p:spPr>
          <a:xfrm rot="3042531">
            <a:off x="9886120" y="115118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888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CAB19-9C43-E24D-9562-8792C6D4C619}"/>
              </a:ext>
            </a:extLst>
          </p:cNvPr>
          <p:cNvSpPr>
            <a:spLocks noGrp="1"/>
          </p:cNvSpPr>
          <p:nvPr>
            <p:ph type="title"/>
          </p:nvPr>
        </p:nvSpPr>
        <p:spPr>
          <a:xfrm>
            <a:off x="839788" y="457200"/>
            <a:ext cx="3056351" cy="1600200"/>
          </a:xfrm>
        </p:spPr>
        <p:txBody>
          <a:bodyPr>
            <a:normAutofit/>
          </a:bodyPr>
          <a:lstStyle/>
          <a:p>
            <a:r>
              <a:rPr lang="en-US" sz="4000" dirty="0"/>
              <a:t>Sample ECS Search</a:t>
            </a:r>
          </a:p>
        </p:txBody>
      </p:sp>
      <p:pic>
        <p:nvPicPr>
          <p:cNvPr id="6" name="Picture Placeholder 5">
            <a:extLst>
              <a:ext uri="{FF2B5EF4-FFF2-40B4-BE49-F238E27FC236}">
                <a16:creationId xmlns:a16="http://schemas.microsoft.com/office/drawing/2014/main" id="{E5A9BE52-6115-BE44-803B-34517619ADCD}"/>
              </a:ext>
            </a:extLst>
          </p:cNvPr>
          <p:cNvPicPr>
            <a:picLocks noGrp="1" noChangeAspect="1"/>
          </p:cNvPicPr>
          <p:nvPr>
            <p:ph type="pic" idx="1"/>
          </p:nvPr>
        </p:nvPicPr>
        <p:blipFill>
          <a:blip r:embed="rId3"/>
          <a:srcRect l="5490" r="5490"/>
          <a:stretch>
            <a:fillRect/>
          </a:stretch>
        </p:blipFill>
        <p:spPr>
          <a:xfrm>
            <a:off x="4147176" y="457200"/>
            <a:ext cx="7879715" cy="6221895"/>
          </a:xfrm>
        </p:spPr>
      </p:pic>
      <p:sp>
        <p:nvSpPr>
          <p:cNvPr id="4" name="Text Placeholder 3">
            <a:extLst>
              <a:ext uri="{FF2B5EF4-FFF2-40B4-BE49-F238E27FC236}">
                <a16:creationId xmlns:a16="http://schemas.microsoft.com/office/drawing/2014/main" id="{EC4511F9-3238-D249-AF7B-FDA9989DAD65}"/>
              </a:ext>
            </a:extLst>
          </p:cNvPr>
          <p:cNvSpPr>
            <a:spLocks noGrp="1"/>
          </p:cNvSpPr>
          <p:nvPr>
            <p:ph type="body" sz="half" idx="2"/>
          </p:nvPr>
        </p:nvSpPr>
        <p:spPr>
          <a:xfrm>
            <a:off x="516836" y="2057400"/>
            <a:ext cx="3538330" cy="3811588"/>
          </a:xfrm>
        </p:spPr>
        <p:txBody>
          <a:bodyPr>
            <a:normAutofit/>
          </a:bodyPr>
          <a:lstStyle/>
          <a:p>
            <a:pPr marL="342900" indent="-342900">
              <a:buFont typeface="Arial" panose="020B0604020202020204" pitchFamily="34" charset="0"/>
              <a:buChar char="•"/>
            </a:pPr>
            <a:r>
              <a:rPr lang="en-US" sz="2000" dirty="0"/>
              <a:t>Entering a search term can result in a list of reports generated by the states, most of which are downloadable. </a:t>
            </a:r>
          </a:p>
        </p:txBody>
      </p:sp>
    </p:spTree>
    <p:extLst>
      <p:ext uri="{BB962C8B-B14F-4D97-AF65-F5344CB8AC3E}">
        <p14:creationId xmlns:p14="http://schemas.microsoft.com/office/powerpoint/2010/main" val="2477000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Placeholder 4" descr="Screen Shot 2017-01-25 at 10.01.19 AM.png">
            <a:extLst>
              <a:ext uri="{FF2B5EF4-FFF2-40B4-BE49-F238E27FC236}">
                <a16:creationId xmlns:a16="http://schemas.microsoft.com/office/drawing/2014/main" id="{CB99DD54-3FF2-1D4A-BB0A-D46AF537BA17}"/>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2046" r="10466"/>
          <a:stretch/>
        </p:blipFill>
        <p:spPr>
          <a:xfrm>
            <a:off x="4654297" y="10"/>
            <a:ext cx="7537704" cy="6857990"/>
          </a:xfrm>
          <a:prstGeom prst="rect">
            <a:avLst/>
          </a:prstGeom>
        </p:spPr>
      </p:pic>
      <p:sp>
        <p:nvSpPr>
          <p:cNvPr id="47105" name="Title 1">
            <a:extLst>
              <a:ext uri="{FF2B5EF4-FFF2-40B4-BE49-F238E27FC236}">
                <a16:creationId xmlns:a16="http://schemas.microsoft.com/office/drawing/2014/main" id="{618E09E1-3014-054D-8985-1DBA46E6ADEC}"/>
              </a:ext>
            </a:extLst>
          </p:cNvPr>
          <p:cNvSpPr>
            <a:spLocks noGrp="1"/>
          </p:cNvSpPr>
          <p:nvPr>
            <p:ph type="title"/>
          </p:nvPr>
        </p:nvSpPr>
        <p:spPr>
          <a:xfrm>
            <a:off x="651307" y="640081"/>
            <a:ext cx="3377183" cy="2030548"/>
          </a:xfrm>
          <a:noFill/>
        </p:spPr>
        <p:txBody>
          <a:bodyPr vert="horz" lIns="91440" tIns="45720" rIns="91440" bIns="45720" rtlCol="0" anchor="b">
            <a:normAutofit/>
          </a:bodyPr>
          <a:lstStyle/>
          <a:p>
            <a:r>
              <a:rPr lang="en-US" altLang="en-US" sz="4000"/>
              <a:t>FindLaw for Legal Professionals</a:t>
            </a:r>
          </a:p>
        </p:txBody>
      </p:sp>
      <p:sp>
        <p:nvSpPr>
          <p:cNvPr id="47107" name="Text Placeholder 3">
            <a:extLst>
              <a:ext uri="{FF2B5EF4-FFF2-40B4-BE49-F238E27FC236}">
                <a16:creationId xmlns:a16="http://schemas.microsoft.com/office/drawing/2014/main" id="{816BC3E2-C3DD-594F-A928-5D97E8EA8836}"/>
              </a:ext>
            </a:extLst>
          </p:cNvPr>
          <p:cNvSpPr>
            <a:spLocks noGrp="1"/>
          </p:cNvSpPr>
          <p:nvPr>
            <p:ph type="body" sz="half" idx="2"/>
          </p:nvPr>
        </p:nvSpPr>
        <p:spPr>
          <a:xfrm>
            <a:off x="651307" y="2670630"/>
            <a:ext cx="3377184" cy="3062514"/>
          </a:xfrm>
          <a:noFill/>
        </p:spPr>
        <p:txBody>
          <a:bodyPr vert="horz" lIns="91440" tIns="45720" rIns="91440" bIns="45720" rtlCol="0">
            <a:normAutofit/>
          </a:bodyPr>
          <a:lstStyle/>
          <a:p>
            <a:r>
              <a:rPr lang="en-US" altLang="en-US" sz="2000" dirty="0"/>
              <a:t>Allows you to locate and search laws from around the country, including the Ohio Revised Code.</a:t>
            </a:r>
          </a:p>
          <a:p>
            <a:r>
              <a:rPr lang="en-US" altLang="en-US" sz="2000" dirty="0">
                <a:hlinkClick r:id="rId4"/>
              </a:rPr>
              <a:t>http://lp.findlaw.com</a:t>
            </a:r>
            <a:endParaRPr lang="en-US" altLang="en-US" sz="2000" dirty="0"/>
          </a:p>
        </p:txBody>
      </p:sp>
    </p:spTree>
    <p:extLst>
      <p:ext uri="{BB962C8B-B14F-4D97-AF65-F5344CB8AC3E}">
        <p14:creationId xmlns:p14="http://schemas.microsoft.com/office/powerpoint/2010/main" val="3117873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1" name="Picture Placeholder 6" descr="Find a case.png">
            <a:extLst>
              <a:ext uri="{FF2B5EF4-FFF2-40B4-BE49-F238E27FC236}">
                <a16:creationId xmlns:a16="http://schemas.microsoft.com/office/drawing/2014/main" id="{7B753E99-89D6-9347-BE4E-742BAF59EA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039" r="10795" b="1"/>
          <a:stretch/>
        </p:blipFill>
        <p:spPr>
          <a:xfrm>
            <a:off x="4639056" y="10"/>
            <a:ext cx="7552944" cy="6857990"/>
          </a:xfrm>
          <a:prstGeom prst="rect">
            <a:avLst/>
          </a:prstGeom>
          <a:effectLst/>
        </p:spPr>
      </p:pic>
      <p:sp>
        <p:nvSpPr>
          <p:cNvPr id="27649" name="Title 1">
            <a:extLst>
              <a:ext uri="{FF2B5EF4-FFF2-40B4-BE49-F238E27FC236}">
                <a16:creationId xmlns:a16="http://schemas.microsoft.com/office/drawing/2014/main" id="{DB50BCAC-FEF5-DF46-B645-8827F0B682CD}"/>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altLang="en-US" sz="4400"/>
              <a:t>Find a Case</a:t>
            </a:r>
          </a:p>
        </p:txBody>
      </p:sp>
      <p:sp>
        <p:nvSpPr>
          <p:cNvPr id="27650" name="Text Placeholder 3">
            <a:extLst>
              <a:ext uri="{FF2B5EF4-FFF2-40B4-BE49-F238E27FC236}">
                <a16:creationId xmlns:a16="http://schemas.microsoft.com/office/drawing/2014/main" id="{5076B28F-9B9E-3745-B8B8-50B6813EA212}"/>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marL="342900" indent="-228600">
              <a:buFont typeface="Arial" panose="020B0604020202020204" pitchFamily="34" charset="0"/>
              <a:buChar char="•"/>
            </a:pPr>
            <a:r>
              <a:rPr lang="en-US" altLang="en-US" sz="2000" dirty="0"/>
              <a:t>Run by the US Court System.  A good reference for case law.</a:t>
            </a:r>
          </a:p>
          <a:p>
            <a:pPr marL="342900" indent="-228600">
              <a:buFont typeface="Arial" panose="020B0604020202020204" pitchFamily="34" charset="0"/>
              <a:buChar char="•"/>
            </a:pPr>
            <a:r>
              <a:rPr lang="en-US" altLang="en-US" sz="2000" dirty="0">
                <a:hlinkClick r:id="rId3"/>
              </a:rPr>
              <a:t>http://www.uscourts.gov/court-records/find-case-pacer</a:t>
            </a:r>
            <a:endParaRPr lang="en-US" altLang="en-US" sz="2000" dirty="0"/>
          </a:p>
        </p:txBody>
      </p:sp>
      <p:sp>
        <p:nvSpPr>
          <p:cNvPr id="2" name="Right Arrow 1">
            <a:extLst>
              <a:ext uri="{FF2B5EF4-FFF2-40B4-BE49-F238E27FC236}">
                <a16:creationId xmlns:a16="http://schemas.microsoft.com/office/drawing/2014/main" id="{2AEEA7CD-3AC3-6144-9807-9DD471D8BFE6}"/>
              </a:ext>
            </a:extLst>
          </p:cNvPr>
          <p:cNvSpPr/>
          <p:nvPr/>
        </p:nvSpPr>
        <p:spPr>
          <a:xfrm rot="2317486">
            <a:off x="10194956" y="434529"/>
            <a:ext cx="978408" cy="389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354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3" name="Picture Placeholder 6" descr="Screen Shot 2016-01-06 at 3.23.30 PM.png">
            <a:extLst>
              <a:ext uri="{FF2B5EF4-FFF2-40B4-BE49-F238E27FC236}">
                <a16:creationId xmlns:a16="http://schemas.microsoft.com/office/drawing/2014/main" id="{434A04ED-3723-5E43-94D2-DA0C411292E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181" r="12654" b="1"/>
          <a:stretch/>
        </p:blipFill>
        <p:spPr>
          <a:xfrm>
            <a:off x="4639056" y="10"/>
            <a:ext cx="7552944" cy="6857990"/>
          </a:xfrm>
          <a:prstGeom prst="rect">
            <a:avLst/>
          </a:prstGeom>
          <a:effectLst/>
        </p:spPr>
      </p:pic>
      <p:sp>
        <p:nvSpPr>
          <p:cNvPr id="35841" name="Title 1">
            <a:extLst>
              <a:ext uri="{FF2B5EF4-FFF2-40B4-BE49-F238E27FC236}">
                <a16:creationId xmlns:a16="http://schemas.microsoft.com/office/drawing/2014/main" id="{BD7A5D4C-0564-434F-BF09-7F70F9870525}"/>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altLang="en-US" sz="4400"/>
              <a:t>WestLaw</a:t>
            </a:r>
          </a:p>
        </p:txBody>
      </p:sp>
      <p:sp>
        <p:nvSpPr>
          <p:cNvPr id="35842" name="Text Placeholder 3">
            <a:extLst>
              <a:ext uri="{FF2B5EF4-FFF2-40B4-BE49-F238E27FC236}">
                <a16:creationId xmlns:a16="http://schemas.microsoft.com/office/drawing/2014/main" id="{2E6E2BDA-438E-CD40-B186-109120882D7F}"/>
              </a:ext>
            </a:extLst>
          </p:cNvPr>
          <p:cNvSpPr>
            <a:spLocks noGrp="1"/>
          </p:cNvSpPr>
          <p:nvPr>
            <p:ph type="body" sz="half" idx="2"/>
          </p:nvPr>
        </p:nvSpPr>
        <p:spPr>
          <a:xfrm>
            <a:off x="648930" y="2014330"/>
            <a:ext cx="3651466" cy="3785419"/>
          </a:xfrm>
        </p:spPr>
        <p:txBody>
          <a:bodyPr vert="horz" lIns="91440" tIns="45720" rIns="91440" bIns="45720" rtlCol="0">
            <a:normAutofit/>
          </a:bodyPr>
          <a:lstStyle/>
          <a:p>
            <a:pPr marL="342900" indent="-228600">
              <a:buFont typeface="Arial" panose="020B0604020202020204" pitchFamily="34" charset="0"/>
              <a:buChar char="•"/>
            </a:pPr>
            <a:r>
              <a:rPr lang="en-US" altLang="en-US" sz="2000" dirty="0"/>
              <a:t>Allows you to search statutes, cases, regulations, administrative decisions, and more.  Also provides laws, legislation, and various documents by state.</a:t>
            </a:r>
          </a:p>
          <a:p>
            <a:pPr marL="342900" indent="-228600">
              <a:buFont typeface="Arial" panose="020B0604020202020204" pitchFamily="34" charset="0"/>
              <a:buChar char="•"/>
            </a:pPr>
            <a:r>
              <a:rPr lang="en-US" altLang="en-US" sz="2000" dirty="0"/>
              <a:t>Note: </a:t>
            </a:r>
            <a:r>
              <a:rPr lang="en-US" altLang="en-US" sz="2000" dirty="0" err="1"/>
              <a:t>WestLaw</a:t>
            </a:r>
            <a:r>
              <a:rPr lang="en-US" altLang="en-US" sz="2000" dirty="0"/>
              <a:t> may require an institutional subscription</a:t>
            </a:r>
          </a:p>
          <a:p>
            <a:pPr marL="342900" indent="-228600">
              <a:buFont typeface="Arial" panose="020B0604020202020204" pitchFamily="34" charset="0"/>
              <a:buChar char="•"/>
            </a:pPr>
            <a:r>
              <a:rPr lang="en-US" altLang="en-US" sz="2000" dirty="0">
                <a:hlinkClick r:id="rId3"/>
              </a:rPr>
              <a:t>https://1.next.westlaw.com/Browse/Home/Ohio?transitionType=Default&amp;contextData=(sc.Default)</a:t>
            </a:r>
            <a:endParaRPr lang="en-US" altLang="en-US" sz="2000" dirty="0"/>
          </a:p>
        </p:txBody>
      </p:sp>
    </p:spTree>
    <p:extLst>
      <p:ext uri="{BB962C8B-B14F-4D97-AF65-F5344CB8AC3E}">
        <p14:creationId xmlns:p14="http://schemas.microsoft.com/office/powerpoint/2010/main" val="2959370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E3C6E3A-C769-D84E-A469-DA2F69AF045F}"/>
              </a:ext>
            </a:extLst>
          </p:cNvPr>
          <p:cNvSpPr>
            <a:spLocks noGrp="1"/>
          </p:cNvSpPr>
          <p:nvPr>
            <p:ph type="title"/>
          </p:nvPr>
        </p:nvSpPr>
        <p:spPr>
          <a:xfrm>
            <a:off x="839789" y="673100"/>
            <a:ext cx="3662396" cy="1384300"/>
          </a:xfrm>
        </p:spPr>
        <p:txBody>
          <a:bodyPr>
            <a:normAutofit/>
          </a:bodyPr>
          <a:lstStyle/>
          <a:p>
            <a:pPr algn="ctr" eaLnBrk="1" hangingPunct="1"/>
            <a:r>
              <a:rPr lang="en-US" altLang="en-US" sz="4000">
                <a:ea typeface="ＭＳ Ｐゴシック" panose="020B0600070205080204" pitchFamily="34" charset="-128"/>
              </a:rPr>
              <a:t>A sample </a:t>
            </a:r>
            <a:r>
              <a:rPr lang="en-US" altLang="en-US" sz="4000" err="1">
                <a:ea typeface="ＭＳ Ｐゴシック" panose="020B0600070205080204" pitchFamily="34" charset="-128"/>
              </a:rPr>
              <a:t>WestLaw</a:t>
            </a:r>
            <a:r>
              <a:rPr lang="en-US" altLang="en-US" sz="4000">
                <a:ea typeface="ＭＳ Ｐゴシック" panose="020B0600070205080204" pitchFamily="34" charset="-128"/>
              </a:rPr>
              <a:t> search.</a:t>
            </a:r>
          </a:p>
        </p:txBody>
      </p:sp>
      <p:pic>
        <p:nvPicPr>
          <p:cNvPr id="36866" name="Picture Placeholder 4" descr="Screen Shot 2016-01-06 at 2.08.20 PM.png">
            <a:extLst>
              <a:ext uri="{FF2B5EF4-FFF2-40B4-BE49-F238E27FC236}">
                <a16:creationId xmlns:a16="http://schemas.microsoft.com/office/drawing/2014/main" id="{943F8147-8A7E-504D-9E29-45239929134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4556" r="4556"/>
          <a:stretch>
            <a:fillRect/>
          </a:stretch>
        </p:blipFill>
        <p:spPr>
          <a:xfrm>
            <a:off x="4734587" y="457200"/>
            <a:ext cx="7292303" cy="5758069"/>
          </a:xfrm>
        </p:spPr>
      </p:pic>
      <p:sp>
        <p:nvSpPr>
          <p:cNvPr id="36867" name="Text Placeholder 3">
            <a:extLst>
              <a:ext uri="{FF2B5EF4-FFF2-40B4-BE49-F238E27FC236}">
                <a16:creationId xmlns:a16="http://schemas.microsoft.com/office/drawing/2014/main" id="{20EE7BF5-9079-D743-9505-A765240229E0}"/>
              </a:ext>
            </a:extLst>
          </p:cNvPr>
          <p:cNvSpPr>
            <a:spLocks noGrp="1"/>
          </p:cNvSpPr>
          <p:nvPr>
            <p:ph type="body" sz="half" idx="2"/>
          </p:nvPr>
        </p:nvSpPr>
        <p:spPr>
          <a:xfrm>
            <a:off x="839788" y="2862470"/>
            <a:ext cx="3932237" cy="3006518"/>
          </a:xfrm>
        </p:spPr>
        <p:txBody>
          <a:bodyPr>
            <a:normAutofit/>
          </a:bodyPr>
          <a:lstStyle/>
          <a:p>
            <a:pPr eaLnBrk="1" hangingPunct="1"/>
            <a:r>
              <a:rPr lang="en-US" altLang="en-US" sz="2000" dirty="0">
                <a:ea typeface="ＭＳ Ｐゴシック" panose="020B0600070205080204" pitchFamily="34" charset="-128"/>
              </a:rPr>
              <a:t>Notice all the resources in the left column!  Cases, statutes, regulations, administrative decisions, briefs, and so on.</a:t>
            </a:r>
          </a:p>
        </p:txBody>
      </p:sp>
      <p:sp>
        <p:nvSpPr>
          <p:cNvPr id="6" name="Right Arrow 5">
            <a:extLst>
              <a:ext uri="{FF2B5EF4-FFF2-40B4-BE49-F238E27FC236}">
                <a16:creationId xmlns:a16="http://schemas.microsoft.com/office/drawing/2014/main" id="{20172F5B-740B-8145-80F8-A88250491384}"/>
              </a:ext>
            </a:extLst>
          </p:cNvPr>
          <p:cNvSpPr>
            <a:spLocks noChangeArrowheads="1"/>
          </p:cNvSpPr>
          <p:nvPr/>
        </p:nvSpPr>
        <p:spPr bwMode="auto">
          <a:xfrm>
            <a:off x="3678271" y="1819378"/>
            <a:ext cx="823913" cy="822325"/>
          </a:xfrm>
          <a:prstGeom prst="rightArrow">
            <a:avLst>
              <a:gd name="adj1" fmla="val 50000"/>
              <a:gd name="adj2" fmla="val 5009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lstStyle/>
          <a:p>
            <a:pPr>
              <a:defRPr/>
            </a:pPr>
            <a:endParaRPr lang="en-US">
              <a:solidFill>
                <a:schemeClr val="lt1"/>
              </a:solidFill>
            </a:endParaRPr>
          </a:p>
        </p:txBody>
      </p:sp>
    </p:spTree>
    <p:extLst>
      <p:ext uri="{BB962C8B-B14F-4D97-AF65-F5344CB8AC3E}">
        <p14:creationId xmlns:p14="http://schemas.microsoft.com/office/powerpoint/2010/main" val="3756354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7E75780-3F79-D647-821A-7AE83C7D9A69}"/>
              </a:ext>
            </a:extLst>
          </p:cNvPr>
          <p:cNvPicPr>
            <a:picLocks noGrp="1" noChangeAspect="1"/>
          </p:cNvPicPr>
          <p:nvPr>
            <p:ph type="pic" idx="1"/>
          </p:nvPr>
        </p:nvPicPr>
        <p:blipFill rotWithShape="1">
          <a:blip r:embed="rId2"/>
          <a:srcRect l="5601" r="6015" b="-2"/>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84A537F2-A507-F041-A763-1CD9B41E8A65}"/>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000"/>
              <a:t>Lexis Nexis Academic</a:t>
            </a:r>
          </a:p>
        </p:txBody>
      </p:sp>
      <p:sp>
        <p:nvSpPr>
          <p:cNvPr id="4" name="Text Placeholder 3">
            <a:extLst>
              <a:ext uri="{FF2B5EF4-FFF2-40B4-BE49-F238E27FC236}">
                <a16:creationId xmlns:a16="http://schemas.microsoft.com/office/drawing/2014/main" id="{BE60E5E4-0C45-5B42-BDD7-E4A8C1473218}"/>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2000"/>
              <a:t>An “academic knowledge center,” a database of information on a variety of topics.</a:t>
            </a:r>
          </a:p>
          <a:p>
            <a:pPr indent="-228600">
              <a:buFont typeface="Arial" panose="020B0604020202020204" pitchFamily="34" charset="0"/>
              <a:buChar char="•"/>
            </a:pPr>
            <a:r>
              <a:rPr lang="en-US" altLang="en-US" sz="2000"/>
              <a:t>Note: Lexis Nexis may require an institutional subscription</a:t>
            </a:r>
            <a:endParaRPr lang="en-US" sz="2000"/>
          </a:p>
          <a:p>
            <a:pPr indent="-228600">
              <a:buFont typeface="Arial" panose="020B0604020202020204" pitchFamily="34" charset="0"/>
              <a:buChar char="•"/>
            </a:pPr>
            <a:r>
              <a:rPr lang="en-US" sz="2000">
                <a:hlinkClick r:id="rId3"/>
              </a:rPr>
              <a:t>http://</a:t>
            </a:r>
            <a:r>
              <a:rPr lang="en-US" sz="2000" err="1">
                <a:hlinkClick r:id="rId3"/>
              </a:rPr>
              <a:t>www.lexisnexis.com</a:t>
            </a:r>
            <a:r>
              <a:rPr lang="en-US" sz="2000">
                <a:hlinkClick r:id="rId3"/>
              </a:rPr>
              <a:t>/</a:t>
            </a:r>
            <a:r>
              <a:rPr lang="en-US" sz="2000" err="1">
                <a:hlinkClick r:id="rId3"/>
              </a:rPr>
              <a:t>hottopics</a:t>
            </a:r>
            <a:r>
              <a:rPr lang="en-US" sz="2000">
                <a:hlinkClick r:id="rId3"/>
              </a:rPr>
              <a:t>/</a:t>
            </a:r>
            <a:r>
              <a:rPr lang="en-US" sz="2000" err="1">
                <a:hlinkClick r:id="rId3"/>
              </a:rPr>
              <a:t>lnacademic</a:t>
            </a:r>
            <a:r>
              <a:rPr lang="en-US" sz="2000">
                <a:hlinkClick r:id="rId3"/>
              </a:rPr>
              <a:t>/</a:t>
            </a:r>
            <a:endParaRPr lang="en-US" sz="2000"/>
          </a:p>
        </p:txBody>
      </p:sp>
    </p:spTree>
    <p:extLst>
      <p:ext uri="{BB962C8B-B14F-4D97-AF65-F5344CB8AC3E}">
        <p14:creationId xmlns:p14="http://schemas.microsoft.com/office/powerpoint/2010/main" val="1954624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3">
            <a:extLst>
              <a:ext uri="{FF2B5EF4-FFF2-40B4-BE49-F238E27FC236}">
                <a16:creationId xmlns:a16="http://schemas.microsoft.com/office/drawing/2014/main" id="{52568ACD-C056-9D48-B0F6-68713497C221}"/>
              </a:ext>
            </a:extLst>
          </p:cNvPr>
          <p:cNvSpPr>
            <a:spLocks noGrp="1"/>
          </p:cNvSpPr>
          <p:nvPr>
            <p:ph type="title"/>
          </p:nvPr>
        </p:nvSpPr>
        <p:spPr/>
        <p:txBody>
          <a:bodyPr/>
          <a:lstStyle/>
          <a:p>
            <a:pPr algn="ctr" eaLnBrk="1" hangingPunct="1"/>
            <a:r>
              <a:rPr lang="en-US" altLang="en-US" dirty="0">
                <a:ea typeface="ＭＳ Ｐゴシック" panose="020B0600070205080204" pitchFamily="34" charset="-128"/>
              </a:rPr>
              <a:t>Lexis Nexis Academic Sample Search </a:t>
            </a:r>
          </a:p>
        </p:txBody>
      </p:sp>
      <p:pic>
        <p:nvPicPr>
          <p:cNvPr id="38914" name="Picture Placeholder 6" descr="Lexus Nexis.png">
            <a:extLst>
              <a:ext uri="{FF2B5EF4-FFF2-40B4-BE49-F238E27FC236}">
                <a16:creationId xmlns:a16="http://schemas.microsoft.com/office/drawing/2014/main" id="{0442D66B-114B-5C4E-8C27-F4E8ED2ECD8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4556" r="4556"/>
          <a:stretch>
            <a:fillRect/>
          </a:stretch>
        </p:blipFill>
        <p:spPr>
          <a:xfrm>
            <a:off x="5183188" y="800100"/>
            <a:ext cx="7042654" cy="5560943"/>
          </a:xfrm>
        </p:spPr>
      </p:pic>
      <p:sp>
        <p:nvSpPr>
          <p:cNvPr id="38915" name="Text Placeholder 5">
            <a:extLst>
              <a:ext uri="{FF2B5EF4-FFF2-40B4-BE49-F238E27FC236}">
                <a16:creationId xmlns:a16="http://schemas.microsoft.com/office/drawing/2014/main" id="{D8D15C0B-C5F0-A547-8C6A-6E113CDA6B59}"/>
              </a:ext>
            </a:extLst>
          </p:cNvPr>
          <p:cNvSpPr>
            <a:spLocks noGrp="1"/>
          </p:cNvSpPr>
          <p:nvPr>
            <p:ph type="body" sz="half" idx="2"/>
          </p:nvPr>
        </p:nvSpPr>
        <p:spPr>
          <a:xfrm>
            <a:off x="754063" y="2281894"/>
            <a:ext cx="3168234" cy="2820193"/>
          </a:xfrm>
        </p:spPr>
        <p:txBody>
          <a:bodyPr>
            <a:normAutofit/>
          </a:bodyPr>
          <a:lstStyle/>
          <a:p>
            <a:pPr eaLnBrk="1" hangingPunct="1"/>
            <a:r>
              <a:rPr lang="en-US" altLang="en-US" sz="2000" dirty="0">
                <a:ea typeface="ＭＳ Ｐゴシック" panose="020B0600070205080204" pitchFamily="34" charset="-128"/>
              </a:rPr>
              <a:t>This is a sample search.  This site also has a list of resources in the left hand column but they are organized according to source.  Law Reviews, Cases, Newspapers, Regulatory codes and so on.</a:t>
            </a:r>
          </a:p>
        </p:txBody>
      </p:sp>
      <p:sp>
        <p:nvSpPr>
          <p:cNvPr id="8" name="Right Arrow 7">
            <a:extLst>
              <a:ext uri="{FF2B5EF4-FFF2-40B4-BE49-F238E27FC236}">
                <a16:creationId xmlns:a16="http://schemas.microsoft.com/office/drawing/2014/main" id="{2D83B109-6101-C249-AD72-F4792DCAFDA2}"/>
              </a:ext>
            </a:extLst>
          </p:cNvPr>
          <p:cNvSpPr>
            <a:spLocks noChangeArrowheads="1"/>
          </p:cNvSpPr>
          <p:nvPr/>
        </p:nvSpPr>
        <p:spPr bwMode="auto">
          <a:xfrm rot="19506446">
            <a:off x="4153258" y="3817203"/>
            <a:ext cx="979487" cy="484187"/>
          </a:xfrm>
          <a:prstGeom prst="rightArrow">
            <a:avLst>
              <a:gd name="adj1" fmla="val 50000"/>
              <a:gd name="adj2" fmla="val 50106"/>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chemeClr val="lt1"/>
              </a:solidFill>
            </a:endParaRPr>
          </a:p>
        </p:txBody>
      </p:sp>
    </p:spTree>
    <p:extLst>
      <p:ext uri="{BB962C8B-B14F-4D97-AF65-F5344CB8AC3E}">
        <p14:creationId xmlns:p14="http://schemas.microsoft.com/office/powerpoint/2010/main" val="864434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Placeholder 4" descr="Screen Shot 2017-01-03 at 10.19.54 AM.png">
            <a:extLst>
              <a:ext uri="{FF2B5EF4-FFF2-40B4-BE49-F238E27FC236}">
                <a16:creationId xmlns:a16="http://schemas.microsoft.com/office/drawing/2014/main" id="{B556EA5B-A5A3-DE46-A04C-59896F45755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800" r="10078"/>
          <a:stretch/>
        </p:blipFill>
        <p:spPr>
          <a:xfrm>
            <a:off x="4639056" y="10"/>
            <a:ext cx="7552944" cy="6857990"/>
          </a:xfrm>
          <a:prstGeom prst="rect">
            <a:avLst/>
          </a:prstGeom>
          <a:effectLst/>
        </p:spPr>
      </p:pic>
      <p:sp>
        <p:nvSpPr>
          <p:cNvPr id="20481" name="Title 1">
            <a:extLst>
              <a:ext uri="{FF2B5EF4-FFF2-40B4-BE49-F238E27FC236}">
                <a16:creationId xmlns:a16="http://schemas.microsoft.com/office/drawing/2014/main" id="{365E8767-50C0-E44F-BDB3-4E42C8754F2D}"/>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altLang="en-US" sz="4000"/>
              <a:t>The Center On Education Policy</a:t>
            </a:r>
          </a:p>
        </p:txBody>
      </p:sp>
      <p:sp>
        <p:nvSpPr>
          <p:cNvPr id="20483" name="Text Placeholder 3">
            <a:extLst>
              <a:ext uri="{FF2B5EF4-FFF2-40B4-BE49-F238E27FC236}">
                <a16:creationId xmlns:a16="http://schemas.microsoft.com/office/drawing/2014/main" id="{2BDAC6D0-F21A-3146-A38B-A3C6C8360701}"/>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altLang="en-US" sz="2000"/>
              <a:t>CEP achieves its mission by conducting research, convening meetings and events, and providing expert analyses of current education issues. CEP is nonpartisan and supports the work of many other education, business and civic groups.</a:t>
            </a:r>
          </a:p>
          <a:p>
            <a:pPr indent="-228600">
              <a:buFont typeface="Arial" panose="020B0604020202020204" pitchFamily="34" charset="0"/>
              <a:buChar char="•"/>
            </a:pPr>
            <a:r>
              <a:rPr lang="en-US" altLang="en-US" sz="2000">
                <a:hlinkClick r:id="rId3"/>
              </a:rPr>
              <a:t>https://</a:t>
            </a:r>
            <a:r>
              <a:rPr lang="en-US" altLang="en-US" sz="2000" err="1">
                <a:hlinkClick r:id="rId3"/>
              </a:rPr>
              <a:t>www.cep-dc.org</a:t>
            </a:r>
            <a:r>
              <a:rPr lang="en-US" altLang="en-US" sz="2000">
                <a:hlinkClick r:id="rId3"/>
              </a:rPr>
              <a:t>//</a:t>
            </a:r>
            <a:endParaRPr lang="en-US" altLang="en-US" sz="2000"/>
          </a:p>
        </p:txBody>
      </p:sp>
    </p:spTree>
    <p:extLst>
      <p:ext uri="{BB962C8B-B14F-4D97-AF65-F5344CB8AC3E}">
        <p14:creationId xmlns:p14="http://schemas.microsoft.com/office/powerpoint/2010/main" val="287633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r>
              <a:rPr lang="en-US" dirty="0">
                <a:solidFill>
                  <a:schemeClr val="accent1"/>
                </a:solidFill>
              </a:rPr>
              <a:t>How Education Policy is Made</a:t>
            </a:r>
          </a:p>
        </p:txBody>
      </p:sp>
      <p:sp>
        <p:nvSpPr>
          <p:cNvPr id="3" name="Content Placeholder 2"/>
          <p:cNvSpPr>
            <a:spLocks noGrp="1"/>
          </p:cNvSpPr>
          <p:nvPr>
            <p:ph idx="1"/>
          </p:nvPr>
        </p:nvSpPr>
        <p:spPr>
          <a:xfrm>
            <a:off x="4976031" y="963877"/>
            <a:ext cx="6377769" cy="4930246"/>
          </a:xfrm>
        </p:spPr>
        <p:txBody>
          <a:bodyPr anchor="ctr">
            <a:normAutofit lnSpcReduction="10000"/>
          </a:bodyPr>
          <a:lstStyle/>
          <a:p>
            <a:r>
              <a:rPr lang="en-US" sz="2400" dirty="0"/>
              <a:t>It is NOT made by experts, but by EDUCATION AMATEURS!</a:t>
            </a:r>
          </a:p>
          <a:p>
            <a:pPr lvl="1"/>
            <a:r>
              <a:rPr lang="en-US" dirty="0"/>
              <a:t>Ideology</a:t>
            </a:r>
          </a:p>
          <a:p>
            <a:pPr lvl="1"/>
            <a:r>
              <a:rPr lang="en-US" dirty="0"/>
              <a:t>Convention wisdom </a:t>
            </a:r>
            <a:r>
              <a:rPr lang="mr-IN" dirty="0"/>
              <a:t>–</a:t>
            </a:r>
            <a:r>
              <a:rPr lang="en-US" dirty="0"/>
              <a:t> the market theory model</a:t>
            </a:r>
          </a:p>
          <a:p>
            <a:pPr lvl="1"/>
            <a:r>
              <a:rPr lang="en-US" dirty="0"/>
              <a:t>Their own experience</a:t>
            </a:r>
          </a:p>
          <a:p>
            <a:r>
              <a:rPr lang="en-US" sz="2400" dirty="0"/>
              <a:t>The “research” behind federal education policy is generally NOT peer reviewed and NOT conducted by educators! (</a:t>
            </a:r>
            <a:r>
              <a:rPr lang="en-US" sz="2400" dirty="0" err="1"/>
              <a:t>Hollar</a:t>
            </a:r>
            <a:r>
              <a:rPr lang="en-US" sz="2400" dirty="0"/>
              <a:t>, 2017)</a:t>
            </a:r>
          </a:p>
          <a:p>
            <a:r>
              <a:rPr lang="en-US" sz="2400" dirty="0"/>
              <a:t>Research is used selectively and with political intent to support pre-existing views (Henig, 2008)</a:t>
            </a:r>
          </a:p>
          <a:p>
            <a:r>
              <a:rPr lang="en-US" sz="2400" dirty="0"/>
              <a:t>Education research—and therefore policy—is largely dictated by economists (Goa, 2017)</a:t>
            </a:r>
          </a:p>
        </p:txBody>
      </p:sp>
    </p:spTree>
    <p:extLst>
      <p:ext uri="{BB962C8B-B14F-4D97-AF65-F5344CB8AC3E}">
        <p14:creationId xmlns:p14="http://schemas.microsoft.com/office/powerpoint/2010/main" val="1943152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004BADA-D4A6-1E46-A4D3-5C9F444108D0}"/>
              </a:ext>
            </a:extLst>
          </p:cNvPr>
          <p:cNvPicPr>
            <a:picLocks noGrp="1" noChangeAspect="1"/>
          </p:cNvPicPr>
          <p:nvPr>
            <p:ph type="pic" idx="1"/>
          </p:nvPr>
        </p:nvPicPr>
        <p:blipFill rotWithShape="1">
          <a:blip r:embed="rId2"/>
          <a:srcRect l="10481" r="1135" b="-2"/>
          <a:stretch/>
        </p:blipFill>
        <p:spPr>
          <a:xfrm>
            <a:off x="4639056" y="10"/>
            <a:ext cx="7552944" cy="6857990"/>
          </a:xfrm>
          <a:prstGeom prst="rect">
            <a:avLst/>
          </a:prstGeom>
          <a:effectLst/>
        </p:spPr>
      </p:pic>
      <p:sp>
        <p:nvSpPr>
          <p:cNvPr id="21505" name="Title 1">
            <a:extLst>
              <a:ext uri="{FF2B5EF4-FFF2-40B4-BE49-F238E27FC236}">
                <a16:creationId xmlns:a16="http://schemas.microsoft.com/office/drawing/2014/main" id="{8D63CF49-AD84-8B42-9302-A2CE9F5E11EF}"/>
              </a:ext>
            </a:extLst>
          </p:cNvPr>
          <p:cNvSpPr>
            <a:spLocks noGrp="1"/>
          </p:cNvSpPr>
          <p:nvPr>
            <p:ph type="title"/>
          </p:nvPr>
        </p:nvSpPr>
        <p:spPr>
          <a:xfrm>
            <a:off x="648929" y="629266"/>
            <a:ext cx="3651467" cy="2279035"/>
          </a:xfrm>
        </p:spPr>
        <p:txBody>
          <a:bodyPr vert="horz" lIns="91440" tIns="45720" rIns="91440" bIns="45720" rtlCol="0" anchor="ctr">
            <a:noAutofit/>
          </a:bodyPr>
          <a:lstStyle/>
          <a:p>
            <a:r>
              <a:rPr lang="en-US" altLang="en-US" sz="4000" dirty="0"/>
              <a:t>The Consortium for Policy Research in Education</a:t>
            </a:r>
          </a:p>
        </p:txBody>
      </p:sp>
      <p:sp>
        <p:nvSpPr>
          <p:cNvPr id="21507" name="Text Placeholder 3">
            <a:extLst>
              <a:ext uri="{FF2B5EF4-FFF2-40B4-BE49-F238E27FC236}">
                <a16:creationId xmlns:a16="http://schemas.microsoft.com/office/drawing/2014/main" id="{BF95BF71-441A-C848-A5EC-72F4F2880266}"/>
              </a:ext>
            </a:extLst>
          </p:cNvPr>
          <p:cNvSpPr>
            <a:spLocks noGrp="1"/>
          </p:cNvSpPr>
          <p:nvPr>
            <p:ph type="body" sz="half" idx="2"/>
          </p:nvPr>
        </p:nvSpPr>
        <p:spPr>
          <a:xfrm>
            <a:off x="648929" y="3149601"/>
            <a:ext cx="3651466" cy="2857499"/>
          </a:xfrm>
        </p:spPr>
        <p:txBody>
          <a:bodyPr vert="horz" lIns="91440" tIns="45720" rIns="91440" bIns="45720" rtlCol="0">
            <a:normAutofit lnSpcReduction="10000"/>
          </a:bodyPr>
          <a:lstStyle/>
          <a:p>
            <a:pPr indent="-228600">
              <a:buFont typeface="Arial" panose="020B0604020202020204" pitchFamily="34" charset="0"/>
              <a:buChar char="•"/>
            </a:pPr>
            <a:r>
              <a:rPr lang="en-US" altLang="en-US" sz="2000" dirty="0"/>
              <a:t>The Consortium for Policy Research in Education (CPRE) brings together education experts from renowned research institutions to contribute new knowledge that informs PK-20 education policy and practice. Our work is peer-reviewed and open-access.</a:t>
            </a:r>
          </a:p>
          <a:p>
            <a:pPr indent="-228600">
              <a:buFont typeface="Arial" panose="020B0604020202020204" pitchFamily="34" charset="0"/>
              <a:buChar char="•"/>
            </a:pPr>
            <a:r>
              <a:rPr lang="en-US" altLang="en-US" sz="2000" dirty="0">
                <a:hlinkClick r:id="rId3"/>
              </a:rPr>
              <a:t>http://www.cpre.org</a:t>
            </a:r>
            <a:endParaRPr lang="en-US" altLang="en-US" sz="2000" dirty="0"/>
          </a:p>
        </p:txBody>
      </p:sp>
    </p:spTree>
    <p:extLst>
      <p:ext uri="{BB962C8B-B14F-4D97-AF65-F5344CB8AC3E}">
        <p14:creationId xmlns:p14="http://schemas.microsoft.com/office/powerpoint/2010/main" val="2991169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1D28EA2-BF9D-C948-A8FC-FAE9C4B73EF7}"/>
              </a:ext>
            </a:extLst>
          </p:cNvPr>
          <p:cNvPicPr>
            <a:picLocks noGrp="1" noChangeAspect="1"/>
          </p:cNvPicPr>
          <p:nvPr>
            <p:ph type="pic" idx="1"/>
          </p:nvPr>
        </p:nvPicPr>
        <p:blipFill rotWithShape="1">
          <a:blip r:embed="rId3"/>
          <a:srcRect l="8449" r="8676"/>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669747A-CAAC-D043-986E-87651BEC5416}"/>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100"/>
              <a:t>ERIC/EBSCO/Ed Source Searches</a:t>
            </a:r>
          </a:p>
        </p:txBody>
      </p:sp>
      <p:sp>
        <p:nvSpPr>
          <p:cNvPr id="4" name="Text Placeholder 3">
            <a:extLst>
              <a:ext uri="{FF2B5EF4-FFF2-40B4-BE49-F238E27FC236}">
                <a16:creationId xmlns:a16="http://schemas.microsoft.com/office/drawing/2014/main" id="{B9A82E12-4E1D-124E-90C0-EBEAEC05EF07}"/>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1800"/>
              <a:t>Online databases can also provide access to studies, opinion pieces, and expert analysis of particular policies.</a:t>
            </a:r>
          </a:p>
        </p:txBody>
      </p:sp>
    </p:spTree>
    <p:extLst>
      <p:ext uri="{BB962C8B-B14F-4D97-AF65-F5344CB8AC3E}">
        <p14:creationId xmlns:p14="http://schemas.microsoft.com/office/powerpoint/2010/main" val="979398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7D1B7275-BDE1-2B41-A098-2079AD230065}"/>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kern="1200">
                <a:solidFill>
                  <a:schemeClr val="tx1">
                    <a:lumMod val="85000"/>
                    <a:lumOff val="15000"/>
                  </a:schemeClr>
                </a:solidFill>
                <a:latin typeface="+mj-lt"/>
                <a:ea typeface="+mj-ea"/>
                <a:cs typeface="+mj-cs"/>
              </a:rPr>
              <a:t>Advocacy Groups</a:t>
            </a:r>
          </a:p>
        </p:txBody>
      </p:sp>
      <p:sp>
        <p:nvSpPr>
          <p:cNvPr id="6" name="Text Placeholder 5">
            <a:extLst>
              <a:ext uri="{FF2B5EF4-FFF2-40B4-BE49-F238E27FC236}">
                <a16:creationId xmlns:a16="http://schemas.microsoft.com/office/drawing/2014/main" id="{EFCF3A8D-7AC4-8549-B9B9-A7EBDE35D405}"/>
              </a:ext>
            </a:extLst>
          </p:cNvPr>
          <p:cNvSpPr>
            <a:spLocks noGrp="1"/>
          </p:cNvSpPr>
          <p:nvPr>
            <p:ph type="body" idx="1"/>
          </p:nvPr>
        </p:nvSpPr>
        <p:spPr>
          <a:xfrm>
            <a:off x="1023257" y="965198"/>
            <a:ext cx="2707937" cy="4927602"/>
          </a:xfrm>
        </p:spPr>
        <p:txBody>
          <a:bodyPr vert="horz" lIns="91440" tIns="45720" rIns="91440" bIns="45720" rtlCol="0" anchor="ctr">
            <a:normAutofit/>
          </a:bodyPr>
          <a:lstStyle/>
          <a:p>
            <a:pPr algn="r"/>
            <a:endParaRPr lang="en-US" sz="2000" kern="1200">
              <a:solidFill>
                <a:schemeClr val="accent1"/>
              </a:solidFill>
              <a:latin typeface="+mn-lt"/>
              <a:ea typeface="+mn-ea"/>
              <a:cs typeface="+mn-cs"/>
            </a:endParaRPr>
          </a:p>
        </p:txBody>
      </p:sp>
    </p:spTree>
    <p:extLst>
      <p:ext uri="{BB962C8B-B14F-4D97-AF65-F5344CB8AC3E}">
        <p14:creationId xmlns:p14="http://schemas.microsoft.com/office/powerpoint/2010/main" val="620880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B359118C-D638-0140-91B3-E7E3012F39C5}"/>
              </a:ext>
            </a:extLst>
          </p:cNvPr>
          <p:cNvSpPr>
            <a:spLocks noGrp="1"/>
          </p:cNvSpPr>
          <p:nvPr>
            <p:ph type="title"/>
          </p:nvPr>
        </p:nvSpPr>
        <p:spPr>
          <a:xfrm>
            <a:off x="648929" y="368300"/>
            <a:ext cx="3651467" cy="1937569"/>
          </a:xfrm>
        </p:spPr>
        <p:txBody>
          <a:bodyPr vert="horz" lIns="91440" tIns="45720" rIns="91440" bIns="45720" rtlCol="0" anchor="ctr">
            <a:normAutofit/>
          </a:bodyPr>
          <a:lstStyle/>
          <a:p>
            <a:r>
              <a:rPr lang="en-US" altLang="en-US" sz="4000"/>
              <a:t>National Education Association</a:t>
            </a:r>
          </a:p>
        </p:txBody>
      </p:sp>
      <p:sp>
        <p:nvSpPr>
          <p:cNvPr id="22531" name="Text Placeholder 3">
            <a:extLst>
              <a:ext uri="{FF2B5EF4-FFF2-40B4-BE49-F238E27FC236}">
                <a16:creationId xmlns:a16="http://schemas.microsoft.com/office/drawing/2014/main" id="{BC1B3066-AFC0-1C47-A8D1-9E2A60615023}"/>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altLang="en-US" sz="2000"/>
              <a:t>The National Education Association (NEA), the nation's largest professional employee organization, is committed to advancing the cause of public education. </a:t>
            </a:r>
          </a:p>
          <a:p>
            <a:pPr indent="-228600">
              <a:buFont typeface="Arial" panose="020B0604020202020204" pitchFamily="34" charset="0"/>
              <a:buChar char="•"/>
            </a:pPr>
            <a:r>
              <a:rPr lang="en-US" altLang="en-US" sz="2000"/>
              <a:t>Under the </a:t>
            </a:r>
            <a:r>
              <a:rPr lang="en-US" altLang="en-US" sz="2000" i="1"/>
              <a:t>Issues and Action </a:t>
            </a:r>
            <a:r>
              <a:rPr lang="en-US" altLang="en-US" sz="2000"/>
              <a:t>pull down menu, click on </a:t>
            </a:r>
            <a:r>
              <a:rPr lang="en-US" altLang="en-US" sz="2000" i="1"/>
              <a:t>Legislative Action Center</a:t>
            </a:r>
          </a:p>
          <a:p>
            <a:pPr indent="-228600">
              <a:buFont typeface="Arial" panose="020B0604020202020204" pitchFamily="34" charset="0"/>
              <a:buChar char="•"/>
            </a:pPr>
            <a:r>
              <a:rPr lang="en-US" altLang="en-US" sz="2000" err="1">
                <a:hlinkClick r:id="rId2"/>
              </a:rPr>
              <a:t>nea.org</a:t>
            </a:r>
            <a:endParaRPr lang="en-US" altLang="en-US" sz="2000"/>
          </a:p>
        </p:txBody>
      </p:sp>
      <p:pic>
        <p:nvPicPr>
          <p:cNvPr id="5" name="Picture Placeholder 4">
            <a:extLst>
              <a:ext uri="{FF2B5EF4-FFF2-40B4-BE49-F238E27FC236}">
                <a16:creationId xmlns:a16="http://schemas.microsoft.com/office/drawing/2014/main" id="{DB2C7C5F-26C2-7D42-A5E4-3FD7895F9E9C}"/>
              </a:ext>
            </a:extLst>
          </p:cNvPr>
          <p:cNvPicPr>
            <a:picLocks noGrp="1" noChangeAspect="1"/>
          </p:cNvPicPr>
          <p:nvPr>
            <p:ph type="pic" idx="1"/>
          </p:nvPr>
        </p:nvPicPr>
        <p:blipFill>
          <a:blip r:embed="rId3"/>
          <a:srcRect l="5490" r="5490"/>
          <a:stretch>
            <a:fillRect/>
          </a:stretch>
        </p:blipFill>
        <p:spPr/>
      </p:pic>
      <p:sp>
        <p:nvSpPr>
          <p:cNvPr id="6" name="Right Arrow 5">
            <a:extLst>
              <a:ext uri="{FF2B5EF4-FFF2-40B4-BE49-F238E27FC236}">
                <a16:creationId xmlns:a16="http://schemas.microsoft.com/office/drawing/2014/main" id="{425BA5C6-CAFA-2144-ACC3-A7AA33A833EB}"/>
              </a:ext>
            </a:extLst>
          </p:cNvPr>
          <p:cNvSpPr/>
          <p:nvPr/>
        </p:nvSpPr>
        <p:spPr>
          <a:xfrm rot="20025577">
            <a:off x="4252588" y="249719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275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551B4A4-26FB-2142-B8AB-628E6C183CFE}"/>
              </a:ext>
            </a:extLst>
          </p:cNvPr>
          <p:cNvPicPr>
            <a:picLocks noGrp="1" noChangeAspect="1"/>
          </p:cNvPicPr>
          <p:nvPr>
            <p:ph type="pic" idx="1"/>
          </p:nvPr>
        </p:nvPicPr>
        <p:blipFill rotWithShape="1">
          <a:blip r:embed="rId3"/>
          <a:srcRect l="10989" r="11643"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E17373F1-C4C0-9B46-BA4E-5733B102AC15}"/>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100"/>
              <a:t>NEA’s Legislative Action Center</a:t>
            </a:r>
          </a:p>
        </p:txBody>
      </p:sp>
      <p:sp>
        <p:nvSpPr>
          <p:cNvPr id="4" name="Text Placeholder 3">
            <a:extLst>
              <a:ext uri="{FF2B5EF4-FFF2-40B4-BE49-F238E27FC236}">
                <a16:creationId xmlns:a16="http://schemas.microsoft.com/office/drawing/2014/main" id="{5B6343F8-85EB-D041-9237-41106CE9DC94}"/>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1800" dirty="0"/>
              <a:t>The NEA has a ton of resources for policy engagement!</a:t>
            </a:r>
          </a:p>
          <a:p>
            <a:pPr indent="-228600">
              <a:buFont typeface="Arial" panose="020B0604020202020204" pitchFamily="34" charset="0"/>
              <a:buChar char="•"/>
            </a:pPr>
            <a:r>
              <a:rPr lang="en-US" sz="1800" dirty="0"/>
              <a:t>To start getting involved, try clicking on </a:t>
            </a:r>
            <a:r>
              <a:rPr lang="en-US" sz="1800" i="1" dirty="0"/>
              <a:t>Take Action</a:t>
            </a:r>
            <a:r>
              <a:rPr lang="en-US" sz="1800" dirty="0"/>
              <a:t>. </a:t>
            </a:r>
          </a:p>
          <a:p>
            <a:pPr indent="-228600">
              <a:buFont typeface="Arial" panose="020B0604020202020204" pitchFamily="34" charset="0"/>
              <a:buChar char="•"/>
            </a:pPr>
            <a:r>
              <a:rPr lang="en-US" sz="1800" dirty="0">
                <a:hlinkClick r:id="rId4"/>
              </a:rPr>
              <a:t>http://edadvocacy.nea.org</a:t>
            </a:r>
            <a:endParaRPr lang="en-US" sz="1800" dirty="0"/>
          </a:p>
          <a:p>
            <a:endParaRPr lang="en-US" sz="1800" dirty="0"/>
          </a:p>
        </p:txBody>
      </p:sp>
      <p:sp>
        <p:nvSpPr>
          <p:cNvPr id="11" name="Right Arrow 10">
            <a:extLst>
              <a:ext uri="{FF2B5EF4-FFF2-40B4-BE49-F238E27FC236}">
                <a16:creationId xmlns:a16="http://schemas.microsoft.com/office/drawing/2014/main" id="{9EB47E9E-3FA0-0346-A8F8-6BCDD619428B}"/>
              </a:ext>
            </a:extLst>
          </p:cNvPr>
          <p:cNvSpPr/>
          <p:nvPr/>
        </p:nvSpPr>
        <p:spPr>
          <a:xfrm rot="3296516">
            <a:off x="7115694" y="1058996"/>
            <a:ext cx="978408"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46970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2B48203-BE98-0C45-AE0F-E8287A38DBAA}"/>
              </a:ext>
            </a:extLst>
          </p:cNvPr>
          <p:cNvPicPr>
            <a:picLocks noGrp="1" noChangeAspect="1"/>
          </p:cNvPicPr>
          <p:nvPr>
            <p:ph type="pic" idx="1"/>
          </p:nvPr>
        </p:nvPicPr>
        <p:blipFill rotWithShape="1">
          <a:blip r:embed="rId2"/>
          <a:srcRect l="8687" r="8605"/>
          <a:stretch/>
        </p:blipFill>
        <p:spPr>
          <a:xfrm>
            <a:off x="4654297" y="10"/>
            <a:ext cx="7537704" cy="6857990"/>
          </a:xfrm>
          <a:prstGeom prst="rect">
            <a:avLst/>
          </a:prstGeom>
        </p:spPr>
      </p:pic>
      <p:sp>
        <p:nvSpPr>
          <p:cNvPr id="2" name="Title 1">
            <a:extLst>
              <a:ext uri="{FF2B5EF4-FFF2-40B4-BE49-F238E27FC236}">
                <a16:creationId xmlns:a16="http://schemas.microsoft.com/office/drawing/2014/main" id="{B88CDA4B-226D-674D-B2FC-F56E555E4B8E}"/>
              </a:ext>
            </a:extLst>
          </p:cNvPr>
          <p:cNvSpPr>
            <a:spLocks noGrp="1"/>
          </p:cNvSpPr>
          <p:nvPr>
            <p:ph type="title"/>
          </p:nvPr>
        </p:nvSpPr>
        <p:spPr>
          <a:xfrm>
            <a:off x="651307" y="640081"/>
            <a:ext cx="3377183" cy="1576646"/>
          </a:xfrm>
          <a:noFill/>
        </p:spPr>
        <p:txBody>
          <a:bodyPr vert="horz" lIns="91440" tIns="45720" rIns="91440" bIns="45720" rtlCol="0" anchor="b">
            <a:normAutofit/>
          </a:bodyPr>
          <a:lstStyle/>
          <a:p>
            <a:r>
              <a:rPr lang="en-US" sz="4000" dirty="0"/>
              <a:t>Sample NEA Resource</a:t>
            </a:r>
          </a:p>
        </p:txBody>
      </p:sp>
      <p:sp>
        <p:nvSpPr>
          <p:cNvPr id="4" name="Text Placeholder 3">
            <a:extLst>
              <a:ext uri="{FF2B5EF4-FFF2-40B4-BE49-F238E27FC236}">
                <a16:creationId xmlns:a16="http://schemas.microsoft.com/office/drawing/2014/main" id="{2D7FFA24-DA50-0B45-B49D-E7B1B45E5CFD}"/>
              </a:ext>
            </a:extLst>
          </p:cNvPr>
          <p:cNvSpPr>
            <a:spLocks noGrp="1"/>
          </p:cNvSpPr>
          <p:nvPr>
            <p:ph type="body" sz="half" idx="2"/>
          </p:nvPr>
        </p:nvSpPr>
        <p:spPr>
          <a:xfrm>
            <a:off x="651307" y="2355273"/>
            <a:ext cx="3377184" cy="3862647"/>
          </a:xfrm>
          <a:noFill/>
        </p:spPr>
        <p:txBody>
          <a:bodyPr vert="horz" lIns="91440" tIns="45720" rIns="91440" bIns="45720" rtlCol="0">
            <a:normAutofit/>
          </a:bodyPr>
          <a:lstStyle/>
          <a:p>
            <a:r>
              <a:rPr lang="en-US" sz="2000" dirty="0"/>
              <a:t>The NEA has many tools available within it’s Advocacy Center.</a:t>
            </a:r>
          </a:p>
          <a:p>
            <a:r>
              <a:rPr lang="en-US" sz="2000" dirty="0"/>
              <a:t>One example is the pre-written email.  All you need to do is enter your basic contact information and it will provide you with an email that is ready to send! </a:t>
            </a:r>
          </a:p>
        </p:txBody>
      </p:sp>
    </p:spTree>
    <p:extLst>
      <p:ext uri="{BB962C8B-B14F-4D97-AF65-F5344CB8AC3E}">
        <p14:creationId xmlns:p14="http://schemas.microsoft.com/office/powerpoint/2010/main" val="1505579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0908332-F472-7B4D-AC08-37750E288E0D}"/>
              </a:ext>
            </a:extLst>
          </p:cNvPr>
          <p:cNvPicPr>
            <a:picLocks noGrp="1" noChangeAspect="1"/>
          </p:cNvPicPr>
          <p:nvPr>
            <p:ph type="pic" idx="1"/>
          </p:nvPr>
        </p:nvPicPr>
        <p:blipFill rotWithShape="1">
          <a:blip r:embed="rId2"/>
          <a:srcRect r="17124"/>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26891108-E20C-FC44-A25F-6E8C711AA2B3}"/>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3700" dirty="0"/>
              <a:t>I Love Public Education (AASA)</a:t>
            </a:r>
          </a:p>
        </p:txBody>
      </p:sp>
      <p:sp>
        <p:nvSpPr>
          <p:cNvPr id="4" name="Text Placeholder 3">
            <a:extLst>
              <a:ext uri="{FF2B5EF4-FFF2-40B4-BE49-F238E27FC236}">
                <a16:creationId xmlns:a16="http://schemas.microsoft.com/office/drawing/2014/main" id="{451FE154-79BC-0843-980F-9D37C54117D2}"/>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2000" dirty="0"/>
              <a:t>The </a:t>
            </a:r>
            <a:r>
              <a:rPr lang="en-US" sz="2000" i="1" dirty="0"/>
              <a:t>I Love Public Education </a:t>
            </a:r>
            <a:r>
              <a:rPr lang="en-US" sz="2000" dirty="0"/>
              <a:t>campaign is a year-long effort to highlight why public schools are essential to developing the future generations that will maintain our country’s status as a world leader.</a:t>
            </a:r>
          </a:p>
          <a:p>
            <a:pPr indent="-228600">
              <a:buFont typeface="Arial" panose="020B0604020202020204" pitchFamily="34" charset="0"/>
              <a:buChar char="•"/>
            </a:pPr>
            <a:r>
              <a:rPr lang="en-US" sz="2000" dirty="0">
                <a:hlinkClick r:id="rId3"/>
              </a:rPr>
              <a:t>http://lovepubliceducation.org</a:t>
            </a:r>
            <a:endParaRPr lang="en-US" sz="2000" dirty="0"/>
          </a:p>
          <a:p>
            <a:endParaRPr lang="en-US" sz="2000" dirty="0"/>
          </a:p>
        </p:txBody>
      </p:sp>
    </p:spTree>
    <p:extLst>
      <p:ext uri="{BB962C8B-B14F-4D97-AF65-F5344CB8AC3E}">
        <p14:creationId xmlns:p14="http://schemas.microsoft.com/office/powerpoint/2010/main" val="2218166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BBB0A0C-57D3-C04E-AB78-4D4CBC837465}"/>
              </a:ext>
            </a:extLst>
          </p:cNvPr>
          <p:cNvPicPr>
            <a:picLocks noGrp="1" noChangeAspect="1"/>
          </p:cNvPicPr>
          <p:nvPr>
            <p:ph type="pic" idx="1"/>
          </p:nvPr>
        </p:nvPicPr>
        <p:blipFill rotWithShape="1">
          <a:blip r:embed="rId3"/>
          <a:srcRect r="17124"/>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1085BA5C-C9AC-A943-9F8E-714431D7D61E}"/>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3700"/>
              <a:t>The Public Schools Week Toolkit (AASA)</a:t>
            </a:r>
          </a:p>
        </p:txBody>
      </p:sp>
      <p:sp>
        <p:nvSpPr>
          <p:cNvPr id="4" name="Text Placeholder 3">
            <a:extLst>
              <a:ext uri="{FF2B5EF4-FFF2-40B4-BE49-F238E27FC236}">
                <a16:creationId xmlns:a16="http://schemas.microsoft.com/office/drawing/2014/main" id="{349D0EA1-6EF3-0D4C-8AF1-EA3D96E5D64E}"/>
              </a:ext>
            </a:extLst>
          </p:cNvPr>
          <p:cNvSpPr>
            <a:spLocks noGrp="1"/>
          </p:cNvSpPr>
          <p:nvPr>
            <p:ph type="body" sz="half" idx="2"/>
          </p:nvPr>
        </p:nvSpPr>
        <p:spPr>
          <a:xfrm>
            <a:off x="648931" y="2438400"/>
            <a:ext cx="3651466" cy="3785419"/>
          </a:xfrm>
        </p:spPr>
        <p:txBody>
          <a:bodyPr vert="horz" lIns="91440" tIns="45720" rIns="91440" bIns="45720" rtlCol="0">
            <a:normAutofit/>
          </a:bodyPr>
          <a:lstStyle/>
          <a:p>
            <a:r>
              <a:rPr lang="en-US" sz="1800" dirty="0"/>
              <a:t>Free tools for educators including:</a:t>
            </a:r>
          </a:p>
          <a:p>
            <a:pPr marL="285750" indent="-228600">
              <a:buFont typeface="Arial" panose="020B0604020202020204" pitchFamily="34" charset="0"/>
              <a:buChar char="•"/>
            </a:pPr>
            <a:r>
              <a:rPr lang="en-US" sz="1800" dirty="0"/>
              <a:t>What you need to know</a:t>
            </a:r>
          </a:p>
          <a:p>
            <a:pPr marL="285750" indent="-228600">
              <a:buFont typeface="Arial" panose="020B0604020202020204" pitchFamily="34" charset="0"/>
              <a:buChar char="•"/>
            </a:pPr>
            <a:r>
              <a:rPr lang="en-US" sz="1800" dirty="0"/>
              <a:t>Twitter Sample Tweets </a:t>
            </a:r>
            <a:endParaRPr lang="en-US" sz="1800" dirty="0">
              <a:hlinkClick r:id="rId4"/>
            </a:endParaRPr>
          </a:p>
          <a:p>
            <a:pPr marL="285750" indent="-228600">
              <a:buFont typeface="Arial" panose="020B0604020202020204" pitchFamily="34" charset="0"/>
              <a:buChar char="•"/>
            </a:pPr>
            <a:r>
              <a:rPr lang="en-US" sz="1800" dirty="0"/>
              <a:t>Facebook Sample Posts</a:t>
            </a:r>
          </a:p>
          <a:p>
            <a:pPr marL="285750" indent="-228600">
              <a:buFont typeface="Arial" panose="020B0604020202020204" pitchFamily="34" charset="0"/>
              <a:buChar char="•"/>
            </a:pPr>
            <a:r>
              <a:rPr lang="en-US" sz="1800" dirty="0"/>
              <a:t>Press Release Samples</a:t>
            </a:r>
          </a:p>
          <a:p>
            <a:pPr marL="285750" indent="-228600">
              <a:buFont typeface="Arial" panose="020B0604020202020204" pitchFamily="34" charset="0"/>
              <a:buChar char="•"/>
            </a:pPr>
            <a:r>
              <a:rPr lang="en-US" sz="1800" dirty="0"/>
              <a:t>Image Library</a:t>
            </a:r>
            <a:endParaRPr lang="en-US" sz="1800" dirty="0">
              <a:hlinkClick r:id="rId4"/>
            </a:endParaRPr>
          </a:p>
          <a:p>
            <a:pPr indent="-228600">
              <a:buFont typeface="Arial" panose="020B0604020202020204" pitchFamily="34" charset="0"/>
              <a:buChar char="•"/>
            </a:pPr>
            <a:r>
              <a:rPr lang="en-US" sz="1800" dirty="0">
                <a:hlinkClick r:id="rId4"/>
              </a:rPr>
              <a:t>http://lovepubliceducation.org/public-schools-week-toolkit/</a:t>
            </a:r>
            <a:endParaRPr lang="en-US" sz="1800" dirty="0"/>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2517098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Placeholder 4" descr="Screen Shot 2017-01-03 at 11.01.41 AM.png">
            <a:extLst>
              <a:ext uri="{FF2B5EF4-FFF2-40B4-BE49-F238E27FC236}">
                <a16:creationId xmlns:a16="http://schemas.microsoft.com/office/drawing/2014/main" id="{3DA824AC-3E4E-5F44-8ED9-B8B43CE2CAD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270" r="8608"/>
          <a:stretch/>
        </p:blipFill>
        <p:spPr>
          <a:xfrm>
            <a:off x="4639056" y="10"/>
            <a:ext cx="7552944" cy="6857990"/>
          </a:xfrm>
          <a:prstGeom prst="rect">
            <a:avLst/>
          </a:prstGeom>
          <a:effectLst/>
        </p:spPr>
      </p:pic>
      <p:sp>
        <p:nvSpPr>
          <p:cNvPr id="23553" name="Title 1">
            <a:extLst>
              <a:ext uri="{FF2B5EF4-FFF2-40B4-BE49-F238E27FC236}">
                <a16:creationId xmlns:a16="http://schemas.microsoft.com/office/drawing/2014/main" id="{3B00C4A8-5E1D-104D-9638-842411D73FDE}"/>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altLang="en-US" sz="3100"/>
              <a:t>American Association of Colleges for Teacher Education</a:t>
            </a:r>
          </a:p>
        </p:txBody>
      </p:sp>
      <p:sp>
        <p:nvSpPr>
          <p:cNvPr id="23555" name="Text Placeholder 3">
            <a:extLst>
              <a:ext uri="{FF2B5EF4-FFF2-40B4-BE49-F238E27FC236}">
                <a16:creationId xmlns:a16="http://schemas.microsoft.com/office/drawing/2014/main" id="{06965370-F7E6-2B4F-B435-A423C61B7BD2}"/>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altLang="en-US" sz="1800"/>
              <a:t>In the Advocacy Center you will find many resources, including pages for both Federal and State Policy and Legislation.</a:t>
            </a:r>
          </a:p>
          <a:p>
            <a:pPr indent="-228600">
              <a:buFont typeface="Arial" panose="020B0604020202020204" pitchFamily="34" charset="0"/>
              <a:buChar char="•"/>
            </a:pPr>
            <a:r>
              <a:rPr lang="en-US" altLang="en-US" sz="1800"/>
              <a:t>Click on </a:t>
            </a:r>
            <a:r>
              <a:rPr lang="en-US" altLang="en-US" sz="1800" i="1"/>
              <a:t>Policy and Advocacy</a:t>
            </a:r>
          </a:p>
          <a:p>
            <a:pPr indent="-228600">
              <a:buFont typeface="Arial" panose="020B0604020202020204" pitchFamily="34" charset="0"/>
              <a:buChar char="•"/>
            </a:pPr>
            <a:r>
              <a:rPr lang="en-US" altLang="en-US" sz="1800"/>
              <a:t>Note: full access to the ACCTE website may require an institutional subscription</a:t>
            </a:r>
          </a:p>
          <a:p>
            <a:pPr indent="-228600">
              <a:buFont typeface="Arial" panose="020B0604020202020204" pitchFamily="34" charset="0"/>
              <a:buChar char="•"/>
            </a:pPr>
            <a:r>
              <a:rPr lang="en-US" altLang="en-US" sz="1800">
                <a:hlinkClick r:id="rId3"/>
              </a:rPr>
              <a:t>https://</a:t>
            </a:r>
            <a:r>
              <a:rPr lang="en-US" altLang="en-US" sz="1800" err="1">
                <a:hlinkClick r:id="rId3"/>
              </a:rPr>
              <a:t>aacte.org</a:t>
            </a:r>
            <a:endParaRPr lang="en-US" altLang="en-US" sz="1800"/>
          </a:p>
        </p:txBody>
      </p:sp>
      <p:sp>
        <p:nvSpPr>
          <p:cNvPr id="2" name="Right Arrow 1">
            <a:extLst>
              <a:ext uri="{FF2B5EF4-FFF2-40B4-BE49-F238E27FC236}">
                <a16:creationId xmlns:a16="http://schemas.microsoft.com/office/drawing/2014/main" id="{BFA98E1A-3645-164F-B662-3082CA07B59C}"/>
              </a:ext>
            </a:extLst>
          </p:cNvPr>
          <p:cNvSpPr/>
          <p:nvPr/>
        </p:nvSpPr>
        <p:spPr>
          <a:xfrm rot="3097447">
            <a:off x="7926324" y="920898"/>
            <a:ext cx="978408" cy="48463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98679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7B7FB60-958D-5B4C-9016-4EF7B4EA2BBE}"/>
              </a:ext>
            </a:extLst>
          </p:cNvPr>
          <p:cNvPicPr>
            <a:picLocks noGrp="1" noChangeAspect="1"/>
          </p:cNvPicPr>
          <p:nvPr>
            <p:ph type="pic" idx="1"/>
          </p:nvPr>
        </p:nvPicPr>
        <p:blipFill rotWithShape="1">
          <a:blip r:embed="rId3"/>
          <a:srcRect r="21255"/>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7E746E44-5FEB-CA46-80B8-DD4F8A250488}"/>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400"/>
              <a:t>The Education Trust</a:t>
            </a:r>
          </a:p>
        </p:txBody>
      </p:sp>
      <p:sp>
        <p:nvSpPr>
          <p:cNvPr id="4" name="Text Placeholder 3">
            <a:extLst>
              <a:ext uri="{FF2B5EF4-FFF2-40B4-BE49-F238E27FC236}">
                <a16:creationId xmlns:a16="http://schemas.microsoft.com/office/drawing/2014/main" id="{C9A1E634-9690-964A-9DF7-3C7DB435EE3D}"/>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1800"/>
              <a:t>Fierce advocates for the high academic achievement of all students– particularly those of color or living in poverty. Equity-Driven • Data-Centered • Student-Focused</a:t>
            </a:r>
          </a:p>
          <a:p>
            <a:pPr indent="-228600">
              <a:buFont typeface="Arial" panose="020B0604020202020204" pitchFamily="34" charset="0"/>
              <a:buChar char="•"/>
            </a:pPr>
            <a:r>
              <a:rPr lang="en-US" sz="1800"/>
              <a:t>Select your regional organization in the heading then click on </a:t>
            </a:r>
            <a:r>
              <a:rPr lang="en-US" sz="1800" i="1"/>
              <a:t>Get Involved</a:t>
            </a:r>
            <a:r>
              <a:rPr lang="en-US" sz="1800"/>
              <a:t>.</a:t>
            </a:r>
          </a:p>
          <a:p>
            <a:pPr indent="-228600">
              <a:buFont typeface="Arial" panose="020B0604020202020204" pitchFamily="34" charset="0"/>
              <a:buChar char="•"/>
            </a:pPr>
            <a:r>
              <a:rPr lang="en-US" sz="1800">
                <a:hlinkClick r:id="rId4"/>
              </a:rPr>
              <a:t>https://</a:t>
            </a:r>
            <a:r>
              <a:rPr lang="en-US" sz="1800" err="1">
                <a:hlinkClick r:id="rId4"/>
              </a:rPr>
              <a:t>edtrust.org</a:t>
            </a:r>
            <a:endParaRPr lang="en-US" sz="1800"/>
          </a:p>
        </p:txBody>
      </p:sp>
      <p:sp>
        <p:nvSpPr>
          <p:cNvPr id="3" name="Right Arrow 2">
            <a:extLst>
              <a:ext uri="{FF2B5EF4-FFF2-40B4-BE49-F238E27FC236}">
                <a16:creationId xmlns:a16="http://schemas.microsoft.com/office/drawing/2014/main" id="{41C01152-26D9-514F-825F-896F61490C2E}"/>
              </a:ext>
            </a:extLst>
          </p:cNvPr>
          <p:cNvSpPr/>
          <p:nvPr/>
        </p:nvSpPr>
        <p:spPr>
          <a:xfrm rot="16200000">
            <a:off x="6882937" y="137991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03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23568F-54B1-8547-9572-A9D4E261D723}"/>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Reform Issues</a:t>
            </a:r>
          </a:p>
        </p:txBody>
      </p:sp>
      <p:sp>
        <p:nvSpPr>
          <p:cNvPr id="3" name="Content Placeholder 2">
            <a:extLst>
              <a:ext uri="{FF2B5EF4-FFF2-40B4-BE49-F238E27FC236}">
                <a16:creationId xmlns:a16="http://schemas.microsoft.com/office/drawing/2014/main" id="{DE628939-CC3A-B64A-B18F-C79A000D64F2}"/>
              </a:ext>
            </a:extLst>
          </p:cNvPr>
          <p:cNvSpPr>
            <a:spLocks noGrp="1"/>
          </p:cNvSpPr>
          <p:nvPr>
            <p:ph idx="1"/>
          </p:nvPr>
        </p:nvSpPr>
        <p:spPr>
          <a:xfrm>
            <a:off x="4976031" y="963877"/>
            <a:ext cx="6377769" cy="4930246"/>
          </a:xfrm>
        </p:spPr>
        <p:txBody>
          <a:bodyPr anchor="ctr">
            <a:normAutofit/>
          </a:bodyPr>
          <a:lstStyle/>
          <a:p>
            <a:pPr marL="0" indent="0">
              <a:buNone/>
            </a:pPr>
            <a:r>
              <a:rPr lang="en-US" sz="2400"/>
              <a:t>The issues that have driven reform over the last decade or more:</a:t>
            </a:r>
          </a:p>
          <a:p>
            <a:r>
              <a:rPr lang="en-US" sz="2400"/>
              <a:t>School choice</a:t>
            </a:r>
          </a:p>
          <a:p>
            <a:r>
              <a:rPr lang="en-US" sz="2400"/>
              <a:t>Longer school days</a:t>
            </a:r>
          </a:p>
          <a:p>
            <a:r>
              <a:rPr lang="en-US" sz="2400"/>
              <a:t>Teacher merit pay</a:t>
            </a:r>
          </a:p>
          <a:p>
            <a:r>
              <a:rPr lang="en-US" sz="2400"/>
              <a:t>Standardized curricula</a:t>
            </a:r>
          </a:p>
          <a:p>
            <a:r>
              <a:rPr lang="en-US" sz="2400"/>
              <a:t>Value added measures</a:t>
            </a:r>
          </a:p>
          <a:p>
            <a:pPr marL="0" indent="0">
              <a:buNone/>
            </a:pPr>
            <a:r>
              <a:rPr lang="en-US" sz="2400" b="1" i="1"/>
              <a:t>Primarily originate with and are advocated for by non-educators!</a:t>
            </a:r>
          </a:p>
        </p:txBody>
      </p:sp>
    </p:spTree>
    <p:extLst>
      <p:ext uri="{BB962C8B-B14F-4D97-AF65-F5344CB8AC3E}">
        <p14:creationId xmlns:p14="http://schemas.microsoft.com/office/powerpoint/2010/main" val="86257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52877D10-B77A-DD4D-BDC9-2AE40A963C33}"/>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Sample Resources on Advocacy Websites</a:t>
            </a:r>
          </a:p>
        </p:txBody>
      </p:sp>
      <p:sp>
        <p:nvSpPr>
          <p:cNvPr id="6" name="Content Placeholder 5">
            <a:extLst>
              <a:ext uri="{FF2B5EF4-FFF2-40B4-BE49-F238E27FC236}">
                <a16:creationId xmlns:a16="http://schemas.microsoft.com/office/drawing/2014/main" id="{3A6FC6AE-8E49-8246-B342-A87BE4A93235}"/>
              </a:ext>
            </a:extLst>
          </p:cNvPr>
          <p:cNvSpPr>
            <a:spLocks noGrp="1"/>
          </p:cNvSpPr>
          <p:nvPr>
            <p:ph idx="1"/>
          </p:nvPr>
        </p:nvSpPr>
        <p:spPr>
          <a:xfrm>
            <a:off x="4976031" y="963877"/>
            <a:ext cx="6377769" cy="4930246"/>
          </a:xfrm>
        </p:spPr>
        <p:txBody>
          <a:bodyPr anchor="ctr">
            <a:normAutofit fontScale="92500" lnSpcReduction="10000"/>
          </a:bodyPr>
          <a:lstStyle/>
          <a:p>
            <a:r>
              <a:rPr lang="en-US" dirty="0"/>
              <a:t>Updates on policy</a:t>
            </a:r>
          </a:p>
          <a:p>
            <a:pPr lvl="1"/>
            <a:r>
              <a:rPr lang="en-US" sz="2800" dirty="0"/>
              <a:t>Documents</a:t>
            </a:r>
          </a:p>
          <a:p>
            <a:pPr lvl="1"/>
            <a:r>
              <a:rPr lang="en-US" sz="2800" dirty="0"/>
              <a:t>Webinars</a:t>
            </a:r>
          </a:p>
          <a:p>
            <a:pPr lvl="1"/>
            <a:r>
              <a:rPr lang="en-US" sz="2800" dirty="0"/>
              <a:t>Etc.</a:t>
            </a:r>
          </a:p>
          <a:p>
            <a:r>
              <a:rPr lang="en-US" dirty="0"/>
              <a:t>State-by-state information</a:t>
            </a:r>
          </a:p>
          <a:p>
            <a:r>
              <a:rPr lang="en-US" dirty="0"/>
              <a:t>Information on advocating F2F, via social media, etc. </a:t>
            </a:r>
          </a:p>
          <a:p>
            <a:r>
              <a:rPr lang="en-US" dirty="0"/>
              <a:t>Handouts on policy developments</a:t>
            </a:r>
          </a:p>
          <a:p>
            <a:r>
              <a:rPr lang="en-US" dirty="0"/>
              <a:t>Pre-written email templates to send to representatives</a:t>
            </a:r>
          </a:p>
          <a:p>
            <a:r>
              <a:rPr lang="en-US" dirty="0"/>
              <a:t>Other useful information for the non-expert!</a:t>
            </a:r>
          </a:p>
          <a:p>
            <a:endParaRPr lang="en-US" dirty="0"/>
          </a:p>
        </p:txBody>
      </p:sp>
    </p:spTree>
    <p:extLst>
      <p:ext uri="{BB962C8B-B14F-4D97-AF65-F5344CB8AC3E}">
        <p14:creationId xmlns:p14="http://schemas.microsoft.com/office/powerpoint/2010/main" val="96029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90BB1A-6A69-4347-9BC9-1F45F9E2BCA1}"/>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Finding Other Advocacy Groups</a:t>
            </a:r>
          </a:p>
        </p:txBody>
      </p:sp>
      <p:sp>
        <p:nvSpPr>
          <p:cNvPr id="5" name="Content Placeholder 4">
            <a:extLst>
              <a:ext uri="{FF2B5EF4-FFF2-40B4-BE49-F238E27FC236}">
                <a16:creationId xmlns:a16="http://schemas.microsoft.com/office/drawing/2014/main" id="{4BADB667-947D-F340-AC89-D37D0EB3FDCE}"/>
              </a:ext>
            </a:extLst>
          </p:cNvPr>
          <p:cNvSpPr>
            <a:spLocks noGrp="1"/>
          </p:cNvSpPr>
          <p:nvPr>
            <p:ph idx="1"/>
          </p:nvPr>
        </p:nvSpPr>
        <p:spPr>
          <a:xfrm>
            <a:off x="4976031" y="963877"/>
            <a:ext cx="6377769" cy="4930246"/>
          </a:xfrm>
        </p:spPr>
        <p:txBody>
          <a:bodyPr anchor="ctr">
            <a:normAutofit/>
          </a:bodyPr>
          <a:lstStyle/>
          <a:p>
            <a:r>
              <a:rPr lang="en-US" sz="2400" dirty="0"/>
              <a:t>There are advocacy groups for just about any issue in education  </a:t>
            </a:r>
          </a:p>
          <a:p>
            <a:r>
              <a:rPr lang="en-US" sz="2400" dirty="0"/>
              <a:t>Investigate advocacy groups carefully and be a wise consumer of information before you join. </a:t>
            </a:r>
          </a:p>
          <a:p>
            <a:pPr lvl="1"/>
            <a:r>
              <a:rPr lang="en-US" sz="2000" dirty="0"/>
              <a:t>National Center for Teacher Quality (NCTQ) vs. Center for Teacher Quality (CTQ)</a:t>
            </a:r>
          </a:p>
          <a:p>
            <a:r>
              <a:rPr lang="en-US" sz="2400" dirty="0"/>
              <a:t>Pay special attention to their mission, supporters, causes, and position statements.</a:t>
            </a:r>
          </a:p>
          <a:p>
            <a:r>
              <a:rPr lang="en-US" sz="2400" i="1" dirty="0"/>
              <a:t>Caveat emptor</a:t>
            </a:r>
            <a:r>
              <a:rPr lang="en-US" sz="2400" dirty="0"/>
              <a:t>!</a:t>
            </a:r>
          </a:p>
          <a:p>
            <a:pPr marL="0" indent="0">
              <a:buNone/>
            </a:pPr>
            <a:endParaRPr lang="en-US" sz="2400" dirty="0"/>
          </a:p>
        </p:txBody>
      </p:sp>
    </p:spTree>
    <p:extLst>
      <p:ext uri="{BB962C8B-B14F-4D97-AF65-F5344CB8AC3E}">
        <p14:creationId xmlns:p14="http://schemas.microsoft.com/office/powerpoint/2010/main" val="218137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A24D5D3-793A-D04B-ABC5-4BD9F36580F7}"/>
              </a:ext>
            </a:extLst>
          </p:cNvPr>
          <p:cNvPicPr>
            <a:picLocks noGrp="1" noChangeAspect="1"/>
          </p:cNvPicPr>
          <p:nvPr>
            <p:ph type="pic" idx="1"/>
          </p:nvPr>
        </p:nvPicPr>
        <p:blipFill rotWithShape="1">
          <a:blip r:embed="rId3"/>
          <a:srcRect l="10661" r="10593"/>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E783DCFA-DF3A-6F48-A4AE-EFA1241201FD}"/>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3700"/>
              <a:t>50 Education Advocacy Organizations </a:t>
            </a:r>
          </a:p>
        </p:txBody>
      </p:sp>
      <p:sp>
        <p:nvSpPr>
          <p:cNvPr id="4" name="Text Placeholder 3">
            <a:extLst>
              <a:ext uri="{FF2B5EF4-FFF2-40B4-BE49-F238E27FC236}">
                <a16:creationId xmlns:a16="http://schemas.microsoft.com/office/drawing/2014/main" id="{12D8CB2F-B186-1A4A-9A88-3F63043E5F41}"/>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indent="-228600">
              <a:buFont typeface="Arial" panose="020B0604020202020204" pitchFamily="34" charset="0"/>
              <a:buChar char="•"/>
            </a:pPr>
            <a:r>
              <a:rPr lang="en-US" sz="1800" dirty="0"/>
              <a:t>This is a list of advocacy groups whose causes and missions vary widely.  The list includes groups of all political persuasions </a:t>
            </a:r>
            <a:r>
              <a:rPr lang="en-US" sz="1800"/>
              <a:t>and viewpoints. </a:t>
            </a:r>
            <a:endParaRPr lang="en-US" sz="1800" dirty="0"/>
          </a:p>
          <a:p>
            <a:pPr indent="-228600">
              <a:buFont typeface="Arial" panose="020B0604020202020204" pitchFamily="34" charset="0"/>
              <a:buChar char="•"/>
            </a:pPr>
            <a:r>
              <a:rPr lang="en-US" sz="1800" dirty="0">
                <a:hlinkClick r:id="rId4"/>
              </a:rPr>
              <a:t>http://www.gettingsmart.com/2017/01/50-advocacy-orgs-making-a-difference/</a:t>
            </a:r>
            <a:endParaRPr lang="en-US" sz="1800" dirty="0"/>
          </a:p>
        </p:txBody>
      </p:sp>
    </p:spTree>
    <p:extLst>
      <p:ext uri="{BB962C8B-B14F-4D97-AF65-F5344CB8AC3E}">
        <p14:creationId xmlns:p14="http://schemas.microsoft.com/office/powerpoint/2010/main" val="1484076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F9438581-E3F2-134F-A09E-1B9922F3EB5D}"/>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kern="1200" dirty="0">
                <a:solidFill>
                  <a:schemeClr val="tx1">
                    <a:lumMod val="85000"/>
                    <a:lumOff val="15000"/>
                  </a:schemeClr>
                </a:solidFill>
                <a:latin typeface="+mj-lt"/>
                <a:ea typeface="+mj-ea"/>
                <a:cs typeface="+mj-cs"/>
              </a:rPr>
              <a:t>Meeting with Policy Makers</a:t>
            </a:r>
          </a:p>
        </p:txBody>
      </p:sp>
      <p:sp>
        <p:nvSpPr>
          <p:cNvPr id="6" name="Text Placeholder 5">
            <a:extLst>
              <a:ext uri="{FF2B5EF4-FFF2-40B4-BE49-F238E27FC236}">
                <a16:creationId xmlns:a16="http://schemas.microsoft.com/office/drawing/2014/main" id="{ADEEB255-A65A-BC47-B098-1352E9133856}"/>
              </a:ext>
            </a:extLst>
          </p:cNvPr>
          <p:cNvSpPr>
            <a:spLocks noGrp="1"/>
          </p:cNvSpPr>
          <p:nvPr>
            <p:ph type="body" idx="1"/>
          </p:nvPr>
        </p:nvSpPr>
        <p:spPr>
          <a:xfrm>
            <a:off x="1023257" y="965198"/>
            <a:ext cx="2707937" cy="4927602"/>
          </a:xfrm>
        </p:spPr>
        <p:txBody>
          <a:bodyPr vert="horz" lIns="91440" tIns="45720" rIns="91440" bIns="45720" rtlCol="0" anchor="ctr">
            <a:normAutofit/>
          </a:bodyPr>
          <a:lstStyle/>
          <a:p>
            <a:pPr algn="r"/>
            <a:endParaRPr lang="en-US" sz="2000" kern="1200" dirty="0">
              <a:solidFill>
                <a:schemeClr val="accent1"/>
              </a:solidFill>
              <a:latin typeface="+mn-lt"/>
              <a:ea typeface="+mn-ea"/>
              <a:cs typeface="+mn-cs"/>
            </a:endParaRPr>
          </a:p>
        </p:txBody>
      </p:sp>
    </p:spTree>
    <p:extLst>
      <p:ext uri="{BB962C8B-B14F-4D97-AF65-F5344CB8AC3E}">
        <p14:creationId xmlns:p14="http://schemas.microsoft.com/office/powerpoint/2010/main" val="1196911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How to Set a Meeting</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2400" dirty="0"/>
              <a:t>Call or email!  It’s simple!  If they are available they will meet with you</a:t>
            </a:r>
          </a:p>
          <a:p>
            <a:r>
              <a:rPr lang="en-US" sz="2400" dirty="0"/>
              <a:t>Try to go with a group of colleagues, if possible</a:t>
            </a:r>
          </a:p>
          <a:p>
            <a:r>
              <a:rPr lang="en-US" sz="2400" dirty="0"/>
              <a:t>Ask to meet with the representative, but don’t be disappointed if they don’t show up.  You may meet with one of their staff members instead.  That’s okay, staff members actually write the legislation and talking to them might be even more effective!</a:t>
            </a:r>
          </a:p>
          <a:p>
            <a:endParaRPr lang="en-US" sz="2400" dirty="0"/>
          </a:p>
        </p:txBody>
      </p:sp>
    </p:spTree>
    <p:extLst>
      <p:ext uri="{BB962C8B-B14F-4D97-AF65-F5344CB8AC3E}">
        <p14:creationId xmlns:p14="http://schemas.microsoft.com/office/powerpoint/2010/main" val="2317009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Before Your Visit</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2200" dirty="0"/>
              <a:t>Be prepared!  You will be asked specific questions!</a:t>
            </a:r>
          </a:p>
          <a:p>
            <a:r>
              <a:rPr lang="en-US" sz="2200" dirty="0"/>
              <a:t>Things you should know:</a:t>
            </a:r>
          </a:p>
          <a:p>
            <a:pPr lvl="1"/>
            <a:r>
              <a:rPr lang="en-US" sz="2200" dirty="0"/>
              <a:t>Specific details about the policy (regulations, costs, implications, who supports/opposes it, how it relates to other legislation, etc.) </a:t>
            </a:r>
          </a:p>
          <a:p>
            <a:pPr lvl="1"/>
            <a:r>
              <a:rPr lang="en-US" sz="2200" dirty="0"/>
              <a:t>The background of your representative (their priorities, election cycles, constituent concerns, political alliances, committees they serve on, bills they’ve sponsored, voting record, major actions in congress, etc.)</a:t>
            </a:r>
          </a:p>
          <a:p>
            <a:pPr lvl="1"/>
            <a:r>
              <a:rPr lang="en-US" sz="2200" dirty="0"/>
              <a:t>Policy’s impact on constituents!</a:t>
            </a:r>
          </a:p>
        </p:txBody>
      </p:sp>
    </p:spTree>
    <p:extLst>
      <p:ext uri="{BB962C8B-B14F-4D97-AF65-F5344CB8AC3E}">
        <p14:creationId xmlns:p14="http://schemas.microsoft.com/office/powerpoint/2010/main" val="2474013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Suggestions for Meeting with Elected Officials</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2000" dirty="0"/>
              <a:t>Do your homework!</a:t>
            </a:r>
          </a:p>
          <a:p>
            <a:r>
              <a:rPr lang="en-US" sz="2000" dirty="0"/>
              <a:t>Before meeting with your representative, set goals for the meeting</a:t>
            </a:r>
          </a:p>
          <a:p>
            <a:r>
              <a:rPr lang="en-US" sz="2000" dirty="0"/>
              <a:t>Have a clear, simple message and stay on point.  What is your “60 second commercial” or your “elevator speech?”</a:t>
            </a:r>
          </a:p>
          <a:p>
            <a:r>
              <a:rPr lang="en-US" sz="2000" dirty="0"/>
              <a:t>Be positive and polite</a:t>
            </a:r>
          </a:p>
          <a:p>
            <a:r>
              <a:rPr lang="en-US" sz="2000" dirty="0"/>
              <a:t>Include a local story that illustrates your point</a:t>
            </a:r>
          </a:p>
          <a:p>
            <a:r>
              <a:rPr lang="en-US" sz="2000" dirty="0"/>
              <a:t>Offer to assist staff in the future with your expertise</a:t>
            </a:r>
          </a:p>
          <a:p>
            <a:r>
              <a:rPr lang="en-US" sz="2000" dirty="0"/>
              <a:t>Leave behind information</a:t>
            </a:r>
          </a:p>
          <a:p>
            <a:r>
              <a:rPr lang="en-US" sz="2000" dirty="0"/>
              <a:t>Follow up with a thank you note</a:t>
            </a:r>
          </a:p>
          <a:p>
            <a:r>
              <a:rPr lang="en-US" sz="2000" dirty="0"/>
              <a:t>Tweet or post a positive comment about the official online.  Don’t underestimate social media!</a:t>
            </a:r>
          </a:p>
        </p:txBody>
      </p:sp>
    </p:spTree>
    <p:extLst>
      <p:ext uri="{BB962C8B-B14F-4D97-AF65-F5344CB8AC3E}">
        <p14:creationId xmlns:p14="http://schemas.microsoft.com/office/powerpoint/2010/main" val="718317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2166BE3-92A7-9243-B68C-A325511F189C}"/>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Questions?</a:t>
            </a:r>
          </a:p>
        </p:txBody>
      </p:sp>
      <p:sp>
        <p:nvSpPr>
          <p:cNvPr id="3" name="Content Placeholder 2">
            <a:extLst>
              <a:ext uri="{FF2B5EF4-FFF2-40B4-BE49-F238E27FC236}">
                <a16:creationId xmlns:a16="http://schemas.microsoft.com/office/drawing/2014/main" id="{6F269299-CE4C-464D-B828-DD30E42B6B6E}"/>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John C. Gillham</a:t>
            </a:r>
          </a:p>
          <a:p>
            <a:pPr marL="0" indent="0">
              <a:buNone/>
            </a:pPr>
            <a:r>
              <a:rPr lang="en-US" sz="2400" dirty="0">
                <a:hlinkClick r:id="rId2"/>
              </a:rPr>
              <a:t>gillham@findlay.edu</a:t>
            </a:r>
            <a:endParaRPr lang="en-US" sz="2400"/>
          </a:p>
        </p:txBody>
      </p:sp>
    </p:spTree>
    <p:extLst>
      <p:ext uri="{BB962C8B-B14F-4D97-AF65-F5344CB8AC3E}">
        <p14:creationId xmlns:p14="http://schemas.microsoft.com/office/powerpoint/2010/main" val="1166908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1D1332F-1985-E043-8358-ECBDFC68BE5A}"/>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kern="1200" dirty="0">
                <a:solidFill>
                  <a:schemeClr val="tx1">
                    <a:lumMod val="85000"/>
                    <a:lumOff val="15000"/>
                  </a:schemeClr>
                </a:solidFill>
                <a:latin typeface="+mj-lt"/>
                <a:ea typeface="+mj-ea"/>
                <a:cs typeface="+mj-cs"/>
              </a:rPr>
              <a:t>Thank you!</a:t>
            </a:r>
          </a:p>
        </p:txBody>
      </p:sp>
      <p:sp>
        <p:nvSpPr>
          <p:cNvPr id="3" name="Text Placeholder 2">
            <a:extLst>
              <a:ext uri="{FF2B5EF4-FFF2-40B4-BE49-F238E27FC236}">
                <a16:creationId xmlns:a16="http://schemas.microsoft.com/office/drawing/2014/main" id="{FA58DF63-0C01-D140-BF02-6E9BD1E62D6E}"/>
              </a:ext>
            </a:extLst>
          </p:cNvPr>
          <p:cNvSpPr>
            <a:spLocks noGrp="1"/>
          </p:cNvSpPr>
          <p:nvPr>
            <p:ph type="body" idx="1"/>
          </p:nvPr>
        </p:nvSpPr>
        <p:spPr>
          <a:xfrm>
            <a:off x="1023257" y="965198"/>
            <a:ext cx="2707937" cy="4927602"/>
          </a:xfrm>
        </p:spPr>
        <p:txBody>
          <a:bodyPr vert="horz" lIns="91440" tIns="45720" rIns="91440" bIns="45720" rtlCol="0" anchor="ctr">
            <a:normAutofit/>
          </a:bodyPr>
          <a:lstStyle/>
          <a:p>
            <a:pPr algn="r"/>
            <a:endParaRPr lang="en-US" sz="2000" kern="1200" dirty="0">
              <a:solidFill>
                <a:schemeClr val="accent1"/>
              </a:solidFill>
              <a:latin typeface="+mn-lt"/>
              <a:ea typeface="+mn-ea"/>
              <a:cs typeface="+mn-cs"/>
            </a:endParaRPr>
          </a:p>
        </p:txBody>
      </p:sp>
    </p:spTree>
    <p:extLst>
      <p:ext uri="{BB962C8B-B14F-4D97-AF65-F5344CB8AC3E}">
        <p14:creationId xmlns:p14="http://schemas.microsoft.com/office/powerpoint/2010/main" val="2658486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83F602D-4B2F-5D47-8860-27680C0A77E9}"/>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References</a:t>
            </a:r>
          </a:p>
        </p:txBody>
      </p:sp>
      <p:sp>
        <p:nvSpPr>
          <p:cNvPr id="5" name="Content Placeholder 4">
            <a:extLst>
              <a:ext uri="{FF2B5EF4-FFF2-40B4-BE49-F238E27FC236}">
                <a16:creationId xmlns:a16="http://schemas.microsoft.com/office/drawing/2014/main" id="{9620AB77-6531-2F44-90C2-31F8DDC72844}"/>
              </a:ext>
            </a:extLst>
          </p:cNvPr>
          <p:cNvSpPr>
            <a:spLocks noGrp="1"/>
          </p:cNvSpPr>
          <p:nvPr>
            <p:ph idx="1"/>
          </p:nvPr>
        </p:nvSpPr>
        <p:spPr>
          <a:xfrm>
            <a:off x="4976031" y="963877"/>
            <a:ext cx="6377769" cy="5191596"/>
          </a:xfrm>
        </p:spPr>
        <p:txBody>
          <a:bodyPr anchor="ctr">
            <a:normAutofit lnSpcReduction="10000"/>
          </a:bodyPr>
          <a:lstStyle/>
          <a:p>
            <a:pPr marL="917575" indent="-917575">
              <a:buNone/>
            </a:pPr>
            <a:r>
              <a:rPr lang="en-US" sz="2200" dirty="0"/>
              <a:t>Henig, J. (2008). </a:t>
            </a:r>
            <a:r>
              <a:rPr lang="en-US" sz="2200" i="1" dirty="0"/>
              <a:t>Spin cycle: How research is used in policy debates: The case of charter schools. </a:t>
            </a:r>
            <a:r>
              <a:rPr lang="en-US" sz="2200" dirty="0"/>
              <a:t>New York: Russell Sage Foundation. </a:t>
            </a:r>
          </a:p>
          <a:p>
            <a:pPr marL="917575" indent="-917575">
              <a:buNone/>
            </a:pPr>
            <a:r>
              <a:rPr lang="en-US" sz="2200" dirty="0" err="1"/>
              <a:t>Hollar</a:t>
            </a:r>
            <a:r>
              <a:rPr lang="en-US" sz="2200" dirty="0"/>
              <a:t>, J. (2017). </a:t>
            </a:r>
            <a:r>
              <a:rPr lang="en-US" sz="2200" i="1" dirty="0"/>
              <a:t>Knowledge distribution as policy limitation?  Governance over state teacher equity plans.  </a:t>
            </a:r>
            <a:r>
              <a:rPr lang="en-US" sz="2200" dirty="0"/>
              <a:t>Paper presented at the Annual Meeting of the American Educational Research Association, San Antonio, TX.</a:t>
            </a:r>
          </a:p>
          <a:p>
            <a:pPr marL="917575" indent="-917575">
              <a:buNone/>
            </a:pPr>
            <a:r>
              <a:rPr lang="en-US" sz="2200" dirty="0"/>
              <a:t>Tompkins-Strange, M. E. (2016). </a:t>
            </a:r>
            <a:r>
              <a:rPr lang="en-US" sz="2200" i="1" dirty="0"/>
              <a:t>Policy patrons; Philanthropy, education reform, and the politics of influence</a:t>
            </a:r>
            <a:r>
              <a:rPr lang="en-US" sz="2200" dirty="0"/>
              <a:t>.  Cambridge, MA: Harvard Education Press.</a:t>
            </a:r>
          </a:p>
          <a:p>
            <a:pPr marL="917575" indent="-917575">
              <a:buNone/>
            </a:pPr>
            <a:r>
              <a:rPr lang="en-US" sz="2200" dirty="0" err="1"/>
              <a:t>Zelchner</a:t>
            </a:r>
            <a:r>
              <a:rPr lang="en-US" sz="2200" dirty="0"/>
              <a:t>, K &amp; Conklin, H. (2016).  Beyond knowledge ventriloquism and echo chambers: Raising the quality of the debate in teacher education. </a:t>
            </a:r>
            <a:r>
              <a:rPr lang="en-US" sz="2200" i="1" dirty="0"/>
              <a:t>Teachers College Record 118</a:t>
            </a:r>
            <a:r>
              <a:rPr lang="en-US" sz="2200" dirty="0"/>
              <a:t>(12), p. 1-38.</a:t>
            </a:r>
          </a:p>
        </p:txBody>
      </p:sp>
    </p:spTree>
    <p:extLst>
      <p:ext uri="{BB962C8B-B14F-4D97-AF65-F5344CB8AC3E}">
        <p14:creationId xmlns:p14="http://schemas.microsoft.com/office/powerpoint/2010/main" val="221651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16DCE3-F9B3-A145-BA08-02E7F9A89627}"/>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Private Foundations</a:t>
            </a:r>
          </a:p>
        </p:txBody>
      </p:sp>
      <p:sp>
        <p:nvSpPr>
          <p:cNvPr id="3" name="Content Placeholder 2">
            <a:extLst>
              <a:ext uri="{FF2B5EF4-FFF2-40B4-BE49-F238E27FC236}">
                <a16:creationId xmlns:a16="http://schemas.microsoft.com/office/drawing/2014/main" id="{4E4E411C-C74C-EA4D-AED4-B31B71AA187C}"/>
              </a:ext>
            </a:extLst>
          </p:cNvPr>
          <p:cNvSpPr>
            <a:spLocks noGrp="1"/>
          </p:cNvSpPr>
          <p:nvPr>
            <p:ph idx="1"/>
          </p:nvPr>
        </p:nvSpPr>
        <p:spPr>
          <a:xfrm>
            <a:off x="4976031" y="963877"/>
            <a:ext cx="6377769" cy="4930246"/>
          </a:xfrm>
        </p:spPr>
        <p:txBody>
          <a:bodyPr anchor="ctr">
            <a:normAutofit/>
          </a:bodyPr>
          <a:lstStyle/>
          <a:p>
            <a:pPr marL="0" indent="0">
              <a:buNone/>
            </a:pPr>
            <a:r>
              <a:rPr lang="en-US" sz="2400" dirty="0"/>
              <a:t>Private foundations, sometimes directed by billionaire business persons (notably Gates, Walton, and Broad) exert an enormous influence over education </a:t>
            </a:r>
          </a:p>
          <a:p>
            <a:r>
              <a:rPr lang="en-US" sz="2400" dirty="0"/>
              <a:t>Gates Foundation assets: $43 billion</a:t>
            </a:r>
          </a:p>
          <a:p>
            <a:r>
              <a:rPr lang="en-US" sz="2400" dirty="0"/>
              <a:t>There are 41 other foundations with assets over $1 billion each</a:t>
            </a:r>
          </a:p>
          <a:p>
            <a:r>
              <a:rPr lang="en-US" sz="2400" dirty="0"/>
              <a:t>There are 556 foundations with assets over $100 million</a:t>
            </a:r>
          </a:p>
          <a:p>
            <a:pPr marL="0" indent="0" algn="r">
              <a:buNone/>
            </a:pPr>
            <a:r>
              <a:rPr lang="en-US" sz="2400" dirty="0"/>
              <a:t>Tompkins-Strange (2016)</a:t>
            </a:r>
          </a:p>
        </p:txBody>
      </p:sp>
    </p:spTree>
    <p:extLst>
      <p:ext uri="{BB962C8B-B14F-4D97-AF65-F5344CB8AC3E}">
        <p14:creationId xmlns:p14="http://schemas.microsoft.com/office/powerpoint/2010/main" val="126592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Consider Other Fields</a:t>
            </a:r>
          </a:p>
        </p:txBody>
      </p: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US" sz="2400" dirty="0"/>
              <a:t>Other professions take a more active role in the policy process</a:t>
            </a:r>
          </a:p>
          <a:p>
            <a:r>
              <a:rPr lang="en-US" sz="2400" dirty="0"/>
              <a:t>Medicine/Pharmacy (AMA)</a:t>
            </a:r>
          </a:p>
          <a:p>
            <a:r>
              <a:rPr lang="en-US" sz="2400" dirty="0"/>
              <a:t>Airlines (FAA)</a:t>
            </a:r>
          </a:p>
          <a:p>
            <a:r>
              <a:rPr lang="en-US" sz="2400" dirty="0"/>
              <a:t>Agriculture (Dept. of Ag)</a:t>
            </a:r>
          </a:p>
          <a:p>
            <a:r>
              <a:rPr lang="en-US" sz="2400" dirty="0"/>
              <a:t>And many more industries where professionals take a much more active role in the policy and regulation in their field</a:t>
            </a:r>
          </a:p>
          <a:p>
            <a:pPr marL="0" indent="0">
              <a:buNone/>
            </a:pPr>
            <a:endParaRPr lang="en-US" sz="2400" dirty="0"/>
          </a:p>
          <a:p>
            <a:pPr marL="0" indent="0">
              <a:buNone/>
            </a:pPr>
            <a:r>
              <a:rPr lang="en-US" b="1" i="1" dirty="0"/>
              <a:t>Who sits on your school board???</a:t>
            </a:r>
          </a:p>
        </p:txBody>
      </p:sp>
    </p:spTree>
    <p:extLst>
      <p:ext uri="{BB962C8B-B14F-4D97-AF65-F5344CB8AC3E}">
        <p14:creationId xmlns:p14="http://schemas.microsoft.com/office/powerpoint/2010/main" val="2064475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E4254-44E6-C545-9ECD-8CE335A79C30}"/>
              </a:ext>
            </a:extLst>
          </p:cNvPr>
          <p:cNvSpPr>
            <a:spLocks noGrp="1"/>
          </p:cNvSpPr>
          <p:nvPr>
            <p:ph type="title"/>
          </p:nvPr>
        </p:nvSpPr>
        <p:spPr>
          <a:xfrm>
            <a:off x="838200" y="668377"/>
            <a:ext cx="10515600" cy="1325563"/>
          </a:xfrm>
        </p:spPr>
        <p:txBody>
          <a:bodyPr>
            <a:normAutofit/>
          </a:bodyPr>
          <a:lstStyle/>
          <a:p>
            <a:r>
              <a:rPr lang="en-US"/>
              <a:t>U.S. Cabinet Secretaries</a:t>
            </a:r>
          </a:p>
        </p:txBody>
      </p:sp>
      <p:sp>
        <p:nvSpPr>
          <p:cNvPr id="3" name="Content Placeholder 2">
            <a:extLst>
              <a:ext uri="{FF2B5EF4-FFF2-40B4-BE49-F238E27FC236}">
                <a16:creationId xmlns:a16="http://schemas.microsoft.com/office/drawing/2014/main" id="{371CE68C-643C-7F47-86D7-E6527E045F91}"/>
              </a:ext>
            </a:extLst>
          </p:cNvPr>
          <p:cNvSpPr>
            <a:spLocks noGrp="1"/>
          </p:cNvSpPr>
          <p:nvPr>
            <p:ph sz="half" idx="1"/>
          </p:nvPr>
        </p:nvSpPr>
        <p:spPr>
          <a:xfrm>
            <a:off x="838200" y="2177456"/>
            <a:ext cx="5097780" cy="3795748"/>
          </a:xfrm>
        </p:spPr>
        <p:txBody>
          <a:bodyPr>
            <a:normAutofit/>
          </a:bodyPr>
          <a:lstStyle/>
          <a:p>
            <a:r>
              <a:rPr lang="en-US" sz="2400"/>
              <a:t>Sec. of Defense: retired General</a:t>
            </a:r>
          </a:p>
          <a:p>
            <a:r>
              <a:rPr lang="en-US" sz="2400"/>
              <a:t>Attorney General: Attorney</a:t>
            </a:r>
          </a:p>
          <a:p>
            <a:r>
              <a:rPr lang="en-US" sz="2400"/>
              <a:t>Sec. of Treasury: Financier</a:t>
            </a:r>
          </a:p>
          <a:p>
            <a:r>
              <a:rPr lang="en-US" sz="2400"/>
              <a:t>Sec. of Commerce: billionaire businessperson</a:t>
            </a:r>
          </a:p>
          <a:p>
            <a:r>
              <a:rPr lang="en-US" sz="2400"/>
              <a:t>Sec. of Labor: businessperson</a:t>
            </a:r>
          </a:p>
          <a:p>
            <a:r>
              <a:rPr lang="en-US" sz="2400"/>
              <a:t>Sec. of Health &amp; Human Services: surgeon</a:t>
            </a:r>
          </a:p>
        </p:txBody>
      </p:sp>
      <p:sp>
        <p:nvSpPr>
          <p:cNvPr id="4" name="Content Placeholder 3">
            <a:extLst>
              <a:ext uri="{FF2B5EF4-FFF2-40B4-BE49-F238E27FC236}">
                <a16:creationId xmlns:a16="http://schemas.microsoft.com/office/drawing/2014/main" id="{4AEA3187-90F7-1C49-B64D-687909151251}"/>
              </a:ext>
            </a:extLst>
          </p:cNvPr>
          <p:cNvSpPr>
            <a:spLocks noGrp="1"/>
          </p:cNvSpPr>
          <p:nvPr>
            <p:ph sz="half" idx="2"/>
          </p:nvPr>
        </p:nvSpPr>
        <p:spPr>
          <a:xfrm>
            <a:off x="6256020" y="2177456"/>
            <a:ext cx="5097780" cy="3795748"/>
          </a:xfrm>
        </p:spPr>
        <p:txBody>
          <a:bodyPr>
            <a:normAutofit/>
          </a:bodyPr>
          <a:lstStyle/>
          <a:p>
            <a:r>
              <a:rPr lang="en-US" sz="2400"/>
              <a:t>Sec. of Homeland Security: retired General</a:t>
            </a:r>
          </a:p>
          <a:p>
            <a:r>
              <a:rPr lang="en-US" sz="2400"/>
              <a:t>Sec. of Energy: Governor of Texas (oil industry)</a:t>
            </a:r>
          </a:p>
          <a:p>
            <a:r>
              <a:rPr lang="en-US" sz="2400"/>
              <a:t>Sec. of Housing and Urban Dev.: surgeon</a:t>
            </a:r>
          </a:p>
          <a:p>
            <a:r>
              <a:rPr lang="en-US" sz="2400" b="1"/>
              <a:t>Sec. of Education: businessperson and political fundraiser</a:t>
            </a:r>
          </a:p>
        </p:txBody>
      </p:sp>
    </p:spTree>
    <p:extLst>
      <p:ext uri="{BB962C8B-B14F-4D97-AF65-F5344CB8AC3E}">
        <p14:creationId xmlns:p14="http://schemas.microsoft.com/office/powerpoint/2010/main" val="2228107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5319C5B-46DE-A34F-B981-FA60E26E0586}"/>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What About the Voices of Teacher Educators?</a:t>
            </a:r>
          </a:p>
        </p:txBody>
      </p:sp>
      <p:sp>
        <p:nvSpPr>
          <p:cNvPr id="3" name="Content Placeholder 2">
            <a:extLst>
              <a:ext uri="{FF2B5EF4-FFF2-40B4-BE49-F238E27FC236}">
                <a16:creationId xmlns:a16="http://schemas.microsoft.com/office/drawing/2014/main" id="{289B3C59-6F5E-9B48-8750-9AAFEFFE0FA4}"/>
              </a:ext>
            </a:extLst>
          </p:cNvPr>
          <p:cNvSpPr>
            <a:spLocks noGrp="1"/>
          </p:cNvSpPr>
          <p:nvPr>
            <p:ph idx="1"/>
          </p:nvPr>
        </p:nvSpPr>
        <p:spPr>
          <a:xfrm>
            <a:off x="4976031" y="963877"/>
            <a:ext cx="6377769" cy="4930246"/>
          </a:xfrm>
        </p:spPr>
        <p:txBody>
          <a:bodyPr anchor="ctr">
            <a:normAutofit/>
          </a:bodyPr>
          <a:lstStyle/>
          <a:p>
            <a:pPr marL="0" indent="0">
              <a:buNone/>
            </a:pPr>
            <a:r>
              <a:rPr lang="en-US" i="1" dirty="0"/>
              <a:t>…Research has been misrepresented to support policies and programs that would simultaneously reduce the role of colleges and universities in preparing U.S. teachers and support the expansion of the role of non-university providers.</a:t>
            </a:r>
          </a:p>
          <a:p>
            <a:pPr marL="0" indent="0">
              <a:buNone/>
            </a:pPr>
            <a:endParaRPr lang="en-US" i="1" dirty="0"/>
          </a:p>
          <a:p>
            <a:pPr marL="0" indent="0">
              <a:buNone/>
            </a:pPr>
            <a:r>
              <a:rPr lang="en-US" dirty="0"/>
              <a:t>(</a:t>
            </a:r>
            <a:r>
              <a:rPr lang="en-US" dirty="0" err="1"/>
              <a:t>Zelchner</a:t>
            </a:r>
            <a:r>
              <a:rPr lang="en-US" dirty="0"/>
              <a:t> &amp; Conklin, 2016, p.4)</a:t>
            </a:r>
          </a:p>
        </p:txBody>
      </p:sp>
    </p:spTree>
    <p:extLst>
      <p:ext uri="{BB962C8B-B14F-4D97-AF65-F5344CB8AC3E}">
        <p14:creationId xmlns:p14="http://schemas.microsoft.com/office/powerpoint/2010/main" val="3094076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933</TotalTime>
  <Words>2423</Words>
  <Application>Microsoft Macintosh PowerPoint</Application>
  <PresentationFormat>Widescreen</PresentationFormat>
  <Paragraphs>266</Paragraphs>
  <Slides>59</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ＭＳ Ｐゴシック</vt:lpstr>
      <vt:lpstr>Arial</vt:lpstr>
      <vt:lpstr>Calibri</vt:lpstr>
      <vt:lpstr>Calibri Light</vt:lpstr>
      <vt:lpstr>Mangal</vt:lpstr>
      <vt:lpstr>Office Theme</vt:lpstr>
      <vt:lpstr>Educating Teacher Candidates for Policy Advocacy</vt:lpstr>
      <vt:lpstr>Pop Quiz Part I</vt:lpstr>
      <vt:lpstr>Pop Quiz Part II</vt:lpstr>
      <vt:lpstr>How Education Policy is Made</vt:lpstr>
      <vt:lpstr>Reform Issues</vt:lpstr>
      <vt:lpstr>Private Foundations</vt:lpstr>
      <vt:lpstr>Consider Other Fields</vt:lpstr>
      <vt:lpstr>U.S. Cabinet Secretaries</vt:lpstr>
      <vt:lpstr>What About the Voices of Teacher Educators?</vt:lpstr>
      <vt:lpstr>The Question is…</vt:lpstr>
      <vt:lpstr>PowerPoint Presentation</vt:lpstr>
      <vt:lpstr>Goals for this Session</vt:lpstr>
      <vt:lpstr>Resources for Advocacy</vt:lpstr>
      <vt:lpstr>Elected Representatives</vt:lpstr>
      <vt:lpstr>The U.S. Congress</vt:lpstr>
      <vt:lpstr>The Senate</vt:lpstr>
      <vt:lpstr>The House of Representatives</vt:lpstr>
      <vt:lpstr>The Ohio Legislator</vt:lpstr>
      <vt:lpstr>Find My Ohio Legislator</vt:lpstr>
      <vt:lpstr>Ohio House of Rep. Education and Career Readiness Committee</vt:lpstr>
      <vt:lpstr>Ohio Senate Education Committee</vt:lpstr>
      <vt:lpstr>Regulatory Bodies</vt:lpstr>
      <vt:lpstr>U.S. Department of Education</vt:lpstr>
      <vt:lpstr>Ohio Department of Education</vt:lpstr>
      <vt:lpstr>Policy Research</vt:lpstr>
      <vt:lpstr>Wikipedia</vt:lpstr>
      <vt:lpstr>Ed Week Topics Page</vt:lpstr>
      <vt:lpstr>Ohio House of Rep. Education and Career Readiness Committee</vt:lpstr>
      <vt:lpstr>The U.S. Congress</vt:lpstr>
      <vt:lpstr>LegiScan</vt:lpstr>
      <vt:lpstr>Education Commission of the States</vt:lpstr>
      <vt:lpstr>Sample ECS Search</vt:lpstr>
      <vt:lpstr>FindLaw for Legal Professionals</vt:lpstr>
      <vt:lpstr>Find a Case</vt:lpstr>
      <vt:lpstr>WestLaw</vt:lpstr>
      <vt:lpstr>A sample WestLaw search.</vt:lpstr>
      <vt:lpstr>Lexis Nexis Academic</vt:lpstr>
      <vt:lpstr>Lexis Nexis Academic Sample Search </vt:lpstr>
      <vt:lpstr>The Center On Education Policy</vt:lpstr>
      <vt:lpstr>The Consortium for Policy Research in Education</vt:lpstr>
      <vt:lpstr>ERIC/EBSCO/Ed Source Searches</vt:lpstr>
      <vt:lpstr>Advocacy Groups</vt:lpstr>
      <vt:lpstr>National Education Association</vt:lpstr>
      <vt:lpstr>NEA’s Legislative Action Center</vt:lpstr>
      <vt:lpstr>Sample NEA Resource</vt:lpstr>
      <vt:lpstr>I Love Public Education (AASA)</vt:lpstr>
      <vt:lpstr>The Public Schools Week Toolkit (AASA)</vt:lpstr>
      <vt:lpstr>American Association of Colleges for Teacher Education</vt:lpstr>
      <vt:lpstr>The Education Trust</vt:lpstr>
      <vt:lpstr>Sample Resources on Advocacy Websites</vt:lpstr>
      <vt:lpstr>Finding Other Advocacy Groups</vt:lpstr>
      <vt:lpstr>50 Education Advocacy Organizations </vt:lpstr>
      <vt:lpstr>Meeting with Policy Makers</vt:lpstr>
      <vt:lpstr>How to Set a Meeting</vt:lpstr>
      <vt:lpstr>Before Your Visit</vt:lpstr>
      <vt:lpstr>Suggestions for Meeting with Elected Officials</vt:lpstr>
      <vt:lpstr>Questions?</vt:lpstr>
      <vt:lpstr>Thank you!</vt:lpstr>
      <vt:lpstr>References</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 Gillham</dc:creator>
  <cp:lastModifiedBy>John C. Gillham</cp:lastModifiedBy>
  <cp:revision>53</cp:revision>
  <dcterms:created xsi:type="dcterms:W3CDTF">2018-01-10T18:17:44Z</dcterms:created>
  <dcterms:modified xsi:type="dcterms:W3CDTF">2018-03-21T00:24:21Z</dcterms:modified>
</cp:coreProperties>
</file>