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 id="2147483735" r:id="rId2"/>
    <p:sldMasterId id="2147483742" r:id="rId3"/>
    <p:sldMasterId id="2147483749" r:id="rId4"/>
  </p:sldMasterIdLst>
  <p:notesMasterIdLst>
    <p:notesMasterId r:id="rId43"/>
  </p:notesMasterIdLst>
  <p:sldIdLst>
    <p:sldId id="301" r:id="rId5"/>
    <p:sldId id="380" r:id="rId6"/>
    <p:sldId id="381" r:id="rId7"/>
    <p:sldId id="415" r:id="rId8"/>
    <p:sldId id="326" r:id="rId9"/>
    <p:sldId id="382" r:id="rId10"/>
    <p:sldId id="441" r:id="rId11"/>
    <p:sldId id="442" r:id="rId12"/>
    <p:sldId id="443" r:id="rId13"/>
    <p:sldId id="444" r:id="rId14"/>
    <p:sldId id="445" r:id="rId15"/>
    <p:sldId id="446" r:id="rId16"/>
    <p:sldId id="437" r:id="rId17"/>
    <p:sldId id="435" r:id="rId18"/>
    <p:sldId id="436" r:id="rId19"/>
    <p:sldId id="389" r:id="rId20"/>
    <p:sldId id="391" r:id="rId21"/>
    <p:sldId id="438" r:id="rId22"/>
    <p:sldId id="392" r:id="rId23"/>
    <p:sldId id="399" r:id="rId24"/>
    <p:sldId id="400" r:id="rId25"/>
    <p:sldId id="401" r:id="rId26"/>
    <p:sldId id="402" r:id="rId27"/>
    <p:sldId id="403" r:id="rId28"/>
    <p:sldId id="404" r:id="rId29"/>
    <p:sldId id="405" r:id="rId30"/>
    <p:sldId id="428" r:id="rId31"/>
    <p:sldId id="407" r:id="rId32"/>
    <p:sldId id="408" r:id="rId33"/>
    <p:sldId id="431" r:id="rId34"/>
    <p:sldId id="409" r:id="rId35"/>
    <p:sldId id="410" r:id="rId36"/>
    <p:sldId id="433" r:id="rId37"/>
    <p:sldId id="434" r:id="rId38"/>
    <p:sldId id="447" r:id="rId39"/>
    <p:sldId id="439" r:id="rId40"/>
    <p:sldId id="440" r:id="rId41"/>
    <p:sldId id="327" r:id="rId42"/>
  </p:sldIdLst>
  <p:sldSz cx="9144000" cy="6858000" type="screen4x3"/>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3806"/>
    <a:srgbClr val="F199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0251" autoAdjust="0"/>
  </p:normalViewPr>
  <p:slideViewPr>
    <p:cSldViewPr snapToGrid="0" snapToObjects="1">
      <p:cViewPr varScale="1">
        <p:scale>
          <a:sx n="60" d="100"/>
          <a:sy n="60" d="100"/>
        </p:scale>
        <p:origin x="16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7482B78E-DEB2-4C29-AC8E-8049800704C2}" type="datetimeFigureOut">
              <a:rPr lang="en-US" smtClean="0"/>
              <a:t>2/26/2017</a:t>
            </a:fld>
            <a:endParaRPr lang="en-US"/>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11EE7509-7B32-4283-AB01-45F24DC55079}" type="slidenum">
              <a:rPr lang="en-US" smtClean="0"/>
              <a:t>‹#›</a:t>
            </a:fld>
            <a:endParaRPr lang="en-US"/>
          </a:p>
        </p:txBody>
      </p:sp>
    </p:spTree>
    <p:extLst>
      <p:ext uri="{BB962C8B-B14F-4D97-AF65-F5344CB8AC3E}">
        <p14:creationId xmlns:p14="http://schemas.microsoft.com/office/powerpoint/2010/main" val="65293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t>2</a:t>
            </a:fld>
            <a:endParaRPr lang="en-US"/>
          </a:p>
        </p:txBody>
      </p:sp>
    </p:spTree>
    <p:extLst>
      <p:ext uri="{BB962C8B-B14F-4D97-AF65-F5344CB8AC3E}">
        <p14:creationId xmlns:p14="http://schemas.microsoft.com/office/powerpoint/2010/main" val="2667814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t>13</a:t>
            </a:fld>
            <a:endParaRPr lang="en-US"/>
          </a:p>
        </p:txBody>
      </p:sp>
    </p:spTree>
    <p:extLst>
      <p:ext uri="{BB962C8B-B14F-4D97-AF65-F5344CB8AC3E}">
        <p14:creationId xmlns:p14="http://schemas.microsoft.com/office/powerpoint/2010/main" val="739512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t>14</a:t>
            </a:fld>
            <a:endParaRPr lang="en-US"/>
          </a:p>
        </p:txBody>
      </p:sp>
    </p:spTree>
    <p:extLst>
      <p:ext uri="{BB962C8B-B14F-4D97-AF65-F5344CB8AC3E}">
        <p14:creationId xmlns:p14="http://schemas.microsoft.com/office/powerpoint/2010/main" val="1266325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t>15</a:t>
            </a:fld>
            <a:endParaRPr lang="en-US"/>
          </a:p>
        </p:txBody>
      </p:sp>
    </p:spTree>
    <p:extLst>
      <p:ext uri="{BB962C8B-B14F-4D97-AF65-F5344CB8AC3E}">
        <p14:creationId xmlns:p14="http://schemas.microsoft.com/office/powerpoint/2010/main" val="1906703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pPr/>
              <a:t>16</a:t>
            </a:fld>
            <a:endParaRPr lang="en-US" dirty="0"/>
          </a:p>
        </p:txBody>
      </p:sp>
    </p:spTree>
    <p:extLst>
      <p:ext uri="{BB962C8B-B14F-4D97-AF65-F5344CB8AC3E}">
        <p14:creationId xmlns:p14="http://schemas.microsoft.com/office/powerpoint/2010/main" val="953789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pPr/>
              <a:t>17</a:t>
            </a:fld>
            <a:endParaRPr lang="en-US" dirty="0"/>
          </a:p>
        </p:txBody>
      </p:sp>
    </p:spTree>
    <p:extLst>
      <p:ext uri="{BB962C8B-B14F-4D97-AF65-F5344CB8AC3E}">
        <p14:creationId xmlns:p14="http://schemas.microsoft.com/office/powerpoint/2010/main" val="1322478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528938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pPr/>
              <a:t>19</a:t>
            </a:fld>
            <a:endParaRPr lang="en-US" dirty="0"/>
          </a:p>
        </p:txBody>
      </p:sp>
    </p:spTree>
    <p:extLst>
      <p:ext uri="{BB962C8B-B14F-4D97-AF65-F5344CB8AC3E}">
        <p14:creationId xmlns:p14="http://schemas.microsoft.com/office/powerpoint/2010/main" val="4123542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pPr/>
              <a:t>20</a:t>
            </a:fld>
            <a:endParaRPr lang="en-US" dirty="0"/>
          </a:p>
        </p:txBody>
      </p:sp>
    </p:spTree>
    <p:extLst>
      <p:ext uri="{BB962C8B-B14F-4D97-AF65-F5344CB8AC3E}">
        <p14:creationId xmlns:p14="http://schemas.microsoft.com/office/powerpoint/2010/main" val="3601122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pPr/>
              <a:t>21</a:t>
            </a:fld>
            <a:endParaRPr lang="en-US" dirty="0"/>
          </a:p>
        </p:txBody>
      </p:sp>
    </p:spTree>
    <p:extLst>
      <p:ext uri="{BB962C8B-B14F-4D97-AF65-F5344CB8AC3E}">
        <p14:creationId xmlns:p14="http://schemas.microsoft.com/office/powerpoint/2010/main" val="3785909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E8CE5FB5-B4DA-4188-9C07-0C63FBEFB23E}" type="slidenum">
              <a:rPr lang="en-US" smtClean="0"/>
              <a:pPr/>
              <a:t>22</a:t>
            </a:fld>
            <a:endParaRPr lang="en-US" dirty="0"/>
          </a:p>
        </p:txBody>
      </p:sp>
    </p:spTree>
    <p:extLst>
      <p:ext uri="{BB962C8B-B14F-4D97-AF65-F5344CB8AC3E}">
        <p14:creationId xmlns:p14="http://schemas.microsoft.com/office/powerpoint/2010/main" val="291464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t>3</a:t>
            </a:fld>
            <a:endParaRPr lang="en-US"/>
          </a:p>
        </p:txBody>
      </p:sp>
    </p:spTree>
    <p:extLst>
      <p:ext uri="{BB962C8B-B14F-4D97-AF65-F5344CB8AC3E}">
        <p14:creationId xmlns:p14="http://schemas.microsoft.com/office/powerpoint/2010/main" val="4069604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pPr/>
              <a:t>23</a:t>
            </a:fld>
            <a:endParaRPr lang="en-US" dirty="0"/>
          </a:p>
        </p:txBody>
      </p:sp>
    </p:spTree>
    <p:extLst>
      <p:ext uri="{BB962C8B-B14F-4D97-AF65-F5344CB8AC3E}">
        <p14:creationId xmlns:p14="http://schemas.microsoft.com/office/powerpoint/2010/main" val="2299840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pPr/>
              <a:t>24</a:t>
            </a:fld>
            <a:endParaRPr lang="en-US" dirty="0"/>
          </a:p>
        </p:txBody>
      </p:sp>
    </p:spTree>
    <p:extLst>
      <p:ext uri="{BB962C8B-B14F-4D97-AF65-F5344CB8AC3E}">
        <p14:creationId xmlns:p14="http://schemas.microsoft.com/office/powerpoint/2010/main" val="3482658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pPr/>
              <a:t>25</a:t>
            </a:fld>
            <a:endParaRPr lang="en-US" dirty="0"/>
          </a:p>
        </p:txBody>
      </p:sp>
    </p:spTree>
    <p:extLst>
      <p:ext uri="{BB962C8B-B14F-4D97-AF65-F5344CB8AC3E}">
        <p14:creationId xmlns:p14="http://schemas.microsoft.com/office/powerpoint/2010/main" val="1945495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pPr/>
              <a:t>26</a:t>
            </a:fld>
            <a:endParaRPr lang="en-US" dirty="0"/>
          </a:p>
        </p:txBody>
      </p:sp>
    </p:spTree>
    <p:extLst>
      <p:ext uri="{BB962C8B-B14F-4D97-AF65-F5344CB8AC3E}">
        <p14:creationId xmlns:p14="http://schemas.microsoft.com/office/powerpoint/2010/main" val="831593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521728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pPr/>
              <a:t>28</a:t>
            </a:fld>
            <a:endParaRPr lang="en-US" dirty="0"/>
          </a:p>
        </p:txBody>
      </p:sp>
    </p:spTree>
    <p:extLst>
      <p:ext uri="{BB962C8B-B14F-4D97-AF65-F5344CB8AC3E}">
        <p14:creationId xmlns:p14="http://schemas.microsoft.com/office/powerpoint/2010/main" val="3856118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8CE5FB5-B4DA-4188-9C07-0C63FBEFB23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418828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t>31</a:t>
            </a:fld>
            <a:endParaRPr lang="en-US"/>
          </a:p>
        </p:txBody>
      </p:sp>
    </p:spTree>
    <p:extLst>
      <p:ext uri="{BB962C8B-B14F-4D97-AF65-F5344CB8AC3E}">
        <p14:creationId xmlns:p14="http://schemas.microsoft.com/office/powerpoint/2010/main" val="3947068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E5FB5-B4DA-4188-9C07-0C63FBEFB23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664937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9759A-D1A3-4232-95D1-23401FFED61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211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t>6</a:t>
            </a:fld>
            <a:endParaRPr lang="en-US"/>
          </a:p>
        </p:txBody>
      </p:sp>
    </p:spTree>
    <p:extLst>
      <p:ext uri="{BB962C8B-B14F-4D97-AF65-F5344CB8AC3E}">
        <p14:creationId xmlns:p14="http://schemas.microsoft.com/office/powerpoint/2010/main" val="48402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E7509-7B32-4283-AB01-45F24DC5507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5904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9759A-D1A3-4232-95D1-23401FFED61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91823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FD9759A-D1A3-4232-95D1-23401FFED61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672725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9759A-D1A3-4232-95D1-23401FFED61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5560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9759A-D1A3-4232-95D1-23401FFED61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82432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9759A-D1A3-4232-95D1-23401FFED61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00822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9977" y="1121510"/>
            <a:ext cx="8588187" cy="1926490"/>
          </a:xfrm>
          <a:noFill/>
          <a:ln>
            <a:noFill/>
          </a:ln>
        </p:spPr>
        <p:txBody>
          <a:bodyPr lIns="0" tIns="0" rIns="0" bIns="0" anchor="b"/>
          <a:lstStyle>
            <a:lvl1pPr algn="ctr">
              <a:defRPr sz="4800" b="1" cap="none" spc="0">
                <a:ln w="1905"/>
                <a:solidFill>
                  <a:srgbClr val="000000"/>
                </a:solidFill>
                <a:effectLst>
                  <a:reflection blurRad="6350" stA="10000" endA="300" endPos="30000" dist="25400" dir="5400000" sy="-100000" algn="bl" rotWithShape="0"/>
                </a:effectLst>
              </a:defRPr>
            </a:lvl1pPr>
          </a:lstStyle>
          <a:p>
            <a:r>
              <a:rPr lang="en-US"/>
              <a:t>Click to edit Master title style</a:t>
            </a:r>
            <a:endParaRPr dirty="0"/>
          </a:p>
        </p:txBody>
      </p:sp>
      <p:sp>
        <p:nvSpPr>
          <p:cNvPr id="3" name="Subtitle 2"/>
          <p:cNvSpPr>
            <a:spLocks noGrp="1"/>
          </p:cNvSpPr>
          <p:nvPr>
            <p:ph type="subTitle" idx="1"/>
          </p:nvPr>
        </p:nvSpPr>
        <p:spPr>
          <a:xfrm>
            <a:off x="259977" y="3174999"/>
            <a:ext cx="8588188" cy="3184769"/>
          </a:xfrm>
        </p:spPr>
        <p:txBody>
          <a:bodyPr>
            <a:normAutofit/>
          </a:bodyPr>
          <a:lstStyle>
            <a:lvl1pPr marL="0" indent="0" algn="ctr">
              <a:spcBef>
                <a:spcPts val="300"/>
              </a:spcBef>
              <a:buNone/>
              <a:defRPr sz="1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450105" y="6454588"/>
            <a:ext cx="2398059" cy="228600"/>
          </a:xfrm>
          <a:prstGeom prst="rect">
            <a:avLst/>
          </a:prstGeom>
        </p:spPr>
        <p:txBody>
          <a:bodyPr/>
          <a:lstStyle/>
          <a:p>
            <a:fld id="{7CE38E4D-051A-41E1-86A4-E56916468FD0}" type="datetimeFigureOut">
              <a:rPr lang="en-US" smtClean="0"/>
              <a:t>2/26/2017</a:t>
            </a:fld>
            <a:endParaRPr lang="en-US"/>
          </a:p>
        </p:txBody>
      </p:sp>
      <p:sp>
        <p:nvSpPr>
          <p:cNvPr id="5" name="Footer Placeholder 4"/>
          <p:cNvSpPr>
            <a:spLocks noGrp="1"/>
          </p:cNvSpPr>
          <p:nvPr>
            <p:ph type="ftr" sz="quarter" idx="11"/>
          </p:nvPr>
        </p:nvSpPr>
        <p:spPr>
          <a:xfrm>
            <a:off x="259976" y="6454588"/>
            <a:ext cx="3657600" cy="228600"/>
          </a:xfrm>
          <a:prstGeom prst="rect">
            <a:avLst/>
          </a:prstGeo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50105" y="6454588"/>
            <a:ext cx="2398059" cy="228600"/>
          </a:xfrm>
          <a:prstGeom prst="rect">
            <a:avLst/>
          </a:prstGeom>
        </p:spPr>
        <p:txBody>
          <a:bodyPr/>
          <a:lstStyle/>
          <a:p>
            <a:fld id="{7CE38E4D-051A-41E1-86A4-E56916468FD0}" type="datetimeFigureOut">
              <a:rPr lang="en-US" smtClean="0"/>
              <a:t>2/26/2017</a:t>
            </a:fld>
            <a:endParaRPr lang="en-US"/>
          </a:p>
        </p:txBody>
      </p:sp>
      <p:sp>
        <p:nvSpPr>
          <p:cNvPr id="6" name="Footer Placeholder 5"/>
          <p:cNvSpPr>
            <a:spLocks noGrp="1"/>
          </p:cNvSpPr>
          <p:nvPr>
            <p:ph type="ftr" sz="quarter" idx="11"/>
          </p:nvPr>
        </p:nvSpPr>
        <p:spPr>
          <a:xfrm>
            <a:off x="259976" y="6454588"/>
            <a:ext cx="3657600" cy="228600"/>
          </a:xfrm>
          <a:prstGeom prst="rect">
            <a:avLst/>
          </a:prstGeom>
        </p:spPr>
        <p:txBody>
          <a:bodyPr/>
          <a:lstStyle/>
          <a:p>
            <a:endParaRPr lang="en-US"/>
          </a:p>
        </p:txBody>
      </p:sp>
      <p:sp>
        <p:nvSpPr>
          <p:cNvPr id="7" name="Slide Number Placeholder 6"/>
          <p:cNvSpPr>
            <a:spLocks noGrp="1"/>
          </p:cNvSpPr>
          <p:nvPr>
            <p:ph type="sldNum" sz="quarter" idx="12"/>
          </p:nvPr>
        </p:nvSpPr>
        <p:spPr>
          <a:xfrm>
            <a:off x="8314764" y="1304192"/>
            <a:ext cx="533400" cy="361461"/>
          </a:xfrm>
          <a:prstGeom prst="rect">
            <a:avLst/>
          </a:prstGeom>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US"/>
              <a:t>Click to edit Master title style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50105" y="6454588"/>
            <a:ext cx="2398059" cy="228600"/>
          </a:xfrm>
          <a:prstGeom prst="rect">
            <a:avLst/>
          </a:prstGeom>
        </p:spPr>
        <p:txBody>
          <a:bodyPr/>
          <a:lstStyle/>
          <a:p>
            <a:fld id="{3823242C-D747-4ADD-80D8-99421268E3A8}" type="datetime1">
              <a:rPr lang="en-US" smtClean="0"/>
              <a:pPr/>
              <a:t>2/26/2017</a:t>
            </a:fld>
            <a:endParaRPr lang="en-US" dirty="0"/>
          </a:p>
        </p:txBody>
      </p:sp>
      <p:sp>
        <p:nvSpPr>
          <p:cNvPr id="6" name="Footer Placeholder 5"/>
          <p:cNvSpPr>
            <a:spLocks noGrp="1"/>
          </p:cNvSpPr>
          <p:nvPr>
            <p:ph type="ftr" sz="quarter" idx="11"/>
          </p:nvPr>
        </p:nvSpPr>
        <p:spPr>
          <a:xfrm>
            <a:off x="259976" y="6454588"/>
            <a:ext cx="3657600" cy="228600"/>
          </a:xfrm>
          <a:prstGeom prst="rect">
            <a:avLst/>
          </a:prstGeom>
        </p:spPr>
        <p:txBody>
          <a:bodyPr/>
          <a:lstStyle/>
          <a:p>
            <a:endParaRPr lang="en-US" dirty="0"/>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US"/>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US"/>
              <a:t>Click icon to add picture</a:t>
            </a: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50105" y="6454588"/>
            <a:ext cx="2398059" cy="228600"/>
          </a:xfrm>
          <a:prstGeom prst="rect">
            <a:avLst/>
          </a:prstGeom>
        </p:spPr>
        <p:txBody>
          <a:bodyPr/>
          <a:lstStyle/>
          <a:p>
            <a:fld id="{3823242C-D747-4ADD-80D8-99421268E3A8}" type="datetime1">
              <a:rPr lang="en-US" smtClean="0"/>
              <a:pPr/>
              <a:t>2/26/2017</a:t>
            </a:fld>
            <a:endParaRPr lang="en-US" dirty="0"/>
          </a:p>
        </p:txBody>
      </p:sp>
      <p:sp>
        <p:nvSpPr>
          <p:cNvPr id="6" name="Footer Placeholder 5"/>
          <p:cNvSpPr>
            <a:spLocks noGrp="1"/>
          </p:cNvSpPr>
          <p:nvPr>
            <p:ph type="ftr" sz="quarter" idx="11"/>
          </p:nvPr>
        </p:nvSpPr>
        <p:spPr>
          <a:xfrm>
            <a:off x="259976" y="6454588"/>
            <a:ext cx="3657600" cy="228600"/>
          </a:xfrm>
          <a:prstGeom prst="rect">
            <a:avLst/>
          </a:prstGeom>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50105" y="6454588"/>
            <a:ext cx="2398059" cy="228600"/>
          </a:xfrm>
          <a:prstGeom prst="rect">
            <a:avLst/>
          </a:prstGeom>
        </p:spPr>
        <p:txBody>
          <a:bodyPr/>
          <a:lstStyle/>
          <a:p>
            <a:fld id="{3823242C-D747-4ADD-80D8-99421268E3A8}" type="datetime1">
              <a:rPr lang="en-US" smtClean="0"/>
              <a:pPr/>
              <a:t>2/26/2017</a:t>
            </a:fld>
            <a:endParaRPr lang="en-US" dirty="0"/>
          </a:p>
        </p:txBody>
      </p:sp>
      <p:sp>
        <p:nvSpPr>
          <p:cNvPr id="6" name="Footer Placeholder 5"/>
          <p:cNvSpPr>
            <a:spLocks noGrp="1"/>
          </p:cNvSpPr>
          <p:nvPr>
            <p:ph type="ftr" sz="quarter" idx="11"/>
          </p:nvPr>
        </p:nvSpPr>
        <p:spPr>
          <a:xfrm>
            <a:off x="259976" y="6454588"/>
            <a:ext cx="3657600" cy="228600"/>
          </a:xfrm>
          <a:prstGeom prst="rect">
            <a:avLst/>
          </a:prstGeom>
        </p:spPr>
        <p:txBody>
          <a:bodyPr/>
          <a:lstStyle/>
          <a:p>
            <a:endParaRPr lang="en-US" dirty="0"/>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US"/>
              <a:t>Click icon to add picture</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a:t>Click icon to add picture</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a:t>Click icon to add picture</a:t>
            </a:r>
            <a:endParaRPr/>
          </a:p>
        </p:txBody>
      </p:sp>
      <p:sp>
        <p:nvSpPr>
          <p:cNvPr id="13" name="Slide Number Placeholder 5"/>
          <p:cNvSpPr>
            <a:spLocks noGrp="1"/>
          </p:cNvSpPr>
          <p:nvPr>
            <p:ph type="sldNum" sz="quarter" idx="12"/>
          </p:nvPr>
        </p:nvSpPr>
        <p:spPr>
          <a:xfrm>
            <a:off x="8382000" y="1219200"/>
            <a:ext cx="533400" cy="365125"/>
          </a:xfrm>
          <a:prstGeom prst="rect">
            <a:avLst/>
          </a:prstGeom>
        </p:spPr>
        <p:txBody>
          <a:bodyPr/>
          <a:lstStyle/>
          <a:p>
            <a:fld id="{CF40B41D-FD10-4A38-B39B-626510BD49B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6450105" y="6454588"/>
            <a:ext cx="2398059" cy="228600"/>
          </a:xfrm>
          <a:prstGeom prst="rect">
            <a:avLst/>
          </a:prstGeom>
        </p:spPr>
        <p:txBody>
          <a:bodyPr/>
          <a:lstStyle/>
          <a:p>
            <a:fld id="{7CE38E4D-051A-41E1-86A4-E56916468FD0}" type="datetimeFigureOut">
              <a:rPr lang="en-US" smtClean="0"/>
              <a:t>2/26/2017</a:t>
            </a:fld>
            <a:endParaRPr lang="en-US"/>
          </a:p>
        </p:txBody>
      </p:sp>
      <p:sp>
        <p:nvSpPr>
          <p:cNvPr id="5" name="Footer Placeholder 4"/>
          <p:cNvSpPr>
            <a:spLocks noGrp="1"/>
          </p:cNvSpPr>
          <p:nvPr>
            <p:ph type="ftr" sz="quarter" idx="11"/>
          </p:nvPr>
        </p:nvSpPr>
        <p:spPr>
          <a:xfrm>
            <a:off x="259976" y="6454588"/>
            <a:ext cx="3657600" cy="228600"/>
          </a:xfrm>
          <a:prstGeom prst="rect">
            <a:avLst/>
          </a:prstGeom>
        </p:spPr>
        <p:txBody>
          <a:bodyPr/>
          <a:lstStyle/>
          <a:p>
            <a:endParaRPr lang="en-US"/>
          </a:p>
        </p:txBody>
      </p:sp>
      <p:sp>
        <p:nvSpPr>
          <p:cNvPr id="6" name="Slide Number Placeholder 5"/>
          <p:cNvSpPr>
            <a:spLocks noGrp="1"/>
          </p:cNvSpPr>
          <p:nvPr>
            <p:ph type="sldNum" sz="quarter" idx="12"/>
          </p:nvPr>
        </p:nvSpPr>
        <p:spPr>
          <a:xfrm>
            <a:off x="8314764" y="1304192"/>
            <a:ext cx="533400" cy="361461"/>
          </a:xfrm>
          <a:prstGeom prst="rect">
            <a:avLst/>
          </a:prstGeom>
        </p:spPr>
        <p:txBody>
          <a:bodyPr/>
          <a:lstStyle/>
          <a:p>
            <a:fld id="{886BB73A-582F-4420-9A14-CB10A2B2E5E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0705" y="1398494"/>
            <a:ext cx="1447800" cy="484990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6450105" y="6454588"/>
            <a:ext cx="2398059" cy="228600"/>
          </a:xfrm>
          <a:prstGeom prst="rect">
            <a:avLst/>
          </a:prstGeom>
        </p:spPr>
        <p:txBody>
          <a:bodyPr/>
          <a:lstStyle/>
          <a:p>
            <a:fld id="{7CE38E4D-051A-41E1-86A4-E56916468FD0}" type="datetimeFigureOut">
              <a:rPr lang="en-US" smtClean="0"/>
              <a:t>2/26/2017</a:t>
            </a:fld>
            <a:endParaRPr lang="en-US"/>
          </a:p>
        </p:txBody>
      </p:sp>
      <p:sp>
        <p:nvSpPr>
          <p:cNvPr id="5" name="Footer Placeholder 4"/>
          <p:cNvSpPr>
            <a:spLocks noGrp="1"/>
          </p:cNvSpPr>
          <p:nvPr>
            <p:ph type="ftr" sz="quarter" idx="11"/>
          </p:nvPr>
        </p:nvSpPr>
        <p:spPr>
          <a:xfrm>
            <a:off x="259976" y="6454588"/>
            <a:ext cx="3657600" cy="228600"/>
          </a:xfrm>
          <a:prstGeom prst="rect">
            <a:avLst/>
          </a:prstGeom>
        </p:spPr>
        <p:txBody>
          <a:bodyPr/>
          <a:lstStyle/>
          <a:p>
            <a:endParaRPr lang="en-US"/>
          </a:p>
        </p:txBody>
      </p:sp>
      <p:sp>
        <p:nvSpPr>
          <p:cNvPr id="6" name="Slide Number Placeholder 5"/>
          <p:cNvSpPr>
            <a:spLocks noGrp="1"/>
          </p:cNvSpPr>
          <p:nvPr>
            <p:ph type="sldNum" sz="quarter" idx="12"/>
          </p:nvPr>
        </p:nvSpPr>
        <p:spPr>
          <a:xfrm>
            <a:off x="8314764" y="1304192"/>
            <a:ext cx="533400" cy="361461"/>
          </a:xfrm>
          <a:prstGeom prst="rect">
            <a:avLst/>
          </a:prstGeom>
        </p:spPr>
        <p:txBody>
          <a:bodyPr/>
          <a:lstStyle/>
          <a:p>
            <a:fld id="{886BB73A-582F-4420-9A14-CB10A2B2E5E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50105" y="6454588"/>
            <a:ext cx="2398059" cy="228600"/>
          </a:xfrm>
          <a:prstGeom prst="rect">
            <a:avLst/>
          </a:prstGeom>
        </p:spPr>
        <p:txBody>
          <a:bodyPr/>
          <a:lstStyle/>
          <a:p>
            <a:fld id="{3823242C-D747-4ADD-80D8-99421268E3A8}" type="datetime1">
              <a:rPr lang="en-US" smtClean="0"/>
              <a:pPr/>
              <a:t>2/26/2017</a:t>
            </a:fld>
            <a:endParaRPr lang="en-US" dirty="0"/>
          </a:p>
        </p:txBody>
      </p:sp>
      <p:sp>
        <p:nvSpPr>
          <p:cNvPr id="3" name="Footer Placeholder 2"/>
          <p:cNvSpPr>
            <a:spLocks noGrp="1"/>
          </p:cNvSpPr>
          <p:nvPr>
            <p:ph type="ftr" sz="quarter" idx="11"/>
          </p:nvPr>
        </p:nvSpPr>
        <p:spPr>
          <a:xfrm>
            <a:off x="259976" y="6454588"/>
            <a:ext cx="3657600" cy="22860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14764" y="1304192"/>
            <a:ext cx="533400" cy="361461"/>
          </a:xfrm>
          <a:prstGeom prst="rect">
            <a:avLst/>
          </a:prstGeom>
        </p:spPr>
        <p:txBody>
          <a:bodyPr/>
          <a:lstStyle/>
          <a:p>
            <a:fld id="{CF40B41D-FD10-4A38-B39B-626510BD49B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833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694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rmal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25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33273" y="56058"/>
            <a:ext cx="7386910" cy="906294"/>
          </a:xfrm>
          <a:prstGeom prst="rect">
            <a:avLst/>
          </a:prstGeom>
        </p:spPr>
        <p:txBody>
          <a:bodyPr vert="horz" lIns="91440" tIns="45720" rIns="91440" bIns="45720" rtlCol="0" anchor="ctr" anchorCtr="0">
            <a:noAutofit/>
          </a:bodyPr>
          <a:lstStyle/>
          <a:p>
            <a:r>
              <a:rPr lang="en-US"/>
              <a:t>Click to edit Master title style</a:t>
            </a:r>
            <a:endParaRPr dirty="0"/>
          </a:p>
        </p:txBody>
      </p:sp>
      <p:sp>
        <p:nvSpPr>
          <p:cNvPr id="8" name="Text Placeholder 2"/>
          <p:cNvSpPr>
            <a:spLocks noGrp="1"/>
          </p:cNvSpPr>
          <p:nvPr>
            <p:ph idx="1"/>
          </p:nvPr>
        </p:nvSpPr>
        <p:spPr>
          <a:xfrm>
            <a:off x="390768" y="1188720"/>
            <a:ext cx="8379932" cy="5032080"/>
          </a:xfrm>
          <a:prstGeom prst="rect">
            <a:avLst/>
          </a:prstGeom>
        </p:spPr>
        <p:txBody>
          <a:bodyPr vert="horz" lIns="91440" tIns="45720" rIns="91440" bIns="45720" rtlCol="0">
            <a:normAutofit/>
          </a:bodyPr>
          <a:lstStyle>
            <a:lvl1pPr>
              <a:defRPr>
                <a:solidFill>
                  <a:srgbClr val="FF3300"/>
                </a:solidFill>
              </a:defRPr>
            </a:lvl1pPr>
            <a:lvl2pPr>
              <a:defRPr>
                <a:solidFill>
                  <a:srgbClr val="FF3300"/>
                </a:solidFill>
              </a:defRPr>
            </a:lvl2pPr>
            <a:lvl3pPr>
              <a:defRPr>
                <a:solidFill>
                  <a:srgbClr val="FF3300"/>
                </a:solidFill>
              </a:defRPr>
            </a:lvl3pPr>
            <a:lvl4pPr>
              <a:defRPr>
                <a:solidFill>
                  <a:srgbClr val="FF3300"/>
                </a:solidFill>
              </a:defRPr>
            </a:lvl4pPr>
            <a:lvl5pPr>
              <a:defRPr>
                <a:solidFill>
                  <a:srgbClr val="FF33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Conten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99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cent Layout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650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cent Slide 2">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238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2/26/2017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7041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488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rmal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161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ondary Conten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589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cent Layout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078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cent Slide 2">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247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2/26/2017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2243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020" y="1051643"/>
            <a:ext cx="8383758" cy="5151877"/>
          </a:xfrm>
        </p:spPr>
        <p:txBody>
          <a:bodyPr/>
          <a:lstStyle>
            <a:lvl1pPr>
              <a:buClrTx/>
              <a:defRPr>
                <a:solidFill>
                  <a:srgbClr val="FF3300"/>
                </a:solidFill>
              </a:defRPr>
            </a:lvl1pPr>
            <a:lvl2pPr>
              <a:buClrTx/>
              <a:defRPr>
                <a:solidFill>
                  <a:srgbClr val="FF3300"/>
                </a:solidFill>
              </a:defRPr>
            </a:lvl2pPr>
            <a:lvl3pPr>
              <a:buClr>
                <a:schemeClr val="tx1">
                  <a:lumMod val="50000"/>
                  <a:lumOff val="50000"/>
                </a:schemeClr>
              </a:buClr>
              <a:defRPr>
                <a:solidFill>
                  <a:srgbClr val="FF3300"/>
                </a:solidFill>
              </a:defRPr>
            </a:lvl3pPr>
            <a:lvl4pPr>
              <a:buClrTx/>
              <a:defRPr>
                <a:solidFill>
                  <a:srgbClr val="FF3300"/>
                </a:solidFill>
              </a:defRPr>
            </a:lvl4pPr>
            <a:lvl5pPr>
              <a:buClr>
                <a:schemeClr val="tx1">
                  <a:lumMod val="50000"/>
                  <a:lumOff val="50000"/>
                </a:schemeClr>
              </a:buClr>
              <a:defRPr>
                <a:solidFill>
                  <a:srgbClr val="FF3300"/>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258253" y="56058"/>
            <a:ext cx="6587944" cy="906294"/>
          </a:xfrm>
          <a:prstGeom prst="rect">
            <a:avLst/>
          </a:prstGeom>
        </p:spPr>
        <p:txBody>
          <a:bodyPr vert="horz" lIns="91440" tIns="45720" rIns="91440" bIns="45720" rtlCol="0" anchor="ctr" anchorCtr="0">
            <a:noAutofit/>
          </a:bodyPr>
          <a:lstStyle/>
          <a:p>
            <a:r>
              <a:rPr lang="en-US"/>
              <a:t>Click to edit Master title style</a:t>
            </a:r>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909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rmal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826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ondary Conten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044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ccent Layout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154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ccent Slide 2">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005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black"/>
                </a:solidFill>
              </a:rPr>
              <a:pPr/>
              <a:t>2/26/2017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035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976" y="1123462"/>
            <a:ext cx="8588188" cy="1977291"/>
          </a:xfrm>
        </p:spPr>
        <p:txBody>
          <a:bodyPr anchor="b" anchorCtr="0"/>
          <a:lstStyle>
            <a:lvl1pPr algn="r">
              <a:defRPr sz="4800" b="0" cap="none" baseline="0">
                <a:solidFill>
                  <a:srgbClr val="FF3300"/>
                </a:solidFill>
              </a:defRPr>
            </a:lvl1pPr>
          </a:lstStyle>
          <a:p>
            <a:r>
              <a:rPr lang="en-US"/>
              <a:t>Click to edit Master title style</a:t>
            </a:r>
            <a:endParaRPr dirty="0"/>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rgbClr val="8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314764" y="1304192"/>
            <a:ext cx="533400" cy="361461"/>
          </a:xfrm>
          <a:prstGeom prst="rect">
            <a:avLst/>
          </a:prstGeom>
        </p:spPr>
        <p:txBody>
          <a:bodyPr/>
          <a:lstStyle/>
          <a:p>
            <a:fld id="{886BB73A-582F-4420-9A14-CB10A2B2E5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16858" y="1111170"/>
            <a:ext cx="4018099" cy="5123783"/>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92920" y="1111170"/>
            <a:ext cx="4020774" cy="5123783"/>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16859" y="1118343"/>
            <a:ext cx="4018098" cy="645459"/>
          </a:xfrm>
        </p:spPr>
        <p:txBody>
          <a:bodyPr anchor="ctr" anchorCtr="0">
            <a:normAutofit/>
          </a:bodyPr>
          <a:lstStyle>
            <a:lvl1pPr marL="0" indent="0" algn="l">
              <a:spcBef>
                <a:spcPts val="300"/>
              </a:spcBef>
              <a:buNone/>
              <a:defRPr sz="24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6858" y="1763802"/>
            <a:ext cx="4018099" cy="4469936"/>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92920" y="1118343"/>
            <a:ext cx="4021312" cy="645459"/>
          </a:xfrm>
        </p:spPr>
        <p:txBody>
          <a:bodyPr anchor="ctr" anchorCtr="0">
            <a:normAutofit/>
          </a:bodyPr>
          <a:lstStyle>
            <a:lvl1pPr marL="0" indent="0" algn="l">
              <a:spcBef>
                <a:spcPts val="300"/>
              </a:spcBef>
              <a:buNone/>
              <a:defRPr sz="24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92920" y="1763802"/>
            <a:ext cx="4021312" cy="4469936"/>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6450105" y="6454588"/>
            <a:ext cx="2398059" cy="228600"/>
          </a:xfrm>
          <a:prstGeom prst="rect">
            <a:avLst/>
          </a:prstGeom>
        </p:spPr>
        <p:txBody>
          <a:bodyPr/>
          <a:lstStyle/>
          <a:p>
            <a:fld id="{7CE38E4D-051A-41E1-86A4-E56916468FD0}" type="datetimeFigureOut">
              <a:rPr lang="en-US" smtClean="0"/>
              <a:t>2/26/2017</a:t>
            </a:fld>
            <a:endParaRPr lang="en-US"/>
          </a:p>
        </p:txBody>
      </p:sp>
      <p:sp>
        <p:nvSpPr>
          <p:cNvPr id="4" name="Footer Placeholder 3"/>
          <p:cNvSpPr>
            <a:spLocks noGrp="1"/>
          </p:cNvSpPr>
          <p:nvPr>
            <p:ph type="ftr" sz="quarter" idx="11"/>
          </p:nvPr>
        </p:nvSpPr>
        <p:spPr>
          <a:xfrm>
            <a:off x="259976" y="6454588"/>
            <a:ext cx="3657600" cy="228600"/>
          </a:xfrm>
          <a:prstGeom prst="rect">
            <a:avLst/>
          </a:prstGeom>
        </p:spPr>
        <p:txBody>
          <a:bodyPr/>
          <a:lstStyle/>
          <a:p>
            <a:endParaRPr lang="en-US"/>
          </a:p>
        </p:txBody>
      </p:sp>
      <p:sp>
        <p:nvSpPr>
          <p:cNvPr id="5" name="Slide Number Placeholder 4"/>
          <p:cNvSpPr>
            <a:spLocks noGrp="1"/>
          </p:cNvSpPr>
          <p:nvPr>
            <p:ph type="sldNum" sz="quarter" idx="12"/>
          </p:nvPr>
        </p:nvSpPr>
        <p:spPr>
          <a:xfrm>
            <a:off x="8314764" y="1304192"/>
            <a:ext cx="533400" cy="361461"/>
          </a:xfrm>
          <a:prstGeom prst="rect">
            <a:avLst/>
          </a:prstGeom>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50105" y="6454588"/>
            <a:ext cx="2398059" cy="228600"/>
          </a:xfrm>
          <a:prstGeom prst="rect">
            <a:avLst/>
          </a:prstGeom>
        </p:spPr>
        <p:txBody>
          <a:bodyPr/>
          <a:lstStyle/>
          <a:p>
            <a:fld id="{7CE38E4D-051A-41E1-86A4-E56916468FD0}" type="datetimeFigureOut">
              <a:rPr lang="en-US" smtClean="0"/>
              <a:t>2/26/2017</a:t>
            </a:fld>
            <a:endParaRPr lang="en-US"/>
          </a:p>
        </p:txBody>
      </p:sp>
      <p:sp>
        <p:nvSpPr>
          <p:cNvPr id="3" name="Footer Placeholder 2"/>
          <p:cNvSpPr>
            <a:spLocks noGrp="1"/>
          </p:cNvSpPr>
          <p:nvPr>
            <p:ph type="ftr" sz="quarter" idx="11"/>
          </p:nvPr>
        </p:nvSpPr>
        <p:spPr>
          <a:xfrm>
            <a:off x="259976" y="6454588"/>
            <a:ext cx="3657600" cy="228600"/>
          </a:xfrm>
          <a:prstGeom prst="rect">
            <a:avLst/>
          </a:prstGeom>
        </p:spPr>
        <p:txBody>
          <a:bodyPr/>
          <a:lstStyle/>
          <a:p>
            <a:endParaRPr lang="en-US"/>
          </a:p>
        </p:txBody>
      </p:sp>
      <p:sp>
        <p:nvSpPr>
          <p:cNvPr id="4" name="Slide Number Placeholder 3"/>
          <p:cNvSpPr>
            <a:spLocks noGrp="1"/>
          </p:cNvSpPr>
          <p:nvPr>
            <p:ph type="sldNum" sz="quarter" idx="12"/>
          </p:nvPr>
        </p:nvSpPr>
        <p:spPr>
          <a:xfrm>
            <a:off x="8314764" y="1304192"/>
            <a:ext cx="533400" cy="361461"/>
          </a:xfrm>
          <a:prstGeom prst="rect">
            <a:avLst/>
          </a:prstGeom>
        </p:spPr>
        <p:txBody>
          <a:bodyPr/>
          <a:lstStyle/>
          <a:p>
            <a:fld id="{886BB73A-582F-4420-9A14-CB10A2B2E5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a:t>Click to edit Master text styles</a:t>
            </a:r>
          </a:p>
        </p:txBody>
      </p:sp>
      <p:sp>
        <p:nvSpPr>
          <p:cNvPr id="5" name="Date Placeholder 4"/>
          <p:cNvSpPr>
            <a:spLocks noGrp="1"/>
          </p:cNvSpPr>
          <p:nvPr>
            <p:ph type="dt" sz="half" idx="10"/>
          </p:nvPr>
        </p:nvSpPr>
        <p:spPr>
          <a:xfrm>
            <a:off x="6450105" y="6454588"/>
            <a:ext cx="2398059" cy="228600"/>
          </a:xfrm>
          <a:prstGeom prst="rect">
            <a:avLst/>
          </a:prstGeom>
        </p:spPr>
        <p:txBody>
          <a:bodyPr/>
          <a:lstStyle/>
          <a:p>
            <a:fld id="{7CE38E4D-051A-41E1-86A4-E56916468FD0}" type="datetimeFigureOut">
              <a:rPr lang="en-US" smtClean="0"/>
              <a:t>2/26/2017</a:t>
            </a:fld>
            <a:endParaRPr lang="en-US"/>
          </a:p>
        </p:txBody>
      </p:sp>
      <p:sp>
        <p:nvSpPr>
          <p:cNvPr id="6" name="Footer Placeholder 5"/>
          <p:cNvSpPr>
            <a:spLocks noGrp="1"/>
          </p:cNvSpPr>
          <p:nvPr>
            <p:ph type="ftr" sz="quarter" idx="11"/>
          </p:nvPr>
        </p:nvSpPr>
        <p:spPr>
          <a:xfrm>
            <a:off x="259976" y="6454588"/>
            <a:ext cx="3657600" cy="228600"/>
          </a:xfrm>
          <a:prstGeom prst="rect">
            <a:avLst/>
          </a:prstGeom>
        </p:spPr>
        <p:txBody>
          <a:bodyPr/>
          <a:lstStyle/>
          <a:p>
            <a:endParaRPr lang="en-US"/>
          </a:p>
        </p:txBody>
      </p:sp>
      <p:sp>
        <p:nvSpPr>
          <p:cNvPr id="7" name="Slide Number Placeholder 6"/>
          <p:cNvSpPr>
            <a:spLocks noGrp="1"/>
          </p:cNvSpPr>
          <p:nvPr>
            <p:ph type="sldNum" sz="quarter" idx="12"/>
          </p:nvPr>
        </p:nvSpPr>
        <p:spPr>
          <a:xfrm>
            <a:off x="8314764" y="1304192"/>
            <a:ext cx="533400" cy="361461"/>
          </a:xfrm>
          <a:prstGeom prst="rect">
            <a:avLst/>
          </a:prstGeom>
        </p:spPr>
        <p:txBody>
          <a:bodyPr/>
          <a:lstStyle/>
          <a:p>
            <a:fld id="{886BB73A-582F-4420-9A14-CB10A2B2E5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5990" y="56058"/>
            <a:ext cx="7364115" cy="906294"/>
          </a:xfrm>
          <a:prstGeom prst="rect">
            <a:avLst/>
          </a:prstGeom>
        </p:spPr>
        <p:txBody>
          <a:bodyPr vert="horz" lIns="91440" tIns="45720" rIns="91440" bIns="45720" rtlCol="0" anchor="ctr" anchorCtr="0">
            <a:noAutofit/>
          </a:bodyPr>
          <a:lstStyle/>
          <a:p>
            <a:r>
              <a:rPr lang="en-US"/>
              <a:t>Click to edit Master title style</a:t>
            </a:r>
            <a:endParaRPr dirty="0"/>
          </a:p>
        </p:txBody>
      </p:sp>
      <p:sp>
        <p:nvSpPr>
          <p:cNvPr id="3" name="Text Placeholder 2"/>
          <p:cNvSpPr>
            <a:spLocks noGrp="1"/>
          </p:cNvSpPr>
          <p:nvPr>
            <p:ph type="body" idx="1"/>
          </p:nvPr>
        </p:nvSpPr>
        <p:spPr>
          <a:xfrm>
            <a:off x="390768" y="1188720"/>
            <a:ext cx="8379932" cy="4922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grpSp>
        <p:nvGrpSpPr>
          <p:cNvPr id="8" name="Group 7"/>
          <p:cNvGrpSpPr/>
          <p:nvPr/>
        </p:nvGrpSpPr>
        <p:grpSpPr>
          <a:xfrm>
            <a:off x="8255317" y="6352502"/>
            <a:ext cx="648355" cy="303660"/>
            <a:chOff x="8401387" y="819803"/>
            <a:chExt cx="488091" cy="228600"/>
          </a:xfrm>
        </p:grpSpPr>
        <p:pic>
          <p:nvPicPr>
            <p:cNvPr id="10" name="Picture 9" descr="DirectionalButtons-Full.png">
              <a:hlinkClick r:id="" action="ppaction://hlinkshowjump?jump=lastslideviewed"/>
            </p:cNvPr>
            <p:cNvPicPr>
              <a:picLocks noChangeAspect="1"/>
            </p:cNvPicPr>
            <p:nvPr/>
          </p:nvPicPr>
          <p:blipFill rotWithShape="1">
            <a:blip r:embed="rId20"/>
            <a:srcRect r="48167"/>
            <a:stretch/>
          </p:blipFill>
          <p:spPr>
            <a:xfrm>
              <a:off x="8401387" y="819803"/>
              <a:ext cx="252994" cy="228600"/>
            </a:xfrm>
            <a:prstGeom prst="rect">
              <a:avLst/>
            </a:prstGeom>
          </p:spPr>
        </p:pic>
        <p:pic>
          <p:nvPicPr>
            <p:cNvPr id="9" name="Picture 8" descr="DirectionalButtons-Full.png">
              <a:hlinkClick r:id="" action="ppaction://hlinkshowjump?jump=nextslide"/>
            </p:cNvPr>
            <p:cNvPicPr>
              <a:picLocks noChangeAspect="1"/>
            </p:cNvPicPr>
            <p:nvPr userDrawn="1"/>
          </p:nvPicPr>
          <p:blipFill rotWithShape="1">
            <a:blip r:embed="rId20"/>
            <a:srcRect l="51833"/>
            <a:stretch/>
          </p:blipFill>
          <p:spPr>
            <a:xfrm>
              <a:off x="8654381" y="819803"/>
              <a:ext cx="235097" cy="228600"/>
            </a:xfrm>
            <a:prstGeom prst="rect">
              <a:avLst/>
            </a:prstGeom>
          </p:spPr>
        </p:pic>
      </p:grpSp>
      <p:sp>
        <p:nvSpPr>
          <p:cNvPr id="11" name="Rectangle 10">
            <a:hlinkClick r:id="" action="ppaction://hlinkshowjump?jump=firstslide"/>
          </p:cNvPr>
          <p:cNvSpPr/>
          <p:nvPr/>
        </p:nvSpPr>
        <p:spPr>
          <a:xfrm>
            <a:off x="7580106" y="1"/>
            <a:ext cx="1563893" cy="873062"/>
          </a:xfrm>
          <a:prstGeom prst="rect">
            <a:avLst/>
          </a:prstGeom>
          <a:solidFill>
            <a:srgbClr val="FFFFFF">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xStyles>
    <p:titleStyle>
      <a:lvl1pPr algn="l" defTabSz="914400" rtl="0" eaLnBrk="1" latinLnBrk="0" hangingPunct="1">
        <a:spcBef>
          <a:spcPct val="0"/>
        </a:spcBef>
        <a:buNone/>
        <a:defRPr sz="3200" kern="1200" spc="0">
          <a:solidFill>
            <a:srgbClr val="000000"/>
          </a:solidFill>
          <a:latin typeface="Arial"/>
          <a:ea typeface="+mj-ea"/>
          <a:cs typeface="Arial"/>
        </a:defRPr>
      </a:lvl1pPr>
    </p:titleStyle>
    <p:bodyStyle>
      <a:lvl1pPr marL="228600" indent="-228600" algn="l" defTabSz="914400" rtl="0" eaLnBrk="1" latinLnBrk="0" hangingPunct="1">
        <a:spcBef>
          <a:spcPts val="2000"/>
        </a:spcBef>
        <a:buClrTx/>
        <a:buSzPct val="100000"/>
        <a:buFont typeface="Arial"/>
        <a:buChar char="•"/>
        <a:defRPr sz="2000" kern="1200">
          <a:solidFill>
            <a:srgbClr val="FF3300"/>
          </a:solidFill>
          <a:latin typeface="+mn-lt"/>
          <a:ea typeface="+mn-ea"/>
          <a:cs typeface="+mn-cs"/>
        </a:defRPr>
      </a:lvl1pPr>
      <a:lvl2pPr marL="457200" indent="-228600" algn="l" defTabSz="914400" rtl="0" eaLnBrk="1" latinLnBrk="0" hangingPunct="1">
        <a:spcBef>
          <a:spcPts val="600"/>
        </a:spcBef>
        <a:buClrTx/>
        <a:buSzPct val="100000"/>
        <a:buFont typeface="Arial"/>
        <a:buChar char="•"/>
        <a:defRPr sz="1800" kern="1200">
          <a:solidFill>
            <a:srgbClr val="FF3300"/>
          </a:solidFill>
          <a:latin typeface="+mn-lt"/>
          <a:ea typeface="+mn-ea"/>
          <a:cs typeface="+mn-cs"/>
        </a:defRPr>
      </a:lvl2pPr>
      <a:lvl3pPr marL="685800" indent="-228600" algn="l" defTabSz="914400" rtl="0" eaLnBrk="1" latinLnBrk="0" hangingPunct="1">
        <a:spcBef>
          <a:spcPts val="600"/>
        </a:spcBef>
        <a:buClrTx/>
        <a:buSzPct val="100000"/>
        <a:buFont typeface="Arial"/>
        <a:buChar char="•"/>
        <a:defRPr sz="1800" kern="1200">
          <a:solidFill>
            <a:srgbClr val="FF3300"/>
          </a:solidFill>
          <a:latin typeface="+mn-lt"/>
          <a:ea typeface="+mn-ea"/>
          <a:cs typeface="+mn-cs"/>
        </a:defRPr>
      </a:lvl3pPr>
      <a:lvl4pPr marL="914400" indent="-228600" algn="l" defTabSz="914400" rtl="0" eaLnBrk="1" latinLnBrk="0" hangingPunct="1">
        <a:spcBef>
          <a:spcPts val="600"/>
        </a:spcBef>
        <a:buClrTx/>
        <a:buSzPct val="100000"/>
        <a:buFont typeface="Arial"/>
        <a:buChar char="•"/>
        <a:defRPr sz="1800" kern="1200">
          <a:solidFill>
            <a:srgbClr val="FF3300"/>
          </a:solidFill>
          <a:latin typeface="+mn-lt"/>
          <a:ea typeface="+mn-ea"/>
          <a:cs typeface="+mn-cs"/>
        </a:defRPr>
      </a:lvl4pPr>
      <a:lvl5pPr marL="1143000" indent="-228600" algn="l" defTabSz="914400" rtl="0" eaLnBrk="1" latinLnBrk="0" hangingPunct="1">
        <a:spcBef>
          <a:spcPts val="600"/>
        </a:spcBef>
        <a:buClrTx/>
        <a:buSzPct val="100000"/>
        <a:buFont typeface="Arial"/>
        <a:buChar char="•"/>
        <a:defRPr sz="1800" kern="1200">
          <a:solidFill>
            <a:srgbClr val="FF3300"/>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35157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txStyles>
    <p:titleStyle>
      <a:lvl1pPr algn="r" defTabSz="457200" rtl="0" eaLnBrk="1" latinLnBrk="0" hangingPunct="1">
        <a:spcBef>
          <a:spcPct val="0"/>
        </a:spcBef>
        <a:buNone/>
        <a:defRPr sz="4400" kern="1200">
          <a:solidFill>
            <a:schemeClr val="tx1"/>
          </a:solidFill>
          <a:latin typeface="+mj-lt"/>
          <a:ea typeface="+mj-ea"/>
          <a:cs typeface="+mj-cs"/>
        </a:defRPr>
      </a:lvl1pPr>
    </p:titleStyle>
    <p:bodyStyle>
      <a:lvl1pPr marL="457200" indent="-4572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02957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p:txStyles>
    <p:titleStyle>
      <a:lvl1pPr algn="r" defTabSz="457200" rtl="0" eaLnBrk="1" latinLnBrk="0" hangingPunct="1">
        <a:spcBef>
          <a:spcPct val="0"/>
        </a:spcBef>
        <a:buNone/>
        <a:defRPr sz="4400" kern="1200">
          <a:solidFill>
            <a:schemeClr val="tx1"/>
          </a:solidFill>
          <a:latin typeface="+mj-lt"/>
          <a:ea typeface="+mj-ea"/>
          <a:cs typeface="+mj-cs"/>
        </a:defRPr>
      </a:lvl1pPr>
    </p:titleStyle>
    <p:bodyStyle>
      <a:lvl1pPr marL="457200" indent="-4572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10234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txStyles>
    <p:titleStyle>
      <a:lvl1pPr algn="r" defTabSz="457200" rtl="0" eaLnBrk="1" latinLnBrk="0" hangingPunct="1">
        <a:spcBef>
          <a:spcPct val="0"/>
        </a:spcBef>
        <a:buNone/>
        <a:defRPr sz="4400" kern="1200">
          <a:solidFill>
            <a:schemeClr val="tx1"/>
          </a:solidFill>
          <a:latin typeface="+mj-lt"/>
          <a:ea typeface="+mj-ea"/>
          <a:cs typeface="+mj-cs"/>
        </a:defRPr>
      </a:lvl1pPr>
    </p:titleStyle>
    <p:bodyStyle>
      <a:lvl1pPr marL="457200" indent="-4572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wascsenior.org/lexicon/14#letter-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aacu.org/value/rubrics/index_p.cf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hyperlink" Target="http://www.livetext.com/" TargetMode="External"/><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962526"/>
            <a:ext cx="9144000" cy="5021179"/>
          </a:xfrm>
          <a:prstGeom prst="rect">
            <a:avLst/>
          </a:prstGeom>
        </p:spPr>
        <p:txBody>
          <a:bodyPr>
            <a:normAutofit fontScale="67500" lnSpcReduction="20000"/>
          </a:bodyPr>
          <a:lstStyle>
            <a:lvl1pPr algn="r" defTabSz="457200" rtl="0" eaLnBrk="1" latinLnBrk="0" hangingPunct="1">
              <a:spcBef>
                <a:spcPct val="0"/>
              </a:spcBef>
              <a:buNone/>
              <a:defRPr sz="4400" kern="1200">
                <a:solidFill>
                  <a:schemeClr val="tx1"/>
                </a:solidFill>
                <a:latin typeface="+mj-lt"/>
                <a:ea typeface="+mj-ea"/>
                <a:cs typeface="+mj-cs"/>
              </a:defRPr>
            </a:lvl1pPr>
          </a:lstStyle>
          <a:p>
            <a:pPr algn="ctr"/>
            <a:r>
              <a:rPr lang="en-US" dirty="0" smtClean="0">
                <a:solidFill>
                  <a:srgbClr val="F93806"/>
                </a:solidFill>
                <a:latin typeface="Gotham Light"/>
                <a:cs typeface="Gotham Light"/>
              </a:rPr>
              <a:t>Defining “Grit” for Educator Preparation Providers: Sustained, Systemic, High Quality Assessment, Data Evaluation and Analysis, and Data-informed Continuous Quality Improvement</a:t>
            </a:r>
          </a:p>
          <a:p>
            <a:pPr algn="ctr"/>
            <a:r>
              <a:rPr lang="en-US" dirty="0" smtClean="0">
                <a:solidFill>
                  <a:srgbClr val="F93806"/>
                </a:solidFill>
                <a:latin typeface="Gotham Light"/>
                <a:cs typeface="Gotham Light"/>
              </a:rPr>
              <a:t>(AKA: Meeting CAEP Accreditation Expectations)</a:t>
            </a:r>
            <a:endParaRPr lang="en-US" dirty="0">
              <a:solidFill>
                <a:srgbClr val="F93806"/>
              </a:solidFill>
              <a:latin typeface="Gotham Light"/>
              <a:cs typeface="Gotham Light"/>
            </a:endParaRPr>
          </a:p>
          <a:p>
            <a:pPr algn="ctr"/>
            <a:endParaRPr lang="en-US" sz="1800" i="1" dirty="0" smtClean="0">
              <a:solidFill>
                <a:srgbClr val="F19916"/>
              </a:solidFill>
              <a:latin typeface="Book Antiqua"/>
              <a:cs typeface="Book Antiqua"/>
            </a:endParaRPr>
          </a:p>
          <a:p>
            <a:pPr algn="ctr"/>
            <a:r>
              <a:rPr lang="en-US" sz="1800" i="1" dirty="0" smtClean="0">
                <a:solidFill>
                  <a:srgbClr val="F19916"/>
                </a:solidFill>
                <a:latin typeface="Book Antiqua"/>
                <a:cs typeface="Book Antiqua"/>
              </a:rPr>
              <a:t>Presented </a:t>
            </a:r>
            <a:r>
              <a:rPr lang="en-US" sz="1800" i="1" dirty="0">
                <a:solidFill>
                  <a:srgbClr val="F19916"/>
                </a:solidFill>
                <a:latin typeface="Book Antiqua"/>
                <a:cs typeface="Book Antiqua"/>
              </a:rPr>
              <a:t>by</a:t>
            </a:r>
          </a:p>
          <a:p>
            <a:pPr algn="ctr"/>
            <a:r>
              <a:rPr lang="en-US" sz="1800" i="1" dirty="0">
                <a:solidFill>
                  <a:srgbClr val="F19916"/>
                </a:solidFill>
                <a:latin typeface="Book Antiqua"/>
                <a:cs typeface="Book Antiqua"/>
              </a:rPr>
              <a:t/>
            </a:r>
            <a:br>
              <a:rPr lang="en-US" sz="1800" i="1" dirty="0">
                <a:solidFill>
                  <a:srgbClr val="F19916"/>
                </a:solidFill>
                <a:latin typeface="Book Antiqua"/>
                <a:cs typeface="Book Antiqua"/>
              </a:rPr>
            </a:br>
            <a:r>
              <a:rPr lang="en-US" sz="4000" b="1" dirty="0">
                <a:solidFill>
                  <a:srgbClr val="595959"/>
                </a:solidFill>
                <a:latin typeface="Gotham Light"/>
                <a:cs typeface="Gotham Light"/>
              </a:rPr>
              <a:t>Dr. Lance J. </a:t>
            </a:r>
            <a:r>
              <a:rPr lang="en-US" sz="4000" b="1" dirty="0" smtClean="0">
                <a:solidFill>
                  <a:srgbClr val="595959"/>
                </a:solidFill>
                <a:latin typeface="Gotham Light"/>
                <a:cs typeface="Gotham Light"/>
              </a:rPr>
              <a:t>Tomei</a:t>
            </a:r>
          </a:p>
          <a:p>
            <a:pPr algn="ctr"/>
            <a:r>
              <a:rPr lang="en-US" sz="2400" b="1" dirty="0" smtClean="0">
                <a:solidFill>
                  <a:srgbClr val="595959"/>
                </a:solidFill>
                <a:latin typeface="Gotham Light"/>
                <a:cs typeface="Gotham Light"/>
              </a:rPr>
              <a:t>Retired Director for Assessment, Accreditation, and Data Management, College of Education and Human Performance, University of Central Florida</a:t>
            </a:r>
            <a:endParaRPr lang="en-US" sz="2400" b="1" dirty="0">
              <a:solidFill>
                <a:srgbClr val="595959"/>
              </a:solidFill>
              <a:latin typeface="Gotham Light"/>
              <a:cs typeface="Gotham Light"/>
            </a:endParaRPr>
          </a:p>
          <a:p>
            <a:pPr algn="ctr"/>
            <a:endParaRPr lang="en-US" sz="3200" dirty="0">
              <a:solidFill>
                <a:srgbClr val="595959"/>
              </a:solidFill>
              <a:latin typeface="Gotham Light"/>
              <a:cs typeface="Gotham Light"/>
            </a:endParaRPr>
          </a:p>
          <a:p>
            <a:pPr algn="ctr"/>
            <a:r>
              <a:rPr lang="en-US" sz="3200" dirty="0" smtClean="0">
                <a:solidFill>
                  <a:srgbClr val="595959"/>
                </a:solidFill>
                <a:latin typeface="Gotham Light"/>
                <a:cs typeface="Gotham Light"/>
              </a:rPr>
              <a:t>At the Spring 2017 OCTEO Conference</a:t>
            </a:r>
          </a:p>
          <a:p>
            <a:pPr algn="ctr"/>
            <a:r>
              <a:rPr lang="en-US" sz="3200" dirty="0" smtClean="0">
                <a:solidFill>
                  <a:srgbClr val="595959"/>
                </a:solidFill>
                <a:latin typeface="Gotham Light"/>
                <a:cs typeface="Gotham Light"/>
              </a:rPr>
              <a:t>Dublin, Ohio</a:t>
            </a:r>
          </a:p>
          <a:p>
            <a:pPr algn="ctr"/>
            <a:endParaRPr lang="en-US" sz="3200" dirty="0">
              <a:solidFill>
                <a:srgbClr val="595959"/>
              </a:solidFill>
              <a:latin typeface="Gotham Light"/>
              <a:cs typeface="Gotham Light"/>
            </a:endParaRPr>
          </a:p>
          <a:p>
            <a:pPr algn="ctr"/>
            <a:r>
              <a:rPr lang="en-US" sz="3200" dirty="0" smtClean="0">
                <a:solidFill>
                  <a:srgbClr val="595959"/>
                </a:solidFill>
                <a:latin typeface="Gotham Light"/>
                <a:cs typeface="Gotham Light"/>
              </a:rPr>
              <a:t>March 30, 2017</a:t>
            </a:r>
            <a:endParaRPr lang="en-US" sz="3200" dirty="0">
              <a:solidFill>
                <a:srgbClr val="595959"/>
              </a:solidFill>
              <a:latin typeface="Gotham Light"/>
              <a:cs typeface="Gotham Light"/>
            </a:endParaRPr>
          </a:p>
          <a:p>
            <a:pPr algn="ctr"/>
            <a:endParaRPr lang="en-US" sz="2100" i="1" dirty="0">
              <a:solidFill>
                <a:srgbClr val="595959"/>
              </a:solidFill>
              <a:latin typeface="Gotham Light"/>
              <a:cs typeface="Gotham Light"/>
            </a:endParaRPr>
          </a:p>
          <a:p>
            <a:pPr algn="ctr"/>
            <a:r>
              <a:rPr lang="en-US" sz="2900" i="1" dirty="0">
                <a:solidFill>
                  <a:srgbClr val="F19916"/>
                </a:solidFill>
                <a:latin typeface="Book Antiqua" panose="02040602050305030304" pitchFamily="18" charset="0"/>
                <a:cs typeface="Gotham Light"/>
              </a:rPr>
              <a:t>Sponsored by </a:t>
            </a:r>
            <a:r>
              <a:rPr lang="en-US" sz="2900" i="1" dirty="0" err="1">
                <a:solidFill>
                  <a:srgbClr val="F19916"/>
                </a:solidFill>
                <a:latin typeface="Book Antiqua" panose="02040602050305030304" pitchFamily="18" charset="0"/>
                <a:cs typeface="Gotham Light"/>
              </a:rPr>
              <a:t>LiveText</a:t>
            </a:r>
            <a:endParaRPr lang="en-US" sz="2900" i="1" dirty="0">
              <a:solidFill>
                <a:srgbClr val="F19916"/>
              </a:solidFill>
              <a:latin typeface="Book Antiqua" panose="02040602050305030304" pitchFamily="18" charset="0"/>
              <a:cs typeface="Gotham Light"/>
            </a:endParaRPr>
          </a:p>
        </p:txBody>
      </p:sp>
    </p:spTree>
    <p:extLst>
      <p:ext uri="{BB962C8B-B14F-4D97-AF65-F5344CB8AC3E}">
        <p14:creationId xmlns:p14="http://schemas.microsoft.com/office/powerpoint/2010/main" val="316180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3"/>
            <a:ext cx="9144000" cy="688128"/>
          </a:xfrm>
        </p:spPr>
        <p:txBody>
          <a:bodyPr/>
          <a:lstStyle/>
          <a:p>
            <a:pPr algn="ctr"/>
            <a:r>
              <a:rPr lang="en-US" b="1" dirty="0" smtClean="0"/>
              <a:t>Scoring</a:t>
            </a:r>
            <a:endParaRPr lang="en-US" sz="2800" b="1" dirty="0"/>
          </a:p>
        </p:txBody>
      </p:sp>
      <p:sp>
        <p:nvSpPr>
          <p:cNvPr id="3" name="Content Placeholder 2"/>
          <p:cNvSpPr>
            <a:spLocks noGrp="1"/>
          </p:cNvSpPr>
          <p:nvPr>
            <p:ph idx="1"/>
          </p:nvPr>
        </p:nvSpPr>
        <p:spPr>
          <a:xfrm>
            <a:off x="1" y="689811"/>
            <a:ext cx="9144000" cy="5165558"/>
          </a:xfrm>
        </p:spPr>
        <p:txBody>
          <a:bodyPr>
            <a:noAutofit/>
          </a:bodyPr>
          <a:lstStyle/>
          <a:p>
            <a:r>
              <a:rPr lang="en-US" dirty="0" smtClean="0">
                <a:solidFill>
                  <a:schemeClr val="tx1"/>
                </a:solidFill>
              </a:rPr>
              <a:t>The </a:t>
            </a:r>
            <a:r>
              <a:rPr lang="en-US" dirty="0">
                <a:solidFill>
                  <a:schemeClr val="tx1"/>
                </a:solidFill>
              </a:rPr>
              <a:t>basis for judging candidate performance is well defined.</a:t>
            </a:r>
          </a:p>
          <a:p>
            <a:r>
              <a:rPr lang="en-US" dirty="0" smtClean="0">
                <a:solidFill>
                  <a:schemeClr val="tx1"/>
                </a:solidFill>
              </a:rPr>
              <a:t>Each </a:t>
            </a:r>
            <a:r>
              <a:rPr lang="en-US" dirty="0">
                <a:solidFill>
                  <a:schemeClr val="tx1"/>
                </a:solidFill>
              </a:rPr>
              <a:t>Proficiency Level Descriptor (PLD) is qualitatively defined by specific criteria aligned with indicators.</a:t>
            </a:r>
          </a:p>
          <a:p>
            <a:r>
              <a:rPr lang="en-US" dirty="0" smtClean="0">
                <a:solidFill>
                  <a:schemeClr val="tx1"/>
                </a:solidFill>
              </a:rPr>
              <a:t>PLDs </a:t>
            </a:r>
            <a:r>
              <a:rPr lang="en-US" dirty="0">
                <a:solidFill>
                  <a:schemeClr val="tx1"/>
                </a:solidFill>
              </a:rPr>
              <a:t>represent a developmental sequence from level to level (to provide raters with explicit guidelines for evaluating candidate performance and for providing candidates with explicit feedback on their performance).</a:t>
            </a:r>
          </a:p>
          <a:p>
            <a:r>
              <a:rPr lang="en-US" dirty="0" smtClean="0">
                <a:solidFill>
                  <a:schemeClr val="tx1"/>
                </a:solidFill>
              </a:rPr>
              <a:t>Feedback </a:t>
            </a:r>
            <a:r>
              <a:rPr lang="en-US" dirty="0">
                <a:solidFill>
                  <a:schemeClr val="tx1"/>
                </a:solidFill>
              </a:rPr>
              <a:t>provided to candidates is actionable—it is directly related to the preparation program and can be used for program improvement as well as for feedback to the candidate.</a:t>
            </a:r>
          </a:p>
          <a:p>
            <a:r>
              <a:rPr lang="en-US" dirty="0" smtClean="0">
                <a:solidFill>
                  <a:schemeClr val="tx1"/>
                </a:solidFill>
              </a:rPr>
              <a:t>Proficiency </a:t>
            </a:r>
            <a:r>
              <a:rPr lang="en-US" dirty="0">
                <a:solidFill>
                  <a:schemeClr val="tx1"/>
                </a:solidFill>
              </a:rPr>
              <a:t>level attributes are defined in actionable, performance-based, or observable behavior terms. [NOTE: If a less actionable term is used such as “engaged,” criteria are provided to define the use of the term in the context of the category or indicator.]</a:t>
            </a:r>
          </a:p>
        </p:txBody>
      </p:sp>
    </p:spTree>
    <p:extLst>
      <p:ext uri="{BB962C8B-B14F-4D97-AF65-F5344CB8AC3E}">
        <p14:creationId xmlns:p14="http://schemas.microsoft.com/office/powerpoint/2010/main" val="900222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3"/>
            <a:ext cx="9144000" cy="1458628"/>
          </a:xfrm>
        </p:spPr>
        <p:txBody>
          <a:bodyPr/>
          <a:lstStyle/>
          <a:p>
            <a:pPr algn="ctr"/>
            <a:r>
              <a:rPr lang="en-US" b="1" dirty="0"/>
              <a:t>Data </a:t>
            </a:r>
            <a:r>
              <a:rPr lang="en-US" b="1" dirty="0" smtClean="0"/>
              <a:t>Reliability</a:t>
            </a:r>
            <a:endParaRPr lang="en-US" b="1" dirty="0"/>
          </a:p>
        </p:txBody>
      </p:sp>
      <p:sp>
        <p:nvSpPr>
          <p:cNvPr id="3" name="Content Placeholder 2"/>
          <p:cNvSpPr>
            <a:spLocks noGrp="1"/>
          </p:cNvSpPr>
          <p:nvPr>
            <p:ph idx="1"/>
          </p:nvPr>
        </p:nvSpPr>
        <p:spPr>
          <a:xfrm>
            <a:off x="0" y="1299412"/>
            <a:ext cx="9143999" cy="4582774"/>
          </a:xfrm>
        </p:spPr>
        <p:txBody>
          <a:bodyPr>
            <a:normAutofit/>
          </a:bodyPr>
          <a:lstStyle/>
          <a:p>
            <a:pPr marL="514350" indent="-514350">
              <a:buFont typeface="+mj-lt"/>
              <a:buAutoNum type="alphaLcPeriod"/>
            </a:pPr>
            <a:r>
              <a:rPr lang="en-US" sz="2800" dirty="0" smtClean="0">
                <a:solidFill>
                  <a:schemeClr val="tx1"/>
                </a:solidFill>
              </a:rPr>
              <a:t>A </a:t>
            </a:r>
            <a:r>
              <a:rPr lang="en-US" sz="2800" dirty="0">
                <a:solidFill>
                  <a:schemeClr val="tx1"/>
                </a:solidFill>
              </a:rPr>
              <a:t>description or plan is provided that details the type of reliability that is being investigated or has been established (e.g., test-retest, parallel forms, inter-rater, internal. consistency, etc.) and the steps the EPP took to ensure the reliability of the data from the assessment.</a:t>
            </a:r>
          </a:p>
          <a:p>
            <a:pPr marL="514350" indent="-514350">
              <a:buFont typeface="+mj-lt"/>
              <a:buAutoNum type="alphaLcPeriod"/>
            </a:pPr>
            <a:r>
              <a:rPr lang="en-US" sz="2800" dirty="0" smtClean="0">
                <a:solidFill>
                  <a:schemeClr val="tx1"/>
                </a:solidFill>
              </a:rPr>
              <a:t>Training </a:t>
            </a:r>
            <a:r>
              <a:rPr lang="en-US" sz="2800" dirty="0">
                <a:solidFill>
                  <a:schemeClr val="tx1"/>
                </a:solidFill>
              </a:rPr>
              <a:t>of scorers and checking on inter-rater agreement and reliability are documented.</a:t>
            </a:r>
          </a:p>
          <a:p>
            <a:pPr marL="514350" indent="-514350">
              <a:buFont typeface="+mj-lt"/>
              <a:buAutoNum type="alphaLcPeriod"/>
            </a:pPr>
            <a:r>
              <a:rPr lang="en-US" sz="2800" dirty="0" smtClean="0">
                <a:solidFill>
                  <a:schemeClr val="tx1"/>
                </a:solidFill>
              </a:rPr>
              <a:t>The </a:t>
            </a:r>
            <a:r>
              <a:rPr lang="en-US" sz="2800" dirty="0">
                <a:solidFill>
                  <a:schemeClr val="tx1"/>
                </a:solidFill>
              </a:rPr>
              <a:t>described steps meet accepted research standards for establishing reliability.</a:t>
            </a:r>
            <a:endParaRPr lang="en-US" sz="2200" dirty="0">
              <a:solidFill>
                <a:schemeClr val="tx1"/>
              </a:solidFill>
            </a:endParaRPr>
          </a:p>
        </p:txBody>
      </p:sp>
    </p:spTree>
    <p:extLst>
      <p:ext uri="{BB962C8B-B14F-4D97-AF65-F5344CB8AC3E}">
        <p14:creationId xmlns:p14="http://schemas.microsoft.com/office/powerpoint/2010/main" val="3085243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3"/>
            <a:ext cx="9144000" cy="736254"/>
          </a:xfrm>
        </p:spPr>
        <p:txBody>
          <a:bodyPr/>
          <a:lstStyle/>
          <a:p>
            <a:pPr algn="ctr"/>
            <a:r>
              <a:rPr lang="en-US" b="1" dirty="0"/>
              <a:t>Data </a:t>
            </a:r>
            <a:r>
              <a:rPr lang="en-US" b="1" dirty="0" smtClean="0"/>
              <a:t>Validity</a:t>
            </a:r>
            <a:endParaRPr lang="en-US" sz="2800" b="1" dirty="0"/>
          </a:p>
        </p:txBody>
      </p:sp>
      <p:sp>
        <p:nvSpPr>
          <p:cNvPr id="3" name="Content Placeholder 2"/>
          <p:cNvSpPr>
            <a:spLocks noGrp="1"/>
          </p:cNvSpPr>
          <p:nvPr>
            <p:ph idx="1"/>
          </p:nvPr>
        </p:nvSpPr>
        <p:spPr>
          <a:xfrm>
            <a:off x="0" y="1042737"/>
            <a:ext cx="9143999" cy="4924925"/>
          </a:xfrm>
        </p:spPr>
        <p:txBody>
          <a:bodyPr>
            <a:normAutofit fontScale="92500" lnSpcReduction="20000"/>
          </a:bodyPr>
          <a:lstStyle/>
          <a:p>
            <a:pPr marL="514350" indent="-514350">
              <a:buFont typeface="+mj-lt"/>
              <a:buAutoNum type="alphaLcPeriod"/>
            </a:pPr>
            <a:r>
              <a:rPr lang="en-US" sz="2800" dirty="0" smtClean="0">
                <a:solidFill>
                  <a:schemeClr val="tx1"/>
                </a:solidFill>
              </a:rPr>
              <a:t>A </a:t>
            </a:r>
            <a:r>
              <a:rPr lang="en-US" sz="2800" dirty="0">
                <a:solidFill>
                  <a:schemeClr val="tx1"/>
                </a:solidFill>
              </a:rPr>
              <a:t>description or plan is provided that details steps the EPP has taken or is taking to ensure the validity of the assessment and its use.</a:t>
            </a:r>
          </a:p>
          <a:p>
            <a:pPr marL="514350" indent="-514350">
              <a:buFont typeface="+mj-lt"/>
              <a:buAutoNum type="alphaLcPeriod"/>
            </a:pPr>
            <a:r>
              <a:rPr lang="en-US" sz="2800" dirty="0" smtClean="0">
                <a:solidFill>
                  <a:schemeClr val="tx1"/>
                </a:solidFill>
              </a:rPr>
              <a:t>The </a:t>
            </a:r>
            <a:r>
              <a:rPr lang="en-US" sz="2800" dirty="0">
                <a:solidFill>
                  <a:schemeClr val="tx1"/>
                </a:solidFill>
              </a:rPr>
              <a:t>plan details the types of validity that are under investigation or have been established (e.g., construct, content, concurrent, predictive, etc.) and how they were established.</a:t>
            </a:r>
          </a:p>
          <a:p>
            <a:pPr marL="514350" indent="-514350">
              <a:buFont typeface="+mj-lt"/>
              <a:buAutoNum type="alphaLcPeriod"/>
            </a:pPr>
            <a:r>
              <a:rPr lang="en-US" sz="2800" dirty="0" smtClean="0">
                <a:solidFill>
                  <a:schemeClr val="tx1"/>
                </a:solidFill>
              </a:rPr>
              <a:t>If </a:t>
            </a:r>
            <a:r>
              <a:rPr lang="en-US" sz="2800" dirty="0">
                <a:solidFill>
                  <a:schemeClr val="tx1"/>
                </a:solidFill>
              </a:rPr>
              <a:t>the assessment is new or revised, a pilot was conducted.</a:t>
            </a:r>
          </a:p>
          <a:p>
            <a:pPr marL="514350" indent="-514350">
              <a:buFont typeface="+mj-lt"/>
              <a:buAutoNum type="alphaLcPeriod"/>
            </a:pPr>
            <a:r>
              <a:rPr lang="en-US" sz="2800" dirty="0" smtClean="0">
                <a:solidFill>
                  <a:schemeClr val="tx1"/>
                </a:solidFill>
              </a:rPr>
              <a:t>The </a:t>
            </a:r>
            <a:r>
              <a:rPr lang="en-US" sz="2800" dirty="0">
                <a:solidFill>
                  <a:schemeClr val="tx1"/>
                </a:solidFill>
              </a:rPr>
              <a:t>EPP details its current process or plans for analyzing and interpreting results from the assessment.</a:t>
            </a:r>
          </a:p>
          <a:p>
            <a:pPr marL="514350" indent="-514350">
              <a:buFont typeface="+mj-lt"/>
              <a:buAutoNum type="alphaLcPeriod"/>
            </a:pPr>
            <a:r>
              <a:rPr lang="en-US" sz="2800" dirty="0" smtClean="0">
                <a:solidFill>
                  <a:schemeClr val="tx1"/>
                </a:solidFill>
              </a:rPr>
              <a:t>The </a:t>
            </a:r>
            <a:r>
              <a:rPr lang="en-US" sz="2800" dirty="0">
                <a:solidFill>
                  <a:schemeClr val="tx1"/>
                </a:solidFill>
              </a:rPr>
              <a:t>described steps meet accepted research standards for establishing the validity of data from an assessment.</a:t>
            </a:r>
            <a:endParaRPr lang="en-US" sz="2200" dirty="0">
              <a:solidFill>
                <a:schemeClr val="tx1"/>
              </a:solidFill>
            </a:endParaRPr>
          </a:p>
        </p:txBody>
      </p:sp>
    </p:spTree>
    <p:extLst>
      <p:ext uri="{BB962C8B-B14F-4D97-AF65-F5344CB8AC3E}">
        <p14:creationId xmlns:p14="http://schemas.microsoft.com/office/powerpoint/2010/main" val="2405088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58"/>
            <a:ext cx="9144000" cy="1132662"/>
          </a:xfrm>
        </p:spPr>
        <p:txBody>
          <a:bodyPr>
            <a:noAutofit/>
          </a:bodyPr>
          <a:lstStyle/>
          <a:p>
            <a:pPr algn="ctr"/>
            <a:r>
              <a:rPr lang="en-US" sz="2800" b="1" dirty="0" smtClean="0"/>
              <a:t>AIMS: 5 Questions for EPP-created Assessments</a:t>
            </a:r>
            <a:endParaRPr lang="en-US" sz="2800" b="1" dirty="0"/>
          </a:p>
        </p:txBody>
      </p:sp>
      <p:sp>
        <p:nvSpPr>
          <p:cNvPr id="3" name="Content Placeholder 2"/>
          <p:cNvSpPr>
            <a:spLocks noGrp="1"/>
          </p:cNvSpPr>
          <p:nvPr>
            <p:ph idx="1"/>
          </p:nvPr>
        </p:nvSpPr>
        <p:spPr>
          <a:xfrm>
            <a:off x="0" y="1188720"/>
            <a:ext cx="9144000" cy="5032080"/>
          </a:xfrm>
        </p:spPr>
        <p:txBody>
          <a:bodyPr>
            <a:normAutofit lnSpcReduction="10000"/>
          </a:bodyPr>
          <a:lstStyle/>
          <a:p>
            <a:r>
              <a:rPr lang="en-US" sz="2400" dirty="0">
                <a:solidFill>
                  <a:schemeClr val="tx1"/>
                </a:solidFill>
              </a:rPr>
              <a:t>During which part of the candidate's experience is the assessment used? Is the assessment used just once or multiple times during the candidate's preparation</a:t>
            </a:r>
            <a:r>
              <a:rPr lang="en-US" sz="2400" dirty="0" smtClean="0">
                <a:solidFill>
                  <a:schemeClr val="tx1"/>
                </a:solidFill>
              </a:rPr>
              <a:t>?</a:t>
            </a:r>
          </a:p>
          <a:p>
            <a:r>
              <a:rPr lang="en-US" sz="2400" dirty="0">
                <a:solidFill>
                  <a:schemeClr val="tx1"/>
                </a:solidFill>
              </a:rPr>
              <a:t>Who uses the assessment and how are the individuals trained on the use of the assessment</a:t>
            </a:r>
            <a:r>
              <a:rPr lang="en-US" sz="2400" dirty="0" smtClean="0">
                <a:solidFill>
                  <a:schemeClr val="tx1"/>
                </a:solidFill>
              </a:rPr>
              <a:t>?</a:t>
            </a:r>
          </a:p>
          <a:p>
            <a:r>
              <a:rPr lang="en-US" sz="2400" dirty="0">
                <a:solidFill>
                  <a:schemeClr val="tx1"/>
                </a:solidFill>
              </a:rPr>
              <a:t>What is the intended use of the assessment and what is the assessment purported to measure?</a:t>
            </a:r>
          </a:p>
          <a:p>
            <a:r>
              <a:rPr lang="en-US" sz="2400" dirty="0">
                <a:solidFill>
                  <a:schemeClr val="tx1"/>
                </a:solidFill>
              </a:rPr>
              <a:t>Please describe how validity/trustworthiness was established for the assessment</a:t>
            </a:r>
            <a:r>
              <a:rPr lang="en-US" sz="2400" dirty="0" smtClean="0">
                <a:solidFill>
                  <a:schemeClr val="tx1"/>
                </a:solidFill>
              </a:rPr>
              <a:t>.</a:t>
            </a:r>
          </a:p>
          <a:p>
            <a:r>
              <a:rPr lang="en-US" sz="2400" dirty="0">
                <a:solidFill>
                  <a:schemeClr val="tx1"/>
                </a:solidFill>
              </a:rPr>
              <a:t>Please describe how reliability/consistency was established for the assessment.</a:t>
            </a:r>
            <a:endParaRPr lang="en-US" sz="2400" dirty="0" smtClean="0">
              <a:solidFill>
                <a:schemeClr val="tx1"/>
              </a:solidFill>
            </a:endParaRPr>
          </a:p>
          <a:p>
            <a:endParaRPr lang="en-US" dirty="0"/>
          </a:p>
        </p:txBody>
      </p:sp>
    </p:spTree>
    <p:extLst>
      <p:ext uri="{BB962C8B-B14F-4D97-AF65-F5344CB8AC3E}">
        <p14:creationId xmlns:p14="http://schemas.microsoft.com/office/powerpoint/2010/main" val="3265437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42737"/>
          </a:xfrm>
        </p:spPr>
        <p:txBody>
          <a:bodyPr/>
          <a:lstStyle/>
          <a:p>
            <a:pPr algn="ctr"/>
            <a:r>
              <a:rPr lang="en-US" b="1" dirty="0"/>
              <a:t>General Evidence </a:t>
            </a:r>
            <a:r>
              <a:rPr lang="en-US" b="1" dirty="0" smtClean="0"/>
              <a:t>Guidelines for CAEP</a:t>
            </a:r>
            <a:endParaRPr lang="en-US" b="1" dirty="0"/>
          </a:p>
        </p:txBody>
      </p:sp>
      <p:sp>
        <p:nvSpPr>
          <p:cNvPr id="3" name="Content Placeholder 2"/>
          <p:cNvSpPr>
            <a:spLocks noGrp="1"/>
          </p:cNvSpPr>
          <p:nvPr>
            <p:ph idx="1"/>
          </p:nvPr>
        </p:nvSpPr>
        <p:spPr>
          <a:xfrm>
            <a:off x="0" y="1032863"/>
            <a:ext cx="9143999" cy="5063137"/>
          </a:xfrm>
        </p:spPr>
        <p:txBody>
          <a:bodyPr>
            <a:normAutofit fontScale="92500" lnSpcReduction="20000"/>
          </a:bodyPr>
          <a:lstStyle/>
          <a:p>
            <a:r>
              <a:rPr lang="en-US" sz="2400" dirty="0">
                <a:solidFill>
                  <a:schemeClr val="tx1"/>
                </a:solidFill>
              </a:rPr>
              <a:t>Maximum of 90 uploaded artifacts (this limit will increase to accommodate advanced programs and team requests)</a:t>
            </a:r>
          </a:p>
          <a:p>
            <a:r>
              <a:rPr lang="en-US" sz="2400" dirty="0">
                <a:solidFill>
                  <a:schemeClr val="tx1"/>
                </a:solidFill>
              </a:rPr>
              <a:t>Maximum file size: 20 Megs</a:t>
            </a:r>
          </a:p>
          <a:p>
            <a:r>
              <a:rPr lang="en-US" sz="2400" dirty="0">
                <a:solidFill>
                  <a:schemeClr val="tx1"/>
                </a:solidFill>
              </a:rPr>
              <a:t>Data requirements:</a:t>
            </a:r>
          </a:p>
          <a:p>
            <a:pPr lvl="1"/>
            <a:r>
              <a:rPr lang="en-US" sz="2000" dirty="0">
                <a:solidFill>
                  <a:schemeClr val="tx1"/>
                </a:solidFill>
              </a:rPr>
              <a:t>Three (3) </a:t>
            </a:r>
            <a:r>
              <a:rPr lang="en-US" sz="2000" b="1" dirty="0">
                <a:solidFill>
                  <a:schemeClr val="tx1"/>
                </a:solidFill>
              </a:rPr>
              <a:t>cycles</a:t>
            </a:r>
            <a:r>
              <a:rPr lang="en-US" sz="2000" dirty="0">
                <a:solidFill>
                  <a:schemeClr val="tx1"/>
                </a:solidFill>
              </a:rPr>
              <a:t> of data; show “N” for each cycle (can aggregate multiple cycles for low “N” programs)</a:t>
            </a:r>
          </a:p>
          <a:p>
            <a:pPr lvl="1"/>
            <a:r>
              <a:rPr lang="en-US" sz="2000" dirty="0">
                <a:solidFill>
                  <a:schemeClr val="tx1"/>
                </a:solidFill>
              </a:rPr>
              <a:t>Disaggregate data by licensure area/program</a:t>
            </a:r>
          </a:p>
          <a:p>
            <a:pPr lvl="1"/>
            <a:r>
              <a:rPr lang="en-US" sz="2000" dirty="0">
                <a:solidFill>
                  <a:schemeClr val="tx1"/>
                </a:solidFill>
              </a:rPr>
              <a:t>If mean scores are presented, also show the range of scores</a:t>
            </a:r>
          </a:p>
          <a:p>
            <a:pPr lvl="1"/>
            <a:r>
              <a:rPr lang="en-US" sz="2000" dirty="0">
                <a:solidFill>
                  <a:schemeClr val="tx1"/>
                </a:solidFill>
              </a:rPr>
              <a:t>If percentages are reported, show specific percentages for all levels of performance (e.g., not just % at or above a threshold)</a:t>
            </a:r>
          </a:p>
          <a:p>
            <a:pPr lvl="1"/>
            <a:r>
              <a:rPr lang="en-US" sz="2000" dirty="0">
                <a:solidFill>
                  <a:schemeClr val="tx1"/>
                </a:solidFill>
              </a:rPr>
              <a:t>If grades/GPA are used, show means for education and non-education majors (i.e., benchmark this metric)</a:t>
            </a:r>
          </a:p>
          <a:p>
            <a:r>
              <a:rPr lang="en-US" sz="2400" dirty="0">
                <a:solidFill>
                  <a:schemeClr val="tx1"/>
                </a:solidFill>
              </a:rPr>
              <a:t>Artifacts should include only relevant </a:t>
            </a:r>
            <a:r>
              <a:rPr lang="en-US" sz="2400" dirty="0" smtClean="0">
                <a:solidFill>
                  <a:schemeClr val="tx1"/>
                </a:solidFill>
              </a:rPr>
              <a:t>information</a:t>
            </a:r>
          </a:p>
          <a:p>
            <a:r>
              <a:rPr lang="en-US" sz="2400" dirty="0" smtClean="0">
                <a:solidFill>
                  <a:schemeClr val="tx1"/>
                </a:solidFill>
              </a:rPr>
              <a:t>Benchmark data whenever feasible</a:t>
            </a:r>
            <a:endParaRPr lang="en-US" sz="2400" dirty="0">
              <a:solidFill>
                <a:schemeClr val="tx1"/>
              </a:solidFill>
            </a:endParaRPr>
          </a:p>
          <a:p>
            <a:pPr lvl="1"/>
            <a:endParaRPr lang="en-US" sz="2400" dirty="0"/>
          </a:p>
        </p:txBody>
      </p:sp>
    </p:spTree>
    <p:extLst>
      <p:ext uri="{BB962C8B-B14F-4D97-AF65-F5344CB8AC3E}">
        <p14:creationId xmlns:p14="http://schemas.microsoft.com/office/powerpoint/2010/main" val="411270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94611"/>
          </a:xfrm>
        </p:spPr>
        <p:txBody>
          <a:bodyPr/>
          <a:lstStyle/>
          <a:p>
            <a:pPr algn="ctr"/>
            <a:r>
              <a:rPr lang="en-US" b="1" dirty="0"/>
              <a:t>General Evidence </a:t>
            </a:r>
            <a:r>
              <a:rPr lang="en-US" b="1" dirty="0" smtClean="0"/>
              <a:t>Guidelines for CAEP</a:t>
            </a:r>
            <a:endParaRPr lang="en-US" b="1" dirty="0"/>
          </a:p>
        </p:txBody>
      </p:sp>
      <p:sp>
        <p:nvSpPr>
          <p:cNvPr id="3" name="Content Placeholder 2"/>
          <p:cNvSpPr>
            <a:spLocks noGrp="1"/>
          </p:cNvSpPr>
          <p:nvPr>
            <p:ph idx="1"/>
          </p:nvPr>
        </p:nvSpPr>
        <p:spPr>
          <a:xfrm>
            <a:off x="0" y="994610"/>
            <a:ext cx="9144000" cy="4958134"/>
          </a:xfrm>
        </p:spPr>
        <p:txBody>
          <a:bodyPr>
            <a:normAutofit fontScale="92500" lnSpcReduction="10000"/>
          </a:bodyPr>
          <a:lstStyle/>
          <a:p>
            <a:r>
              <a:rPr lang="en-US" sz="2400" dirty="0" smtClean="0">
                <a:solidFill>
                  <a:schemeClr val="tx1"/>
                </a:solidFill>
              </a:rPr>
              <a:t>Align uploaded </a:t>
            </a:r>
            <a:r>
              <a:rPr lang="en-US" sz="2400" dirty="0">
                <a:solidFill>
                  <a:schemeClr val="tx1"/>
                </a:solidFill>
              </a:rPr>
              <a:t>artifacts </a:t>
            </a:r>
            <a:r>
              <a:rPr lang="en-US" sz="2400" dirty="0" smtClean="0">
                <a:solidFill>
                  <a:schemeClr val="tx1"/>
                </a:solidFill>
              </a:rPr>
              <a:t>one </a:t>
            </a:r>
            <a:r>
              <a:rPr lang="en-US" sz="2400" dirty="0">
                <a:solidFill>
                  <a:schemeClr val="tx1"/>
                </a:solidFill>
              </a:rPr>
              <a:t>or more components, but </a:t>
            </a:r>
            <a:r>
              <a:rPr lang="en-US" sz="2400" dirty="0" smtClean="0">
                <a:solidFill>
                  <a:schemeClr val="tx1"/>
                </a:solidFill>
              </a:rPr>
              <a:t>write a holistic summary for each standard that states how your evidence </a:t>
            </a:r>
            <a:r>
              <a:rPr lang="en-US" sz="2400" dirty="0">
                <a:solidFill>
                  <a:schemeClr val="tx1"/>
                </a:solidFill>
              </a:rPr>
              <a:t>collectively demonstrates that the standard is met</a:t>
            </a:r>
          </a:p>
          <a:p>
            <a:r>
              <a:rPr lang="en-US" sz="2400" dirty="0">
                <a:solidFill>
                  <a:schemeClr val="tx1"/>
                </a:solidFill>
              </a:rPr>
              <a:t>Individual components do not need to be met EXCEPT for the designated “REQUIRED COMPONENTS,” which are 3.2, 4.1, 4.2, 4.3, 4.4, 5.3, and 5.4.</a:t>
            </a:r>
          </a:p>
          <a:p>
            <a:r>
              <a:rPr lang="en-US" sz="2400" dirty="0">
                <a:solidFill>
                  <a:schemeClr val="tx1"/>
                </a:solidFill>
              </a:rPr>
              <a:t>Validity and reliability information is </a:t>
            </a:r>
            <a:r>
              <a:rPr lang="en-US" sz="2400" b="1" i="1" dirty="0">
                <a:solidFill>
                  <a:schemeClr val="tx1"/>
                </a:solidFill>
              </a:rPr>
              <a:t>required</a:t>
            </a:r>
            <a:r>
              <a:rPr lang="en-US" sz="2400" dirty="0">
                <a:solidFill>
                  <a:schemeClr val="tx1"/>
                </a:solidFill>
              </a:rPr>
              <a:t> only for EPP-developed assessment instruments </a:t>
            </a:r>
            <a:r>
              <a:rPr lang="en-US" sz="2400" dirty="0" smtClean="0">
                <a:solidFill>
                  <a:schemeClr val="tx1"/>
                </a:solidFill>
              </a:rPr>
              <a:t>(excludes surveys </a:t>
            </a:r>
            <a:r>
              <a:rPr lang="en-US" sz="2400" dirty="0">
                <a:solidFill>
                  <a:schemeClr val="tx1"/>
                </a:solidFill>
              </a:rPr>
              <a:t>that collect perceptual data</a:t>
            </a:r>
            <a:r>
              <a:rPr lang="en-US" sz="2400" dirty="0" smtClean="0">
                <a:solidFill>
                  <a:schemeClr val="tx1"/>
                </a:solidFill>
              </a:rPr>
              <a:t>)</a:t>
            </a:r>
          </a:p>
          <a:p>
            <a:r>
              <a:rPr lang="en-US" sz="2400" dirty="0">
                <a:solidFill>
                  <a:schemeClr val="tx1"/>
                </a:solidFill>
              </a:rPr>
              <a:t>Establish construct and content validity </a:t>
            </a:r>
            <a:r>
              <a:rPr lang="en-US" sz="2400" dirty="0" smtClean="0">
                <a:solidFill>
                  <a:schemeClr val="tx1"/>
                </a:solidFill>
              </a:rPr>
              <a:t>via an “essential task” or “critical indicator” analysis</a:t>
            </a:r>
            <a:endParaRPr lang="en-US" sz="2400" dirty="0">
              <a:solidFill>
                <a:schemeClr val="tx1"/>
              </a:solidFill>
            </a:endParaRPr>
          </a:p>
          <a:p>
            <a:pPr lvl="1"/>
            <a:r>
              <a:rPr lang="en-US" sz="2000" dirty="0">
                <a:solidFill>
                  <a:schemeClr val="tx1"/>
                </a:solidFill>
              </a:rPr>
              <a:t>Use experts to determine if </a:t>
            </a:r>
            <a:r>
              <a:rPr lang="en-US" sz="2000" dirty="0" smtClean="0">
                <a:solidFill>
                  <a:schemeClr val="tx1"/>
                </a:solidFill>
              </a:rPr>
              <a:t>assessed tasks/indicators are “essential</a:t>
            </a:r>
            <a:r>
              <a:rPr lang="en-US" sz="2000" dirty="0">
                <a:solidFill>
                  <a:schemeClr val="tx1"/>
                </a:solidFill>
              </a:rPr>
              <a:t>,” “useful but not essential,” or “not necessary?”  Rule of thumb: at least 50% of “experts” agreeing that </a:t>
            </a:r>
            <a:r>
              <a:rPr lang="en-US" sz="2000" dirty="0" smtClean="0">
                <a:solidFill>
                  <a:schemeClr val="tx1"/>
                </a:solidFill>
              </a:rPr>
              <a:t>a task/indicator is essential </a:t>
            </a:r>
            <a:r>
              <a:rPr lang="en-US" sz="2000" dirty="0">
                <a:solidFill>
                  <a:schemeClr val="tx1"/>
                </a:solidFill>
              </a:rPr>
              <a:t>makes a good case for content validity.</a:t>
            </a:r>
          </a:p>
          <a:p>
            <a:pPr lvl="1"/>
            <a:r>
              <a:rPr lang="en-US" sz="2000" dirty="0" smtClean="0">
                <a:solidFill>
                  <a:schemeClr val="tx1"/>
                </a:solidFill>
              </a:rPr>
              <a:t>Document </a:t>
            </a:r>
            <a:r>
              <a:rPr lang="en-US" sz="2000" dirty="0">
                <a:solidFill>
                  <a:schemeClr val="tx1"/>
                </a:solidFill>
              </a:rPr>
              <a:t>above</a:t>
            </a:r>
          </a:p>
          <a:p>
            <a:endParaRPr lang="en-US" sz="2400" dirty="0">
              <a:solidFill>
                <a:schemeClr val="tx1"/>
              </a:solidFill>
            </a:endParaRPr>
          </a:p>
        </p:txBody>
      </p:sp>
    </p:spTree>
    <p:extLst>
      <p:ext uri="{BB962C8B-B14F-4D97-AF65-F5344CB8AC3E}">
        <p14:creationId xmlns:p14="http://schemas.microsoft.com/office/powerpoint/2010/main" val="3804866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786"/>
            <a:ext cx="8991600" cy="1198455"/>
          </a:xfrm>
        </p:spPr>
        <p:txBody>
          <a:bodyPr>
            <a:normAutofit/>
          </a:bodyPr>
          <a:lstStyle/>
          <a:p>
            <a:pPr algn="ctr"/>
            <a:r>
              <a:rPr lang="en-US" sz="3600" b="1" dirty="0" smtClean="0">
                <a:latin typeface="Open Sans Semibold"/>
                <a:cs typeface="Open Sans Semibold"/>
              </a:rPr>
              <a:t>Designing High Quality Rubrics</a:t>
            </a:r>
            <a:endParaRPr lang="en-US" sz="3600" b="1" dirty="0">
              <a:latin typeface="Open Sans Semibold"/>
              <a:cs typeface="Open Sans Semibold"/>
            </a:endParaRPr>
          </a:p>
        </p:txBody>
      </p:sp>
      <p:sp>
        <p:nvSpPr>
          <p:cNvPr id="3" name="Content Placeholder 2"/>
          <p:cNvSpPr>
            <a:spLocks noGrp="1"/>
          </p:cNvSpPr>
          <p:nvPr>
            <p:ph idx="1"/>
          </p:nvPr>
        </p:nvSpPr>
        <p:spPr>
          <a:xfrm>
            <a:off x="0" y="1989220"/>
            <a:ext cx="9144000" cy="3954379"/>
          </a:xfrm>
        </p:spPr>
        <p:txBody>
          <a:bodyPr>
            <a:normAutofit/>
          </a:bodyPr>
          <a:lstStyle/>
          <a:p>
            <a:pPr>
              <a:lnSpc>
                <a:spcPct val="130000"/>
              </a:lnSpc>
            </a:pPr>
            <a:r>
              <a:rPr lang="en-US" sz="3200" dirty="0">
                <a:solidFill>
                  <a:schemeClr val="tx1"/>
                </a:solidFill>
                <a:latin typeface="Open Sans"/>
                <a:cs typeface="Open Sans"/>
              </a:rPr>
              <a:t>Rubric definition</a:t>
            </a:r>
          </a:p>
          <a:p>
            <a:pPr>
              <a:lnSpc>
                <a:spcPct val="130000"/>
              </a:lnSpc>
            </a:pPr>
            <a:r>
              <a:rPr lang="en-US" sz="3200" dirty="0" smtClean="0">
                <a:solidFill>
                  <a:schemeClr val="tx1"/>
                </a:solidFill>
                <a:latin typeface="Open Sans"/>
                <a:cs typeface="Open Sans"/>
              </a:rPr>
              <a:t>When and why should rubrics be used?</a:t>
            </a:r>
          </a:p>
          <a:p>
            <a:pPr>
              <a:lnSpc>
                <a:spcPct val="130000"/>
              </a:lnSpc>
            </a:pPr>
            <a:r>
              <a:rPr lang="en-US" sz="3200" dirty="0" smtClean="0">
                <a:solidFill>
                  <a:schemeClr val="tx1"/>
                </a:solidFill>
                <a:latin typeface="Open Sans"/>
                <a:cs typeface="Open Sans"/>
              </a:rPr>
              <a:t>Issues </a:t>
            </a:r>
            <a:r>
              <a:rPr lang="en-US" sz="3200" dirty="0">
                <a:solidFill>
                  <a:schemeClr val="tx1"/>
                </a:solidFill>
                <a:latin typeface="Open Sans"/>
                <a:cs typeface="Open Sans"/>
              </a:rPr>
              <a:t>in rubric design</a:t>
            </a:r>
          </a:p>
          <a:p>
            <a:pPr>
              <a:lnSpc>
                <a:spcPct val="130000"/>
              </a:lnSpc>
            </a:pPr>
            <a:r>
              <a:rPr lang="en-US" sz="3200" dirty="0" smtClean="0">
                <a:solidFill>
                  <a:schemeClr val="tx1"/>
                </a:solidFill>
                <a:latin typeface="Open Sans"/>
                <a:cs typeface="Open Sans"/>
              </a:rPr>
              <a:t>Attributes of high quality rubrics</a:t>
            </a:r>
          </a:p>
          <a:p>
            <a:pPr marL="0" indent="0">
              <a:lnSpc>
                <a:spcPct val="130000"/>
              </a:lnSpc>
              <a:buNone/>
            </a:pPr>
            <a:endParaRPr lang="en-US" sz="3200" dirty="0" smtClean="0">
              <a:latin typeface="Open Sans"/>
              <a:cs typeface="Open Sans"/>
            </a:endParaRPr>
          </a:p>
          <a:p>
            <a:pPr lvl="1"/>
            <a:endParaRPr lang="en-US" sz="2400" dirty="0" smtClean="0">
              <a:latin typeface="Open Sans"/>
              <a:cs typeface="Open Sans"/>
            </a:endParaRPr>
          </a:p>
        </p:txBody>
      </p:sp>
    </p:spTree>
    <p:extLst>
      <p:ext uri="{BB962C8B-B14F-4D97-AF65-F5344CB8AC3E}">
        <p14:creationId xmlns:p14="http://schemas.microsoft.com/office/powerpoint/2010/main" val="2370240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pPr algn="ctr"/>
            <a:r>
              <a:rPr lang="en-US" b="1" dirty="0" smtClean="0"/>
              <a:t>Rubric Definition</a:t>
            </a:r>
            <a:endParaRPr lang="en-US" b="1" dirty="0"/>
          </a:p>
        </p:txBody>
      </p:sp>
      <p:sp>
        <p:nvSpPr>
          <p:cNvPr id="3" name="Content Placeholder 2"/>
          <p:cNvSpPr>
            <a:spLocks noGrp="1"/>
          </p:cNvSpPr>
          <p:nvPr>
            <p:ph idx="1"/>
          </p:nvPr>
        </p:nvSpPr>
        <p:spPr>
          <a:xfrm>
            <a:off x="0" y="914400"/>
            <a:ext cx="9067800" cy="5211763"/>
          </a:xfrm>
        </p:spPr>
        <p:txBody>
          <a:bodyPr>
            <a:normAutofit fontScale="85000" lnSpcReduction="20000"/>
          </a:bodyPr>
          <a:lstStyle/>
          <a:p>
            <a:pPr marL="0" indent="0" algn="ctr">
              <a:buNone/>
            </a:pPr>
            <a:r>
              <a:rPr lang="en-US" sz="3500" b="1" dirty="0" smtClean="0">
                <a:solidFill>
                  <a:schemeClr val="tx1"/>
                </a:solidFill>
              </a:rPr>
              <a:t>“Rubric – 1. a </a:t>
            </a:r>
            <a:r>
              <a:rPr lang="en-US" sz="3500" b="1" dirty="0">
                <a:solidFill>
                  <a:schemeClr val="tx1"/>
                </a:solidFill>
              </a:rPr>
              <a:t>tool for scoring student work or performances, typically in the form of a table or matrix, with criteria that describe the dimensions of the outcome down the left -hand vertical axis, and levels of performance across the horizontal axis. The work or performance may be given an overall score (holistic scoring), or criteria may be scored individually (analytic scoring). </a:t>
            </a:r>
            <a:r>
              <a:rPr lang="en-US" sz="3500" b="1" i="1" dirty="0">
                <a:solidFill>
                  <a:schemeClr val="tx1"/>
                </a:solidFill>
              </a:rPr>
              <a:t>Rubrics are also used to communicate expectations to </a:t>
            </a:r>
            <a:r>
              <a:rPr lang="en-US" sz="3500" b="1" i="1" dirty="0" smtClean="0">
                <a:solidFill>
                  <a:schemeClr val="tx1"/>
                </a:solidFill>
              </a:rPr>
              <a:t>students [emphasis added]</a:t>
            </a:r>
            <a:r>
              <a:rPr lang="en-US" sz="3500" b="1" dirty="0" smtClean="0">
                <a:solidFill>
                  <a:schemeClr val="tx1"/>
                </a:solidFill>
              </a:rPr>
              <a:t>.” </a:t>
            </a:r>
          </a:p>
          <a:p>
            <a:pPr marL="0" indent="0">
              <a:buNone/>
            </a:pPr>
            <a:endParaRPr lang="en-US" dirty="0" smtClean="0">
              <a:solidFill>
                <a:schemeClr val="tx1"/>
              </a:solidFill>
            </a:endParaRPr>
          </a:p>
          <a:p>
            <a:pPr marL="0" indent="0" algn="ctr">
              <a:buNone/>
            </a:pPr>
            <a:r>
              <a:rPr lang="en-US" sz="2600" dirty="0" smtClean="0">
                <a:solidFill>
                  <a:schemeClr val="tx1"/>
                </a:solidFill>
              </a:rPr>
              <a:t>Western Association of Schools and Colleges (WASC) Glossary </a:t>
            </a:r>
          </a:p>
          <a:p>
            <a:pPr marL="0" indent="0" algn="ctr">
              <a:buNone/>
            </a:pPr>
            <a:r>
              <a:rPr lang="en-US" sz="2200" dirty="0" smtClean="0">
                <a:solidFill>
                  <a:schemeClr val="tx1"/>
                </a:solidFill>
              </a:rPr>
              <a:t>(</a:t>
            </a:r>
            <a:r>
              <a:rPr lang="en-US" sz="2200" dirty="0">
                <a:solidFill>
                  <a:schemeClr val="tx1"/>
                </a:solidFill>
              </a:rPr>
              <a:t>available on line at  </a:t>
            </a:r>
            <a:r>
              <a:rPr lang="en-US" sz="2200" dirty="0">
                <a:solidFill>
                  <a:schemeClr val="bg2">
                    <a:lumMod val="50000"/>
                  </a:schemeClr>
                </a:solidFill>
                <a:hlinkClick r:id="rId3"/>
              </a:rPr>
              <a:t>www.wascsenior.org/lexicon/14#letter-r</a:t>
            </a:r>
            <a:r>
              <a:rPr lang="en-US" sz="2200" dirty="0" smtClean="0">
                <a:solidFill>
                  <a:schemeClr val="tx1"/>
                </a:solidFill>
              </a:rPr>
              <a:t>)</a:t>
            </a:r>
            <a:endParaRPr lang="en-US" sz="2200" dirty="0">
              <a:solidFill>
                <a:schemeClr val="tx1"/>
              </a:solidFill>
            </a:endParaRPr>
          </a:p>
        </p:txBody>
      </p:sp>
    </p:spTree>
    <p:extLst>
      <p:ext uri="{BB962C8B-B14F-4D97-AF65-F5344CB8AC3E}">
        <p14:creationId xmlns:p14="http://schemas.microsoft.com/office/powerpoint/2010/main" val="2806842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857"/>
            <a:ext cx="8229600" cy="909852"/>
          </a:xfrm>
        </p:spPr>
        <p:txBody>
          <a:bodyPr>
            <a:normAutofit/>
          </a:bodyPr>
          <a:lstStyle/>
          <a:p>
            <a:pPr algn="ctr"/>
            <a:r>
              <a:rPr lang="en-US" b="1" dirty="0" smtClean="0"/>
              <a:t>Why Use Rubrics…and When?</a:t>
            </a:r>
            <a:endParaRPr lang="en-US" b="1" dirty="0"/>
          </a:p>
        </p:txBody>
      </p:sp>
      <p:sp>
        <p:nvSpPr>
          <p:cNvPr id="3" name="Content Placeholder 2"/>
          <p:cNvSpPr>
            <a:spLocks noGrp="1"/>
          </p:cNvSpPr>
          <p:nvPr>
            <p:ph idx="1"/>
          </p:nvPr>
        </p:nvSpPr>
        <p:spPr>
          <a:xfrm>
            <a:off x="0" y="1295399"/>
            <a:ext cx="9144000" cy="4695968"/>
          </a:xfrm>
        </p:spPr>
        <p:txBody>
          <a:bodyPr>
            <a:normAutofit fontScale="85000" lnSpcReduction="20000"/>
          </a:bodyPr>
          <a:lstStyle/>
          <a:p>
            <a:r>
              <a:rPr lang="en-US" dirty="0" smtClean="0"/>
              <a:t>Minimize subjectivity in assessing student performance</a:t>
            </a:r>
          </a:p>
          <a:p>
            <a:pPr lvl="1"/>
            <a:r>
              <a:rPr lang="en-US" dirty="0" smtClean="0"/>
              <a:t>Help ensure that you are focusing assessment on critical indicators for target learning outcomes (construct and content validity)</a:t>
            </a:r>
          </a:p>
          <a:p>
            <a:pPr lvl="1"/>
            <a:r>
              <a:rPr lang="en-US" dirty="0" smtClean="0"/>
              <a:t>Help improve accuracy and consistency in assessment (reliability)</a:t>
            </a:r>
          </a:p>
          <a:p>
            <a:r>
              <a:rPr lang="en-US" dirty="0" smtClean="0"/>
              <a:t>Make learning goals transparent; provide a learning scaffold for students—</a:t>
            </a:r>
            <a:r>
              <a:rPr lang="en-US" b="1" dirty="0" smtClean="0"/>
              <a:t>well-designed rubrics enhance teaching and learning!</a:t>
            </a:r>
          </a:p>
          <a:p>
            <a:r>
              <a:rPr lang="en-US" dirty="0" smtClean="0"/>
              <a:t>Maximize the impact of your most knowledgeable faculty and stakeholders</a:t>
            </a:r>
          </a:p>
          <a:p>
            <a:r>
              <a:rPr lang="en-US" dirty="0" smtClean="0"/>
              <a:t>Produce actionable data at the student and program level</a:t>
            </a:r>
          </a:p>
          <a:p>
            <a:r>
              <a:rPr lang="en-US" dirty="0" smtClean="0"/>
              <a:t>With technology support, provide effective and efficient collection and management of key assessment data</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527967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72126"/>
          </a:xfrm>
        </p:spPr>
        <p:txBody>
          <a:bodyPr>
            <a:normAutofit/>
          </a:bodyPr>
          <a:lstStyle/>
          <a:p>
            <a:pPr algn="ctr"/>
            <a:r>
              <a:rPr lang="en-US" sz="3600" b="1" dirty="0" smtClean="0">
                <a:latin typeface="Open Sans Semibold"/>
                <a:cs typeface="Open Sans Semibold"/>
              </a:rPr>
              <a:t>Issues in Rubric Design</a:t>
            </a:r>
            <a:endParaRPr lang="en-US" sz="3600" b="1" dirty="0">
              <a:latin typeface="Open Sans Semibold"/>
              <a:cs typeface="Open Sans Semibold"/>
            </a:endParaRPr>
          </a:p>
        </p:txBody>
      </p:sp>
      <p:sp>
        <p:nvSpPr>
          <p:cNvPr id="3" name="Content Placeholder 2"/>
          <p:cNvSpPr>
            <a:spLocks noGrp="1"/>
          </p:cNvSpPr>
          <p:nvPr>
            <p:ph idx="1"/>
          </p:nvPr>
        </p:nvSpPr>
        <p:spPr>
          <a:xfrm>
            <a:off x="0" y="1090863"/>
            <a:ext cx="9144000" cy="4908885"/>
          </a:xfrm>
        </p:spPr>
        <p:txBody>
          <a:bodyPr>
            <a:noAutofit/>
          </a:bodyPr>
          <a:lstStyle/>
          <a:p>
            <a:r>
              <a:rPr lang="en-US" sz="2400" dirty="0" smtClean="0">
                <a:solidFill>
                  <a:schemeClr val="tx1"/>
                </a:solidFill>
                <a:latin typeface="Open Sans Semibold"/>
                <a:cs typeface="Open Sans Semibold"/>
              </a:rPr>
              <a:t>Self-selected or directed activities/artifacts?</a:t>
            </a:r>
          </a:p>
          <a:p>
            <a:r>
              <a:rPr lang="en-US" sz="2400" dirty="0" smtClean="0">
                <a:solidFill>
                  <a:schemeClr val="tx1"/>
                </a:solidFill>
                <a:latin typeface="Open Sans Semibold"/>
                <a:cs typeface="Open Sans"/>
              </a:rPr>
              <a:t>Assignment-based or competency-based?</a:t>
            </a:r>
          </a:p>
          <a:p>
            <a:r>
              <a:rPr lang="en-US" sz="2400" dirty="0" smtClean="0">
                <a:solidFill>
                  <a:schemeClr val="tx1"/>
                </a:solidFill>
                <a:latin typeface="Open Sans Semibold"/>
                <a:cs typeface="Open Sans"/>
              </a:rPr>
              <a:t>What criteria should be assessed?</a:t>
            </a:r>
          </a:p>
          <a:p>
            <a:r>
              <a:rPr lang="en-US" sz="2400" dirty="0" smtClean="0">
                <a:solidFill>
                  <a:schemeClr val="tx1"/>
                </a:solidFill>
                <a:latin typeface="Open Sans Semibold"/>
                <a:cs typeface="Open Sans"/>
              </a:rPr>
              <a:t>Should performance levels flow low to high or high to low?</a:t>
            </a:r>
          </a:p>
          <a:p>
            <a:r>
              <a:rPr lang="en-US" sz="2400" dirty="0" smtClean="0">
                <a:solidFill>
                  <a:schemeClr val="tx1"/>
                </a:solidFill>
                <a:latin typeface="Open Sans Semibold"/>
                <a:cs typeface="Open Sans"/>
              </a:rPr>
              <a:t>Holistic </a:t>
            </a:r>
            <a:r>
              <a:rPr lang="en-US" sz="2400" dirty="0">
                <a:solidFill>
                  <a:schemeClr val="tx1"/>
                </a:solidFill>
                <a:latin typeface="Open Sans Semibold"/>
                <a:cs typeface="Open Sans"/>
              </a:rPr>
              <a:t>or analytic grading</a:t>
            </a:r>
            <a:r>
              <a:rPr lang="en-US" sz="2400" dirty="0" smtClean="0">
                <a:solidFill>
                  <a:schemeClr val="tx1"/>
                </a:solidFill>
                <a:latin typeface="Open Sans Semibold"/>
                <a:cs typeface="Open Sans"/>
              </a:rPr>
              <a:t>?</a:t>
            </a:r>
          </a:p>
          <a:p>
            <a:r>
              <a:rPr lang="en-US" sz="2400" dirty="0" smtClean="0">
                <a:solidFill>
                  <a:schemeClr val="tx1"/>
                </a:solidFill>
                <a:latin typeface="Open Sans Semibold"/>
                <a:cs typeface="Open Sans"/>
              </a:rPr>
              <a:t>Evaluating performance vs. assessing for grading</a:t>
            </a:r>
            <a:endParaRPr lang="en-US" sz="2400" dirty="0">
              <a:solidFill>
                <a:schemeClr val="tx1"/>
              </a:solidFill>
              <a:latin typeface="Open Sans Semibold"/>
              <a:cs typeface="Open Sans"/>
            </a:endParaRPr>
          </a:p>
          <a:p>
            <a:r>
              <a:rPr lang="en-US" sz="2400" b="1" dirty="0">
                <a:solidFill>
                  <a:schemeClr val="tx1"/>
                </a:solidFill>
                <a:latin typeface="Open Sans Semibold"/>
                <a:cs typeface="Open Sans"/>
              </a:rPr>
              <a:t>How many criteria?</a:t>
            </a:r>
          </a:p>
          <a:p>
            <a:r>
              <a:rPr lang="en-US" sz="2400" b="1" dirty="0" smtClean="0">
                <a:solidFill>
                  <a:schemeClr val="tx1"/>
                </a:solidFill>
                <a:latin typeface="Open Sans Semibold"/>
                <a:cs typeface="Open Sans"/>
              </a:rPr>
              <a:t>How many levels of performance?</a:t>
            </a:r>
          </a:p>
        </p:txBody>
      </p:sp>
    </p:spTree>
    <p:extLst>
      <p:ext uri="{BB962C8B-B14F-4D97-AF65-F5344CB8AC3E}">
        <p14:creationId xmlns:p14="http://schemas.microsoft.com/office/powerpoint/2010/main" val="4205912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70021"/>
          </a:xfrm>
        </p:spPr>
        <p:txBody>
          <a:bodyPr>
            <a:noAutofit/>
          </a:bodyPr>
          <a:lstStyle/>
          <a:p>
            <a:pPr algn="ctr"/>
            <a:r>
              <a:rPr lang="en-US" sz="4000" b="1" dirty="0">
                <a:latin typeface="Open Sans Semibold"/>
                <a:cs typeface="Open Sans Semibold"/>
              </a:rPr>
              <a:t>Overview</a:t>
            </a:r>
          </a:p>
        </p:txBody>
      </p:sp>
      <p:sp>
        <p:nvSpPr>
          <p:cNvPr id="3" name="Content Placeholder 2"/>
          <p:cNvSpPr>
            <a:spLocks noGrp="1"/>
          </p:cNvSpPr>
          <p:nvPr>
            <p:ph idx="1"/>
          </p:nvPr>
        </p:nvSpPr>
        <p:spPr>
          <a:xfrm>
            <a:off x="0" y="900752"/>
            <a:ext cx="9144000" cy="5195249"/>
          </a:xfrm>
        </p:spPr>
        <p:txBody>
          <a:bodyPr>
            <a:normAutofit fontScale="77500" lnSpcReduction="20000"/>
          </a:bodyPr>
          <a:lstStyle/>
          <a:p>
            <a:pPr>
              <a:lnSpc>
                <a:spcPct val="130000"/>
              </a:lnSpc>
            </a:pPr>
            <a:r>
              <a:rPr lang="en-US" sz="2800" dirty="0" smtClean="0">
                <a:solidFill>
                  <a:schemeClr val="tx1"/>
                </a:solidFill>
                <a:latin typeface="Open Sans"/>
                <a:cs typeface="Open Sans"/>
              </a:rPr>
              <a:t>The big picture: CAEP versus NCATE expectations</a:t>
            </a:r>
          </a:p>
          <a:p>
            <a:pPr>
              <a:lnSpc>
                <a:spcPct val="130000"/>
              </a:lnSpc>
            </a:pPr>
            <a:r>
              <a:rPr lang="en-US" sz="2800" dirty="0" smtClean="0">
                <a:solidFill>
                  <a:schemeClr val="tx1"/>
                </a:solidFill>
                <a:latin typeface="Open Sans"/>
                <a:cs typeface="Open Sans"/>
              </a:rPr>
              <a:t>CAEP </a:t>
            </a:r>
            <a:r>
              <a:rPr lang="en-US" sz="2800" dirty="0" smtClean="0">
                <a:solidFill>
                  <a:schemeClr val="tx1"/>
                </a:solidFill>
                <a:latin typeface="Open Sans"/>
                <a:cs typeface="Open Sans"/>
              </a:rPr>
              <a:t>expectations regarding assessment instruments and surveys</a:t>
            </a:r>
            <a:endParaRPr lang="en-US" sz="2800" dirty="0">
              <a:solidFill>
                <a:schemeClr val="tx1"/>
              </a:solidFill>
              <a:latin typeface="Open Sans"/>
              <a:cs typeface="Open Sans"/>
            </a:endParaRPr>
          </a:p>
          <a:p>
            <a:pPr>
              <a:lnSpc>
                <a:spcPct val="130000"/>
              </a:lnSpc>
            </a:pPr>
            <a:r>
              <a:rPr lang="en-US" sz="2800" dirty="0" smtClean="0">
                <a:solidFill>
                  <a:schemeClr val="tx1"/>
                </a:solidFill>
                <a:latin typeface="Open Sans"/>
                <a:cs typeface="Open Sans"/>
              </a:rPr>
              <a:t>Why use rubrics?</a:t>
            </a:r>
            <a:endParaRPr lang="en-US" sz="2800" dirty="0">
              <a:solidFill>
                <a:schemeClr val="tx1"/>
              </a:solidFill>
              <a:latin typeface="Open Sans"/>
              <a:cs typeface="Open Sans"/>
            </a:endParaRPr>
          </a:p>
          <a:p>
            <a:pPr>
              <a:lnSpc>
                <a:spcPct val="130000"/>
              </a:lnSpc>
            </a:pPr>
            <a:r>
              <a:rPr lang="en-US" sz="2800" dirty="0" smtClean="0">
                <a:solidFill>
                  <a:schemeClr val="tx1"/>
                </a:solidFill>
                <a:latin typeface="Open Sans"/>
                <a:cs typeface="Open Sans"/>
              </a:rPr>
              <a:t>Rubric design principles</a:t>
            </a:r>
          </a:p>
          <a:p>
            <a:pPr lvl="1">
              <a:lnSpc>
                <a:spcPct val="130000"/>
              </a:lnSpc>
            </a:pPr>
            <a:r>
              <a:rPr lang="en-US" sz="2000" dirty="0" smtClean="0">
                <a:solidFill>
                  <a:schemeClr val="tx1"/>
                </a:solidFill>
                <a:latin typeface="Open Sans"/>
                <a:cs typeface="Open Sans"/>
              </a:rPr>
              <a:t>Issues in rubric design</a:t>
            </a:r>
          </a:p>
          <a:p>
            <a:pPr lvl="1">
              <a:lnSpc>
                <a:spcPct val="130000"/>
              </a:lnSpc>
            </a:pPr>
            <a:r>
              <a:rPr lang="en-US" sz="2000" dirty="0" smtClean="0">
                <a:solidFill>
                  <a:schemeClr val="tx1"/>
                </a:solidFill>
                <a:latin typeface="Open Sans"/>
                <a:cs typeface="Open Sans"/>
              </a:rPr>
              <a:t>Common rubric weaknesses</a:t>
            </a:r>
          </a:p>
          <a:p>
            <a:pPr lvl="1">
              <a:lnSpc>
                <a:spcPct val="130000"/>
              </a:lnSpc>
            </a:pPr>
            <a:r>
              <a:rPr lang="en-US" sz="2000" dirty="0" smtClean="0">
                <a:solidFill>
                  <a:schemeClr val="tx1"/>
                </a:solidFill>
                <a:latin typeface="Open Sans"/>
                <a:cs typeface="Open Sans"/>
              </a:rPr>
              <a:t>Attributes of a well-designed rubric</a:t>
            </a:r>
          </a:p>
          <a:p>
            <a:pPr>
              <a:lnSpc>
                <a:spcPct val="130000"/>
              </a:lnSpc>
            </a:pPr>
            <a:r>
              <a:rPr lang="en-US" sz="2800" dirty="0" smtClean="0">
                <a:solidFill>
                  <a:schemeClr val="tx1"/>
                </a:solidFill>
                <a:latin typeface="Open Sans"/>
                <a:cs typeface="Open Sans"/>
              </a:rPr>
              <a:t>Rubric norming/calibration/training</a:t>
            </a:r>
          </a:p>
          <a:p>
            <a:pPr>
              <a:lnSpc>
                <a:spcPct val="130000"/>
              </a:lnSpc>
            </a:pPr>
            <a:r>
              <a:rPr lang="en-US" sz="2800" dirty="0" smtClean="0">
                <a:solidFill>
                  <a:schemeClr val="tx1"/>
                </a:solidFill>
                <a:latin typeface="Open Sans"/>
                <a:cs typeface="Open Sans"/>
              </a:rPr>
              <a:t>Some final comments </a:t>
            </a:r>
            <a:r>
              <a:rPr lang="en-US" sz="2800" dirty="0" smtClean="0">
                <a:solidFill>
                  <a:schemeClr val="tx1"/>
                </a:solidFill>
                <a:latin typeface="Open Sans"/>
                <a:cs typeface="Open Sans"/>
              </a:rPr>
              <a:t>about CAEP Standards</a:t>
            </a:r>
            <a:endParaRPr lang="en-US" sz="2800" dirty="0">
              <a:solidFill>
                <a:schemeClr val="tx1"/>
              </a:solidFill>
              <a:latin typeface="Open Sans"/>
              <a:cs typeface="Open Sans"/>
            </a:endParaRPr>
          </a:p>
        </p:txBody>
      </p:sp>
    </p:spTree>
    <p:extLst>
      <p:ext uri="{BB962C8B-B14F-4D97-AF65-F5344CB8AC3E}">
        <p14:creationId xmlns:p14="http://schemas.microsoft.com/office/powerpoint/2010/main" val="2367290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3600" b="1" dirty="0" smtClean="0">
                <a:latin typeface="Open Sans Semibold"/>
                <a:cs typeface="Open Sans Semibold"/>
              </a:rPr>
              <a:t>Common Rubric Problems</a:t>
            </a:r>
            <a:endParaRPr lang="en-US" sz="3600" b="1" dirty="0">
              <a:latin typeface="Open Sans Semibold"/>
              <a:cs typeface="Open Sans Semibold"/>
            </a:endParaRPr>
          </a:p>
        </p:txBody>
      </p:sp>
      <p:sp>
        <p:nvSpPr>
          <p:cNvPr id="3" name="Content Placeholder 2"/>
          <p:cNvSpPr>
            <a:spLocks noGrp="1"/>
          </p:cNvSpPr>
          <p:nvPr>
            <p:ph idx="1"/>
          </p:nvPr>
        </p:nvSpPr>
        <p:spPr>
          <a:xfrm>
            <a:off x="0" y="838201"/>
            <a:ext cx="9144000" cy="5706978"/>
          </a:xfrm>
        </p:spPr>
        <p:txBody>
          <a:bodyPr>
            <a:normAutofit/>
          </a:bodyPr>
          <a:lstStyle/>
          <a:p>
            <a:pPr>
              <a:lnSpc>
                <a:spcPct val="110000"/>
              </a:lnSpc>
              <a:spcBef>
                <a:spcPts val="0"/>
              </a:spcBef>
            </a:pPr>
            <a:r>
              <a:rPr lang="en-US" sz="2300" dirty="0" smtClean="0">
                <a:solidFill>
                  <a:schemeClr val="tx1"/>
                </a:solidFill>
                <a:latin typeface="Open Sans"/>
                <a:cs typeface="Open Sans"/>
              </a:rPr>
              <a:t>Including more performance levels than needed to accomplish the desired assessment task (e.g., multiple levels of “mastery”)</a:t>
            </a:r>
          </a:p>
          <a:p>
            <a:pPr>
              <a:lnSpc>
                <a:spcPct val="110000"/>
              </a:lnSpc>
              <a:spcBef>
                <a:spcPts val="0"/>
              </a:spcBef>
            </a:pPr>
            <a:r>
              <a:rPr lang="en-US" sz="2300" dirty="0">
                <a:solidFill>
                  <a:schemeClr val="tx1"/>
                </a:solidFill>
                <a:latin typeface="Open Sans"/>
                <a:cs typeface="Open Sans"/>
              </a:rPr>
              <a:t>Using highly subjective or inconsequential terms to distinguish between performance levels</a:t>
            </a:r>
          </a:p>
          <a:p>
            <a:pPr>
              <a:lnSpc>
                <a:spcPct val="110000"/>
              </a:lnSpc>
              <a:spcBef>
                <a:spcPts val="0"/>
              </a:spcBef>
            </a:pPr>
            <a:r>
              <a:rPr lang="en-US" sz="2300" dirty="0" smtClean="0">
                <a:solidFill>
                  <a:schemeClr val="tx1"/>
                </a:solidFill>
                <a:latin typeface="Open Sans"/>
                <a:cs typeface="Open Sans"/>
              </a:rPr>
              <a:t>Using double- or multiple-barreled criteria or performance descriptors</a:t>
            </a:r>
          </a:p>
          <a:p>
            <a:pPr>
              <a:lnSpc>
                <a:spcPct val="110000"/>
              </a:lnSpc>
              <a:spcBef>
                <a:spcPts val="0"/>
              </a:spcBef>
            </a:pPr>
            <a:r>
              <a:rPr lang="en-US" sz="2300" dirty="0" smtClean="0">
                <a:solidFill>
                  <a:schemeClr val="tx1"/>
                </a:solidFill>
                <a:latin typeface="Open Sans"/>
                <a:cs typeface="Open Sans"/>
              </a:rPr>
              <a:t>Failing to include all possible performance outcomes</a:t>
            </a:r>
          </a:p>
          <a:p>
            <a:pPr>
              <a:lnSpc>
                <a:spcPct val="110000"/>
              </a:lnSpc>
              <a:spcBef>
                <a:spcPts val="0"/>
              </a:spcBef>
            </a:pPr>
            <a:r>
              <a:rPr lang="en-US" sz="2300" dirty="0" smtClean="0">
                <a:solidFill>
                  <a:schemeClr val="tx1"/>
                </a:solidFill>
                <a:latin typeface="Open Sans"/>
                <a:cs typeface="Open Sans"/>
              </a:rPr>
              <a:t>Using overlapping performance descriptors</a:t>
            </a:r>
          </a:p>
          <a:p>
            <a:pPr>
              <a:lnSpc>
                <a:spcPct val="110000"/>
              </a:lnSpc>
              <a:spcBef>
                <a:spcPts val="0"/>
              </a:spcBef>
            </a:pPr>
            <a:r>
              <a:rPr lang="en-US" sz="2300" dirty="0" smtClean="0">
                <a:solidFill>
                  <a:schemeClr val="tx1"/>
                </a:solidFill>
                <a:latin typeface="Open Sans"/>
                <a:cs typeface="Open Sans"/>
              </a:rPr>
              <a:t>Attempting to use a single rubric to demonstrate level of proficiency </a:t>
            </a:r>
            <a:r>
              <a:rPr lang="en-US" sz="2300" u="sng" dirty="0" smtClean="0">
                <a:solidFill>
                  <a:schemeClr val="tx1"/>
                </a:solidFill>
                <a:latin typeface="Open Sans"/>
                <a:cs typeface="Open Sans"/>
              </a:rPr>
              <a:t>and</a:t>
            </a:r>
            <a:r>
              <a:rPr lang="en-US" sz="2300" dirty="0" smtClean="0">
                <a:solidFill>
                  <a:schemeClr val="tx1"/>
                </a:solidFill>
                <a:latin typeface="Open Sans"/>
                <a:cs typeface="Open Sans"/>
              </a:rPr>
              <a:t> generate a “traditional” course assignment grade</a:t>
            </a:r>
          </a:p>
          <a:p>
            <a:pPr>
              <a:lnSpc>
                <a:spcPct val="110000"/>
              </a:lnSpc>
              <a:spcBef>
                <a:spcPts val="0"/>
              </a:spcBef>
            </a:pPr>
            <a:r>
              <a:rPr lang="en-US" sz="2300" dirty="0" smtClean="0">
                <a:solidFill>
                  <a:schemeClr val="tx1"/>
                </a:solidFill>
                <a:latin typeface="Open Sans"/>
                <a:cs typeface="Open Sans"/>
              </a:rPr>
              <a:t>Failing to include performance descriptors or including descriptors that are simply surrogates for performance level labels</a:t>
            </a:r>
          </a:p>
        </p:txBody>
      </p:sp>
    </p:spTree>
    <p:extLst>
      <p:ext uri="{BB962C8B-B14F-4D97-AF65-F5344CB8AC3E}">
        <p14:creationId xmlns:p14="http://schemas.microsoft.com/office/powerpoint/2010/main" val="3217257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673"/>
            <a:ext cx="9144000" cy="1909012"/>
          </a:xfrm>
        </p:spPr>
        <p:txBody>
          <a:bodyPr>
            <a:normAutofit/>
          </a:bodyPr>
          <a:lstStyle/>
          <a:p>
            <a:pPr algn="ctr"/>
            <a:r>
              <a:rPr lang="en-US" b="1" dirty="0"/>
              <a:t>Multiple Levels of </a:t>
            </a:r>
            <a:r>
              <a:rPr lang="en-US" b="1" dirty="0" smtClean="0"/>
              <a:t>Mastery and Use of Highly Subjective Terms to Distinguish </a:t>
            </a:r>
            <a:r>
              <a:rPr lang="en-US" b="1" dirty="0"/>
              <a:t>b</a:t>
            </a:r>
            <a:r>
              <a:rPr lang="en-US" b="1" dirty="0" smtClean="0"/>
              <a:t>etween Performance Levels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1536324"/>
              </p:ext>
            </p:extLst>
          </p:nvPr>
        </p:nvGraphicFramePr>
        <p:xfrm>
          <a:off x="457200" y="2450432"/>
          <a:ext cx="8229600" cy="2900345"/>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533400">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Criterion</a:t>
                      </a: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Unsatisfactory</a:t>
                      </a: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Developing</a:t>
                      </a: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Proficient</a:t>
                      </a: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Distinguished</a:t>
                      </a:r>
                    </a:p>
                  </a:txBody>
                  <a:tcPr marL="68580" marR="68580" marT="0" marB="0"/>
                </a:tc>
              </a:tr>
              <a:tr h="2366945">
                <a:tc>
                  <a:txBody>
                    <a:bodyPr/>
                    <a:lstStyle/>
                    <a:p>
                      <a:pPr marL="0" marR="0" lvl="0" indent="0">
                        <a:lnSpc>
                          <a:spcPct val="115000"/>
                        </a:lnSpc>
                        <a:spcBef>
                          <a:spcPts val="0"/>
                        </a:spcBef>
                        <a:spcAft>
                          <a:spcPts val="0"/>
                        </a:spcAft>
                        <a:buFont typeface="+mj-lt"/>
                        <a:buNone/>
                      </a:pPr>
                      <a:r>
                        <a:rPr lang="en-US" sz="1600" b="1" dirty="0">
                          <a:effectLst/>
                          <a:latin typeface="Calibri"/>
                          <a:ea typeface="Calibri"/>
                          <a:cs typeface="Times New Roman"/>
                        </a:rPr>
                        <a:t>Knowledge of Laboratory Safety Policies</a:t>
                      </a:r>
                    </a:p>
                  </a:txBody>
                  <a:tcPr marL="68580" marR="68580" marT="0" marB="0"/>
                </a:tc>
                <a:tc>
                  <a:txBody>
                    <a:bodyPr/>
                    <a:lstStyle/>
                    <a:p>
                      <a:pPr marL="0" marR="0">
                        <a:lnSpc>
                          <a:spcPct val="115000"/>
                        </a:lnSpc>
                        <a:spcBef>
                          <a:spcPts val="0"/>
                        </a:spcBef>
                        <a:spcAft>
                          <a:spcPts val="0"/>
                        </a:spcAft>
                      </a:pPr>
                      <a:r>
                        <a:rPr lang="en-US" sz="1600" b="1" dirty="0">
                          <a:effectLst/>
                          <a:latin typeface="Calibri"/>
                          <a:ea typeface="Calibri"/>
                          <a:cs typeface="Times New Roman"/>
                        </a:rPr>
                        <a:t>Candidate shows a weak degree of understanding of laboratory safety policies</a:t>
                      </a:r>
                    </a:p>
                  </a:txBody>
                  <a:tcPr marL="68580" marR="68580" marT="0" marB="0"/>
                </a:tc>
                <a:tc>
                  <a:txBody>
                    <a:bodyPr/>
                    <a:lstStyle/>
                    <a:p>
                      <a:pPr marL="0" marR="0">
                        <a:lnSpc>
                          <a:spcPct val="115000"/>
                        </a:lnSpc>
                        <a:spcBef>
                          <a:spcPts val="0"/>
                        </a:spcBef>
                        <a:spcAft>
                          <a:spcPts val="0"/>
                        </a:spcAft>
                      </a:pPr>
                      <a:r>
                        <a:rPr lang="en-US" sz="1600" b="1" dirty="0">
                          <a:effectLst/>
                          <a:latin typeface="Calibri"/>
                          <a:ea typeface="Calibri"/>
                          <a:cs typeface="Times New Roman"/>
                        </a:rPr>
                        <a:t>Candidate shows a relatively weak degree of understanding of laboratory safety policies</a:t>
                      </a:r>
                    </a:p>
                  </a:txBody>
                  <a:tcPr marL="68580" marR="68580" marT="0" marB="0"/>
                </a:tc>
                <a:tc>
                  <a:txBody>
                    <a:bodyPr/>
                    <a:lstStyle/>
                    <a:p>
                      <a:pPr marL="0" marR="0">
                        <a:lnSpc>
                          <a:spcPct val="115000"/>
                        </a:lnSpc>
                        <a:spcBef>
                          <a:spcPts val="0"/>
                        </a:spcBef>
                        <a:spcAft>
                          <a:spcPts val="0"/>
                        </a:spcAft>
                      </a:pPr>
                      <a:r>
                        <a:rPr lang="en-US" sz="1600" b="1" dirty="0">
                          <a:effectLst/>
                          <a:latin typeface="Calibri"/>
                          <a:ea typeface="Calibri"/>
                          <a:cs typeface="Times New Roman"/>
                        </a:rPr>
                        <a:t>Candidate shows a moderate degree of understanding of laboratory safety policies</a:t>
                      </a:r>
                    </a:p>
                  </a:txBody>
                  <a:tcPr marL="68580" marR="68580" marT="0" marB="0"/>
                </a:tc>
                <a:tc>
                  <a:txBody>
                    <a:bodyPr/>
                    <a:lstStyle/>
                    <a:p>
                      <a:pPr marL="0" marR="0">
                        <a:lnSpc>
                          <a:spcPct val="115000"/>
                        </a:lnSpc>
                        <a:spcBef>
                          <a:spcPts val="0"/>
                        </a:spcBef>
                        <a:spcAft>
                          <a:spcPts val="0"/>
                        </a:spcAft>
                      </a:pPr>
                      <a:r>
                        <a:rPr lang="en-US" sz="1600" b="1" dirty="0">
                          <a:effectLst/>
                          <a:latin typeface="Calibri"/>
                          <a:ea typeface="Calibri"/>
                          <a:cs typeface="Times New Roman"/>
                        </a:rPr>
                        <a:t>Candidate shows a high degree of understanding of laboratory safety policies</a:t>
                      </a:r>
                    </a:p>
                  </a:txBody>
                  <a:tcPr marL="68580" marR="68580" marT="0" marB="0"/>
                </a:tc>
              </a:tr>
            </a:tbl>
          </a:graphicData>
        </a:graphic>
      </p:graphicFrame>
    </p:spTree>
    <p:extLst>
      <p:ext uri="{BB962C8B-B14F-4D97-AF65-F5344CB8AC3E}">
        <p14:creationId xmlns:p14="http://schemas.microsoft.com/office/powerpoint/2010/main" val="934408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7305"/>
            <a:ext cx="9144000" cy="1828800"/>
          </a:xfrm>
        </p:spPr>
        <p:txBody>
          <a:bodyPr>
            <a:normAutofit/>
          </a:bodyPr>
          <a:lstStyle/>
          <a:p>
            <a:pPr algn="ctr"/>
            <a:r>
              <a:rPr lang="en-US" b="1" dirty="0" smtClean="0"/>
              <a:t>Multiple </a:t>
            </a:r>
            <a:r>
              <a:rPr lang="en-US" b="1" dirty="0"/>
              <a:t>Levels of Mastery and Use of </a:t>
            </a:r>
            <a:r>
              <a:rPr lang="en-US" b="1" dirty="0" smtClean="0"/>
              <a:t>Only Highly </a:t>
            </a:r>
            <a:r>
              <a:rPr lang="en-US" b="1" dirty="0"/>
              <a:t>Subjective Terms to Distinguish between Performance Levels</a:t>
            </a:r>
            <a:endParaRPr lang="en-US" dirty="0"/>
          </a:p>
        </p:txBody>
      </p:sp>
      <p:graphicFrame>
        <p:nvGraphicFramePr>
          <p:cNvPr id="4" name="Content Placeholder 3"/>
          <p:cNvGraphicFramePr>
            <a:graphicFrameLocks noGrp="1"/>
          </p:cNvGraphicFramePr>
          <p:nvPr>
            <p:ph idx="1"/>
            <p:extLst/>
          </p:nvPr>
        </p:nvGraphicFramePr>
        <p:xfrm>
          <a:off x="457200" y="3108157"/>
          <a:ext cx="8229600" cy="17145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457200">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Criterion</a:t>
                      </a: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Unsatisfactory</a:t>
                      </a: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Developing</a:t>
                      </a:r>
                    </a:p>
                  </a:txBody>
                  <a:tcPr marL="68580" marR="68580" marT="0" marB="0"/>
                </a:tc>
                <a:tc>
                  <a:txBody>
                    <a:bodyPr/>
                    <a:lstStyle/>
                    <a:p>
                      <a:pPr marL="0" marR="0" algn="ctr">
                        <a:lnSpc>
                          <a:spcPct val="115000"/>
                        </a:lnSpc>
                        <a:spcBef>
                          <a:spcPts val="0"/>
                        </a:spcBef>
                        <a:spcAft>
                          <a:spcPts val="0"/>
                        </a:spcAft>
                      </a:pPr>
                      <a:r>
                        <a:rPr lang="en-US" sz="1600" b="1">
                          <a:solidFill>
                            <a:schemeClr val="tx1"/>
                          </a:solidFill>
                          <a:effectLst/>
                          <a:latin typeface="Calibri"/>
                          <a:ea typeface="Calibri"/>
                          <a:cs typeface="Times New Roman"/>
                        </a:rPr>
                        <a:t>Proficient</a:t>
                      </a: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Distinguished</a:t>
                      </a:r>
                    </a:p>
                  </a:txBody>
                  <a:tcPr marL="68580" marR="68580" marT="0" marB="0"/>
                </a:tc>
              </a:tr>
              <a:tr h="1257300">
                <a:tc>
                  <a:txBody>
                    <a:bodyPr/>
                    <a:lstStyle/>
                    <a:p>
                      <a:pPr marL="0" marR="0" lvl="0" indent="0">
                        <a:lnSpc>
                          <a:spcPct val="115000"/>
                        </a:lnSpc>
                        <a:spcBef>
                          <a:spcPts val="0"/>
                        </a:spcBef>
                        <a:spcAft>
                          <a:spcPts val="0"/>
                        </a:spcAft>
                        <a:buFont typeface="+mj-lt"/>
                        <a:buNone/>
                      </a:pPr>
                      <a:r>
                        <a:rPr lang="en-US" sz="1600" b="1" dirty="0">
                          <a:solidFill>
                            <a:schemeClr val="tx1"/>
                          </a:solidFill>
                          <a:effectLst/>
                          <a:latin typeface="Calibri"/>
                          <a:ea typeface="Calibri"/>
                          <a:cs typeface="Times New Roman"/>
                        </a:rPr>
                        <a:t>Quality of Writing</a:t>
                      </a:r>
                    </a:p>
                  </a:txBody>
                  <a:tcPr marL="68580" marR="68580" marT="0" marB="0"/>
                </a:tc>
                <a:tc>
                  <a:txBody>
                    <a:bodyPr/>
                    <a:lstStyle/>
                    <a:p>
                      <a:pPr marL="0" marR="0">
                        <a:lnSpc>
                          <a:spcPct val="115000"/>
                        </a:lnSpc>
                        <a:spcBef>
                          <a:spcPts val="0"/>
                        </a:spcBef>
                        <a:spcAft>
                          <a:spcPts val="0"/>
                        </a:spcAft>
                      </a:pPr>
                      <a:r>
                        <a:rPr lang="en-US" sz="1600" b="1">
                          <a:solidFill>
                            <a:schemeClr val="tx1"/>
                          </a:solidFill>
                          <a:effectLst/>
                          <a:latin typeface="Calibri"/>
                          <a:ea typeface="Calibri"/>
                          <a:cs typeface="Times New Roman"/>
                        </a:rPr>
                        <a:t>Poorly written</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Satisfactorily written</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Well written</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Very well written</a:t>
                      </a:r>
                    </a:p>
                  </a:txBody>
                  <a:tcPr marL="68580" marR="68580" marT="0" marB="0"/>
                </a:tc>
              </a:tr>
            </a:tbl>
          </a:graphicData>
        </a:graphic>
      </p:graphicFrame>
    </p:spTree>
    <p:extLst>
      <p:ext uri="{BB962C8B-B14F-4D97-AF65-F5344CB8AC3E}">
        <p14:creationId xmlns:p14="http://schemas.microsoft.com/office/powerpoint/2010/main" val="680644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6" y="0"/>
            <a:ext cx="9144000" cy="1796716"/>
          </a:xfrm>
        </p:spPr>
        <p:txBody>
          <a:bodyPr>
            <a:normAutofit/>
          </a:bodyPr>
          <a:lstStyle/>
          <a:p>
            <a:pPr algn="ctr"/>
            <a:r>
              <a:rPr lang="en-US" b="1" dirty="0" smtClean="0"/>
              <a:t>Multiple </a:t>
            </a:r>
            <a:r>
              <a:rPr lang="en-US" b="1" dirty="0"/>
              <a:t>Levels of Mastery, </a:t>
            </a:r>
            <a:r>
              <a:rPr lang="en-US" b="1" dirty="0" smtClean="0"/>
              <a:t/>
            </a:r>
            <a:br>
              <a:rPr lang="en-US" b="1" dirty="0" smtClean="0"/>
            </a:br>
            <a:r>
              <a:rPr lang="en-US" b="1" dirty="0" smtClean="0"/>
              <a:t>Multiple </a:t>
            </a:r>
            <a:r>
              <a:rPr lang="en-US" b="1" dirty="0"/>
              <a:t>Barreled Descriptors, </a:t>
            </a:r>
            <a:r>
              <a:rPr lang="en-US" b="1" dirty="0" smtClean="0"/>
              <a:t/>
            </a:r>
            <a:br>
              <a:rPr lang="en-US" b="1" dirty="0" smtClean="0"/>
            </a:br>
            <a:r>
              <a:rPr lang="en-US" b="1" dirty="0" smtClean="0"/>
              <a:t>Not </a:t>
            </a:r>
            <a:r>
              <a:rPr lang="en-US" b="1" dirty="0"/>
              <a:t>All </a:t>
            </a:r>
            <a:r>
              <a:rPr lang="en-US" b="1" dirty="0" smtClean="0"/>
              <a:t>Possible Outcomes Included?</a:t>
            </a:r>
            <a:endParaRPr lang="en-US" dirty="0"/>
          </a:p>
        </p:txBody>
      </p:sp>
      <p:graphicFrame>
        <p:nvGraphicFramePr>
          <p:cNvPr id="4" name="Content Placeholder 3"/>
          <p:cNvGraphicFramePr>
            <a:graphicFrameLocks noGrp="1"/>
          </p:cNvGraphicFramePr>
          <p:nvPr>
            <p:ph idx="1"/>
            <p:extLst/>
          </p:nvPr>
        </p:nvGraphicFramePr>
        <p:xfrm>
          <a:off x="457200" y="2362200"/>
          <a:ext cx="8229600" cy="315849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Criterion</a:t>
                      </a: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Unsatisfactory</a:t>
                      </a: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Developing</a:t>
                      </a:r>
                    </a:p>
                  </a:txBody>
                  <a:tcPr marL="68580" marR="68580" marT="0" marB="0"/>
                </a:tc>
                <a:tc>
                  <a:txBody>
                    <a:bodyPr/>
                    <a:lstStyle/>
                    <a:p>
                      <a:pPr marL="0" marR="0" algn="ctr">
                        <a:lnSpc>
                          <a:spcPct val="115000"/>
                        </a:lnSpc>
                        <a:spcBef>
                          <a:spcPts val="0"/>
                        </a:spcBef>
                        <a:spcAft>
                          <a:spcPts val="0"/>
                        </a:spcAft>
                      </a:pPr>
                      <a:r>
                        <a:rPr lang="en-US" sz="1600" b="1">
                          <a:solidFill>
                            <a:schemeClr val="tx1"/>
                          </a:solidFill>
                          <a:effectLst/>
                          <a:latin typeface="Calibri"/>
                          <a:ea typeface="Calibri"/>
                          <a:cs typeface="Times New Roman"/>
                        </a:rPr>
                        <a:t>Proficient</a:t>
                      </a: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Distinguished</a:t>
                      </a:r>
                    </a:p>
                  </a:txBody>
                  <a:tcPr marL="68580" marR="68580" marT="0" marB="0"/>
                </a:tc>
              </a:tr>
              <a:tr h="370840">
                <a:tc>
                  <a:txBody>
                    <a:bodyPr/>
                    <a:lstStyle/>
                    <a:p>
                      <a:pPr marL="0" marR="0" lvl="0" indent="0">
                        <a:lnSpc>
                          <a:spcPct val="115000"/>
                        </a:lnSpc>
                        <a:spcBef>
                          <a:spcPts val="0"/>
                        </a:spcBef>
                        <a:spcAft>
                          <a:spcPts val="0"/>
                        </a:spcAft>
                        <a:buFont typeface="+mj-lt"/>
                        <a:buNone/>
                      </a:pPr>
                      <a:r>
                        <a:rPr lang="en-US" sz="1600" b="1" dirty="0">
                          <a:solidFill>
                            <a:schemeClr val="tx1"/>
                          </a:solidFill>
                          <a:effectLst/>
                          <a:latin typeface="Calibri"/>
                          <a:ea typeface="Calibri"/>
                          <a:cs typeface="Times New Roman"/>
                        </a:rPr>
                        <a:t>Instructional Materials</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Lesson plan does not reference any instructional materials</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Instructional materials are missing for one or two parts of the lesson </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Instructional materials for all parts of the lesson are listed and directly relate to the learning objectives.</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Instructional materials for all parts of the lesson are listed, directly relate to the learning objectives, and are developmentally appropriate.</a:t>
                      </a:r>
                    </a:p>
                  </a:txBody>
                  <a:tcPr marL="68580" marR="68580" marT="0" marB="0"/>
                </a:tc>
              </a:tr>
            </a:tbl>
          </a:graphicData>
        </a:graphic>
      </p:graphicFrame>
    </p:spTree>
    <p:extLst>
      <p:ext uri="{BB962C8B-B14F-4D97-AF65-F5344CB8AC3E}">
        <p14:creationId xmlns:p14="http://schemas.microsoft.com/office/powerpoint/2010/main" val="1174268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6819"/>
            <a:ext cx="9144000" cy="1066800"/>
          </a:xfrm>
        </p:spPr>
        <p:txBody>
          <a:bodyPr>
            <a:normAutofit/>
          </a:bodyPr>
          <a:lstStyle/>
          <a:p>
            <a:pPr algn="ctr"/>
            <a:r>
              <a:rPr lang="en-US" b="1" dirty="0" smtClean="0"/>
              <a:t>Multiple </a:t>
            </a:r>
            <a:r>
              <a:rPr lang="en-US" b="1" dirty="0"/>
              <a:t>Levels of Mastery </a:t>
            </a:r>
            <a:r>
              <a:rPr lang="en-US" b="1" dirty="0" smtClean="0"/>
              <a:t>and </a:t>
            </a:r>
            <a:r>
              <a:rPr lang="en-US" b="1" dirty="0" smtClean="0"/>
              <a:t>Failure to Include </a:t>
            </a:r>
            <a:r>
              <a:rPr lang="en-US" b="1" dirty="0" smtClean="0"/>
              <a:t>All </a:t>
            </a:r>
            <a:r>
              <a:rPr lang="en-US" b="1" dirty="0" smtClean="0"/>
              <a:t>Possible </a:t>
            </a:r>
            <a:r>
              <a:rPr lang="en-US" b="1" dirty="0" smtClean="0"/>
              <a:t>Performance </a:t>
            </a:r>
            <a:r>
              <a:rPr lang="en-US" b="1" dirty="0" smtClean="0"/>
              <a:t>Outcomes</a:t>
            </a:r>
            <a:endParaRPr lang="en-US" dirty="0"/>
          </a:p>
        </p:txBody>
      </p:sp>
      <p:graphicFrame>
        <p:nvGraphicFramePr>
          <p:cNvPr id="4" name="Content Placeholder 3"/>
          <p:cNvGraphicFramePr>
            <a:graphicFrameLocks noGrp="1"/>
          </p:cNvGraphicFramePr>
          <p:nvPr>
            <p:ph idx="1"/>
            <p:extLst/>
          </p:nvPr>
        </p:nvGraphicFramePr>
        <p:xfrm>
          <a:off x="457200" y="2209800"/>
          <a:ext cx="8229600" cy="2317242"/>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Criterion</a:t>
                      </a: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Unsatisfactory</a:t>
                      </a: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Developing</a:t>
                      </a:r>
                    </a:p>
                  </a:txBody>
                  <a:tcPr marL="68580" marR="68580" marT="0" marB="0"/>
                </a:tc>
                <a:tc>
                  <a:txBody>
                    <a:bodyPr/>
                    <a:lstStyle/>
                    <a:p>
                      <a:pPr marL="0" marR="0" algn="ctr">
                        <a:lnSpc>
                          <a:spcPct val="115000"/>
                        </a:lnSpc>
                        <a:spcBef>
                          <a:spcPts val="0"/>
                        </a:spcBef>
                        <a:spcAft>
                          <a:spcPts val="0"/>
                        </a:spcAft>
                      </a:pPr>
                      <a:r>
                        <a:rPr lang="en-US" sz="1600" b="1">
                          <a:solidFill>
                            <a:schemeClr val="tx1"/>
                          </a:solidFill>
                          <a:effectLst/>
                          <a:latin typeface="Calibri"/>
                          <a:ea typeface="Calibri"/>
                          <a:cs typeface="Times New Roman"/>
                        </a:rPr>
                        <a:t>Proficient</a:t>
                      </a: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Distinguished</a:t>
                      </a:r>
                    </a:p>
                  </a:txBody>
                  <a:tcPr marL="68580" marR="68580" marT="0" marB="0"/>
                </a:tc>
              </a:tr>
              <a:tr h="370840">
                <a:tc>
                  <a:txBody>
                    <a:bodyPr/>
                    <a:lstStyle/>
                    <a:p>
                      <a:pPr marL="0" marR="0" lvl="0" indent="0">
                        <a:lnSpc>
                          <a:spcPct val="115000"/>
                        </a:lnSpc>
                        <a:spcBef>
                          <a:spcPts val="0"/>
                        </a:spcBef>
                        <a:spcAft>
                          <a:spcPts val="0"/>
                        </a:spcAft>
                        <a:buFont typeface="+mj-lt"/>
                        <a:buNone/>
                      </a:pPr>
                      <a:r>
                        <a:rPr lang="en-US" sz="1600" b="1" dirty="0">
                          <a:solidFill>
                            <a:schemeClr val="tx1"/>
                          </a:solidFill>
                          <a:effectLst/>
                          <a:latin typeface="Calibri"/>
                          <a:ea typeface="Calibri"/>
                          <a:cs typeface="Times New Roman"/>
                        </a:rPr>
                        <a:t>Alignment to Applicable State P-12 Standards</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No reference to applicable state P-12 standards</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Referenced state P-12 are not aligned with the lesson objectives and are not age-appropriate</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Referenced state P-12 standards are age-appropriate but are not aligned to the learning objectives.</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Referenced state P-12 standards are age-appropriate and are aligned to the learning objectives.</a:t>
                      </a:r>
                    </a:p>
                  </a:txBody>
                  <a:tcPr marL="68580" marR="68580" marT="0" marB="0"/>
                </a:tc>
              </a:tr>
            </a:tbl>
          </a:graphicData>
        </a:graphic>
      </p:graphicFrame>
    </p:spTree>
    <p:extLst>
      <p:ext uri="{BB962C8B-B14F-4D97-AF65-F5344CB8AC3E}">
        <p14:creationId xmlns:p14="http://schemas.microsoft.com/office/powerpoint/2010/main" val="431362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85474"/>
          </a:xfrm>
        </p:spPr>
        <p:txBody>
          <a:bodyPr>
            <a:normAutofit/>
          </a:bodyPr>
          <a:lstStyle/>
          <a:p>
            <a:pPr algn="ctr"/>
            <a:r>
              <a:rPr lang="en-US" b="1" dirty="0" smtClean="0"/>
              <a:t>Multiple </a:t>
            </a:r>
            <a:r>
              <a:rPr lang="en-US" b="1" dirty="0"/>
              <a:t>Levels of Mastery &amp; Overlapping Performance </a:t>
            </a:r>
            <a:r>
              <a:rPr lang="en-US" b="1" dirty="0" smtClean="0"/>
              <a:t>Descriptors</a:t>
            </a:r>
            <a:endParaRPr lang="en-US" dirty="0"/>
          </a:p>
        </p:txBody>
      </p:sp>
      <p:graphicFrame>
        <p:nvGraphicFramePr>
          <p:cNvPr id="4" name="Content Placeholder 3"/>
          <p:cNvGraphicFramePr>
            <a:graphicFrameLocks noGrp="1"/>
          </p:cNvGraphicFramePr>
          <p:nvPr>
            <p:ph idx="1"/>
            <p:extLst/>
          </p:nvPr>
        </p:nvGraphicFramePr>
        <p:xfrm>
          <a:off x="457200" y="2803358"/>
          <a:ext cx="8229600" cy="2036826"/>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Criterion</a:t>
                      </a:r>
                    </a:p>
                  </a:txBody>
                  <a:tcPr marL="68580" marR="68580" marT="0" marB="0"/>
                </a:tc>
                <a:tc>
                  <a:txBody>
                    <a:bodyPr/>
                    <a:lstStyle/>
                    <a:p>
                      <a:pPr marL="0" marR="0" algn="ctr">
                        <a:lnSpc>
                          <a:spcPct val="115000"/>
                        </a:lnSpc>
                        <a:spcBef>
                          <a:spcPts val="0"/>
                        </a:spcBef>
                        <a:spcAft>
                          <a:spcPts val="0"/>
                        </a:spcAft>
                      </a:pPr>
                      <a:r>
                        <a:rPr lang="en-US" sz="1600" b="1">
                          <a:solidFill>
                            <a:schemeClr val="tx1"/>
                          </a:solidFill>
                          <a:effectLst/>
                          <a:latin typeface="Calibri"/>
                          <a:ea typeface="Calibri"/>
                          <a:cs typeface="Times New Roman"/>
                        </a:rPr>
                        <a:t>Unsatisfactory</a:t>
                      </a:r>
                    </a:p>
                  </a:txBody>
                  <a:tcPr marL="68580" marR="68580" marT="0" marB="0"/>
                </a:tc>
                <a:tc>
                  <a:txBody>
                    <a:bodyPr/>
                    <a:lstStyle/>
                    <a:p>
                      <a:pPr marL="0" marR="0" algn="ctr">
                        <a:lnSpc>
                          <a:spcPct val="115000"/>
                        </a:lnSpc>
                        <a:spcBef>
                          <a:spcPts val="0"/>
                        </a:spcBef>
                        <a:spcAft>
                          <a:spcPts val="0"/>
                        </a:spcAft>
                      </a:pPr>
                      <a:r>
                        <a:rPr lang="en-US" sz="1600" b="1">
                          <a:solidFill>
                            <a:schemeClr val="tx1"/>
                          </a:solidFill>
                          <a:effectLst/>
                          <a:latin typeface="Calibri"/>
                          <a:ea typeface="Calibri"/>
                          <a:cs typeface="Times New Roman"/>
                        </a:rPr>
                        <a:t>Developing</a:t>
                      </a:r>
                    </a:p>
                  </a:txBody>
                  <a:tcPr marL="68580" marR="68580" marT="0" marB="0"/>
                </a:tc>
                <a:tc>
                  <a:txBody>
                    <a:bodyPr/>
                    <a:lstStyle/>
                    <a:p>
                      <a:pPr marL="0" marR="0" algn="ctr">
                        <a:lnSpc>
                          <a:spcPct val="115000"/>
                        </a:lnSpc>
                        <a:spcBef>
                          <a:spcPts val="0"/>
                        </a:spcBef>
                        <a:spcAft>
                          <a:spcPts val="0"/>
                        </a:spcAft>
                      </a:pPr>
                      <a:r>
                        <a:rPr lang="en-US" sz="1600" b="1">
                          <a:solidFill>
                            <a:schemeClr val="tx1"/>
                          </a:solidFill>
                          <a:effectLst/>
                          <a:latin typeface="Calibri"/>
                          <a:ea typeface="Calibri"/>
                          <a:cs typeface="Times New Roman"/>
                        </a:rPr>
                        <a:t>Proficient</a:t>
                      </a: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Distinguished</a:t>
                      </a:r>
                    </a:p>
                  </a:txBody>
                  <a:tcPr marL="68580" marR="68580" marT="0" marB="0"/>
                </a:tc>
              </a:tr>
              <a:tr h="370840">
                <a:tc>
                  <a:txBody>
                    <a:bodyPr/>
                    <a:lstStyle/>
                    <a:p>
                      <a:pPr marL="0" marR="0" lvl="0" indent="0">
                        <a:lnSpc>
                          <a:spcPct val="115000"/>
                        </a:lnSpc>
                        <a:spcBef>
                          <a:spcPts val="0"/>
                        </a:spcBef>
                        <a:spcAft>
                          <a:spcPts val="0"/>
                        </a:spcAft>
                        <a:buFont typeface="+mj-lt"/>
                        <a:buNone/>
                      </a:pPr>
                      <a:r>
                        <a:rPr lang="en-US" sz="1600" b="1" dirty="0">
                          <a:solidFill>
                            <a:schemeClr val="tx1"/>
                          </a:solidFill>
                          <a:effectLst/>
                          <a:latin typeface="Calibri"/>
                          <a:ea typeface="Calibri"/>
                          <a:cs typeface="Times New Roman"/>
                        </a:rPr>
                        <a:t>Communicating Learning Activity Instructions to Students</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Makes two or more errors when describing learning activity instructions to students</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Makes no more than two errors when describing learning activity instructions to students</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Makes no more than one error when describing learning activity instructions to students</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Provides complete, accurate learning activity instructions to students</a:t>
                      </a:r>
                    </a:p>
                  </a:txBody>
                  <a:tcPr marL="68580" marR="68580" marT="0" marB="0"/>
                </a:tc>
              </a:tr>
            </a:tbl>
          </a:graphicData>
        </a:graphic>
      </p:graphicFrame>
    </p:spTree>
    <p:extLst>
      <p:ext uri="{BB962C8B-B14F-4D97-AF65-F5344CB8AC3E}">
        <p14:creationId xmlns:p14="http://schemas.microsoft.com/office/powerpoint/2010/main" val="2385432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843"/>
            <a:ext cx="9144000" cy="1010652"/>
          </a:xfrm>
        </p:spPr>
        <p:txBody>
          <a:bodyPr>
            <a:normAutofit fontScale="90000"/>
          </a:bodyPr>
          <a:lstStyle/>
          <a:p>
            <a:pPr algn="ctr"/>
            <a:r>
              <a:rPr lang="en-US" b="1" dirty="0" smtClean="0"/>
              <a:t>Overly Broad Criterion, Multiple </a:t>
            </a:r>
            <a:r>
              <a:rPr lang="en-US" b="1" dirty="0"/>
              <a:t>Levels of Mastery &amp; Multiple-barreled Performance </a:t>
            </a:r>
            <a:r>
              <a:rPr lang="en-US" b="1" dirty="0" smtClean="0"/>
              <a:t>Descriptors</a:t>
            </a:r>
            <a:endParaRPr lang="en-US" dirty="0"/>
          </a:p>
        </p:txBody>
      </p:sp>
      <p:graphicFrame>
        <p:nvGraphicFramePr>
          <p:cNvPr id="4" name="Content Placeholder 3"/>
          <p:cNvGraphicFramePr>
            <a:graphicFrameLocks noGrp="1"/>
          </p:cNvGraphicFramePr>
          <p:nvPr>
            <p:ph idx="1"/>
            <p:extLst/>
          </p:nvPr>
        </p:nvGraphicFramePr>
        <p:xfrm>
          <a:off x="152400" y="1905000"/>
          <a:ext cx="8839200" cy="3719322"/>
        </p:xfrm>
        <a:graphic>
          <a:graphicData uri="http://schemas.openxmlformats.org/drawingml/2006/table">
            <a:tbl>
              <a:tblPr firstRow="1" bandRow="1">
                <a:tableStyleId>{5C22544A-7EE6-4342-B048-85BDC9FD1C3A}</a:tableStyleId>
              </a:tblPr>
              <a:tblGrid>
                <a:gridCol w="1447800"/>
                <a:gridCol w="1752600"/>
                <a:gridCol w="1828800"/>
                <a:gridCol w="1905000"/>
                <a:gridCol w="1905000"/>
              </a:tblGrid>
              <a:tr h="370840">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Criterion</a:t>
                      </a:r>
                    </a:p>
                  </a:txBody>
                  <a:tcPr marL="68580" marR="68580" marT="0" marB="0"/>
                </a:tc>
                <a:tc>
                  <a:txBody>
                    <a:bodyPr/>
                    <a:lstStyle/>
                    <a:p>
                      <a:pPr marL="0" marR="0" algn="ctr">
                        <a:lnSpc>
                          <a:spcPct val="115000"/>
                        </a:lnSpc>
                        <a:spcBef>
                          <a:spcPts val="0"/>
                        </a:spcBef>
                        <a:spcAft>
                          <a:spcPts val="0"/>
                        </a:spcAft>
                      </a:pPr>
                      <a:r>
                        <a:rPr lang="en-US" sz="1600" b="1">
                          <a:solidFill>
                            <a:schemeClr val="tx1"/>
                          </a:solidFill>
                          <a:effectLst/>
                          <a:latin typeface="Calibri"/>
                          <a:ea typeface="Calibri"/>
                          <a:cs typeface="Times New Roman"/>
                        </a:rPr>
                        <a:t>Unsatisfactory</a:t>
                      </a: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Developing</a:t>
                      </a:r>
                    </a:p>
                  </a:txBody>
                  <a:tcPr marL="68580" marR="68580" marT="0" marB="0"/>
                </a:tc>
                <a:tc>
                  <a:txBody>
                    <a:bodyPr/>
                    <a:lstStyle/>
                    <a:p>
                      <a:pPr marL="0" marR="0" algn="ctr">
                        <a:lnSpc>
                          <a:spcPct val="115000"/>
                        </a:lnSpc>
                        <a:spcBef>
                          <a:spcPts val="0"/>
                        </a:spcBef>
                        <a:spcAft>
                          <a:spcPts val="0"/>
                        </a:spcAft>
                      </a:pPr>
                      <a:r>
                        <a:rPr lang="en-US" sz="1600" b="1">
                          <a:solidFill>
                            <a:schemeClr val="tx1"/>
                          </a:solidFill>
                          <a:effectLst/>
                          <a:latin typeface="Calibri"/>
                          <a:ea typeface="Calibri"/>
                          <a:cs typeface="Times New Roman"/>
                        </a:rPr>
                        <a:t>Proficient</a:t>
                      </a: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latin typeface="Calibri"/>
                          <a:ea typeface="Calibri"/>
                          <a:cs typeface="Times New Roman"/>
                        </a:rPr>
                        <a:t>Distinguished</a:t>
                      </a:r>
                    </a:p>
                  </a:txBody>
                  <a:tcPr marL="68580" marR="68580" marT="0" marB="0"/>
                </a:tc>
              </a:tr>
              <a:tr h="370840">
                <a:tc>
                  <a:txBody>
                    <a:bodyPr/>
                    <a:lstStyle/>
                    <a:p>
                      <a:pPr marL="0" marR="0" lvl="0" indent="0">
                        <a:lnSpc>
                          <a:spcPct val="115000"/>
                        </a:lnSpc>
                        <a:spcBef>
                          <a:spcPts val="0"/>
                        </a:spcBef>
                        <a:spcAft>
                          <a:spcPts val="0"/>
                        </a:spcAft>
                        <a:buFont typeface="+mj-lt"/>
                        <a:buNone/>
                      </a:pPr>
                      <a:r>
                        <a:rPr lang="en-US" sz="1600" b="1" dirty="0">
                          <a:solidFill>
                            <a:schemeClr val="tx1"/>
                          </a:solidFill>
                          <a:effectLst/>
                          <a:latin typeface="Calibri"/>
                          <a:ea typeface="Calibri"/>
                          <a:cs typeface="Times New Roman"/>
                        </a:rPr>
                        <a:t>Assessment</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No evidence of review of assessment data. Inadequate modification of instruction. Instruction does not provide evidence of assessment strategies.</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Instruction provides evidence of alternative assessment strategies. Some instructional goals are assessed. Some evidence of review of assessment data.</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Alternative assessment strategies are indicated (in plans). Lessons provide evidence of instructional modification based on learners' needs. Candidate reviews assessment data to inform instruction.</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Candidate selects and uses assessment data from a variety of sources. Consistently uses alternative and traditional assessment strategies. Candidate communicates with learners about their progress.</a:t>
                      </a:r>
                    </a:p>
                  </a:txBody>
                  <a:tcPr marL="68580" marR="68580" marT="0" marB="0"/>
                </a:tc>
              </a:tr>
            </a:tbl>
          </a:graphicData>
        </a:graphic>
      </p:graphicFrame>
    </p:spTree>
    <p:extLst>
      <p:ext uri="{BB962C8B-B14F-4D97-AF65-F5344CB8AC3E}">
        <p14:creationId xmlns:p14="http://schemas.microsoft.com/office/powerpoint/2010/main" val="3315817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459831"/>
          </a:xfrm>
        </p:spPr>
        <p:txBody>
          <a:bodyPr>
            <a:normAutofit fontScale="90000"/>
          </a:bodyPr>
          <a:lstStyle/>
          <a:p>
            <a:pPr algn="ctr"/>
            <a:r>
              <a:rPr lang="en-US" b="1" dirty="0" smtClean="0"/>
              <a:t>Attempting to Use a Rubric for Both</a:t>
            </a:r>
            <a:br>
              <a:rPr lang="en-US" b="1" dirty="0" smtClean="0"/>
            </a:br>
            <a:r>
              <a:rPr lang="en-US" b="1" dirty="0" smtClean="0"/>
              <a:t>Performance Assessment and “Traditional” Grading; No Performance Descriptors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4883896"/>
              </p:ext>
            </p:extLst>
          </p:nvPr>
        </p:nvGraphicFramePr>
        <p:xfrm>
          <a:off x="152398" y="1600200"/>
          <a:ext cx="8839203" cy="4397376"/>
        </p:xfrm>
        <a:graphic>
          <a:graphicData uri="http://schemas.openxmlformats.org/drawingml/2006/table">
            <a:tbl>
              <a:tblPr firstRow="1" bandRow="1">
                <a:tableStyleId>{5C22544A-7EE6-4342-B048-85BDC9FD1C3A}</a:tableStyleId>
              </a:tblPr>
              <a:tblGrid>
                <a:gridCol w="1623527"/>
                <a:gridCol w="1424475"/>
                <a:gridCol w="1447800"/>
                <a:gridCol w="1447800"/>
                <a:gridCol w="1447800"/>
                <a:gridCol w="1447801"/>
              </a:tblGrid>
              <a:tr h="1401321">
                <a:tc>
                  <a: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Criteria</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b="1" dirty="0" smtClean="0">
                          <a:solidFill>
                            <a:schemeClr val="tx1"/>
                          </a:solidFill>
                          <a:latin typeface="Times New Roman" panose="02020603050405020304" pitchFamily="18" charset="0"/>
                          <a:cs typeface="Times New Roman" panose="02020603050405020304" pitchFamily="18" charset="0"/>
                        </a:rPr>
                        <a:t>Poor</a:t>
                      </a:r>
                    </a:p>
                    <a:p>
                      <a:pPr algn="ctr"/>
                      <a:r>
                        <a:rPr lang="en-US" b="1" dirty="0" smtClean="0">
                          <a:solidFill>
                            <a:schemeClr val="tx1"/>
                          </a:solidFill>
                          <a:latin typeface="Times New Roman" panose="02020603050405020304" pitchFamily="18" charset="0"/>
                          <a:cs typeface="Times New Roman" panose="02020603050405020304" pitchFamily="18" charset="0"/>
                        </a:rPr>
                        <a:t>(0 points)</a:t>
                      </a:r>
                    </a:p>
                    <a:p>
                      <a:pPr algn="ctr"/>
                      <a:r>
                        <a:rPr lang="en-US" b="1" dirty="0" smtClean="0">
                          <a:solidFill>
                            <a:schemeClr val="tx1"/>
                          </a:solidFill>
                          <a:latin typeface="Times New Roman" panose="02020603050405020304" pitchFamily="18" charset="0"/>
                          <a:cs typeface="Times New Roman" panose="02020603050405020304" pitchFamily="18" charset="0"/>
                        </a:rPr>
                        <a:t>0-59%</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b="1" dirty="0" smtClean="0">
                          <a:solidFill>
                            <a:schemeClr val="tx1"/>
                          </a:solidFill>
                          <a:latin typeface="Times New Roman" panose="02020603050405020304" pitchFamily="18" charset="0"/>
                          <a:cs typeface="Times New Roman" panose="02020603050405020304" pitchFamily="18" charset="0"/>
                        </a:rPr>
                        <a:t>Marginal</a:t>
                      </a:r>
                    </a:p>
                    <a:p>
                      <a:pPr algn="ctr"/>
                      <a:r>
                        <a:rPr lang="en-US" b="1" dirty="0" smtClean="0">
                          <a:solidFill>
                            <a:schemeClr val="tx1"/>
                          </a:solidFill>
                          <a:latin typeface="Times New Roman" panose="02020603050405020304" pitchFamily="18" charset="0"/>
                          <a:cs typeface="Times New Roman" panose="02020603050405020304" pitchFamily="18" charset="0"/>
                        </a:rPr>
                        <a:t>(1 point)</a:t>
                      </a:r>
                    </a:p>
                    <a:p>
                      <a:pPr algn="ctr"/>
                      <a:r>
                        <a:rPr lang="en-US" b="1" dirty="0" smtClean="0">
                          <a:solidFill>
                            <a:schemeClr val="tx1"/>
                          </a:solidFill>
                          <a:latin typeface="Times New Roman" panose="02020603050405020304" pitchFamily="18" charset="0"/>
                          <a:cs typeface="Times New Roman" panose="02020603050405020304" pitchFamily="18" charset="0"/>
                        </a:rPr>
                        <a:t>60-69%</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b="1" dirty="0" smtClean="0">
                          <a:solidFill>
                            <a:schemeClr val="tx1"/>
                          </a:solidFill>
                          <a:latin typeface="Times New Roman" panose="02020603050405020304" pitchFamily="18" charset="0"/>
                          <a:cs typeface="Times New Roman" panose="02020603050405020304" pitchFamily="18" charset="0"/>
                        </a:rPr>
                        <a:t>Meets</a:t>
                      </a:r>
                    </a:p>
                    <a:p>
                      <a:pPr algn="ctr"/>
                      <a:r>
                        <a:rPr lang="en-US" b="1" dirty="0" smtClean="0">
                          <a:solidFill>
                            <a:schemeClr val="tx1"/>
                          </a:solidFill>
                          <a:latin typeface="Times New Roman" panose="02020603050405020304" pitchFamily="18" charset="0"/>
                          <a:cs typeface="Times New Roman" panose="02020603050405020304" pitchFamily="18" charset="0"/>
                        </a:rPr>
                        <a:t>Expectations</a:t>
                      </a:r>
                    </a:p>
                    <a:p>
                      <a:pPr algn="ctr"/>
                      <a:r>
                        <a:rPr lang="en-US" b="1" dirty="0" smtClean="0">
                          <a:solidFill>
                            <a:schemeClr val="tx1"/>
                          </a:solidFill>
                          <a:latin typeface="Times New Roman" panose="02020603050405020304" pitchFamily="18" charset="0"/>
                          <a:cs typeface="Times New Roman" panose="02020603050405020304" pitchFamily="18" charset="0"/>
                        </a:rPr>
                        <a:t>(2 points)</a:t>
                      </a:r>
                    </a:p>
                    <a:p>
                      <a:pPr algn="ctr"/>
                      <a:r>
                        <a:rPr lang="en-US" b="1" dirty="0" smtClean="0">
                          <a:solidFill>
                            <a:schemeClr val="tx1"/>
                          </a:solidFill>
                          <a:latin typeface="Times New Roman" panose="02020603050405020304" pitchFamily="18" charset="0"/>
                          <a:cs typeface="Times New Roman" panose="02020603050405020304" pitchFamily="18" charset="0"/>
                        </a:rPr>
                        <a:t>70-79%</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b="1" dirty="0" smtClean="0">
                          <a:solidFill>
                            <a:schemeClr val="tx1"/>
                          </a:solidFill>
                          <a:latin typeface="Times New Roman" panose="02020603050405020304" pitchFamily="18" charset="0"/>
                          <a:cs typeface="Times New Roman" panose="02020603050405020304" pitchFamily="18" charset="0"/>
                        </a:rPr>
                        <a:t>Exceeds Expectations</a:t>
                      </a:r>
                    </a:p>
                    <a:p>
                      <a:pPr algn="ctr"/>
                      <a:r>
                        <a:rPr lang="en-US" b="1" dirty="0" smtClean="0">
                          <a:solidFill>
                            <a:schemeClr val="tx1"/>
                          </a:solidFill>
                          <a:latin typeface="Times New Roman" panose="02020603050405020304" pitchFamily="18" charset="0"/>
                          <a:cs typeface="Times New Roman" panose="02020603050405020304" pitchFamily="18" charset="0"/>
                        </a:rPr>
                        <a:t>(3 points)</a:t>
                      </a:r>
                    </a:p>
                    <a:p>
                      <a:pPr algn="ctr"/>
                      <a:r>
                        <a:rPr lang="en-US" b="1" dirty="0" smtClean="0">
                          <a:solidFill>
                            <a:schemeClr val="tx1"/>
                          </a:solidFill>
                          <a:latin typeface="Times New Roman" panose="02020603050405020304" pitchFamily="18" charset="0"/>
                          <a:cs typeface="Times New Roman" panose="02020603050405020304" pitchFamily="18" charset="0"/>
                        </a:rPr>
                        <a:t>80-89%</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b="1" dirty="0" smtClean="0">
                          <a:solidFill>
                            <a:schemeClr val="tx1"/>
                          </a:solidFill>
                          <a:latin typeface="Times New Roman" panose="02020603050405020304" pitchFamily="18" charset="0"/>
                          <a:cs typeface="Times New Roman" panose="02020603050405020304" pitchFamily="18" charset="0"/>
                        </a:rPr>
                        <a:t>Exemplary</a:t>
                      </a:r>
                    </a:p>
                    <a:p>
                      <a:pPr algn="ctr"/>
                      <a:r>
                        <a:rPr lang="en-US" b="1" dirty="0" smtClean="0">
                          <a:solidFill>
                            <a:schemeClr val="tx1"/>
                          </a:solidFill>
                          <a:latin typeface="Times New Roman" panose="02020603050405020304" pitchFamily="18" charset="0"/>
                          <a:cs typeface="Times New Roman" panose="02020603050405020304" pitchFamily="18" charset="0"/>
                        </a:rPr>
                        <a:t>(4</a:t>
                      </a:r>
                      <a:r>
                        <a:rPr lang="en-US" b="1" baseline="0" dirty="0" smtClean="0">
                          <a:solidFill>
                            <a:schemeClr val="tx1"/>
                          </a:solidFill>
                          <a:latin typeface="Times New Roman" panose="02020603050405020304" pitchFamily="18" charset="0"/>
                          <a:cs typeface="Times New Roman" panose="02020603050405020304" pitchFamily="18" charset="0"/>
                        </a:rPr>
                        <a:t> points)</a:t>
                      </a:r>
                    </a:p>
                    <a:p>
                      <a:pPr algn="ctr"/>
                      <a:r>
                        <a:rPr lang="en-US" b="1" baseline="0" dirty="0" smtClean="0">
                          <a:solidFill>
                            <a:schemeClr val="tx1"/>
                          </a:solidFill>
                          <a:latin typeface="Times New Roman" panose="02020603050405020304" pitchFamily="18" charset="0"/>
                          <a:cs typeface="Times New Roman" panose="02020603050405020304" pitchFamily="18" charset="0"/>
                        </a:rPr>
                        <a:t>90-100%</a:t>
                      </a:r>
                      <a:endParaRPr lang="en-US" b="1" dirty="0">
                        <a:solidFill>
                          <a:schemeClr val="tx1"/>
                        </a:solidFill>
                        <a:latin typeface="Times New Roman" panose="02020603050405020304" pitchFamily="18" charset="0"/>
                        <a:cs typeface="Times New Roman" panose="02020603050405020304" pitchFamily="18" charset="0"/>
                      </a:endParaRPr>
                    </a:p>
                  </a:txBody>
                  <a:tcPr/>
                </a:tc>
              </a:tr>
              <a:tr h="693971">
                <a:tc>
                  <a:txBody>
                    <a:bodyPr/>
                    <a:lstStyle/>
                    <a:p>
                      <a:r>
                        <a:rPr lang="en-US" dirty="0" smtClean="0"/>
                        <a:t>Criterion</a:t>
                      </a:r>
                      <a:r>
                        <a:rPr lang="en-US" baseline="0" dirty="0" smtClean="0"/>
                        <a:t> #1</a:t>
                      </a:r>
                    </a:p>
                    <a:p>
                      <a:r>
                        <a:rPr lang="en-US" dirty="0" smtClean="0"/>
                        <a:t>[Standard(s)]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656869">
                <a:tc>
                  <a:txBody>
                    <a:bodyPr/>
                    <a:lstStyle/>
                    <a:p>
                      <a:r>
                        <a:rPr lang="en-US" dirty="0" smtClean="0"/>
                        <a:t>Criterion</a:t>
                      </a:r>
                      <a:r>
                        <a:rPr lang="en-US" baseline="0" dirty="0" smtClean="0"/>
                        <a:t> #2</a:t>
                      </a:r>
                    </a:p>
                    <a:p>
                      <a:r>
                        <a:rPr lang="en-US" dirty="0" smtClean="0"/>
                        <a:t>[Standard(s)]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729855">
                <a:tc>
                  <a:txBody>
                    <a:bodyPr/>
                    <a:lstStyle/>
                    <a:p>
                      <a:r>
                        <a:rPr lang="en-US" dirty="0" smtClean="0"/>
                        <a:t>Criterion #3</a:t>
                      </a:r>
                    </a:p>
                    <a:p>
                      <a:r>
                        <a:rPr lang="en-US" dirty="0" smtClean="0"/>
                        <a:t>[Standard(s)]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915360">
                <a:tc>
                  <a:txBody>
                    <a:bodyPr/>
                    <a:lstStyle/>
                    <a:p>
                      <a:r>
                        <a:rPr lang="en-US" dirty="0" smtClean="0"/>
                        <a:t>Criterion</a:t>
                      </a:r>
                      <a:r>
                        <a:rPr lang="en-US" baseline="0" dirty="0" smtClean="0"/>
                        <a:t> #4</a:t>
                      </a:r>
                      <a:endParaRPr lang="en-US" dirty="0" smtClean="0"/>
                    </a:p>
                    <a:p>
                      <a:r>
                        <a:rPr lang="en-US" dirty="0" smtClean="0"/>
                        <a:t>[Standard(s)]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500225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19201"/>
          </a:xfrm>
        </p:spPr>
        <p:txBody>
          <a:bodyPr>
            <a:normAutofit/>
          </a:bodyPr>
          <a:lstStyle/>
          <a:p>
            <a:pPr algn="ctr"/>
            <a:r>
              <a:rPr lang="en-US" b="1" dirty="0" smtClean="0"/>
              <a:t>Multiple </a:t>
            </a:r>
            <a:r>
              <a:rPr lang="en-US" b="1" dirty="0"/>
              <a:t>Levels of Mastery &amp; </a:t>
            </a:r>
            <a:r>
              <a:rPr lang="en-US" b="1" dirty="0" smtClean="0"/>
              <a:t/>
            </a:r>
            <a:br>
              <a:rPr lang="en-US" b="1" dirty="0" smtClean="0"/>
            </a:br>
            <a:r>
              <a:rPr lang="en-US" b="1" dirty="0" smtClean="0"/>
              <a:t>Use </a:t>
            </a:r>
            <a:r>
              <a:rPr lang="en-US" b="1" dirty="0"/>
              <a:t>of Inconsequential </a:t>
            </a:r>
            <a:r>
              <a:rPr lang="en-US" b="1" dirty="0" smtClean="0"/>
              <a:t>Terms</a:t>
            </a:r>
            <a:endParaRPr lang="en-US" dirty="0"/>
          </a:p>
        </p:txBody>
      </p:sp>
      <p:graphicFrame>
        <p:nvGraphicFramePr>
          <p:cNvPr id="4" name="Content Placeholder 3"/>
          <p:cNvGraphicFramePr>
            <a:graphicFrameLocks noGrp="1"/>
          </p:cNvGraphicFramePr>
          <p:nvPr>
            <p:ph idx="1"/>
            <p:extLst/>
          </p:nvPr>
        </p:nvGraphicFramePr>
        <p:xfrm>
          <a:off x="552734" y="2209800"/>
          <a:ext cx="8077200" cy="2036826"/>
        </p:xfrm>
        <a:graphic>
          <a:graphicData uri="http://schemas.openxmlformats.org/drawingml/2006/table">
            <a:tbl>
              <a:tblPr firstRow="1" bandRow="1">
                <a:tableStyleId>{5C22544A-7EE6-4342-B048-85BDC9FD1C3A}</a:tableStyleId>
              </a:tblPr>
              <a:tblGrid>
                <a:gridCol w="2019300"/>
                <a:gridCol w="2019300"/>
                <a:gridCol w="2019300"/>
                <a:gridCol w="2019300"/>
              </a:tblGrid>
              <a:tr h="370840">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Criteria</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Unacceptable</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Acceptable</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Target</a:t>
                      </a:r>
                    </a:p>
                  </a:txBody>
                  <a:tcPr marL="68580" marR="68580" marT="0" marB="0"/>
                </a:tc>
              </a:tr>
              <a:tr h="370840">
                <a:tc>
                  <a:txBody>
                    <a:bodyPr/>
                    <a:lstStyle/>
                    <a:p>
                      <a:pPr marL="0" marR="0" lvl="0" indent="0">
                        <a:lnSpc>
                          <a:spcPct val="115000"/>
                        </a:lnSpc>
                        <a:spcBef>
                          <a:spcPts val="0"/>
                        </a:spcBef>
                        <a:spcAft>
                          <a:spcPts val="0"/>
                        </a:spcAft>
                        <a:buFont typeface="+mj-lt"/>
                        <a:buNone/>
                      </a:pPr>
                      <a:r>
                        <a:rPr lang="en-US" sz="1600" b="1" dirty="0">
                          <a:solidFill>
                            <a:schemeClr val="tx1"/>
                          </a:solidFill>
                          <a:effectLst/>
                          <a:latin typeface="Calibri"/>
                          <a:ea typeface="Calibri"/>
                          <a:cs typeface="Times New Roman"/>
                        </a:rPr>
                        <a:t>Alignment of Assessment to Learning Outcome(s)</a:t>
                      </a:r>
                    </a:p>
                  </a:txBody>
                  <a:tcPr marL="68580" marR="68580" marT="0" marB="0"/>
                </a:tc>
                <a:tc>
                  <a:txBody>
                    <a:bodyPr/>
                    <a:lstStyle/>
                    <a:p>
                      <a:pPr marL="0" marR="0">
                        <a:lnSpc>
                          <a:spcPct val="115000"/>
                        </a:lnSpc>
                        <a:spcBef>
                          <a:spcPts val="0"/>
                        </a:spcBef>
                        <a:spcAft>
                          <a:spcPts val="0"/>
                        </a:spcAft>
                      </a:pPr>
                      <a:r>
                        <a:rPr lang="en-US" sz="1600" b="1">
                          <a:solidFill>
                            <a:schemeClr val="tx1"/>
                          </a:solidFill>
                          <a:effectLst/>
                          <a:latin typeface="Calibri"/>
                          <a:ea typeface="Calibri"/>
                          <a:cs typeface="Times New Roman"/>
                        </a:rPr>
                        <a:t>The content of the test is not appropriate for this learning activity and is not described in an accurate manner.</a:t>
                      </a:r>
                    </a:p>
                  </a:txBody>
                  <a:tcPr marL="68580" marR="68580" marT="0" marB="0"/>
                </a:tc>
                <a:tc>
                  <a:txBody>
                    <a:bodyPr/>
                    <a:lstStyle/>
                    <a:p>
                      <a:pPr marL="0" marR="0">
                        <a:lnSpc>
                          <a:spcPct val="115000"/>
                        </a:lnSpc>
                        <a:spcBef>
                          <a:spcPts val="0"/>
                        </a:spcBef>
                        <a:spcAft>
                          <a:spcPts val="0"/>
                        </a:spcAft>
                      </a:pPr>
                      <a:r>
                        <a:rPr lang="en-US" sz="1600" b="1">
                          <a:solidFill>
                            <a:schemeClr val="tx1"/>
                          </a:solidFill>
                          <a:effectLst/>
                          <a:latin typeface="Calibri"/>
                          <a:ea typeface="Calibri"/>
                          <a:cs typeface="Times New Roman"/>
                        </a:rPr>
                        <a:t>The content of the test is appropriate for this learning activity and is described in an accurate manner.</a:t>
                      </a: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Calibri"/>
                          <a:ea typeface="Calibri"/>
                          <a:cs typeface="Times New Roman"/>
                        </a:rPr>
                        <a:t>The content of the test is appropriate for this learning activity and is clearly described in an accurate manner.</a:t>
                      </a:r>
                    </a:p>
                  </a:txBody>
                  <a:tcPr marL="68580" marR="68580" marT="0" marB="0"/>
                </a:tc>
              </a:tr>
            </a:tbl>
          </a:graphicData>
        </a:graphic>
      </p:graphicFrame>
    </p:spTree>
    <p:extLst>
      <p:ext uri="{BB962C8B-B14F-4D97-AF65-F5344CB8AC3E}">
        <p14:creationId xmlns:p14="http://schemas.microsoft.com/office/powerpoint/2010/main" val="2194083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5"/>
            <a:ext cx="8229600" cy="980366"/>
          </a:xfrm>
        </p:spPr>
        <p:txBody>
          <a:bodyPr>
            <a:normAutofit/>
          </a:bodyPr>
          <a:lstStyle/>
          <a:p>
            <a:pPr algn="ctr"/>
            <a:r>
              <a:rPr lang="en-US" sz="4000" b="1" dirty="0">
                <a:solidFill>
                  <a:prstClr val="black"/>
                </a:solidFill>
              </a:rPr>
              <a:t>Attributes of an Effective Rubric</a:t>
            </a:r>
            <a:endParaRPr lang="en-US" dirty="0"/>
          </a:p>
        </p:txBody>
      </p:sp>
      <p:sp>
        <p:nvSpPr>
          <p:cNvPr id="3" name="Content Placeholder 2"/>
          <p:cNvSpPr>
            <a:spLocks noGrp="1"/>
          </p:cNvSpPr>
          <p:nvPr>
            <p:ph idx="1"/>
          </p:nvPr>
        </p:nvSpPr>
        <p:spPr>
          <a:xfrm>
            <a:off x="0" y="990601"/>
            <a:ext cx="9144000" cy="5029200"/>
          </a:xfrm>
        </p:spPr>
        <p:txBody>
          <a:bodyPr>
            <a:normAutofit lnSpcReduction="10000"/>
          </a:bodyPr>
          <a:lstStyle/>
          <a:p>
            <a:pPr marL="742950" lvl="0" indent="-742950">
              <a:buFont typeface="+mj-lt"/>
              <a:buAutoNum type="arabicPeriod"/>
            </a:pPr>
            <a:r>
              <a:rPr lang="en-US" sz="2400" dirty="0">
                <a:solidFill>
                  <a:prstClr val="black"/>
                </a:solidFill>
              </a:rPr>
              <a:t>Rubric and artifact or activity to be assessed are well-articulated</a:t>
            </a:r>
          </a:p>
          <a:p>
            <a:pPr marL="742950" lvl="0" indent="-742950">
              <a:buFont typeface="+mj-lt"/>
              <a:buAutoNum type="arabicPeriod"/>
            </a:pPr>
            <a:r>
              <a:rPr lang="en-US" sz="2400" dirty="0">
                <a:solidFill>
                  <a:prstClr val="black"/>
                </a:solidFill>
              </a:rPr>
              <a:t>Each criterion assesses an individual construct</a:t>
            </a:r>
          </a:p>
          <a:p>
            <a:pPr marL="1143000" lvl="1" indent="-742950"/>
            <a:r>
              <a:rPr lang="en-US" sz="2000" dirty="0">
                <a:solidFill>
                  <a:prstClr val="black"/>
                </a:solidFill>
              </a:rPr>
              <a:t>No overly broad criteria</a:t>
            </a:r>
          </a:p>
          <a:p>
            <a:pPr marL="1143000" lvl="1" indent="-742950"/>
            <a:r>
              <a:rPr lang="en-US" sz="2000" dirty="0">
                <a:solidFill>
                  <a:prstClr val="black"/>
                </a:solidFill>
              </a:rPr>
              <a:t>No double- or multiple barreled  criteria</a:t>
            </a:r>
          </a:p>
          <a:p>
            <a:pPr marL="742950" lvl="0" indent="-742950">
              <a:buFont typeface="+mj-lt"/>
              <a:buAutoNum type="arabicPeriod"/>
            </a:pPr>
            <a:r>
              <a:rPr lang="en-US" sz="2400" dirty="0">
                <a:solidFill>
                  <a:prstClr val="black"/>
                </a:solidFill>
              </a:rPr>
              <a:t>Rubric has construct and content validity</a:t>
            </a:r>
          </a:p>
          <a:p>
            <a:pPr marL="742950" lvl="0" indent="-742950">
              <a:buFont typeface="+mj-lt"/>
              <a:buAutoNum type="arabicPeriod"/>
            </a:pPr>
            <a:r>
              <a:rPr lang="en-US" sz="2400" dirty="0">
                <a:solidFill>
                  <a:prstClr val="black"/>
                </a:solidFill>
              </a:rPr>
              <a:t>Performance descriptors:</a:t>
            </a:r>
          </a:p>
          <a:p>
            <a:pPr marL="1143000" lvl="1" indent="-742950"/>
            <a:r>
              <a:rPr lang="en-US" sz="2000" dirty="0">
                <a:solidFill>
                  <a:prstClr val="black"/>
                </a:solidFill>
              </a:rPr>
              <a:t>Provide concrete, qualitative distinctions between performance levels</a:t>
            </a:r>
          </a:p>
          <a:p>
            <a:pPr marL="1143000" lvl="1" indent="-742950"/>
            <a:r>
              <a:rPr lang="en-US" sz="2000" dirty="0">
                <a:solidFill>
                  <a:prstClr val="black"/>
                </a:solidFill>
              </a:rPr>
              <a:t>Show progression of development with no gaps or overlaps in performance levels</a:t>
            </a:r>
          </a:p>
          <a:p>
            <a:pPr marL="742950" lvl="0" indent="-742950">
              <a:buFont typeface="+mj-lt"/>
              <a:buAutoNum type="arabicPeriod"/>
            </a:pPr>
            <a:r>
              <a:rPr lang="en-US" sz="2400" dirty="0">
                <a:solidFill>
                  <a:prstClr val="black"/>
                </a:solidFill>
              </a:rPr>
              <a:t>Rubric contains no unnecessary performance levels</a:t>
            </a:r>
          </a:p>
          <a:p>
            <a:pPr marL="742950" lvl="0" indent="-742950">
              <a:buFont typeface="+mj-lt"/>
              <a:buAutoNum type="arabicPeriod"/>
            </a:pPr>
            <a:r>
              <a:rPr lang="en-US" sz="2400" dirty="0">
                <a:solidFill>
                  <a:prstClr val="black"/>
                </a:solidFill>
              </a:rPr>
              <a:t>Resulting data are actionable </a:t>
            </a:r>
          </a:p>
          <a:p>
            <a:pPr marL="0" indent="0">
              <a:buNone/>
            </a:pPr>
            <a:endParaRPr lang="en-US" dirty="0"/>
          </a:p>
        </p:txBody>
      </p:sp>
    </p:spTree>
    <p:extLst>
      <p:ext uri="{BB962C8B-B14F-4D97-AF65-F5344CB8AC3E}">
        <p14:creationId xmlns:p14="http://schemas.microsoft.com/office/powerpoint/2010/main" val="279981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3647"/>
            <a:ext cx="8229600" cy="730331"/>
          </a:xfrm>
        </p:spPr>
        <p:txBody>
          <a:bodyPr>
            <a:noAutofit/>
          </a:bodyPr>
          <a:lstStyle/>
          <a:p>
            <a:pPr algn="ctr"/>
            <a:r>
              <a:rPr lang="en-US" sz="4000" b="1" dirty="0">
                <a:latin typeface="Open Sans Semibold"/>
                <a:cs typeface="Open Sans Semibold"/>
              </a:rPr>
              <a:t>Resources</a:t>
            </a:r>
          </a:p>
        </p:txBody>
      </p:sp>
      <p:sp>
        <p:nvSpPr>
          <p:cNvPr id="3" name="Content Placeholder 2"/>
          <p:cNvSpPr>
            <a:spLocks noGrp="1"/>
          </p:cNvSpPr>
          <p:nvPr>
            <p:ph idx="1"/>
          </p:nvPr>
        </p:nvSpPr>
        <p:spPr>
          <a:xfrm>
            <a:off x="0" y="930442"/>
            <a:ext cx="9144000" cy="5213684"/>
          </a:xfrm>
        </p:spPr>
        <p:txBody>
          <a:bodyPr>
            <a:normAutofit fontScale="47500" lnSpcReduction="20000"/>
          </a:bodyPr>
          <a:lstStyle/>
          <a:p>
            <a:pPr>
              <a:lnSpc>
                <a:spcPct val="130000"/>
              </a:lnSpc>
            </a:pPr>
            <a:r>
              <a:rPr lang="en-US" sz="5100" dirty="0">
                <a:solidFill>
                  <a:schemeClr val="tx1"/>
                </a:solidFill>
                <a:latin typeface="Open Sans"/>
                <a:cs typeface="Open Sans"/>
              </a:rPr>
              <a:t>Primary resources:</a:t>
            </a:r>
          </a:p>
          <a:p>
            <a:pPr lvl="1">
              <a:lnSpc>
                <a:spcPct val="130000"/>
              </a:lnSpc>
            </a:pPr>
            <a:r>
              <a:rPr lang="en-US" sz="3800" dirty="0">
                <a:solidFill>
                  <a:schemeClr val="tx1"/>
                </a:solidFill>
                <a:latin typeface="Open Sans"/>
                <a:cs typeface="Open Sans"/>
              </a:rPr>
              <a:t>CAEP Evaluation Framework for EPP-Created Assessments v1 Jan </a:t>
            </a:r>
            <a:r>
              <a:rPr lang="en-US" sz="3800" dirty="0" smtClean="0">
                <a:solidFill>
                  <a:schemeClr val="tx1"/>
                </a:solidFill>
                <a:latin typeface="Open Sans"/>
                <a:cs typeface="Open Sans"/>
              </a:rPr>
              <a:t>2017</a:t>
            </a:r>
          </a:p>
          <a:p>
            <a:pPr lvl="1">
              <a:lnSpc>
                <a:spcPct val="130000"/>
              </a:lnSpc>
            </a:pPr>
            <a:r>
              <a:rPr lang="en-US" sz="3800" dirty="0" smtClean="0">
                <a:solidFill>
                  <a:schemeClr val="tx1"/>
                </a:solidFill>
                <a:latin typeface="Open Sans"/>
                <a:cs typeface="Open Sans"/>
              </a:rPr>
              <a:t>CAEP </a:t>
            </a:r>
            <a:r>
              <a:rPr lang="en-US" sz="3800" dirty="0">
                <a:solidFill>
                  <a:schemeClr val="tx1"/>
                </a:solidFill>
                <a:latin typeface="Open Sans"/>
                <a:cs typeface="Open Sans"/>
              </a:rPr>
              <a:t>Accreditation Handbook, Version </a:t>
            </a:r>
            <a:r>
              <a:rPr lang="en-US" sz="3800" dirty="0" smtClean="0">
                <a:solidFill>
                  <a:schemeClr val="tx1"/>
                </a:solidFill>
                <a:latin typeface="Open Sans"/>
                <a:cs typeface="Open Sans"/>
              </a:rPr>
              <a:t>3, </a:t>
            </a:r>
            <a:r>
              <a:rPr lang="en-US" sz="3800" dirty="0">
                <a:solidFill>
                  <a:schemeClr val="tx1"/>
                </a:solidFill>
                <a:latin typeface="Open Sans"/>
                <a:cs typeface="Open Sans"/>
              </a:rPr>
              <a:t>March </a:t>
            </a:r>
            <a:r>
              <a:rPr lang="en-US" sz="3800" dirty="0" smtClean="0">
                <a:solidFill>
                  <a:schemeClr val="tx1"/>
                </a:solidFill>
                <a:latin typeface="Open Sans"/>
                <a:cs typeface="Open Sans"/>
              </a:rPr>
              <a:t>2016</a:t>
            </a:r>
          </a:p>
          <a:p>
            <a:pPr lvl="1">
              <a:lnSpc>
                <a:spcPct val="130000"/>
              </a:lnSpc>
            </a:pPr>
            <a:r>
              <a:rPr lang="en-US" sz="3800" dirty="0" smtClean="0">
                <a:solidFill>
                  <a:schemeClr val="tx1"/>
                </a:solidFill>
                <a:latin typeface="Open Sans"/>
                <a:cs typeface="Open Sans"/>
              </a:rPr>
              <a:t>CAEP </a:t>
            </a:r>
            <a:r>
              <a:rPr lang="en-US" sz="3800" dirty="0">
                <a:solidFill>
                  <a:schemeClr val="tx1"/>
                </a:solidFill>
                <a:latin typeface="Open Sans"/>
                <a:cs typeface="Open Sans"/>
              </a:rPr>
              <a:t>Self-Study Evaluation Criteria Fall 2016</a:t>
            </a:r>
          </a:p>
          <a:p>
            <a:pPr>
              <a:lnSpc>
                <a:spcPct val="130000"/>
              </a:lnSpc>
            </a:pPr>
            <a:r>
              <a:rPr lang="en-US" sz="5100" dirty="0" smtClean="0">
                <a:solidFill>
                  <a:schemeClr val="tx1"/>
                </a:solidFill>
                <a:latin typeface="Open Sans"/>
                <a:cs typeface="Open Sans"/>
              </a:rPr>
              <a:t>Additional </a:t>
            </a:r>
            <a:r>
              <a:rPr lang="en-US" sz="5100" dirty="0">
                <a:solidFill>
                  <a:schemeClr val="tx1"/>
                </a:solidFill>
                <a:latin typeface="Open Sans"/>
                <a:cs typeface="Open Sans"/>
              </a:rPr>
              <a:t>resources:</a:t>
            </a:r>
          </a:p>
          <a:p>
            <a:pPr lvl="1">
              <a:lnSpc>
                <a:spcPct val="130000"/>
              </a:lnSpc>
            </a:pPr>
            <a:r>
              <a:rPr lang="en-US" sz="3800" dirty="0">
                <a:solidFill>
                  <a:schemeClr val="tx1"/>
                </a:solidFill>
                <a:latin typeface="Open Sans"/>
                <a:cs typeface="Open Sans"/>
              </a:rPr>
              <a:t>CAEP Webinars on Standards 1-5, Reliability, and Validity</a:t>
            </a:r>
          </a:p>
          <a:p>
            <a:pPr lvl="1">
              <a:lnSpc>
                <a:spcPct val="130000"/>
              </a:lnSpc>
            </a:pPr>
            <a:r>
              <a:rPr lang="en-US" sz="3800" dirty="0">
                <a:solidFill>
                  <a:schemeClr val="tx1"/>
                </a:solidFill>
                <a:latin typeface="Open Sans"/>
                <a:cs typeface="Open Sans"/>
              </a:rPr>
              <a:t>CAEP Accreditation Standards (Initial) Approved Aug 29, 2013, Amended Feb 13, </a:t>
            </a:r>
            <a:r>
              <a:rPr lang="en-US" sz="3800" dirty="0" smtClean="0">
                <a:solidFill>
                  <a:schemeClr val="tx1"/>
                </a:solidFill>
                <a:latin typeface="Open Sans"/>
                <a:cs typeface="Open Sans"/>
              </a:rPr>
              <a:t>2015 and Jul 1, 2016</a:t>
            </a:r>
          </a:p>
          <a:p>
            <a:pPr lvl="1">
              <a:lnSpc>
                <a:spcPct val="130000"/>
              </a:lnSpc>
            </a:pPr>
            <a:r>
              <a:rPr lang="en-US" sz="3800" dirty="0" smtClean="0">
                <a:solidFill>
                  <a:schemeClr val="tx1"/>
                </a:solidFill>
                <a:latin typeface="Open Sans"/>
                <a:cs typeface="Open Sans"/>
              </a:rPr>
              <a:t>CAEP Accreditation Standards (Advanced), Effective Jul 1, 2016</a:t>
            </a:r>
          </a:p>
          <a:p>
            <a:pPr lvl="1">
              <a:lnSpc>
                <a:spcPct val="130000"/>
              </a:lnSpc>
            </a:pPr>
            <a:r>
              <a:rPr lang="en-US" sz="3800" dirty="0">
                <a:solidFill>
                  <a:schemeClr val="tx1"/>
                </a:solidFill>
                <a:latin typeface="Open Sans"/>
                <a:cs typeface="Open Sans"/>
              </a:rPr>
              <a:t>CAEP article, “When States Provide Limited Data: Guidance on Using Standard 4 to Drive Program Improvement,” July 14, 2016</a:t>
            </a:r>
          </a:p>
          <a:p>
            <a:pPr lvl="1">
              <a:lnSpc>
                <a:spcPct val="130000"/>
              </a:lnSpc>
            </a:pPr>
            <a:r>
              <a:rPr lang="en-US" sz="3800" dirty="0" smtClean="0">
                <a:solidFill>
                  <a:schemeClr val="tx1"/>
                </a:solidFill>
                <a:latin typeface="Open Sans"/>
                <a:cs typeface="Open Sans"/>
              </a:rPr>
              <a:t>CAEP </a:t>
            </a:r>
            <a:r>
              <a:rPr lang="en-US" sz="3800" dirty="0">
                <a:solidFill>
                  <a:schemeClr val="tx1"/>
                </a:solidFill>
                <a:latin typeface="Open Sans"/>
                <a:cs typeface="Open Sans"/>
              </a:rPr>
              <a:t>Standard 3 </a:t>
            </a:r>
            <a:r>
              <a:rPr lang="en-US" sz="3800" dirty="0" smtClean="0">
                <a:solidFill>
                  <a:schemeClr val="tx1"/>
                </a:solidFill>
                <a:latin typeface="Open Sans"/>
                <a:cs typeface="Open Sans"/>
              </a:rPr>
              <a:t>&amp; Standard 4 FAQs</a:t>
            </a:r>
          </a:p>
        </p:txBody>
      </p:sp>
    </p:spTree>
    <p:extLst>
      <p:ext uri="{BB962C8B-B14F-4D97-AF65-F5344CB8AC3E}">
        <p14:creationId xmlns:p14="http://schemas.microsoft.com/office/powerpoint/2010/main" val="1990253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a:bodyPr>
          <a:lstStyle/>
          <a:p>
            <a:r>
              <a:rPr lang="en-US" sz="2800" dirty="0" smtClean="0"/>
              <a:t>AAC&amp;U VALUE Rubric – Information Literacy</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 y="983481"/>
            <a:ext cx="8991600" cy="5638800"/>
          </a:xfrm>
        </p:spPr>
      </p:pic>
      <p:sp>
        <p:nvSpPr>
          <p:cNvPr id="5" name="TextBox 4"/>
          <p:cNvSpPr txBox="1"/>
          <p:nvPr/>
        </p:nvSpPr>
        <p:spPr>
          <a:xfrm>
            <a:off x="762000" y="609600"/>
            <a:ext cx="7543800" cy="369332"/>
          </a:xfrm>
          <a:prstGeom prst="rect">
            <a:avLst/>
          </a:prstGeom>
          <a:noFill/>
        </p:spPr>
        <p:txBody>
          <a:bodyPr wrap="square" rtlCol="0">
            <a:spAutoFit/>
          </a:bodyPr>
          <a:lstStyle/>
          <a:p>
            <a:pPr algn="ctr"/>
            <a:r>
              <a:rPr lang="en-US" dirty="0" smtClean="0">
                <a:solidFill>
                  <a:prstClr val="black"/>
                </a:solidFill>
              </a:rPr>
              <a:t>Available </a:t>
            </a:r>
            <a:r>
              <a:rPr lang="en-US" dirty="0">
                <a:solidFill>
                  <a:prstClr val="black"/>
                </a:solidFill>
              </a:rPr>
              <a:t>online </a:t>
            </a:r>
            <a:r>
              <a:rPr lang="en-US" dirty="0" smtClean="0">
                <a:solidFill>
                  <a:prstClr val="black"/>
                </a:solidFill>
              </a:rPr>
              <a:t>at </a:t>
            </a:r>
            <a:r>
              <a:rPr lang="en-US" dirty="0" smtClean="0">
                <a:solidFill>
                  <a:prstClr val="black"/>
                </a:solidFill>
                <a:hlinkClick r:id="rId4"/>
              </a:rPr>
              <a:t>http</a:t>
            </a:r>
            <a:r>
              <a:rPr lang="en-US" dirty="0">
                <a:solidFill>
                  <a:prstClr val="black"/>
                </a:solidFill>
                <a:hlinkClick r:id="rId4"/>
              </a:rPr>
              <a:t>://</a:t>
            </a:r>
            <a:r>
              <a:rPr lang="en-US" dirty="0" smtClean="0">
                <a:solidFill>
                  <a:prstClr val="black"/>
                </a:solidFill>
                <a:hlinkClick r:id="rId4"/>
              </a:rPr>
              <a:t>www.aacu.org/value/rubrics/index_p.cfm</a:t>
            </a:r>
            <a:r>
              <a:rPr lang="en-US" dirty="0" smtClean="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1015332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24467"/>
          </a:xfrm>
        </p:spPr>
        <p:txBody>
          <a:bodyPr>
            <a:normAutofit/>
          </a:bodyPr>
          <a:lstStyle/>
          <a:p>
            <a:pPr algn="ctr"/>
            <a:r>
              <a:rPr lang="en-US" b="1" dirty="0"/>
              <a:t>An Example of Qualitative Differentiation of Performance Levels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6558072"/>
              </p:ext>
            </p:extLst>
          </p:nvPr>
        </p:nvGraphicFramePr>
        <p:xfrm>
          <a:off x="457200" y="2088884"/>
          <a:ext cx="8229600" cy="3205480"/>
        </p:xfrm>
        <a:graphic>
          <a:graphicData uri="http://schemas.openxmlformats.org/drawingml/2006/table">
            <a:tbl>
              <a:tblPr firstRow="1" bandRow="1">
                <a:tableStyleId>{5C22544A-7EE6-4342-B048-85BDC9FD1C3A}</a:tableStyleId>
              </a:tblPr>
              <a:tblGrid>
                <a:gridCol w="1630907">
                  <a:extLst>
                    <a:ext uri="{9D8B030D-6E8A-4147-A177-3AD203B41FA5}">
                      <a16:colId xmlns:a16="http://schemas.microsoft.com/office/drawing/2014/main" xmlns="" val="20000"/>
                    </a:ext>
                  </a:extLst>
                </a:gridCol>
                <a:gridCol w="1992574">
                  <a:extLst>
                    <a:ext uri="{9D8B030D-6E8A-4147-A177-3AD203B41FA5}">
                      <a16:colId xmlns:a16="http://schemas.microsoft.com/office/drawing/2014/main" xmlns="" val="20001"/>
                    </a:ext>
                  </a:extLst>
                </a:gridCol>
                <a:gridCol w="2415653">
                  <a:extLst>
                    <a:ext uri="{9D8B030D-6E8A-4147-A177-3AD203B41FA5}">
                      <a16:colId xmlns:a16="http://schemas.microsoft.com/office/drawing/2014/main" xmlns="" val="20002"/>
                    </a:ext>
                  </a:extLst>
                </a:gridCol>
                <a:gridCol w="2190466">
                  <a:extLst>
                    <a:ext uri="{9D8B030D-6E8A-4147-A177-3AD203B41FA5}">
                      <a16:colId xmlns:a16="http://schemas.microsoft.com/office/drawing/2014/main" xmlns="" val="20003"/>
                    </a:ext>
                  </a:extLst>
                </a:gridCol>
              </a:tblGrid>
              <a:tr h="370840">
                <a:tc>
                  <a:txBody>
                    <a:bodyPr/>
                    <a:lstStyle/>
                    <a:p>
                      <a:endParaRPr lang="en-US" dirty="0"/>
                    </a:p>
                  </a:txBody>
                  <a:tcPr/>
                </a:tc>
                <a:tc>
                  <a:txBody>
                    <a:bodyPr/>
                    <a:lstStyle/>
                    <a:p>
                      <a:r>
                        <a:rPr lang="en-US" dirty="0"/>
                        <a:t>Unacceptable</a:t>
                      </a:r>
                    </a:p>
                  </a:txBody>
                  <a:tcPr/>
                </a:tc>
                <a:tc>
                  <a:txBody>
                    <a:bodyPr/>
                    <a:lstStyle/>
                    <a:p>
                      <a:r>
                        <a:rPr lang="en-US" dirty="0"/>
                        <a:t>Developing</a:t>
                      </a:r>
                    </a:p>
                  </a:txBody>
                  <a:tcPr/>
                </a:tc>
                <a:tc>
                  <a:txBody>
                    <a:bodyPr/>
                    <a:lstStyle/>
                    <a:p>
                      <a:r>
                        <a:rPr lang="en-US" dirty="0"/>
                        <a:t>Mastery</a:t>
                      </a:r>
                    </a:p>
                  </a:txBody>
                  <a:tcPr/>
                </a:tc>
                <a:extLst>
                  <a:ext uri="{0D108BD9-81ED-4DB2-BD59-A6C34878D82A}">
                    <a16:rowId xmlns:a16="http://schemas.microsoft.com/office/drawing/2014/main" xmlns="" val="10000"/>
                  </a:ext>
                </a:extLst>
              </a:tr>
              <a:tr h="370840">
                <a:tc>
                  <a:txBody>
                    <a:bodyPr/>
                    <a:lstStyle/>
                    <a:p>
                      <a:r>
                        <a:rPr lang="en-US" b="1" dirty="0"/>
                        <a:t>Alignment</a:t>
                      </a:r>
                      <a:r>
                        <a:rPr lang="en-US" b="1" baseline="0" dirty="0"/>
                        <a:t> to Applicable </a:t>
                      </a:r>
                      <a:endParaRPr lang="en-US" b="1" baseline="0" dirty="0" smtClean="0"/>
                    </a:p>
                    <a:p>
                      <a:r>
                        <a:rPr lang="en-US" b="1" baseline="0" dirty="0" smtClean="0"/>
                        <a:t>P-12 </a:t>
                      </a:r>
                      <a:r>
                        <a:rPr lang="en-US" b="1" baseline="0" dirty="0"/>
                        <a:t>Standards</a:t>
                      </a:r>
                      <a:endParaRPr lang="en-US" b="1" dirty="0"/>
                    </a:p>
                  </a:txBody>
                  <a:tcPr/>
                </a:tc>
                <a:tc>
                  <a:txBody>
                    <a:bodyPr/>
                    <a:lstStyle/>
                    <a:p>
                      <a:r>
                        <a:rPr lang="en-US" dirty="0"/>
                        <a:t>Lesson plan does not demonstrate alignment of applicable P-12 standards to lesson</a:t>
                      </a:r>
                    </a:p>
                    <a:p>
                      <a:r>
                        <a:rPr lang="en-US" dirty="0"/>
                        <a:t>objectives.</a:t>
                      </a:r>
                    </a:p>
                  </a:txBody>
                  <a:tcPr/>
                </a:tc>
                <a:tc>
                  <a:txBody>
                    <a:bodyPr/>
                    <a:lstStyle/>
                    <a:p>
                      <a:r>
                        <a:rPr lang="en-US" dirty="0"/>
                        <a:t>Lesson plan reflects partial alignment of applicable P-12 standards to lesson objectives (e.g. some objectives have no P-12 alignment or some P-12 standards listed are not related to lesson objectives).</a:t>
                      </a:r>
                    </a:p>
                  </a:txBody>
                  <a:tcPr/>
                </a:tc>
                <a:tc>
                  <a:txBody>
                    <a:bodyPr/>
                    <a:lstStyle/>
                    <a:p>
                      <a:r>
                        <a:rPr lang="en-US" dirty="0"/>
                        <a:t>Lesson plan reflects</a:t>
                      </a:r>
                    </a:p>
                    <a:p>
                      <a:r>
                        <a:rPr lang="en-US" dirty="0"/>
                        <a:t>comprehensive alignment of all applicable P-12</a:t>
                      </a:r>
                    </a:p>
                    <a:p>
                      <a:r>
                        <a:rPr lang="en-US" dirty="0"/>
                        <a:t>standards to lesson objectives.</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918765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1278"/>
            <a:ext cx="8661779" cy="689645"/>
          </a:xfrm>
        </p:spPr>
        <p:txBody>
          <a:bodyPr>
            <a:normAutofit/>
          </a:bodyPr>
          <a:lstStyle/>
          <a:p>
            <a:pPr algn="ctr"/>
            <a:r>
              <a:rPr lang="en-US" sz="3600" b="1" dirty="0" smtClean="0">
                <a:latin typeface="Open Sans Semibold"/>
                <a:cs typeface="Open Sans Semibold"/>
              </a:rPr>
              <a:t>“</a:t>
            </a:r>
            <a:r>
              <a:rPr lang="en-US" sz="3200" b="1" dirty="0" smtClean="0">
                <a:latin typeface="Open Sans Semibold"/>
                <a:cs typeface="Open Sans Semibold"/>
              </a:rPr>
              <a:t>Meta-rubric” to Evaluate Rubric Quality</a:t>
            </a:r>
            <a:endParaRPr lang="en-US" sz="3200" b="1" dirty="0">
              <a:latin typeface="Open Sans Semibold"/>
              <a:cs typeface="Open Sans Semibold"/>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8848850"/>
              </p:ext>
            </p:extLst>
          </p:nvPr>
        </p:nvGraphicFramePr>
        <p:xfrm>
          <a:off x="76200" y="830924"/>
          <a:ext cx="8955504" cy="5058560"/>
        </p:xfrm>
        <a:graphic>
          <a:graphicData uri="http://schemas.openxmlformats.org/drawingml/2006/table">
            <a:tbl>
              <a:tblPr firstRow="1" bandRow="1">
                <a:tableStyleId>{5C22544A-7EE6-4342-B048-85BDC9FD1C3A}</a:tableStyleId>
              </a:tblPr>
              <a:tblGrid>
                <a:gridCol w="1713225"/>
                <a:gridCol w="2414093"/>
                <a:gridCol w="2414093"/>
                <a:gridCol w="2414093"/>
              </a:tblGrid>
              <a:tr h="440840">
                <a:tc>
                  <a:txBody>
                    <a:bodyPr/>
                    <a:lstStyle/>
                    <a:p>
                      <a:pPr algn="ctr"/>
                      <a:r>
                        <a:rPr lang="en-US" dirty="0" smtClean="0">
                          <a:solidFill>
                            <a:schemeClr val="tx1"/>
                          </a:solidFill>
                        </a:rPr>
                        <a:t>Criteria</a:t>
                      </a:r>
                      <a:endParaRPr lang="en-US" dirty="0">
                        <a:solidFill>
                          <a:schemeClr val="tx1"/>
                        </a:solidFill>
                      </a:endParaRPr>
                    </a:p>
                  </a:txBody>
                  <a:tcPr/>
                </a:tc>
                <a:tc>
                  <a:txBody>
                    <a:bodyPr/>
                    <a:lstStyle/>
                    <a:p>
                      <a:pPr algn="ctr"/>
                      <a:r>
                        <a:rPr lang="en-US" b="1" dirty="0" smtClean="0">
                          <a:solidFill>
                            <a:schemeClr val="tx1"/>
                          </a:solidFill>
                        </a:rPr>
                        <a:t>Unsatisfactory</a:t>
                      </a:r>
                      <a:endParaRPr lang="en-US" b="1" dirty="0">
                        <a:solidFill>
                          <a:schemeClr val="tx1"/>
                        </a:solidFill>
                      </a:endParaRPr>
                    </a:p>
                  </a:txBody>
                  <a:tcPr/>
                </a:tc>
                <a:tc>
                  <a:txBody>
                    <a:bodyPr/>
                    <a:lstStyle/>
                    <a:p>
                      <a:pPr algn="ctr"/>
                      <a:r>
                        <a:rPr lang="en-US" b="1" dirty="0" smtClean="0">
                          <a:solidFill>
                            <a:schemeClr val="tx1"/>
                          </a:solidFill>
                        </a:rPr>
                        <a:t>Developing</a:t>
                      </a:r>
                      <a:endParaRPr lang="en-US" b="1" dirty="0">
                        <a:solidFill>
                          <a:schemeClr val="tx1"/>
                        </a:solidFill>
                      </a:endParaRPr>
                    </a:p>
                  </a:txBody>
                  <a:tcPr/>
                </a:tc>
                <a:tc>
                  <a:txBody>
                    <a:bodyPr/>
                    <a:lstStyle/>
                    <a:p>
                      <a:pPr algn="ctr"/>
                      <a:r>
                        <a:rPr lang="en-US" b="1" dirty="0" smtClean="0">
                          <a:solidFill>
                            <a:schemeClr val="tx1"/>
                          </a:solidFill>
                        </a:rPr>
                        <a:t>Mastery</a:t>
                      </a:r>
                      <a:endParaRPr lang="en-US" b="1" dirty="0">
                        <a:solidFill>
                          <a:schemeClr val="tx1"/>
                        </a:solidFill>
                      </a:endParaRPr>
                    </a:p>
                  </a:txBody>
                  <a:tcPr/>
                </a:tc>
              </a:tr>
              <a:tr h="1072654">
                <a:tc>
                  <a:txBody>
                    <a:bodyPr/>
                    <a:lstStyle/>
                    <a:p>
                      <a:r>
                        <a:rPr lang="en-US" sz="1400" b="1" dirty="0" smtClean="0"/>
                        <a:t>Rubric Alignment to Assignment.</a:t>
                      </a:r>
                    </a:p>
                  </a:txBody>
                  <a:tcPr/>
                </a:tc>
                <a:tc>
                  <a:txBody>
                    <a:bodyPr/>
                    <a:lstStyle/>
                    <a:p>
                      <a:r>
                        <a:rPr lang="en-US" sz="1300" dirty="0" smtClean="0"/>
                        <a:t>The rubric includes multiple criteria that are not explicitly or implicitly</a:t>
                      </a:r>
                      <a:r>
                        <a:rPr lang="en-US" sz="1300" baseline="0" dirty="0" smtClean="0"/>
                        <a:t> reflected in the assignment directions for the learning activity to be assessed.</a:t>
                      </a:r>
                      <a:endParaRPr lang="en-US" sz="1300" dirty="0"/>
                    </a:p>
                  </a:txBody>
                  <a:tcPr/>
                </a:tc>
                <a:tc>
                  <a:txBody>
                    <a:bodyPr/>
                    <a:lstStyle/>
                    <a:p>
                      <a:r>
                        <a:rPr lang="en-US" sz="1300" dirty="0" smtClean="0"/>
                        <a:t>The rubric includes one criterion that is not explicitly or implicitly</a:t>
                      </a:r>
                      <a:r>
                        <a:rPr lang="en-US" sz="1300" baseline="0" dirty="0" smtClean="0"/>
                        <a:t> reflected in the assignment directions for the learning activity to be assessed.</a:t>
                      </a:r>
                      <a:endParaRPr lang="en-US" sz="1300" dirty="0"/>
                    </a:p>
                  </a:txBody>
                  <a:tcPr/>
                </a:tc>
                <a:tc>
                  <a:txBody>
                    <a:bodyPr/>
                    <a:lstStyle/>
                    <a:p>
                      <a:r>
                        <a:rPr lang="en-US" sz="1300" dirty="0" smtClean="0"/>
                        <a:t>The rubric criteria accurately</a:t>
                      </a:r>
                      <a:r>
                        <a:rPr lang="en-US" sz="1300" baseline="0" dirty="0" smtClean="0"/>
                        <a:t> match the performance criteria reflected in the assignment directions for the learning activity to be assessed.</a:t>
                      </a:r>
                      <a:endParaRPr lang="en-US" sz="1300" dirty="0"/>
                    </a:p>
                  </a:txBody>
                  <a:tcPr/>
                </a:tc>
              </a:tr>
              <a:tr h="679851">
                <a:tc>
                  <a:txBody>
                    <a:bodyPr/>
                    <a:lstStyle/>
                    <a:p>
                      <a:r>
                        <a:rPr lang="en-US" sz="1400" b="1" dirty="0" smtClean="0">
                          <a:solidFill>
                            <a:schemeClr val="tx1"/>
                          </a:solidFill>
                        </a:rPr>
                        <a:t>Comprehensiveness  of Criteria</a:t>
                      </a:r>
                    </a:p>
                  </a:txBody>
                  <a:tcPr/>
                </a:tc>
                <a:tc>
                  <a:txBody>
                    <a:bodyPr/>
                    <a:lstStyle/>
                    <a:p>
                      <a:r>
                        <a:rPr lang="en-US" sz="1300" dirty="0" smtClean="0"/>
                        <a:t>Multiple</a:t>
                      </a:r>
                      <a:r>
                        <a:rPr lang="en-US" sz="1300" baseline="0" dirty="0" smtClean="0"/>
                        <a:t> critical indicators for the competency being assessed are not reflected in the rubric.</a:t>
                      </a:r>
                      <a:endParaRPr lang="en-US" sz="1300" dirty="0"/>
                    </a:p>
                  </a:txBody>
                  <a:tcPr/>
                </a:tc>
                <a:tc>
                  <a:txBody>
                    <a:bodyPr/>
                    <a:lstStyle/>
                    <a:p>
                      <a:r>
                        <a:rPr lang="en-US" sz="1300" dirty="0" smtClean="0"/>
                        <a:t>One critical indicator for the competency</a:t>
                      </a:r>
                      <a:r>
                        <a:rPr lang="en-US" sz="1300" baseline="0" dirty="0" smtClean="0"/>
                        <a:t> </a:t>
                      </a:r>
                      <a:r>
                        <a:rPr lang="en-US" sz="1300" dirty="0" smtClean="0"/>
                        <a:t>being assessed is not reflected in the rubric.</a:t>
                      </a:r>
                    </a:p>
                  </a:txBody>
                  <a:tcPr/>
                </a:tc>
                <a:tc>
                  <a:txBody>
                    <a:bodyPr/>
                    <a:lstStyle/>
                    <a:p>
                      <a:r>
                        <a:rPr lang="en-US" sz="1300" dirty="0" smtClean="0"/>
                        <a:t>All critical indicators for the competency</a:t>
                      </a:r>
                      <a:r>
                        <a:rPr lang="en-US" sz="1300" baseline="0" dirty="0" smtClean="0"/>
                        <a:t> </a:t>
                      </a:r>
                      <a:r>
                        <a:rPr lang="en-US" sz="1300" dirty="0" smtClean="0"/>
                        <a:t>being assessed are reflected</a:t>
                      </a:r>
                      <a:r>
                        <a:rPr lang="en-US" sz="1300" baseline="0" dirty="0" smtClean="0"/>
                        <a:t> in the rubric.</a:t>
                      </a:r>
                      <a:endParaRPr lang="en-US" sz="1300" dirty="0"/>
                    </a:p>
                  </a:txBody>
                  <a:tcPr/>
                </a:tc>
              </a:tr>
              <a:tr h="876252">
                <a:tc>
                  <a:txBody>
                    <a:bodyPr/>
                    <a:lstStyle/>
                    <a:p>
                      <a:r>
                        <a:rPr lang="en-US" sz="1400" b="1" dirty="0" smtClean="0">
                          <a:solidFill>
                            <a:schemeClr val="tx1"/>
                          </a:solidFill>
                        </a:rPr>
                        <a:t>Integrity of Criteria</a:t>
                      </a:r>
                    </a:p>
                  </a:txBody>
                  <a:tcPr/>
                </a:tc>
                <a:tc>
                  <a:txBody>
                    <a:bodyPr/>
                    <a:lstStyle/>
                    <a:p>
                      <a:r>
                        <a:rPr lang="en-US" sz="1300" b="0" dirty="0" smtClean="0">
                          <a:solidFill>
                            <a:schemeClr val="tx1"/>
                          </a:solidFill>
                        </a:rPr>
                        <a:t>Multiple criteria each contain  multiple, independent</a:t>
                      </a:r>
                      <a:r>
                        <a:rPr lang="en-US" sz="1300" b="0" baseline="0" dirty="0" smtClean="0">
                          <a:solidFill>
                            <a:schemeClr val="tx1"/>
                          </a:solidFill>
                        </a:rPr>
                        <a:t> constructs  (similar to “double-barreled survey question).</a:t>
                      </a:r>
                      <a:endParaRPr lang="en-US" sz="1300" b="0" dirty="0">
                        <a:solidFill>
                          <a:schemeClr val="tx1"/>
                        </a:solidFill>
                      </a:endParaRPr>
                    </a:p>
                  </a:txBody>
                  <a:tcPr/>
                </a:tc>
                <a:tc>
                  <a:txBody>
                    <a:bodyPr/>
                    <a:lstStyle/>
                    <a:p>
                      <a:r>
                        <a:rPr lang="en-US" sz="1300" b="0" dirty="0" smtClean="0">
                          <a:solidFill>
                            <a:schemeClr val="tx1"/>
                          </a:solidFill>
                        </a:rPr>
                        <a:t>One criterion contains multiple, independent constructs.  All other criteria each consist</a:t>
                      </a:r>
                      <a:r>
                        <a:rPr lang="en-US" sz="1300" b="0" baseline="0" dirty="0" smtClean="0">
                          <a:solidFill>
                            <a:schemeClr val="tx1"/>
                          </a:solidFill>
                        </a:rPr>
                        <a:t> of a single construct.</a:t>
                      </a:r>
                      <a:endParaRPr lang="en-US" sz="1300" b="0" dirty="0">
                        <a:solidFill>
                          <a:schemeClr val="tx1"/>
                        </a:solidFill>
                      </a:endParaRPr>
                    </a:p>
                  </a:txBody>
                  <a:tcPr/>
                </a:tc>
                <a:tc>
                  <a:txBody>
                    <a:bodyPr/>
                    <a:lstStyle/>
                    <a:p>
                      <a:r>
                        <a:rPr lang="en-US" sz="1300" b="0" dirty="0" smtClean="0">
                          <a:solidFill>
                            <a:schemeClr val="tx1"/>
                          </a:solidFill>
                        </a:rPr>
                        <a:t>Each</a:t>
                      </a:r>
                      <a:r>
                        <a:rPr lang="en-US" sz="1300" b="0" baseline="0" dirty="0" smtClean="0">
                          <a:solidFill>
                            <a:schemeClr val="tx1"/>
                          </a:solidFill>
                        </a:rPr>
                        <a:t> criterion consists of a single construct.</a:t>
                      </a:r>
                      <a:endParaRPr lang="en-US" sz="1300" b="0" dirty="0">
                        <a:solidFill>
                          <a:schemeClr val="tx1"/>
                        </a:solidFill>
                      </a:endParaRPr>
                    </a:p>
                  </a:txBody>
                  <a:tcPr/>
                </a:tc>
              </a:tr>
              <a:tr h="869792">
                <a:tc>
                  <a:txBody>
                    <a:bodyPr/>
                    <a:lstStyle/>
                    <a:p>
                      <a:r>
                        <a:rPr lang="en-US" sz="1400" b="1" dirty="0" smtClean="0">
                          <a:solidFill>
                            <a:schemeClr val="tx1"/>
                          </a:solidFill>
                        </a:rPr>
                        <a:t>Quality</a:t>
                      </a:r>
                      <a:r>
                        <a:rPr lang="en-US" sz="1400" b="1" baseline="0" dirty="0" smtClean="0">
                          <a:solidFill>
                            <a:schemeClr val="tx1"/>
                          </a:solidFill>
                        </a:rPr>
                        <a:t> </a:t>
                      </a:r>
                      <a:r>
                        <a:rPr lang="en-US" sz="1400" b="1" dirty="0" smtClean="0">
                          <a:solidFill>
                            <a:schemeClr val="tx1"/>
                          </a:solidFill>
                        </a:rPr>
                        <a:t>of Performance Descriptors (A)</a:t>
                      </a:r>
                    </a:p>
                  </a:txBody>
                  <a:tcPr/>
                </a:tc>
                <a:tc>
                  <a:txBody>
                    <a:bodyPr/>
                    <a:lstStyle/>
                    <a:p>
                      <a:r>
                        <a:rPr lang="en-US" sz="1300" b="0" dirty="0" smtClean="0">
                          <a:solidFill>
                            <a:schemeClr val="tx1"/>
                          </a:solidFill>
                        </a:rPr>
                        <a:t>Performance descriptors</a:t>
                      </a:r>
                      <a:r>
                        <a:rPr lang="en-US" sz="1300" b="0" baseline="0" dirty="0" smtClean="0">
                          <a:solidFill>
                            <a:schemeClr val="tx1"/>
                          </a:solidFill>
                        </a:rPr>
                        <a:t> are not distinct (i.e., mutually exclusive) AND collectively do not include all possible learning outcomes</a:t>
                      </a:r>
                      <a:endParaRPr lang="en-US" sz="1300" b="0" dirty="0">
                        <a:solidFill>
                          <a:schemeClr val="tx1"/>
                        </a:solidFill>
                      </a:endParaRPr>
                    </a:p>
                  </a:txBody>
                  <a:tcPr/>
                </a:tc>
                <a:tc>
                  <a:txBody>
                    <a:bodyPr/>
                    <a:lstStyle/>
                    <a:p>
                      <a:r>
                        <a:rPr lang="en-US" sz="1300" b="0" dirty="0" smtClean="0">
                          <a:solidFill>
                            <a:schemeClr val="tx1"/>
                          </a:solidFill>
                        </a:rPr>
                        <a:t>Performance descriptors are not distinct (i.e., mutually exclusive) OR collectively do not include all possible learning outcomes.</a:t>
                      </a:r>
                      <a:endParaRPr lang="en-US" sz="1300" b="0" dirty="0">
                        <a:solidFill>
                          <a:schemeClr val="tx1"/>
                        </a:solidFill>
                      </a:endParaRPr>
                    </a:p>
                  </a:txBody>
                  <a:tcPr/>
                </a:tc>
                <a:tc>
                  <a:txBody>
                    <a:bodyPr/>
                    <a:lstStyle/>
                    <a:p>
                      <a:r>
                        <a:rPr lang="en-US" sz="1300" b="0" dirty="0" smtClean="0">
                          <a:solidFill>
                            <a:schemeClr val="tx1"/>
                          </a:solidFill>
                        </a:rPr>
                        <a:t>Performance descriptors are distinct</a:t>
                      </a:r>
                      <a:r>
                        <a:rPr lang="en-US" sz="1300" b="0" baseline="0" dirty="0" smtClean="0">
                          <a:solidFill>
                            <a:schemeClr val="tx1"/>
                          </a:solidFill>
                        </a:rPr>
                        <a:t> (mutually exclusive) AND collectively include all possible learning outcomes.</a:t>
                      </a:r>
                      <a:endParaRPr lang="en-US" sz="1300" b="0" dirty="0">
                        <a:solidFill>
                          <a:schemeClr val="tx1"/>
                        </a:solidFill>
                      </a:endParaRPr>
                    </a:p>
                  </a:txBody>
                  <a:tcPr/>
                </a:tc>
              </a:tr>
              <a:tr h="1036929">
                <a:tc>
                  <a:txBody>
                    <a:bodyPr/>
                    <a:lstStyle/>
                    <a:p>
                      <a:r>
                        <a:rPr lang="en-US" sz="1400" b="1" dirty="0" smtClean="0">
                          <a:solidFill>
                            <a:schemeClr val="tx1"/>
                          </a:solidFill>
                        </a:rPr>
                        <a:t>Quality</a:t>
                      </a:r>
                      <a:r>
                        <a:rPr lang="en-US" sz="1400" b="1" baseline="0" dirty="0" smtClean="0">
                          <a:solidFill>
                            <a:schemeClr val="tx1"/>
                          </a:solidFill>
                        </a:rPr>
                        <a:t> of Performance Descriptors (B)</a:t>
                      </a:r>
                      <a:endParaRPr lang="en-US" sz="1400" b="1" dirty="0" smtClean="0">
                        <a:solidFill>
                          <a:schemeClr val="tx1"/>
                        </a:solidFill>
                      </a:endParaRPr>
                    </a:p>
                  </a:txBody>
                  <a:tcPr/>
                </a:tc>
                <a:tc>
                  <a:txBody>
                    <a:bodyPr/>
                    <a:lstStyle/>
                    <a:p>
                      <a:r>
                        <a:rPr lang="en-US" sz="1300" b="0" dirty="0" smtClean="0">
                          <a:solidFill>
                            <a:schemeClr val="tx1"/>
                          </a:solidFill>
                        </a:rPr>
                        <a:t>Distinctions</a:t>
                      </a:r>
                      <a:r>
                        <a:rPr lang="en-US" sz="1300" b="0" baseline="0" dirty="0" smtClean="0">
                          <a:solidFill>
                            <a:schemeClr val="tx1"/>
                          </a:solidFill>
                        </a:rPr>
                        <a:t> between performance levels are purely quantitative with no qualitative component.</a:t>
                      </a:r>
                      <a:endParaRPr lang="en-US" sz="1300" b="0" dirty="0">
                        <a:solidFill>
                          <a:schemeClr val="tx1"/>
                        </a:solidFill>
                      </a:endParaRPr>
                    </a:p>
                  </a:txBody>
                  <a:tcPr/>
                </a:tc>
                <a:tc>
                  <a:txBody>
                    <a:bodyPr/>
                    <a:lstStyle/>
                    <a:p>
                      <a:r>
                        <a:rPr lang="en-US" sz="1300" b="0" dirty="0" smtClean="0">
                          <a:solidFill>
                            <a:schemeClr val="tx1"/>
                          </a:solidFill>
                        </a:rPr>
                        <a:t>Distinctions</a:t>
                      </a:r>
                      <a:r>
                        <a:rPr lang="en-US" sz="1300" b="0" baseline="0" dirty="0" smtClean="0">
                          <a:solidFill>
                            <a:schemeClr val="tx1"/>
                          </a:solidFill>
                        </a:rPr>
                        <a:t> between performance levels are qualitative but not concrete.</a:t>
                      </a:r>
                      <a:endParaRPr lang="en-US" sz="1300" b="0" dirty="0">
                        <a:solidFill>
                          <a:schemeClr val="tx1"/>
                        </a:solidFill>
                      </a:endParaRPr>
                    </a:p>
                  </a:txBody>
                  <a:tcPr/>
                </a:tc>
                <a:tc>
                  <a:txBody>
                    <a:bodyPr/>
                    <a:lstStyle/>
                    <a:p>
                      <a:r>
                        <a:rPr lang="en-US" sz="1300" b="0" dirty="0" smtClean="0">
                          <a:solidFill>
                            <a:schemeClr val="tx1"/>
                          </a:solidFill>
                        </a:rPr>
                        <a:t>Performance</a:t>
                      </a:r>
                      <a:r>
                        <a:rPr lang="en-US" sz="1300" b="0" baseline="0" dirty="0" smtClean="0">
                          <a:solidFill>
                            <a:schemeClr val="tx1"/>
                          </a:solidFill>
                        </a:rPr>
                        <a:t> levels are   qualitatively differentiated and provide students with clear descriptions of performance at each level.</a:t>
                      </a:r>
                      <a:endParaRPr lang="en-US" sz="1300" b="0" dirty="0">
                        <a:solidFill>
                          <a:schemeClr val="tx1"/>
                        </a:solidFill>
                      </a:endParaRPr>
                    </a:p>
                  </a:txBody>
                  <a:tcPr/>
                </a:tc>
              </a:tr>
            </a:tbl>
          </a:graphicData>
        </a:graphic>
      </p:graphicFrame>
    </p:spTree>
    <p:extLst>
      <p:ext uri="{BB962C8B-B14F-4D97-AF65-F5344CB8AC3E}">
        <p14:creationId xmlns:p14="http://schemas.microsoft.com/office/powerpoint/2010/main" val="190733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72" y="56058"/>
            <a:ext cx="8537427" cy="906294"/>
          </a:xfrm>
        </p:spPr>
        <p:txBody>
          <a:bodyPr/>
          <a:lstStyle/>
          <a:p>
            <a:pPr algn="ctr"/>
            <a:r>
              <a:rPr lang="en-US" b="1" dirty="0" smtClean="0">
                <a:solidFill>
                  <a:schemeClr val="tx1"/>
                </a:solidFill>
              </a:rPr>
              <a:t>Rubric Norming/Calibration</a:t>
            </a:r>
            <a:endParaRPr lang="en-US" b="1" dirty="0">
              <a:solidFill>
                <a:schemeClr val="tx1"/>
              </a:solidFill>
            </a:endParaRPr>
          </a:p>
        </p:txBody>
      </p:sp>
      <p:sp>
        <p:nvSpPr>
          <p:cNvPr id="3" name="Content Placeholder 2"/>
          <p:cNvSpPr>
            <a:spLocks noGrp="1"/>
          </p:cNvSpPr>
          <p:nvPr>
            <p:ph idx="1"/>
          </p:nvPr>
        </p:nvSpPr>
        <p:spPr>
          <a:xfrm>
            <a:off x="0" y="979998"/>
            <a:ext cx="9144000" cy="5032080"/>
          </a:xfrm>
        </p:spPr>
        <p:txBody>
          <a:bodyPr>
            <a:normAutofit lnSpcReduction="10000"/>
          </a:bodyPr>
          <a:lstStyle/>
          <a:p>
            <a:r>
              <a:rPr lang="en-US" sz="2800" dirty="0" smtClean="0">
                <a:solidFill>
                  <a:schemeClr val="tx1"/>
                </a:solidFill>
              </a:rPr>
              <a:t>The purpose: to ensure accuracy and consistency of grading across students (i.e., intra- and inter-rater reliability)</a:t>
            </a:r>
          </a:p>
          <a:p>
            <a:r>
              <a:rPr lang="en-US" sz="2800" dirty="0" smtClean="0">
                <a:solidFill>
                  <a:schemeClr val="tx1"/>
                </a:solidFill>
              </a:rPr>
              <a:t>Steps in rubric norming/calibration:</a:t>
            </a:r>
          </a:p>
          <a:p>
            <a:pPr marL="571500" lvl="1" indent="-342900">
              <a:buFont typeface="+mj-lt"/>
              <a:buAutoNum type="arabicPeriod"/>
            </a:pPr>
            <a:r>
              <a:rPr lang="en-US" sz="2600" dirty="0" smtClean="0">
                <a:solidFill>
                  <a:schemeClr val="tx1"/>
                </a:solidFill>
              </a:rPr>
              <a:t>Review the rationale behind/value of the norming process</a:t>
            </a:r>
          </a:p>
          <a:p>
            <a:pPr marL="571500" lvl="1" indent="-342900">
              <a:buFont typeface="+mj-lt"/>
              <a:buAutoNum type="arabicPeriod"/>
            </a:pPr>
            <a:r>
              <a:rPr lang="en-US" sz="2600" dirty="0" smtClean="0">
                <a:solidFill>
                  <a:schemeClr val="tx1"/>
                </a:solidFill>
              </a:rPr>
              <a:t>Discuss the assignment prompt</a:t>
            </a:r>
          </a:p>
          <a:p>
            <a:pPr marL="571500" lvl="1" indent="-342900">
              <a:buFont typeface="+mj-lt"/>
              <a:buAutoNum type="arabicPeriod"/>
            </a:pPr>
            <a:r>
              <a:rPr lang="en-US" sz="2600" dirty="0" smtClean="0">
                <a:solidFill>
                  <a:schemeClr val="tx1"/>
                </a:solidFill>
              </a:rPr>
              <a:t>Review the rubric</a:t>
            </a:r>
          </a:p>
          <a:p>
            <a:pPr marL="571500" lvl="1" indent="-342900">
              <a:buFont typeface="+mj-lt"/>
              <a:buAutoNum type="arabicPeriod"/>
            </a:pPr>
            <a:r>
              <a:rPr lang="en-US" sz="2600" dirty="0" smtClean="0">
                <a:solidFill>
                  <a:schemeClr val="tx1"/>
                </a:solidFill>
              </a:rPr>
              <a:t>Review anchor </a:t>
            </a:r>
            <a:r>
              <a:rPr lang="en-US" sz="2600" dirty="0" smtClean="0">
                <a:solidFill>
                  <a:schemeClr val="tx1"/>
                </a:solidFill>
              </a:rPr>
              <a:t>artifact(s) </a:t>
            </a:r>
            <a:r>
              <a:rPr lang="en-US" sz="2600" dirty="0" smtClean="0">
                <a:solidFill>
                  <a:schemeClr val="tx1"/>
                </a:solidFill>
              </a:rPr>
              <a:t>to be used in the norming/calibration process</a:t>
            </a:r>
          </a:p>
          <a:p>
            <a:pPr marL="571500" lvl="1" indent="-342900">
              <a:buFont typeface="+mj-lt"/>
              <a:buAutoNum type="arabicPeriod"/>
            </a:pPr>
            <a:r>
              <a:rPr lang="en-US" sz="2600" dirty="0" smtClean="0">
                <a:solidFill>
                  <a:schemeClr val="tx1"/>
                </a:solidFill>
              </a:rPr>
              <a:t>Score </a:t>
            </a:r>
            <a:r>
              <a:rPr lang="en-US" sz="2600" dirty="0" smtClean="0">
                <a:solidFill>
                  <a:schemeClr val="tx1"/>
                </a:solidFill>
              </a:rPr>
              <a:t>anchor artifacts (assessors work individually)</a:t>
            </a:r>
            <a:endParaRPr lang="en-US" sz="2600" dirty="0" smtClean="0">
              <a:solidFill>
                <a:schemeClr val="tx1"/>
              </a:solidFill>
            </a:endParaRPr>
          </a:p>
          <a:p>
            <a:pPr marL="571500" lvl="1" indent="-342900">
              <a:buFont typeface="+mj-lt"/>
              <a:buAutoNum type="arabicPeriod"/>
            </a:pPr>
            <a:r>
              <a:rPr lang="en-US" sz="2600" dirty="0" smtClean="0">
                <a:solidFill>
                  <a:schemeClr val="tx1"/>
                </a:solidFill>
              </a:rPr>
              <a:t>Compare scores and discuss</a:t>
            </a:r>
          </a:p>
          <a:p>
            <a:pPr marL="571500" lvl="1" indent="-342900">
              <a:buFont typeface="+mj-lt"/>
              <a:buAutoNum type="arabicPeriod"/>
            </a:pPr>
            <a:r>
              <a:rPr lang="en-US" sz="2600" dirty="0" smtClean="0">
                <a:solidFill>
                  <a:schemeClr val="tx1"/>
                </a:solidFill>
              </a:rPr>
              <a:t>If available, compare participants’ scores to expert scores</a:t>
            </a:r>
            <a:endParaRPr lang="en-US" sz="2600" dirty="0">
              <a:solidFill>
                <a:schemeClr val="tx1"/>
              </a:solidFill>
            </a:endParaRPr>
          </a:p>
        </p:txBody>
      </p:sp>
    </p:spTree>
    <p:extLst>
      <p:ext uri="{BB962C8B-B14F-4D97-AF65-F5344CB8AC3E}">
        <p14:creationId xmlns:p14="http://schemas.microsoft.com/office/powerpoint/2010/main" val="168294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72" y="56058"/>
            <a:ext cx="8621969" cy="906294"/>
          </a:xfrm>
        </p:spPr>
        <p:txBody>
          <a:bodyPr/>
          <a:lstStyle/>
          <a:p>
            <a:pPr algn="ctr"/>
            <a:r>
              <a:rPr lang="en-US" sz="6000" dirty="0" smtClean="0"/>
              <a:t>Finally…</a:t>
            </a:r>
            <a:endParaRPr lang="en-US" sz="6000" dirty="0"/>
          </a:p>
        </p:txBody>
      </p:sp>
      <p:sp>
        <p:nvSpPr>
          <p:cNvPr id="3" name="Content Placeholder 2"/>
          <p:cNvSpPr>
            <a:spLocks noGrp="1"/>
          </p:cNvSpPr>
          <p:nvPr>
            <p:ph idx="1"/>
          </p:nvPr>
        </p:nvSpPr>
        <p:spPr>
          <a:xfrm>
            <a:off x="0" y="2085474"/>
            <a:ext cx="9144000" cy="4135326"/>
          </a:xfrm>
        </p:spPr>
        <p:txBody>
          <a:bodyPr/>
          <a:lstStyle/>
          <a:p>
            <a:pPr marL="0" indent="0" algn="ctr">
              <a:buNone/>
            </a:pPr>
            <a:r>
              <a:rPr lang="en-US" sz="7200" dirty="0" smtClean="0">
                <a:solidFill>
                  <a:schemeClr val="tx1"/>
                </a:solidFill>
              </a:rPr>
              <a:t>Some Quick Comments </a:t>
            </a:r>
            <a:r>
              <a:rPr lang="en-US" sz="7200" dirty="0" smtClean="0">
                <a:solidFill>
                  <a:schemeClr val="tx1"/>
                </a:solidFill>
              </a:rPr>
              <a:t>about CAEP </a:t>
            </a:r>
            <a:r>
              <a:rPr lang="en-US" sz="7200" dirty="0" smtClean="0">
                <a:solidFill>
                  <a:schemeClr val="tx1"/>
                </a:solidFill>
              </a:rPr>
              <a:t>Standards</a:t>
            </a:r>
            <a:endParaRPr lang="en-US" sz="7200" dirty="0">
              <a:solidFill>
                <a:schemeClr val="tx1"/>
              </a:solidFill>
            </a:endParaRPr>
          </a:p>
        </p:txBody>
      </p:sp>
    </p:spTree>
    <p:extLst>
      <p:ext uri="{BB962C8B-B14F-4D97-AF65-F5344CB8AC3E}">
        <p14:creationId xmlns:p14="http://schemas.microsoft.com/office/powerpoint/2010/main" val="1436324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72" y="56058"/>
            <a:ext cx="8621969" cy="633753"/>
          </a:xfrm>
        </p:spPr>
        <p:txBody>
          <a:bodyPr/>
          <a:lstStyle/>
          <a:p>
            <a:pPr algn="ctr"/>
            <a:r>
              <a:rPr lang="en-US" b="1" dirty="0" smtClean="0"/>
              <a:t>Required Components</a:t>
            </a:r>
            <a:endParaRPr lang="en-US" b="1" dirty="0"/>
          </a:p>
        </p:txBody>
      </p:sp>
      <p:sp>
        <p:nvSpPr>
          <p:cNvPr id="3" name="Content Placeholder 2"/>
          <p:cNvSpPr>
            <a:spLocks noGrp="1"/>
          </p:cNvSpPr>
          <p:nvPr>
            <p:ph idx="1"/>
          </p:nvPr>
        </p:nvSpPr>
        <p:spPr>
          <a:xfrm>
            <a:off x="0" y="818147"/>
            <a:ext cx="9144000" cy="5402653"/>
          </a:xfrm>
        </p:spPr>
        <p:txBody>
          <a:bodyPr>
            <a:noAutofit/>
          </a:bodyPr>
          <a:lstStyle/>
          <a:p>
            <a:r>
              <a:rPr lang="en-US" sz="2200" dirty="0">
                <a:solidFill>
                  <a:schemeClr val="tx1"/>
                </a:solidFill>
              </a:rPr>
              <a:t>Component </a:t>
            </a:r>
            <a:r>
              <a:rPr lang="en-US" sz="2200" dirty="0" smtClean="0">
                <a:solidFill>
                  <a:schemeClr val="tx1"/>
                </a:solidFill>
              </a:rPr>
              <a:t>3.2 -  </a:t>
            </a:r>
            <a:r>
              <a:rPr lang="en-US" sz="2200" dirty="0">
                <a:solidFill>
                  <a:schemeClr val="tx1"/>
                </a:solidFill>
              </a:rPr>
              <a:t>Admission Standards Indicate That Candidates Have High Academic Achievement And Ability</a:t>
            </a:r>
            <a:endParaRPr lang="en-US" sz="2200" dirty="0" smtClean="0">
              <a:solidFill>
                <a:schemeClr val="tx1"/>
              </a:solidFill>
            </a:endParaRPr>
          </a:p>
          <a:p>
            <a:r>
              <a:rPr lang="en-US" sz="2200" dirty="0" smtClean="0">
                <a:solidFill>
                  <a:schemeClr val="tx1"/>
                </a:solidFill>
              </a:rPr>
              <a:t>Component 4.1 – [Completer] Impact on P-12 Student Learning and Development</a:t>
            </a:r>
          </a:p>
          <a:p>
            <a:r>
              <a:rPr lang="en-US" sz="2200" dirty="0">
                <a:solidFill>
                  <a:schemeClr val="tx1"/>
                </a:solidFill>
              </a:rPr>
              <a:t>Component 4.2 </a:t>
            </a:r>
            <a:r>
              <a:rPr lang="en-US" sz="2200" dirty="0" smtClean="0">
                <a:solidFill>
                  <a:schemeClr val="tx1"/>
                </a:solidFill>
              </a:rPr>
              <a:t>– Indicators </a:t>
            </a:r>
            <a:r>
              <a:rPr lang="en-US" sz="2200" dirty="0">
                <a:solidFill>
                  <a:schemeClr val="tx1"/>
                </a:solidFill>
              </a:rPr>
              <a:t>of </a:t>
            </a:r>
            <a:r>
              <a:rPr lang="en-US" sz="2200" dirty="0" smtClean="0">
                <a:solidFill>
                  <a:schemeClr val="tx1"/>
                </a:solidFill>
              </a:rPr>
              <a:t>[Completer] Teaching Effectiveness</a:t>
            </a:r>
          </a:p>
          <a:p>
            <a:r>
              <a:rPr lang="en-US" sz="2200" dirty="0" smtClean="0">
                <a:solidFill>
                  <a:schemeClr val="tx1"/>
                </a:solidFill>
              </a:rPr>
              <a:t>Component 4.3 – Satisfaction of Employers</a:t>
            </a:r>
          </a:p>
          <a:p>
            <a:r>
              <a:rPr lang="en-US" sz="2200" dirty="0" smtClean="0">
                <a:solidFill>
                  <a:schemeClr val="tx1"/>
                </a:solidFill>
              </a:rPr>
              <a:t>Component 4.4 – Satisfaction of Completers</a:t>
            </a:r>
          </a:p>
          <a:p>
            <a:r>
              <a:rPr lang="en-US" sz="2200" dirty="0" smtClean="0">
                <a:solidFill>
                  <a:schemeClr val="tx1"/>
                </a:solidFill>
              </a:rPr>
              <a:t>Component 5.3 – Continuous Improvement (assessing performance against goals…)</a:t>
            </a:r>
          </a:p>
          <a:p>
            <a:r>
              <a:rPr lang="en-US" sz="2200" dirty="0">
                <a:solidFill>
                  <a:schemeClr val="tx1"/>
                </a:solidFill>
              </a:rPr>
              <a:t>Component </a:t>
            </a:r>
            <a:r>
              <a:rPr lang="en-US" sz="2200" dirty="0" smtClean="0">
                <a:solidFill>
                  <a:schemeClr val="tx1"/>
                </a:solidFill>
              </a:rPr>
              <a:t>5.4 </a:t>
            </a:r>
            <a:r>
              <a:rPr lang="en-US" sz="2200" dirty="0">
                <a:solidFill>
                  <a:schemeClr val="tx1"/>
                </a:solidFill>
              </a:rPr>
              <a:t>– Continuous </a:t>
            </a:r>
            <a:r>
              <a:rPr lang="en-US" sz="2200" dirty="0" smtClean="0">
                <a:solidFill>
                  <a:schemeClr val="tx1"/>
                </a:solidFill>
              </a:rPr>
              <a:t>Improvement (based on completer impact data)</a:t>
            </a:r>
            <a:endParaRPr lang="en-US" sz="2200" dirty="0">
              <a:solidFill>
                <a:schemeClr val="tx1"/>
              </a:solidFill>
            </a:endParaRPr>
          </a:p>
        </p:txBody>
      </p:sp>
    </p:spTree>
    <p:extLst>
      <p:ext uri="{BB962C8B-B14F-4D97-AF65-F5344CB8AC3E}">
        <p14:creationId xmlns:p14="http://schemas.microsoft.com/office/powerpoint/2010/main" val="686705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pPr algn="ctr"/>
            <a:r>
              <a:rPr lang="en-US" sz="4000" b="1" dirty="0" smtClean="0"/>
              <a:t>Standard 5</a:t>
            </a:r>
            <a:r>
              <a:rPr lang="en-US" sz="2900" b="1" dirty="0" smtClean="0"/>
              <a:t/>
            </a:r>
            <a:br>
              <a:rPr lang="en-US" sz="2900" b="1" dirty="0" smtClean="0"/>
            </a:br>
            <a:r>
              <a:rPr lang="en-US" sz="2900" b="1" dirty="0" smtClean="0"/>
              <a:t>Provider Quality Assurance and Continuous Improvement</a:t>
            </a:r>
            <a:endParaRPr lang="en-US" sz="2900" b="1" dirty="0"/>
          </a:p>
        </p:txBody>
      </p:sp>
      <p:sp>
        <p:nvSpPr>
          <p:cNvPr id="3" name="Content Placeholder 2"/>
          <p:cNvSpPr>
            <a:spLocks noGrp="1"/>
          </p:cNvSpPr>
          <p:nvPr>
            <p:ph idx="1"/>
          </p:nvPr>
        </p:nvSpPr>
        <p:spPr>
          <a:xfrm>
            <a:off x="0" y="1235676"/>
            <a:ext cx="9144000" cy="4953000"/>
          </a:xfrm>
        </p:spPr>
        <p:txBody>
          <a:bodyPr>
            <a:normAutofit fontScale="92500" lnSpcReduction="10000"/>
          </a:bodyPr>
          <a:lstStyle/>
          <a:p>
            <a:pPr marL="0" indent="0" algn="ctr">
              <a:buNone/>
            </a:pPr>
            <a:r>
              <a:rPr lang="en-US" sz="2000" b="1" i="1" dirty="0">
                <a:solidFill>
                  <a:srgbClr val="FF0000"/>
                </a:solidFill>
              </a:rPr>
              <a:t>The provider maintains a quality assurance system comprised of valid data from multiple measures</a:t>
            </a:r>
            <a:r>
              <a:rPr lang="en-US" sz="2000" b="1" i="1" dirty="0"/>
              <a:t>, including evidence of candidates’ and completers’ positive impact on P-12 student learning and development. The provider supports </a:t>
            </a:r>
            <a:r>
              <a:rPr lang="en-US" sz="2000" b="1" i="1" dirty="0">
                <a:solidFill>
                  <a:srgbClr val="FF0000"/>
                </a:solidFill>
              </a:rPr>
              <a:t>continuous improvement that is sustained and evidence-based</a:t>
            </a:r>
            <a:r>
              <a:rPr lang="en-US" sz="2000" b="1" i="1" dirty="0"/>
              <a:t>, and that evaluates the effectiveness of its completers. The provider uses the results of inquiry and data collection to establish priorities, enhance program elements and capacity, and test innovations to improve completers’ impact on P-12 student learning and development.</a:t>
            </a:r>
          </a:p>
          <a:p>
            <a:pPr marL="457200" indent="-457200">
              <a:buFont typeface="+mj-lt"/>
              <a:buAutoNum type="arabicPeriod"/>
            </a:pPr>
            <a:r>
              <a:rPr lang="en-US" sz="2000" b="1" dirty="0" smtClean="0">
                <a:solidFill>
                  <a:srgbClr val="FF0000"/>
                </a:solidFill>
              </a:rPr>
              <a:t>“…quality assurance system is comprised of multiple measures to monitor candidate progress, completer achievements, and provider operational effectiveness…”</a:t>
            </a:r>
          </a:p>
          <a:p>
            <a:pPr marL="457200" indent="-457200">
              <a:buFont typeface="+mj-lt"/>
              <a:buAutoNum type="arabicPeriod"/>
            </a:pPr>
            <a:r>
              <a:rPr lang="en-US" sz="2000" b="1" dirty="0" smtClean="0">
                <a:solidFill>
                  <a:srgbClr val="FF0000"/>
                </a:solidFill>
              </a:rPr>
              <a:t>“The provider’s quality assurance system relies on relevant, verifiable, representative, cumulative and actionable measures, and produces empirical evidence that interpretations of data are valid and consistent.”</a:t>
            </a:r>
          </a:p>
          <a:p>
            <a:pPr marL="457200" indent="-457200">
              <a:buFont typeface="+mj-lt"/>
              <a:buAutoNum type="arabicPeriod"/>
            </a:pPr>
            <a:r>
              <a:rPr lang="en-US" sz="2000" b="1" dirty="0" smtClean="0">
                <a:solidFill>
                  <a:srgbClr val="FF0000"/>
                </a:solidFill>
              </a:rPr>
              <a:t>Regular and systematic assessment of performance against goals</a:t>
            </a:r>
          </a:p>
          <a:p>
            <a:pPr marL="457200" indent="-457200">
              <a:buFont typeface="+mj-lt"/>
              <a:buAutoNum type="arabicPeriod"/>
            </a:pPr>
            <a:r>
              <a:rPr lang="en-US" sz="2000" dirty="0" smtClean="0"/>
              <a:t>“Measures of completer impact…are summarized, externally benchmarked, analyzed, shared widely, and acted upon…”</a:t>
            </a:r>
          </a:p>
          <a:p>
            <a:pPr marL="457200" indent="-457200">
              <a:buFont typeface="+mj-lt"/>
              <a:buAutoNum type="arabicPeriod"/>
            </a:pPr>
            <a:r>
              <a:rPr lang="en-US" sz="2000" dirty="0" smtClean="0"/>
              <a:t>Engagement of stakeholders in program evaluation, improvement, and identification of models of excellence</a:t>
            </a:r>
          </a:p>
        </p:txBody>
      </p:sp>
    </p:spTree>
    <p:extLst>
      <p:ext uri="{BB962C8B-B14F-4D97-AF65-F5344CB8AC3E}">
        <p14:creationId xmlns:p14="http://schemas.microsoft.com/office/powerpoint/2010/main" val="3252512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3"/>
            <a:ext cx="8229600" cy="541638"/>
          </a:xfrm>
        </p:spPr>
        <p:txBody>
          <a:bodyPr>
            <a:normAutofit fontScale="90000"/>
          </a:bodyPr>
          <a:lstStyle/>
          <a:p>
            <a:pPr algn="ctr"/>
            <a:r>
              <a:rPr lang="en-US" sz="3600" b="1" dirty="0" smtClean="0">
                <a:latin typeface="Open Sans Semibold"/>
                <a:cs typeface="Open Sans Semibold"/>
              </a:rPr>
              <a:t>LIVETEXT</a:t>
            </a:r>
            <a:r>
              <a:rPr lang="en-US" sz="3600" b="1" dirty="0" smtClean="0">
                <a:solidFill>
                  <a:schemeClr val="tx1">
                    <a:lumMod val="50000"/>
                    <a:lumOff val="50000"/>
                  </a:schemeClr>
                </a:solidFill>
                <a:latin typeface="Open Sans Semibold"/>
                <a:cs typeface="Open Sans Semibold"/>
              </a:rPr>
              <a:t>™</a:t>
            </a:r>
            <a:r>
              <a:rPr lang="en-US" sz="3600" b="1" dirty="0" smtClean="0">
                <a:latin typeface="Open Sans Semibold"/>
                <a:cs typeface="Open Sans Semibold"/>
              </a:rPr>
              <a:t> Visitor Pass</a:t>
            </a:r>
            <a:endParaRPr lang="en-US" sz="3600" b="1" dirty="0">
              <a:latin typeface="Open Sans Semibold"/>
              <a:cs typeface="Open Sans Semibold"/>
            </a:endParaRPr>
          </a:p>
        </p:txBody>
      </p:sp>
      <p:sp>
        <p:nvSpPr>
          <p:cNvPr id="3" name="Content Placeholder 2"/>
          <p:cNvSpPr>
            <a:spLocks noGrp="1"/>
          </p:cNvSpPr>
          <p:nvPr>
            <p:ph idx="1"/>
          </p:nvPr>
        </p:nvSpPr>
        <p:spPr>
          <a:xfrm>
            <a:off x="0" y="693174"/>
            <a:ext cx="9144000" cy="5366432"/>
          </a:xfrm>
        </p:spPr>
        <p:txBody>
          <a:bodyPr>
            <a:normAutofit fontScale="85000" lnSpcReduction="20000"/>
          </a:bodyPr>
          <a:lstStyle/>
          <a:p>
            <a:r>
              <a:rPr lang="en-US" sz="2400" dirty="0" smtClean="0">
                <a:latin typeface="Open Sans"/>
                <a:cs typeface="Open Sans"/>
              </a:rPr>
              <a:t>Go to </a:t>
            </a:r>
            <a:r>
              <a:rPr lang="en-US" sz="2400" dirty="0" smtClean="0">
                <a:latin typeface="Open Sans"/>
                <a:cs typeface="Open Sans"/>
                <a:hlinkClick r:id="rId3"/>
              </a:rPr>
              <a:t>www.livetext.com</a:t>
            </a:r>
            <a:endParaRPr lang="en-US" sz="2400" dirty="0" smtClean="0">
              <a:latin typeface="Open Sans"/>
              <a:cs typeface="Open Sans"/>
            </a:endParaRPr>
          </a:p>
          <a:p>
            <a:r>
              <a:rPr lang="en-US" sz="2400" dirty="0" smtClean="0">
                <a:latin typeface="Open Sans"/>
                <a:cs typeface="Open Sans"/>
              </a:rPr>
              <a:t>Click on “Visitor Pass”</a:t>
            </a:r>
          </a:p>
          <a:p>
            <a:r>
              <a:rPr lang="en-US" sz="2400" dirty="0" smtClean="0">
                <a:latin typeface="Open Sans"/>
                <a:cs typeface="Open Sans"/>
              </a:rPr>
              <a:t>Enter </a:t>
            </a:r>
            <a:r>
              <a:rPr lang="en-US" sz="2800" b="1" dirty="0" smtClean="0">
                <a:latin typeface="Open Sans"/>
                <a:cs typeface="Open Sans"/>
              </a:rPr>
              <a:t>“</a:t>
            </a:r>
            <a:r>
              <a:rPr lang="en-US" sz="2800" b="1" dirty="0"/>
              <a:t>AA18EC97</a:t>
            </a:r>
            <a:r>
              <a:rPr lang="en-US" sz="2800" b="1" dirty="0" smtClean="0">
                <a:latin typeface="Open Sans"/>
                <a:cs typeface="Open Sans"/>
              </a:rPr>
              <a:t>”</a:t>
            </a:r>
            <a:r>
              <a:rPr lang="en-US" sz="3000" b="1" dirty="0" smtClean="0">
                <a:latin typeface="Open Sans"/>
                <a:cs typeface="Open Sans"/>
              </a:rPr>
              <a:t> </a:t>
            </a:r>
            <a:r>
              <a:rPr lang="en-US" sz="2400" dirty="0" smtClean="0">
                <a:latin typeface="Open Sans"/>
                <a:cs typeface="Open Sans"/>
              </a:rPr>
              <a:t>in the Pass Code field and click on Visitor Pass Entry</a:t>
            </a:r>
          </a:p>
          <a:p>
            <a:r>
              <a:rPr lang="en-US" sz="2400" dirty="0" smtClean="0">
                <a:latin typeface="Open Sans"/>
                <a:cs typeface="Open Sans"/>
              </a:rPr>
              <a:t>Click on “OCTEO March 2017”</a:t>
            </a:r>
          </a:p>
          <a:p>
            <a:r>
              <a:rPr lang="en-US" sz="2400" dirty="0" smtClean="0">
                <a:latin typeface="Open Sans"/>
                <a:cs typeface="Open Sans"/>
              </a:rPr>
              <a:t>You will have access to</a:t>
            </a:r>
          </a:p>
          <a:p>
            <a:pPr lvl="1"/>
            <a:r>
              <a:rPr lang="en-US" sz="2000" dirty="0" smtClean="0">
                <a:latin typeface="Open Sans"/>
                <a:cs typeface="Open Sans"/>
              </a:rPr>
              <a:t>This PowerPoint presentation</a:t>
            </a:r>
          </a:p>
          <a:p>
            <a:pPr lvl="1"/>
            <a:r>
              <a:rPr lang="en-US" sz="2000" dirty="0" smtClean="0">
                <a:latin typeface="Open Sans"/>
                <a:cs typeface="Open Sans"/>
              </a:rPr>
              <a:t>My “Meta-rubric”</a:t>
            </a:r>
          </a:p>
          <a:p>
            <a:pPr lvl="1"/>
            <a:r>
              <a:rPr lang="en-US" sz="2000" dirty="0" smtClean="0">
                <a:latin typeface="Open Sans"/>
                <a:cs typeface="Open Sans"/>
              </a:rPr>
              <a:t>Article: “Principles </a:t>
            </a:r>
            <a:r>
              <a:rPr lang="en-US" sz="2000" dirty="0">
                <a:latin typeface="Open Sans"/>
                <a:cs typeface="Open Sans"/>
              </a:rPr>
              <a:t>for Measures Used in the CAEP Accreditation </a:t>
            </a:r>
            <a:r>
              <a:rPr lang="en-US" sz="2000" dirty="0" smtClean="0">
                <a:latin typeface="Open Sans"/>
                <a:cs typeface="Open Sans"/>
              </a:rPr>
              <a:t>Process” </a:t>
            </a:r>
            <a:r>
              <a:rPr lang="en-US" sz="2000" dirty="0">
                <a:latin typeface="Open Sans"/>
                <a:cs typeface="Open Sans"/>
              </a:rPr>
              <a:t>(Peter Ewell, May 29, 2013</a:t>
            </a:r>
            <a:r>
              <a:rPr lang="en-US" sz="2000" dirty="0" smtClean="0">
                <a:latin typeface="Open Sans"/>
                <a:cs typeface="Open Sans"/>
              </a:rPr>
              <a:t>)</a:t>
            </a:r>
          </a:p>
          <a:p>
            <a:pPr lvl="1"/>
            <a:r>
              <a:rPr lang="en-US" sz="2000" dirty="0" smtClean="0">
                <a:latin typeface="Open Sans"/>
                <a:cs typeface="Open Sans"/>
              </a:rPr>
              <a:t>CAEP Accreditation Handbook v3 March 2016</a:t>
            </a:r>
          </a:p>
          <a:p>
            <a:pPr lvl="1"/>
            <a:r>
              <a:rPr lang="en-US" sz="2000" dirty="0" smtClean="0">
                <a:latin typeface="Open Sans"/>
                <a:cs typeface="Open Sans"/>
              </a:rPr>
              <a:t>CAEP Evidence Guide January 2015</a:t>
            </a:r>
          </a:p>
          <a:p>
            <a:pPr lvl="1"/>
            <a:r>
              <a:rPr lang="en-US" sz="2000" dirty="0">
                <a:latin typeface="Open Sans"/>
                <a:cs typeface="Open Sans"/>
              </a:rPr>
              <a:t>CAEP Evaluation Framework for EPP-Created Assessments v1 Jan </a:t>
            </a:r>
            <a:r>
              <a:rPr lang="en-US" sz="2000" dirty="0" smtClean="0">
                <a:latin typeface="Open Sans"/>
                <a:cs typeface="Open Sans"/>
              </a:rPr>
              <a:t>2017</a:t>
            </a:r>
          </a:p>
          <a:p>
            <a:pPr lvl="1"/>
            <a:r>
              <a:rPr lang="en-US" sz="2000" dirty="0" smtClean="0">
                <a:latin typeface="Open Sans"/>
                <a:cs typeface="Open Sans"/>
              </a:rPr>
              <a:t>CAEP article, “When States Provide Limited Data: Guidance on Using Standard 4 to Drive Program Improvement,” July 14, 2016</a:t>
            </a:r>
          </a:p>
          <a:p>
            <a:pPr lvl="1"/>
            <a:r>
              <a:rPr lang="en-US" sz="2000" dirty="0">
                <a:latin typeface="Open Sans"/>
                <a:cs typeface="Open Sans"/>
              </a:rPr>
              <a:t>CAEP Self-Study Evaluation Criteria Fall 2016</a:t>
            </a:r>
            <a:endParaRPr lang="en-US" sz="2000" dirty="0" smtClean="0">
              <a:latin typeface="Open Sans"/>
              <a:cs typeface="Open Sans"/>
            </a:endParaRPr>
          </a:p>
          <a:p>
            <a:pPr lvl="1"/>
            <a:r>
              <a:rPr lang="en-US" sz="2000" dirty="0" smtClean="0">
                <a:latin typeface="Open Sans"/>
                <a:cs typeface="Open Sans"/>
              </a:rPr>
              <a:t>InTASC Model Core Teaching Standards and Learning Progressions for Teachers (2013)</a:t>
            </a:r>
          </a:p>
          <a:p>
            <a:pPr lvl="1"/>
            <a:r>
              <a:rPr lang="en-US" sz="2000" dirty="0" smtClean="0">
                <a:latin typeface="Open Sans"/>
                <a:cs typeface="Open Sans"/>
              </a:rPr>
              <a:t>Links to the latest versions of CAEP standards for initial and advanced programs</a:t>
            </a:r>
          </a:p>
          <a:p>
            <a:pPr lvl="1"/>
            <a:r>
              <a:rPr lang="en-US" sz="2000" dirty="0" smtClean="0">
                <a:latin typeface="Open Sans"/>
                <a:cs typeface="Open Sans"/>
              </a:rPr>
              <a:t>Link to CAEP’s Accreditation Resources web page</a:t>
            </a:r>
            <a:endParaRPr lang="en-US" sz="2000" dirty="0">
              <a:latin typeface="Open Sans"/>
              <a:cs typeface="Open Sans"/>
            </a:endParaRPr>
          </a:p>
        </p:txBody>
      </p:sp>
    </p:spTree>
    <p:extLst>
      <p:ext uri="{BB962C8B-B14F-4D97-AF65-F5344CB8AC3E}">
        <p14:creationId xmlns:p14="http://schemas.microsoft.com/office/powerpoint/2010/main" val="11626710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611563"/>
          </a:xfrm>
        </p:spPr>
        <p:txBody>
          <a:bodyPr>
            <a:normAutofit/>
          </a:bodyPr>
          <a:lstStyle/>
          <a:p>
            <a:pPr marL="0" indent="0" algn="ctr">
              <a:buNone/>
            </a:pPr>
            <a:r>
              <a:rPr lang="en-US" sz="6000" b="1" dirty="0"/>
              <a:t>Questions/Comments?</a:t>
            </a:r>
          </a:p>
        </p:txBody>
      </p:sp>
    </p:spTree>
    <p:extLst>
      <p:ext uri="{BB962C8B-B14F-4D97-AF65-F5344CB8AC3E}">
        <p14:creationId xmlns:p14="http://schemas.microsoft.com/office/powerpoint/2010/main" val="299846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73" y="56058"/>
            <a:ext cx="8686138" cy="906294"/>
          </a:xfrm>
        </p:spPr>
        <p:txBody>
          <a:bodyPr/>
          <a:lstStyle/>
          <a:p>
            <a:pPr algn="ctr"/>
            <a:r>
              <a:rPr lang="en-US" b="1" dirty="0" smtClean="0"/>
              <a:t>CAEP Versus NCATE Expectations</a:t>
            </a:r>
            <a:endParaRPr lang="en-US" b="1" dirty="0"/>
          </a:p>
        </p:txBody>
      </p:sp>
      <p:sp>
        <p:nvSpPr>
          <p:cNvPr id="3" name="Content Placeholder 2"/>
          <p:cNvSpPr>
            <a:spLocks noGrp="1"/>
          </p:cNvSpPr>
          <p:nvPr>
            <p:ph idx="1"/>
          </p:nvPr>
        </p:nvSpPr>
        <p:spPr>
          <a:xfrm>
            <a:off x="0" y="1188720"/>
            <a:ext cx="9144000" cy="4714775"/>
          </a:xfrm>
        </p:spPr>
        <p:txBody>
          <a:bodyPr>
            <a:normAutofit fontScale="92500" lnSpcReduction="20000"/>
          </a:bodyPr>
          <a:lstStyle/>
          <a:p>
            <a:r>
              <a:rPr lang="en-US" sz="2400" dirty="0" smtClean="0">
                <a:solidFill>
                  <a:schemeClr val="tx1"/>
                </a:solidFill>
              </a:rPr>
              <a:t>Increased rigor regarding the quality of evidence used in support of accreditation</a:t>
            </a:r>
          </a:p>
          <a:p>
            <a:pPr lvl="1"/>
            <a:r>
              <a:rPr lang="en-US" dirty="0" smtClean="0">
                <a:solidFill>
                  <a:schemeClr val="tx1"/>
                </a:solidFill>
              </a:rPr>
              <a:t>CAEP </a:t>
            </a:r>
            <a:r>
              <a:rPr lang="en-US" dirty="0">
                <a:solidFill>
                  <a:schemeClr val="tx1"/>
                </a:solidFill>
              </a:rPr>
              <a:t>Standard 5 </a:t>
            </a:r>
            <a:r>
              <a:rPr lang="en-US" dirty="0" smtClean="0">
                <a:solidFill>
                  <a:schemeClr val="tx1"/>
                </a:solidFill>
              </a:rPr>
              <a:t>Components and associated rubrics</a:t>
            </a:r>
            <a:endParaRPr lang="en-US" dirty="0">
              <a:solidFill>
                <a:schemeClr val="tx1"/>
              </a:solidFill>
            </a:endParaRPr>
          </a:p>
          <a:p>
            <a:pPr lvl="1"/>
            <a:r>
              <a:rPr lang="en-US" dirty="0" smtClean="0">
                <a:solidFill>
                  <a:schemeClr val="tx1"/>
                </a:solidFill>
              </a:rPr>
              <a:t>CAEP </a:t>
            </a:r>
            <a:r>
              <a:rPr lang="en-US" dirty="0">
                <a:solidFill>
                  <a:schemeClr val="tx1"/>
                </a:solidFill>
              </a:rPr>
              <a:t>Evaluation Framework for EPP-Created Assessments v1 Jan </a:t>
            </a:r>
            <a:r>
              <a:rPr lang="en-US" dirty="0" smtClean="0">
                <a:solidFill>
                  <a:schemeClr val="tx1"/>
                </a:solidFill>
              </a:rPr>
              <a:t>2017</a:t>
            </a:r>
          </a:p>
          <a:p>
            <a:r>
              <a:rPr lang="en-US" sz="2400" dirty="0" smtClean="0">
                <a:solidFill>
                  <a:schemeClr val="tx1"/>
                </a:solidFill>
              </a:rPr>
              <a:t>Heightened </a:t>
            </a:r>
            <a:r>
              <a:rPr lang="en-US" sz="2400" dirty="0" smtClean="0">
                <a:solidFill>
                  <a:schemeClr val="tx1"/>
                </a:solidFill>
              </a:rPr>
              <a:t>emphasis on partnerships and engagement of partners/stakeholders</a:t>
            </a:r>
          </a:p>
          <a:p>
            <a:r>
              <a:rPr lang="en-US" sz="2400" dirty="0" smtClean="0">
                <a:solidFill>
                  <a:schemeClr val="tx1"/>
                </a:solidFill>
              </a:rPr>
              <a:t>CAEP </a:t>
            </a:r>
            <a:r>
              <a:rPr lang="en-US" sz="2400" dirty="0">
                <a:solidFill>
                  <a:schemeClr val="tx1"/>
                </a:solidFill>
              </a:rPr>
              <a:t>standards are generally more interdependent than NCATE standards</a:t>
            </a:r>
          </a:p>
          <a:p>
            <a:r>
              <a:rPr lang="en-US" sz="2400" dirty="0">
                <a:solidFill>
                  <a:schemeClr val="tx1"/>
                </a:solidFill>
              </a:rPr>
              <a:t>Meeting CAEP standards requires broad participation</a:t>
            </a:r>
          </a:p>
          <a:p>
            <a:r>
              <a:rPr lang="en-US" sz="2400" dirty="0" smtClean="0">
                <a:solidFill>
                  <a:schemeClr val="tx1"/>
                </a:solidFill>
              </a:rPr>
              <a:t>Top </a:t>
            </a:r>
            <a:r>
              <a:rPr lang="en-US" sz="2400" dirty="0" smtClean="0">
                <a:solidFill>
                  <a:schemeClr val="tx1"/>
                </a:solidFill>
              </a:rPr>
              <a:t>priority placed on </a:t>
            </a:r>
            <a:r>
              <a:rPr lang="en-US" sz="2400" b="1" dirty="0" smtClean="0">
                <a:solidFill>
                  <a:schemeClr val="tx1"/>
                </a:solidFill>
              </a:rPr>
              <a:t>impact</a:t>
            </a:r>
          </a:p>
          <a:p>
            <a:pPr lvl="1"/>
            <a:r>
              <a:rPr lang="en-US" dirty="0" smtClean="0">
                <a:solidFill>
                  <a:schemeClr val="tx1"/>
                </a:solidFill>
              </a:rPr>
              <a:t>CAEP Standard 4, all components (NOTE: all components are Required Components and this standard must be met for full accreditation</a:t>
            </a:r>
          </a:p>
          <a:p>
            <a:pPr lvl="1"/>
            <a:r>
              <a:rPr lang="en-US" dirty="0" smtClean="0">
                <a:solidFill>
                  <a:schemeClr val="tx1"/>
                </a:solidFill>
              </a:rPr>
              <a:t>CAEP Component 3.1</a:t>
            </a:r>
          </a:p>
          <a:p>
            <a:pPr lvl="1"/>
            <a:r>
              <a:rPr lang="en-US" dirty="0" smtClean="0">
                <a:solidFill>
                  <a:schemeClr val="tx1"/>
                </a:solidFill>
              </a:rPr>
              <a:t>CAEP Standard 5 (woven throughout the standard and its components)</a:t>
            </a:r>
          </a:p>
          <a:p>
            <a:pPr lvl="1"/>
            <a:endParaRPr lang="en-US" b="1" dirty="0">
              <a:solidFill>
                <a:schemeClr val="tx1"/>
              </a:solidFill>
            </a:endParaRPr>
          </a:p>
        </p:txBody>
      </p:sp>
    </p:spTree>
    <p:extLst>
      <p:ext uri="{BB962C8B-B14F-4D97-AF65-F5344CB8AC3E}">
        <p14:creationId xmlns:p14="http://schemas.microsoft.com/office/powerpoint/2010/main" val="282439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85181"/>
            <a:ext cx="8869279" cy="1066103"/>
          </a:xfrm>
        </p:spPr>
        <p:txBody>
          <a:bodyPr/>
          <a:lstStyle/>
          <a:p>
            <a:pPr algn="ctr"/>
            <a:r>
              <a:rPr lang="en-US" b="1" dirty="0">
                <a:solidFill>
                  <a:schemeClr val="tx1"/>
                </a:solidFill>
              </a:rPr>
              <a:t>The Case for Including</a:t>
            </a:r>
            <a:br>
              <a:rPr lang="en-US" b="1" dirty="0">
                <a:solidFill>
                  <a:schemeClr val="tx1"/>
                </a:solidFill>
              </a:rPr>
            </a:br>
            <a:r>
              <a:rPr lang="en-US" b="1" dirty="0">
                <a:solidFill>
                  <a:schemeClr val="tx1"/>
                </a:solidFill>
              </a:rPr>
              <a:t>Formative Assessment </a:t>
            </a:r>
            <a:r>
              <a:rPr lang="en-US" b="1" dirty="0" smtClean="0">
                <a:solidFill>
                  <a:schemeClr val="tx1"/>
                </a:solidFill>
              </a:rPr>
              <a:t>Data</a:t>
            </a:r>
            <a:endParaRPr lang="en-US" b="1" dirty="0">
              <a:solidFill>
                <a:schemeClr val="tx1"/>
              </a:solidFill>
            </a:endParaRPr>
          </a:p>
        </p:txBody>
      </p:sp>
      <p:sp>
        <p:nvSpPr>
          <p:cNvPr id="3" name="Content Placeholder 2"/>
          <p:cNvSpPr>
            <a:spLocks noGrp="1"/>
          </p:cNvSpPr>
          <p:nvPr>
            <p:ph idx="1"/>
          </p:nvPr>
        </p:nvSpPr>
        <p:spPr>
          <a:xfrm>
            <a:off x="0" y="1417639"/>
            <a:ext cx="9143999" cy="4635292"/>
          </a:xfrm>
        </p:spPr>
        <p:txBody>
          <a:bodyPr>
            <a:normAutofit fontScale="92500" lnSpcReduction="10000"/>
          </a:bodyPr>
          <a:lstStyle/>
          <a:p>
            <a:r>
              <a:rPr lang="en-US" sz="2000" dirty="0">
                <a:solidFill>
                  <a:schemeClr val="tx1"/>
                </a:solidFill>
              </a:rPr>
              <a:t>Standard 1, Component 1.1: “Candidates demonstrate an understanding of the 10 InTASC standards </a:t>
            </a:r>
            <a:r>
              <a:rPr lang="en-US" sz="2000" b="1" dirty="0">
                <a:solidFill>
                  <a:schemeClr val="tx1"/>
                </a:solidFill>
              </a:rPr>
              <a:t>at the appropriate progression level(s)</a:t>
            </a:r>
            <a:r>
              <a:rPr lang="en-US" sz="2000" dirty="0">
                <a:solidFill>
                  <a:schemeClr val="tx1"/>
                </a:solidFill>
              </a:rPr>
              <a:t>...” </a:t>
            </a:r>
          </a:p>
          <a:p>
            <a:r>
              <a:rPr lang="en-US" sz="2000" dirty="0">
                <a:solidFill>
                  <a:schemeClr val="tx1"/>
                </a:solidFill>
              </a:rPr>
              <a:t>Standard 2, Component 2.3: “…Clinical experiences, including technology-enhanced learning opportunities, are structured to have </a:t>
            </a:r>
            <a:r>
              <a:rPr lang="en-US" sz="2000" b="1" dirty="0">
                <a:solidFill>
                  <a:schemeClr val="tx1"/>
                </a:solidFill>
              </a:rPr>
              <a:t>multiple performance-based assessments at key points within the program to demonstrate candidates’ development </a:t>
            </a:r>
            <a:r>
              <a:rPr lang="en-US" sz="2000" dirty="0">
                <a:solidFill>
                  <a:schemeClr val="tx1"/>
                </a:solidFill>
              </a:rPr>
              <a:t>of the knowledge, skills, and professional dispositions…” </a:t>
            </a:r>
          </a:p>
          <a:p>
            <a:r>
              <a:rPr lang="en-US" sz="2000" dirty="0">
                <a:solidFill>
                  <a:schemeClr val="tx1"/>
                </a:solidFill>
              </a:rPr>
              <a:t>Standard 3, Component 3.4: “The </a:t>
            </a:r>
            <a:r>
              <a:rPr lang="en-US" sz="2000" b="1" dirty="0">
                <a:solidFill>
                  <a:schemeClr val="tx1"/>
                </a:solidFill>
              </a:rPr>
              <a:t>provider creates criteria for program progression and monitors candidates' advancement </a:t>
            </a:r>
            <a:r>
              <a:rPr lang="en-US" sz="2000" dirty="0">
                <a:solidFill>
                  <a:schemeClr val="tx1"/>
                </a:solidFill>
              </a:rPr>
              <a:t>from admissions through completion... Providers present </a:t>
            </a:r>
            <a:r>
              <a:rPr lang="en-US" sz="2000" b="1" dirty="0">
                <a:solidFill>
                  <a:schemeClr val="tx1"/>
                </a:solidFill>
              </a:rPr>
              <a:t>multiple forms of evidence to indicate candidates' developing content knowledge, pedagogical content knowledge, pedagogical skills, and the integration of technology in all of these domains</a:t>
            </a:r>
            <a:r>
              <a:rPr lang="en-US" sz="2000" dirty="0">
                <a:solidFill>
                  <a:schemeClr val="tx1"/>
                </a:solidFill>
              </a:rPr>
              <a:t>.“ (NOTE: evidence of the use of data for decision-making at key decision points is recommended.)</a:t>
            </a:r>
          </a:p>
          <a:p>
            <a:r>
              <a:rPr lang="en-US" sz="2000" dirty="0">
                <a:solidFill>
                  <a:schemeClr val="tx1"/>
                </a:solidFill>
              </a:rPr>
              <a:t>Standard 5, Component 5.1: “ The provider’s quality assurance system is comprised of </a:t>
            </a:r>
            <a:r>
              <a:rPr lang="en-US" sz="2000" b="1" dirty="0">
                <a:solidFill>
                  <a:schemeClr val="tx1"/>
                </a:solidFill>
              </a:rPr>
              <a:t>multiple measures that can monitor candidate progress</a:t>
            </a:r>
            <a:r>
              <a:rPr lang="en-US" sz="2000" dirty="0">
                <a:solidFill>
                  <a:schemeClr val="tx1"/>
                </a:solidFill>
              </a:rPr>
              <a:t>…”</a:t>
            </a:r>
          </a:p>
          <a:p>
            <a:pPr marL="0" indent="0" algn="ctr">
              <a:buNone/>
            </a:pPr>
            <a:endParaRPr lang="en-US" sz="2300" b="1" dirty="0"/>
          </a:p>
        </p:txBody>
      </p:sp>
    </p:spTree>
    <p:extLst>
      <p:ext uri="{BB962C8B-B14F-4D97-AF65-F5344CB8AC3E}">
        <p14:creationId xmlns:p14="http://schemas.microsoft.com/office/powerpoint/2010/main" val="2329174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84"/>
            <a:ext cx="8077200" cy="609600"/>
          </a:xfrm>
        </p:spPr>
        <p:txBody>
          <a:bodyPr>
            <a:normAutofit/>
          </a:bodyPr>
          <a:lstStyle/>
          <a:p>
            <a:pPr algn="ctr"/>
            <a:r>
              <a:rPr lang="en-US" b="1" dirty="0" smtClean="0"/>
              <a:t>CAEP </a:t>
            </a:r>
            <a:r>
              <a:rPr lang="en-US" b="1" dirty="0"/>
              <a:t>Rubrics</a:t>
            </a:r>
          </a:p>
        </p:txBody>
      </p:sp>
      <p:sp>
        <p:nvSpPr>
          <p:cNvPr id="3" name="Content Placeholder 2"/>
          <p:cNvSpPr>
            <a:spLocks noGrp="1"/>
          </p:cNvSpPr>
          <p:nvPr>
            <p:ph idx="1"/>
          </p:nvPr>
        </p:nvSpPr>
        <p:spPr>
          <a:xfrm>
            <a:off x="0" y="1010082"/>
            <a:ext cx="9143999" cy="5061638"/>
          </a:xfrm>
        </p:spPr>
        <p:txBody>
          <a:bodyPr>
            <a:normAutofit/>
          </a:bodyPr>
          <a:lstStyle/>
          <a:p>
            <a:r>
              <a:rPr lang="en-US" sz="3000" dirty="0">
                <a:solidFill>
                  <a:schemeClr val="tx1"/>
                </a:solidFill>
              </a:rPr>
              <a:t>CAEP Evaluation Framework for EPP-Created Assessments v1 Jan </a:t>
            </a:r>
            <a:r>
              <a:rPr lang="en-US" sz="3000" dirty="0" smtClean="0">
                <a:solidFill>
                  <a:schemeClr val="tx1"/>
                </a:solidFill>
              </a:rPr>
              <a:t>2017 has replaced the CAEP Instrument Rubric. </a:t>
            </a:r>
          </a:p>
          <a:p>
            <a:r>
              <a:rPr lang="en-US" sz="3000" dirty="0" smtClean="0">
                <a:solidFill>
                  <a:schemeClr val="tx1"/>
                </a:solidFill>
              </a:rPr>
              <a:t>Draft rubrics </a:t>
            </a:r>
            <a:r>
              <a:rPr lang="en-US" sz="3000" dirty="0">
                <a:solidFill>
                  <a:schemeClr val="tx1"/>
                </a:solidFill>
              </a:rPr>
              <a:t>for the Components of each </a:t>
            </a:r>
            <a:r>
              <a:rPr lang="en-US" sz="3000" dirty="0" smtClean="0">
                <a:solidFill>
                  <a:schemeClr val="tx1"/>
                </a:solidFill>
              </a:rPr>
              <a:t>Standard (see CAEP Accreditation Handbook v3 March 2016)</a:t>
            </a:r>
          </a:p>
          <a:p>
            <a:r>
              <a:rPr lang="en-US" sz="3000" dirty="0" smtClean="0">
                <a:solidFill>
                  <a:schemeClr val="tx1"/>
                </a:solidFill>
              </a:rPr>
              <a:t>All are 3-level rubrics:</a:t>
            </a:r>
          </a:p>
          <a:p>
            <a:pPr lvl="2"/>
            <a:r>
              <a:rPr lang="en-US" sz="2400" dirty="0">
                <a:solidFill>
                  <a:schemeClr val="tx1"/>
                </a:solidFill>
              </a:rPr>
              <a:t>Examples of Attributes Below Sufficient Level</a:t>
            </a:r>
          </a:p>
          <a:p>
            <a:pPr lvl="2"/>
            <a:r>
              <a:rPr lang="en-US" sz="2400" b="1" dirty="0">
                <a:solidFill>
                  <a:schemeClr val="tx1"/>
                </a:solidFill>
              </a:rPr>
              <a:t>CAEP Sufficient Level</a:t>
            </a:r>
          </a:p>
          <a:p>
            <a:pPr lvl="2"/>
            <a:r>
              <a:rPr lang="en-US" sz="2400" dirty="0">
                <a:solidFill>
                  <a:schemeClr val="tx1"/>
                </a:solidFill>
              </a:rPr>
              <a:t>Examples of Attributes Above Sufficient Level</a:t>
            </a:r>
          </a:p>
          <a:p>
            <a:pPr marL="228600" lvl="1" indent="0">
              <a:buNone/>
            </a:pPr>
            <a:endParaRPr lang="en-US" sz="2400" dirty="0">
              <a:solidFill>
                <a:schemeClr val="tx1">
                  <a:lumMod val="50000"/>
                  <a:lumOff val="50000"/>
                </a:schemeClr>
              </a:solidFill>
            </a:endParaRPr>
          </a:p>
          <a:p>
            <a:pPr marL="457200" lvl="1" indent="0">
              <a:buNone/>
            </a:pPr>
            <a:endParaRPr lang="en-US" dirty="0"/>
          </a:p>
        </p:txBody>
      </p:sp>
    </p:spTree>
    <p:extLst>
      <p:ext uri="{BB962C8B-B14F-4D97-AF65-F5344CB8AC3E}">
        <p14:creationId xmlns:p14="http://schemas.microsoft.com/office/powerpoint/2010/main" val="421683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122947"/>
          </a:xfrm>
        </p:spPr>
        <p:txBody>
          <a:bodyPr/>
          <a:lstStyle/>
          <a:p>
            <a:pPr algn="ctr"/>
            <a:r>
              <a:rPr lang="en-US" b="1" dirty="0"/>
              <a:t>CAEP </a:t>
            </a:r>
            <a:r>
              <a:rPr lang="en-US" b="1" dirty="0" smtClean="0"/>
              <a:t>Evaluation Framework for</a:t>
            </a:r>
            <a:br>
              <a:rPr lang="en-US" b="1" dirty="0" smtClean="0"/>
            </a:br>
            <a:r>
              <a:rPr lang="en-US" b="1" dirty="0" smtClean="0"/>
              <a:t> EPP-Created Assessments (Jan 2017)</a:t>
            </a:r>
            <a:endParaRPr lang="en-US" b="1" dirty="0"/>
          </a:p>
        </p:txBody>
      </p:sp>
      <p:sp>
        <p:nvSpPr>
          <p:cNvPr id="3" name="Content Placeholder 2"/>
          <p:cNvSpPr>
            <a:spLocks noGrp="1"/>
          </p:cNvSpPr>
          <p:nvPr>
            <p:ph idx="1"/>
          </p:nvPr>
        </p:nvSpPr>
        <p:spPr>
          <a:xfrm>
            <a:off x="0" y="1251283"/>
            <a:ext cx="9362660" cy="4720105"/>
          </a:xfrm>
        </p:spPr>
        <p:txBody>
          <a:bodyPr>
            <a:normAutofit fontScale="92500" lnSpcReduction="10000"/>
          </a:bodyPr>
          <a:lstStyle/>
          <a:p>
            <a:r>
              <a:rPr lang="en-US" sz="2800" dirty="0">
                <a:solidFill>
                  <a:schemeClr val="tx1"/>
                </a:solidFill>
              </a:rPr>
              <a:t>Criteria assessed for assessment instruments:</a:t>
            </a:r>
          </a:p>
          <a:p>
            <a:pPr lvl="1"/>
            <a:r>
              <a:rPr lang="en-US" sz="2400" dirty="0">
                <a:solidFill>
                  <a:schemeClr val="tx1"/>
                </a:solidFill>
              </a:rPr>
              <a:t>Administration and Purpose</a:t>
            </a:r>
          </a:p>
          <a:p>
            <a:pPr lvl="1"/>
            <a:r>
              <a:rPr lang="en-US" sz="2400" dirty="0" smtClean="0">
                <a:solidFill>
                  <a:schemeClr val="tx1"/>
                </a:solidFill>
              </a:rPr>
              <a:t>Content </a:t>
            </a:r>
            <a:r>
              <a:rPr lang="en-US" sz="2400" dirty="0">
                <a:solidFill>
                  <a:schemeClr val="tx1"/>
                </a:solidFill>
              </a:rPr>
              <a:t>of Assessment</a:t>
            </a:r>
          </a:p>
          <a:p>
            <a:pPr lvl="1"/>
            <a:r>
              <a:rPr lang="en-US" sz="2400" dirty="0">
                <a:solidFill>
                  <a:schemeClr val="tx1"/>
                </a:solidFill>
              </a:rPr>
              <a:t>Scoring</a:t>
            </a:r>
          </a:p>
          <a:p>
            <a:pPr lvl="1"/>
            <a:r>
              <a:rPr lang="en-US" sz="2400" dirty="0">
                <a:solidFill>
                  <a:schemeClr val="tx1"/>
                </a:solidFill>
              </a:rPr>
              <a:t>Data </a:t>
            </a:r>
            <a:r>
              <a:rPr lang="en-US" sz="2400" dirty="0" smtClean="0">
                <a:solidFill>
                  <a:schemeClr val="tx1"/>
                </a:solidFill>
              </a:rPr>
              <a:t>Reliability</a:t>
            </a:r>
          </a:p>
          <a:p>
            <a:pPr lvl="1"/>
            <a:r>
              <a:rPr lang="en-US" sz="2400" dirty="0" smtClean="0">
                <a:solidFill>
                  <a:schemeClr val="tx1"/>
                </a:solidFill>
              </a:rPr>
              <a:t>Data Validity</a:t>
            </a:r>
            <a:endParaRPr lang="en-US" sz="2400" dirty="0">
              <a:solidFill>
                <a:schemeClr val="tx1"/>
              </a:solidFill>
            </a:endParaRPr>
          </a:p>
          <a:p>
            <a:r>
              <a:rPr lang="en-US" sz="2800" dirty="0">
                <a:solidFill>
                  <a:schemeClr val="tx1"/>
                </a:solidFill>
              </a:rPr>
              <a:t>Criteria assessed for surveys:</a:t>
            </a:r>
          </a:p>
          <a:p>
            <a:pPr lvl="1"/>
            <a:r>
              <a:rPr lang="en-US" sz="2400" dirty="0">
                <a:solidFill>
                  <a:schemeClr val="tx1"/>
                </a:solidFill>
              </a:rPr>
              <a:t>Administration and Purpose</a:t>
            </a:r>
          </a:p>
          <a:p>
            <a:pPr lvl="1"/>
            <a:r>
              <a:rPr lang="en-US" sz="2400" i="1" dirty="0" smtClean="0">
                <a:solidFill>
                  <a:srgbClr val="FF0000"/>
                </a:solidFill>
              </a:rPr>
              <a:t>??????</a:t>
            </a:r>
          </a:p>
          <a:p>
            <a:pPr lvl="1"/>
            <a:r>
              <a:rPr lang="en-US" sz="2400" dirty="0" smtClean="0">
                <a:solidFill>
                  <a:schemeClr val="tx1"/>
                </a:solidFill>
              </a:rPr>
              <a:t>Survey </a:t>
            </a:r>
            <a:r>
              <a:rPr lang="en-US" sz="2400" dirty="0">
                <a:solidFill>
                  <a:schemeClr val="tx1"/>
                </a:solidFill>
              </a:rPr>
              <a:t>Content</a:t>
            </a:r>
          </a:p>
          <a:p>
            <a:pPr lvl="1"/>
            <a:r>
              <a:rPr lang="en-US" sz="2400" dirty="0" smtClean="0">
                <a:solidFill>
                  <a:schemeClr val="tx1"/>
                </a:solidFill>
              </a:rPr>
              <a:t>Survey Data </a:t>
            </a:r>
            <a:r>
              <a:rPr lang="en-US" sz="2400" dirty="0">
                <a:solidFill>
                  <a:schemeClr val="tx1"/>
                </a:solidFill>
              </a:rPr>
              <a:t>Quality</a:t>
            </a:r>
          </a:p>
        </p:txBody>
      </p:sp>
    </p:spTree>
    <p:extLst>
      <p:ext uri="{BB962C8B-B14F-4D97-AF65-F5344CB8AC3E}">
        <p14:creationId xmlns:p14="http://schemas.microsoft.com/office/powerpoint/2010/main" val="865988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914400"/>
          </a:xfrm>
        </p:spPr>
        <p:txBody>
          <a:bodyPr/>
          <a:lstStyle/>
          <a:p>
            <a:pPr algn="ctr"/>
            <a:r>
              <a:rPr lang="en-US" sz="2800" b="1" dirty="0"/>
              <a:t>Administration and </a:t>
            </a:r>
            <a:r>
              <a:rPr lang="en-US" sz="2800" b="1" dirty="0" smtClean="0"/>
              <a:t>Purpose</a:t>
            </a:r>
            <a:endParaRPr lang="en-US" sz="2800" b="1" dirty="0"/>
          </a:p>
        </p:txBody>
      </p:sp>
      <p:sp>
        <p:nvSpPr>
          <p:cNvPr id="3" name="Content Placeholder 2"/>
          <p:cNvSpPr>
            <a:spLocks noGrp="1"/>
          </p:cNvSpPr>
          <p:nvPr>
            <p:ph idx="1"/>
          </p:nvPr>
        </p:nvSpPr>
        <p:spPr>
          <a:xfrm>
            <a:off x="-1" y="1067335"/>
            <a:ext cx="9143999" cy="4659907"/>
          </a:xfrm>
        </p:spPr>
        <p:txBody>
          <a:bodyPr>
            <a:noAutofit/>
          </a:bodyPr>
          <a:lstStyle/>
          <a:p>
            <a:pPr marL="457200" indent="-457200">
              <a:buFont typeface="+mj-lt"/>
              <a:buAutoNum type="alphaLcPeriod"/>
            </a:pPr>
            <a:r>
              <a:rPr lang="en-US" sz="2300" dirty="0" smtClean="0">
                <a:solidFill>
                  <a:schemeClr val="tx1"/>
                </a:solidFill>
              </a:rPr>
              <a:t>The </a:t>
            </a:r>
            <a:r>
              <a:rPr lang="en-US" sz="2300" dirty="0">
                <a:solidFill>
                  <a:schemeClr val="tx1"/>
                </a:solidFill>
              </a:rPr>
              <a:t>point or points when the assessment is administered during the preparation program are explicit.</a:t>
            </a:r>
          </a:p>
          <a:p>
            <a:pPr marL="457200" indent="-457200">
              <a:buFont typeface="+mj-lt"/>
              <a:buAutoNum type="alphaLcPeriod"/>
            </a:pPr>
            <a:r>
              <a:rPr lang="en-US" sz="2300" dirty="0" smtClean="0">
                <a:solidFill>
                  <a:schemeClr val="tx1"/>
                </a:solidFill>
              </a:rPr>
              <a:t>The </a:t>
            </a:r>
            <a:r>
              <a:rPr lang="en-US" sz="2300" dirty="0">
                <a:solidFill>
                  <a:schemeClr val="tx1"/>
                </a:solidFill>
              </a:rPr>
              <a:t>purpose of the assessment and its use in candidate monitoring or decisions on progression are specified and appropriate.</a:t>
            </a:r>
          </a:p>
          <a:p>
            <a:pPr marL="457200" indent="-457200">
              <a:buFont typeface="+mj-lt"/>
              <a:buAutoNum type="alphaLcPeriod"/>
            </a:pPr>
            <a:r>
              <a:rPr lang="en-US" sz="2300" dirty="0" smtClean="0">
                <a:solidFill>
                  <a:schemeClr val="tx1"/>
                </a:solidFill>
              </a:rPr>
              <a:t>Instructions </a:t>
            </a:r>
            <a:r>
              <a:rPr lang="en-US" sz="2300" dirty="0">
                <a:solidFill>
                  <a:schemeClr val="tx1"/>
                </a:solidFill>
              </a:rPr>
              <a:t>provided to candidates (or respondents to surveys) about what they are expected to do are informative and unambiguous.</a:t>
            </a:r>
          </a:p>
          <a:p>
            <a:pPr marL="457200" indent="-457200">
              <a:buFont typeface="+mj-lt"/>
              <a:buAutoNum type="alphaLcPeriod"/>
            </a:pPr>
            <a:r>
              <a:rPr lang="en-US" sz="2300" dirty="0" smtClean="0">
                <a:solidFill>
                  <a:schemeClr val="tx1"/>
                </a:solidFill>
              </a:rPr>
              <a:t>The </a:t>
            </a:r>
            <a:r>
              <a:rPr lang="en-US" sz="2300" dirty="0">
                <a:solidFill>
                  <a:schemeClr val="tx1"/>
                </a:solidFill>
              </a:rPr>
              <a:t>basis for judgment (criterion for success, or what is “good enough”) is made explicit for candidates (or respondents to surveys).</a:t>
            </a:r>
          </a:p>
          <a:p>
            <a:pPr marL="457200" indent="-457200">
              <a:buFont typeface="+mj-lt"/>
              <a:buAutoNum type="alphaLcPeriod"/>
            </a:pPr>
            <a:r>
              <a:rPr lang="en-US" sz="2300" dirty="0" smtClean="0">
                <a:solidFill>
                  <a:schemeClr val="tx1"/>
                </a:solidFill>
              </a:rPr>
              <a:t>Evaluation </a:t>
            </a:r>
            <a:r>
              <a:rPr lang="en-US" sz="2300" dirty="0">
                <a:solidFill>
                  <a:schemeClr val="tx1"/>
                </a:solidFill>
              </a:rPr>
              <a:t>categories or assessment tasks are aligned with CAEP, InTASC, national/professional and state standards.</a:t>
            </a:r>
          </a:p>
        </p:txBody>
      </p:sp>
    </p:spTree>
    <p:extLst>
      <p:ext uri="{BB962C8B-B14F-4D97-AF65-F5344CB8AC3E}">
        <p14:creationId xmlns:p14="http://schemas.microsoft.com/office/powerpoint/2010/main" val="506819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4"/>
            <a:ext cx="9144000" cy="688128"/>
          </a:xfrm>
        </p:spPr>
        <p:txBody>
          <a:bodyPr/>
          <a:lstStyle/>
          <a:p>
            <a:pPr algn="ctr"/>
            <a:r>
              <a:rPr lang="en-US" b="1" dirty="0"/>
              <a:t>Content of </a:t>
            </a:r>
            <a:r>
              <a:rPr lang="en-US" b="1" dirty="0" smtClean="0"/>
              <a:t>Assessment</a:t>
            </a:r>
            <a:endParaRPr lang="en-US" sz="2800" b="1" dirty="0"/>
          </a:p>
        </p:txBody>
      </p:sp>
      <p:sp>
        <p:nvSpPr>
          <p:cNvPr id="3" name="Content Placeholder 2"/>
          <p:cNvSpPr>
            <a:spLocks noGrp="1"/>
          </p:cNvSpPr>
          <p:nvPr>
            <p:ph idx="1"/>
          </p:nvPr>
        </p:nvSpPr>
        <p:spPr>
          <a:xfrm>
            <a:off x="1" y="689812"/>
            <a:ext cx="9144000" cy="5390146"/>
          </a:xfrm>
        </p:spPr>
        <p:txBody>
          <a:bodyPr>
            <a:noAutofit/>
          </a:bodyPr>
          <a:lstStyle/>
          <a:p>
            <a:pPr marL="457200" indent="-457200">
              <a:buFont typeface="+mj-lt"/>
              <a:buAutoNum type="alphaLcPeriod"/>
            </a:pPr>
            <a:r>
              <a:rPr lang="en-US" sz="2200" dirty="0" smtClean="0">
                <a:solidFill>
                  <a:schemeClr val="tx1"/>
                </a:solidFill>
              </a:rPr>
              <a:t>Indicators </a:t>
            </a:r>
            <a:r>
              <a:rPr lang="en-US" sz="2200" dirty="0">
                <a:solidFill>
                  <a:schemeClr val="tx1"/>
                </a:solidFill>
              </a:rPr>
              <a:t>assess explicitly identified aspects of CAEP, InTASC, national/professional and state standards</a:t>
            </a:r>
            <a:r>
              <a:rPr lang="en-US" sz="2200" dirty="0" smtClean="0">
                <a:solidFill>
                  <a:schemeClr val="tx1"/>
                </a:solidFill>
              </a:rPr>
              <a:t>.</a:t>
            </a:r>
          </a:p>
          <a:p>
            <a:pPr marL="457200" indent="-457200">
              <a:buFont typeface="+mj-lt"/>
              <a:buAutoNum type="alphaLcPeriod"/>
            </a:pPr>
            <a:r>
              <a:rPr lang="en-US" sz="2200" dirty="0" smtClean="0">
                <a:solidFill>
                  <a:schemeClr val="tx1"/>
                </a:solidFill>
              </a:rPr>
              <a:t>Indicators </a:t>
            </a:r>
            <a:r>
              <a:rPr lang="en-US" sz="2200" dirty="0">
                <a:solidFill>
                  <a:schemeClr val="tx1"/>
                </a:solidFill>
              </a:rPr>
              <a:t>reflect the degree of difficulty or level of effort described in the standards.</a:t>
            </a:r>
          </a:p>
          <a:p>
            <a:pPr marL="457200" indent="-457200">
              <a:buFont typeface="+mj-lt"/>
              <a:buAutoNum type="alphaLcPeriod"/>
            </a:pPr>
            <a:r>
              <a:rPr lang="en-US" sz="2200" dirty="0" smtClean="0">
                <a:solidFill>
                  <a:schemeClr val="tx1"/>
                </a:solidFill>
              </a:rPr>
              <a:t>Indicators </a:t>
            </a:r>
            <a:r>
              <a:rPr lang="en-US" sz="2200" dirty="0">
                <a:solidFill>
                  <a:schemeClr val="tx1"/>
                </a:solidFill>
              </a:rPr>
              <a:t>unambiguously describe the proficiencies to be evaluated.</a:t>
            </a:r>
          </a:p>
          <a:p>
            <a:pPr marL="457200" indent="-457200">
              <a:buFont typeface="+mj-lt"/>
              <a:buAutoNum type="alphaLcPeriod"/>
            </a:pPr>
            <a:r>
              <a:rPr lang="en-US" sz="2200" dirty="0" smtClean="0">
                <a:solidFill>
                  <a:schemeClr val="tx1"/>
                </a:solidFill>
              </a:rPr>
              <a:t>When </a:t>
            </a:r>
            <a:r>
              <a:rPr lang="en-US" sz="2200" dirty="0">
                <a:solidFill>
                  <a:schemeClr val="tx1"/>
                </a:solidFill>
              </a:rPr>
              <a:t>the standards being informed address higher level functioning, the indicators require higher levels of intellectual behavior (e.g., create, evaluate, analyze, &amp; apply). For example, when a standard specifies that candidates’ students “demonstrate” problem solving, then the indicator is specific to candidates’ application of knowledge to solve problems.</a:t>
            </a:r>
          </a:p>
          <a:p>
            <a:pPr marL="457200" indent="-457200">
              <a:buFont typeface="+mj-lt"/>
              <a:buAutoNum type="alphaLcPeriod"/>
            </a:pPr>
            <a:r>
              <a:rPr lang="en-US" sz="2200" dirty="0" smtClean="0">
                <a:solidFill>
                  <a:schemeClr val="tx1"/>
                </a:solidFill>
              </a:rPr>
              <a:t>Most </a:t>
            </a:r>
            <a:r>
              <a:rPr lang="en-US" sz="2200" dirty="0">
                <a:solidFill>
                  <a:schemeClr val="tx1"/>
                </a:solidFill>
              </a:rPr>
              <a:t>indicators (at least those comprising 80% of the total score) require observers to judge consequential attributes of candidate proficiencies in the standards.</a:t>
            </a:r>
          </a:p>
        </p:txBody>
      </p:sp>
    </p:spTree>
    <p:extLst>
      <p:ext uri="{BB962C8B-B14F-4D97-AF65-F5344CB8AC3E}">
        <p14:creationId xmlns:p14="http://schemas.microsoft.com/office/powerpoint/2010/main" val="39171615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veText Default 2012">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Main Bra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ain Bra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Main Bra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LiveText Default 2012</Template>
  <TotalTime>18639</TotalTime>
  <Words>3368</Words>
  <Application>Microsoft Office PowerPoint</Application>
  <PresentationFormat>On-screen Show (4:3)</PresentationFormat>
  <Paragraphs>383</Paragraphs>
  <Slides>38</Slides>
  <Notes>29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38</vt:i4>
      </vt:variant>
    </vt:vector>
  </HeadingPairs>
  <TitlesOfParts>
    <vt:vector size="50" baseType="lpstr">
      <vt:lpstr>Arial</vt:lpstr>
      <vt:lpstr>Book Antiqua</vt:lpstr>
      <vt:lpstr>Calibri</vt:lpstr>
      <vt:lpstr>Gotham Light</vt:lpstr>
      <vt:lpstr>Open Sans</vt:lpstr>
      <vt:lpstr>Open Sans Semibold</vt:lpstr>
      <vt:lpstr>Times New Roman</vt:lpstr>
      <vt:lpstr>Wingdings</vt:lpstr>
      <vt:lpstr>LiveText Default 2012</vt:lpstr>
      <vt:lpstr>2_Main Brand Slide</vt:lpstr>
      <vt:lpstr>1_Main Brand Slide</vt:lpstr>
      <vt:lpstr>3_Main Brand Slide</vt:lpstr>
      <vt:lpstr>PowerPoint Presentation</vt:lpstr>
      <vt:lpstr>Overview</vt:lpstr>
      <vt:lpstr>Resources</vt:lpstr>
      <vt:lpstr>CAEP Versus NCATE Expectations</vt:lpstr>
      <vt:lpstr>The Case for Including Formative Assessment Data</vt:lpstr>
      <vt:lpstr>CAEP Rubrics</vt:lpstr>
      <vt:lpstr>CAEP Evaluation Framework for  EPP-Created Assessments (Jan 2017)</vt:lpstr>
      <vt:lpstr>Administration and Purpose</vt:lpstr>
      <vt:lpstr>Content of Assessment</vt:lpstr>
      <vt:lpstr>Scoring</vt:lpstr>
      <vt:lpstr>Data Reliability</vt:lpstr>
      <vt:lpstr>Data Validity</vt:lpstr>
      <vt:lpstr>AIMS: 5 Questions for EPP-created Assessments</vt:lpstr>
      <vt:lpstr>General Evidence Guidelines for CAEP</vt:lpstr>
      <vt:lpstr>General Evidence Guidelines for CAEP</vt:lpstr>
      <vt:lpstr>Designing High Quality Rubrics</vt:lpstr>
      <vt:lpstr>Rubric Definition</vt:lpstr>
      <vt:lpstr>Why Use Rubrics…and When?</vt:lpstr>
      <vt:lpstr>Issues in Rubric Design</vt:lpstr>
      <vt:lpstr>Common Rubric Problems</vt:lpstr>
      <vt:lpstr>Multiple Levels of Mastery and Use of Highly Subjective Terms to Distinguish between Performance Levels</vt:lpstr>
      <vt:lpstr>Multiple Levels of Mastery and Use of Only Highly Subjective Terms to Distinguish between Performance Levels</vt:lpstr>
      <vt:lpstr>Multiple Levels of Mastery,  Multiple Barreled Descriptors,  Not All Possible Outcomes Included?</vt:lpstr>
      <vt:lpstr>Multiple Levels of Mastery and Failure to Include All Possible Performance Outcomes</vt:lpstr>
      <vt:lpstr>Multiple Levels of Mastery &amp; Overlapping Performance Descriptors</vt:lpstr>
      <vt:lpstr>Overly Broad Criterion, Multiple Levels of Mastery &amp; Multiple-barreled Performance Descriptors</vt:lpstr>
      <vt:lpstr>Attempting to Use a Rubric for Both Performance Assessment and “Traditional” Grading; No Performance Descriptors</vt:lpstr>
      <vt:lpstr>Multiple Levels of Mastery &amp;  Use of Inconsequential Terms</vt:lpstr>
      <vt:lpstr>Attributes of an Effective Rubric</vt:lpstr>
      <vt:lpstr>AAC&amp;U VALUE Rubric – Information Literacy</vt:lpstr>
      <vt:lpstr>An Example of Qualitative Differentiation of Performance Levels</vt:lpstr>
      <vt:lpstr>“Meta-rubric” to Evaluate Rubric Quality</vt:lpstr>
      <vt:lpstr>Rubric Norming/Calibration</vt:lpstr>
      <vt:lpstr>Finally…</vt:lpstr>
      <vt:lpstr>Required Components</vt:lpstr>
      <vt:lpstr>Standard 5 Provider Quality Assurance and Continuous Improvement</vt:lpstr>
      <vt:lpstr>LIVETEXT™ Visitor Pass</vt:lpstr>
      <vt:lpstr>PowerPoint Presentation</vt:lpstr>
    </vt:vector>
  </TitlesOfParts>
  <Company>LiveText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Sheetal Patel</dc:creator>
  <cp:lastModifiedBy>Lance Tomei</cp:lastModifiedBy>
  <cp:revision>96</cp:revision>
  <cp:lastPrinted>2017-02-26T13:05:39Z</cp:lastPrinted>
  <dcterms:created xsi:type="dcterms:W3CDTF">2015-05-12T20:21:48Z</dcterms:created>
  <dcterms:modified xsi:type="dcterms:W3CDTF">2017-02-26T13:31:25Z</dcterms:modified>
</cp:coreProperties>
</file>