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863" r:id="rId3"/>
    <p:sldMasterId id="2147483649" r:id="rId4"/>
  </p:sldMasterIdLst>
  <p:notesMasterIdLst>
    <p:notesMasterId r:id="rId17"/>
  </p:notesMasterIdLst>
  <p:handoutMasterIdLst>
    <p:handoutMasterId r:id="rId18"/>
  </p:handoutMasterIdLst>
  <p:sldIdLst>
    <p:sldId id="263" r:id="rId5"/>
    <p:sldId id="316" r:id="rId6"/>
    <p:sldId id="304" r:id="rId7"/>
    <p:sldId id="310" r:id="rId8"/>
    <p:sldId id="313" r:id="rId9"/>
    <p:sldId id="314" r:id="rId10"/>
    <p:sldId id="312" r:id="rId11"/>
    <p:sldId id="311" r:id="rId12"/>
    <p:sldId id="305" r:id="rId13"/>
    <p:sldId id="317" r:id="rId14"/>
    <p:sldId id="315" r:id="rId15"/>
    <p:sldId id="297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17"/>
    <a:srgbClr val="006600"/>
    <a:srgbClr val="71AFF9"/>
    <a:srgbClr val="0066FF"/>
    <a:srgbClr val="339933"/>
    <a:srgbClr val="525051"/>
    <a:srgbClr val="73A5CC"/>
    <a:srgbClr val="700017"/>
    <a:srgbClr val="B5DC10"/>
    <a:srgbClr val="CD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69" d="100"/>
          <a:sy n="69" d="100"/>
        </p:scale>
        <p:origin x="5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9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193A-8DD9-48E5-9DAC-3BA1D62C7CD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4523-2791-49C0-B2C4-854D9FE6E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3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0C7C26-2495-494A-98CB-7D234A038E5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7F107-C325-43AF-B1B6-1A0DBB00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48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F107-C325-43AF-B1B6-1A0DBB002F8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804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10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66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881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46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132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209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9505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086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11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626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495800"/>
            <a:ext cx="23622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87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406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35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2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60500"/>
            <a:ext cx="7772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95800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1pPr>
      <a:lvl2pPr marL="4191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2pPr>
      <a:lvl3pPr marL="8763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3pPr>
      <a:lvl4pPr marL="13335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4pPr>
      <a:lvl5pPr marL="1790700" indent="38100" algn="l" rtl="0" eaLnBrk="0" fontAlgn="base" hangingPunct="0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pitchFamily="34" charset="0"/>
        </a:defRPr>
      </a:lvl5pPr>
      <a:lvl6pPr marL="22479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6pPr>
      <a:lvl7pPr marL="27051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7pPr>
      <a:lvl8pPr marL="31623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8pPr>
      <a:lvl9pPr marL="3619500" algn="l" rtl="0" fontAlgn="base">
        <a:spcBef>
          <a:spcPts val="500"/>
        </a:spcBef>
        <a:spcAft>
          <a:spcPct val="0"/>
        </a:spcAft>
        <a:defRPr>
          <a:solidFill>
            <a:srgbClr val="878787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BFBFB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3200"/>
            <a:ext cx="8229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19400"/>
            <a:ext cx="822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mercerhill@highered.ohio.gov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hiohighered.org/education-programs" TargetMode="External"/><Relationship Id="rId2" Type="http://schemas.openxmlformats.org/officeDocument/2006/relationships/hyperlink" Target="mailto:jmercerhill@highered.ohio.gov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mexline@highered.ohio.gov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662550"/>
            <a:ext cx="7620000" cy="1385450"/>
          </a:xfrm>
        </p:spPr>
        <p:txBody>
          <a:bodyPr anchor="b"/>
          <a:lstStyle/>
          <a:p>
            <a:pPr algn="l" eaLnBrk="1" hangingPunct="1">
              <a:defRPr/>
            </a:pP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Ohio Department of Higher Education</a:t>
            </a:r>
            <a:b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</a:b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Spring 2017 Update to OCTEO</a:t>
            </a:r>
            <a:endParaRPr lang="en-US" sz="36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33400" y="3126938"/>
            <a:ext cx="71628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4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defRPr>
                <a:solidFill>
                  <a:srgbClr val="878787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Jessica Mercerhill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b="1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Senior Director, Educator Preparation</a:t>
            </a:r>
            <a:endParaRPr lang="en-US" altLang="en-US" sz="1400" b="1" dirty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33400" y="3048000"/>
            <a:ext cx="762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752600"/>
            <a:ext cx="4419600" cy="3124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 Core and Teacher Leader Standards Review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Faculty interested in serving on standards review committees should send CV to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jmercerhill@highered.ohio.gov</a:t>
            </a:r>
            <a:r>
              <a:rPr lang="en-US" dirty="0" smtClean="0">
                <a:solidFill>
                  <a:schemeClr val="tx1"/>
                </a:solidFill>
              </a:rPr>
              <a:t> by April 5.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2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620000" cy="4724400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Communications from ODHE Ed Prep</a:t>
            </a:r>
          </a:p>
          <a:p>
            <a:pPr algn="ctr"/>
            <a:endParaRPr lang="en-US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 Prep Listserv</a:t>
            </a:r>
          </a:p>
          <a:p>
            <a:pPr algn="ctr"/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Email </a:t>
            </a:r>
            <a:r>
              <a:rPr lang="en-US" b="1" dirty="0" smtClean="0">
                <a:solidFill>
                  <a:srgbClr val="C00000"/>
                </a:solidFill>
                <a:hlinkClick r:id="rId2"/>
              </a:rPr>
              <a:t>jmercerhill@highered.ohio.gov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Information Updates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Posted online bi-monthly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www.ohiohighered.org/education-programs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7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2819400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1pPr>
            <a:lvl2pPr marL="742950" indent="-28575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2pPr>
            <a:lvl3pPr marL="11430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3pPr>
            <a:lvl4pPr marL="16002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4pPr>
            <a:lvl5pPr marL="2057400" indent="-228600"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 charset="-128"/>
                <a:sym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sym typeface="Gill Sans" charset="0"/>
              </a:rPr>
              <a:t>Questions and Discussion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type="subTitle" idx="4294967295"/>
          </p:nvPr>
        </p:nvSpPr>
        <p:spPr>
          <a:xfrm>
            <a:off x="533400" y="1461650"/>
            <a:ext cx="8229600" cy="478675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Updates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TESOL Endorsement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Field hour requirements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Middle Childhood Generalist Endorsement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Paid Student Teaching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Chancellor’s Directive on Substance Addiction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Spring Surveys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Program Review Changes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End of Curricunet</a:t>
            </a:r>
          </a:p>
          <a:p>
            <a:pPr lvl="1"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New forms and evidence requirements</a:t>
            </a:r>
          </a:p>
          <a:p>
            <a:pPr>
              <a:spcBef>
                <a:spcPts val="1800"/>
              </a:spcBef>
              <a:buClr>
                <a:srgbClr val="C00000"/>
              </a:buClr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charset="-128"/>
              </a:rPr>
              <a:t>Questions and Answers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lphaUcPeriod"/>
              <a:defRPr/>
            </a:pPr>
            <a:endParaRPr lang="en-US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81000"/>
            <a:ext cx="7620000" cy="5472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  <a:sym typeface="Arial Bold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kern="0" dirty="0" smtClean="0">
                <a:latin typeface="Calibri" pitchFamily="34" charset="0"/>
                <a:cs typeface="Calibri" pitchFamily="34" charset="0"/>
                <a:sym typeface="Arial" pitchFamily="34" charset="0"/>
              </a:rPr>
              <a:t>Agenda</a:t>
            </a:r>
            <a:endParaRPr lang="en-US" sz="3200" i="1" kern="0" dirty="0" smtClean="0">
              <a:solidFill>
                <a:srgbClr val="700017"/>
              </a:solidFill>
              <a:latin typeface="Calibri" pitchFamily="34" charset="0"/>
              <a:ea typeface="ヒラギノ角ゴ ProN W3" charset="-128"/>
              <a:cs typeface="Calibri" pitchFamily="34" charset="0"/>
              <a:sym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3400" y="1309250"/>
            <a:ext cx="8077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2001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074" name="Picture 2" descr="60ceb62f-a9ad-4533-8409-4339902ec4ed@nampr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5955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type="subTitle" idx="1"/>
          </p:nvPr>
        </p:nvSpPr>
        <p:spPr>
          <a:xfrm>
            <a:off x="457200" y="1374775"/>
            <a:ext cx="8153400" cy="5102225"/>
          </a:xfrm>
        </p:spPr>
        <p:txBody>
          <a:bodyPr>
            <a:normAutofit/>
          </a:bodyPr>
          <a:lstStyle/>
          <a:p>
            <a:pPr marL="517525"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lnSpc>
                <a:spcPct val="150000"/>
              </a:lnSpc>
              <a:defRPr/>
            </a:pPr>
            <a:endParaRPr lang="en-US" b="1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81000" y="7620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Updates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457200" y="13716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828532"/>
            <a:ext cx="8001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TESOL endorsement now approved for undergraduate level 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field hour requirement for endorsements and second licenses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3333-1-05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endorsement and each additional license beyond the initial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reflected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students being admitted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programs beginning Fall 2017. Programs submitted for state approval during Fall 2017 should also reflect these new rules.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Middle Childhood Generalist Endorsement 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guidelines require “evidence of preparation in pedagogy in each of the additional content areas.”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Does your endorsement clearly align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this requirement, either through a methods course or the integration of content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773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620000" cy="533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Guidance on Paid Student Teaching </a:t>
            </a:r>
            <a:r>
              <a:rPr lang="en-US" b="1" dirty="0" smtClean="0">
                <a:solidFill>
                  <a:schemeClr val="tx1"/>
                </a:solidFill>
              </a:rPr>
              <a:t>Experiences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 </a:t>
            </a:r>
            <a:r>
              <a:rPr lang="en-US" dirty="0">
                <a:solidFill>
                  <a:schemeClr val="tx1"/>
                </a:solidFill>
              </a:rPr>
              <a:t>Teachers </a:t>
            </a:r>
            <a:r>
              <a:rPr lang="en-US" b="1" dirty="0">
                <a:solidFill>
                  <a:schemeClr val="tx1"/>
                </a:solidFill>
              </a:rPr>
              <a:t>who are on a substitute teaching license or alternative license</a:t>
            </a:r>
            <a:r>
              <a:rPr lang="en-US" dirty="0">
                <a:solidFill>
                  <a:schemeClr val="tx1"/>
                </a:solidFill>
              </a:rPr>
              <a:t> may stay in the classroom in which they work.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EPP should establish </a:t>
            </a: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MOU with the school or district that clearly outlines the following roles and understandings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 The school/district recognizes that the employee will be completing school requirements during working hours.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 The school/district will supply a mentor teacher who can periodically observe and provide feedback, just as a cooperating teacher would.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. The EPP will provide an institution employee to serve as the field supervisor for the candidate, and will conduct </a:t>
            </a:r>
            <a:r>
              <a:rPr lang="en-US" dirty="0" smtClean="0">
                <a:solidFill>
                  <a:schemeClr val="tx1"/>
                </a:solidFill>
              </a:rPr>
              <a:t>same observations </a:t>
            </a:r>
            <a:r>
              <a:rPr lang="en-US" dirty="0">
                <a:solidFill>
                  <a:schemeClr val="tx1"/>
                </a:solidFill>
              </a:rPr>
              <a:t>and feedback that are provided to all student teaching candidates. </a:t>
            </a:r>
          </a:p>
        </p:txBody>
      </p:sp>
    </p:spTree>
    <p:extLst>
      <p:ext uri="{BB962C8B-B14F-4D97-AF65-F5344CB8AC3E}">
        <p14:creationId xmlns:p14="http://schemas.microsoft.com/office/powerpoint/2010/main" val="356705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6962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Chancellor’s Directive on Substance Addiction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ALL licensure programs that receive approval through ODHE must embed information regarding how educators can incorporate substance addiction, and in particular opioid abuse, into the school day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 one page resource is available on the ODHE website Standards and Requirements page.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During program review, institutions will be asked to provide information on how it is embedded into the program.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5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5438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Spring Surveys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Pre-Service, Principal Intern, and Principal Mentor surveys sent March 6.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Reminder emails will go out April 3 and May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Lists of completion status will be sent to institutions April 5-7.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Please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Links cannot be used by multiple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Institutions cannot send links to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Please reach out to your partners and ask them to look for and respond to the survey (and check their junk mail!).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From</a:t>
            </a:r>
            <a:r>
              <a:rPr lang="en-US" sz="1800" dirty="0">
                <a:solidFill>
                  <a:schemeClr val="tx1"/>
                </a:solidFill>
              </a:rPr>
              <a:t>: Ohio Department of Higher Education  &lt;noreply@qemailserver.com&gt;</a:t>
            </a:r>
          </a:p>
        </p:txBody>
      </p:sp>
    </p:spTree>
    <p:extLst>
      <p:ext uri="{BB962C8B-B14F-4D97-AF65-F5344CB8AC3E}">
        <p14:creationId xmlns:p14="http://schemas.microsoft.com/office/powerpoint/2010/main" val="286183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924800" cy="5562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-128"/>
              </a:rPr>
              <a:t>Program Reviews should happen at least the semester BEFORE the approval deadline. </a:t>
            </a:r>
            <a:r>
              <a:rPr lang="en-US" dirty="0">
                <a:solidFill>
                  <a:schemeClr val="tx1"/>
                </a:solidFill>
                <a:ea typeface="ＭＳ Ｐゴシック" charset="-128"/>
              </a:rPr>
              <a:t>Programs not approved on time risk going into “teach out mode” meaning enrolled students may finish, but no more may be admitted.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</a:rPr>
              <a:t>NEW Streamlining Program Review Processes: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</a:rPr>
              <a:t>Undergraduate Post-Baccalaureate </a:t>
            </a:r>
            <a:r>
              <a:rPr lang="en-US" sz="1800" dirty="0">
                <a:solidFill>
                  <a:schemeClr val="tx1"/>
                </a:solidFill>
              </a:rPr>
              <a:t>programs only need state approval if they meet the following: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1. The coursework for the program is run separately from the undergraduate licensure courses and admissions requirements are different. or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2. No undergraduate program is available and you have a licensure program that stands completely on its own. </a:t>
            </a:r>
          </a:p>
          <a:p>
            <a:pPr marL="742950" lvl="1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Students enrolling in your licensure-only option must be admitted into the program using the same qualifications that degree-seeking students are required to meet, and all requirements for the license must be completed. </a:t>
            </a:r>
            <a:endParaRPr lang="en-US" sz="1800" b="1" dirty="0">
              <a:solidFill>
                <a:schemeClr val="tx1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57616" y="228600"/>
            <a:ext cx="800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 Review Changes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733816" y="838200"/>
            <a:ext cx="8001000" cy="3175"/>
          </a:xfrm>
          <a:prstGeom prst="line">
            <a:avLst/>
          </a:prstGeom>
          <a:noFill/>
          <a:ln w="9525">
            <a:solidFill>
              <a:srgbClr val="F200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2010"/>
            <a:ext cx="7391400" cy="1752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Curricunet will no longer be in use after Spring semester!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needed, download documentation in system for your own </a:t>
            </a:r>
            <a:r>
              <a:rPr lang="en-US" dirty="0" smtClean="0">
                <a:solidFill>
                  <a:schemeClr val="tx1"/>
                </a:solidFill>
              </a:rPr>
              <a:t>files by June 1.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“View Proposal”, download </a:t>
            </a:r>
            <a:r>
              <a:rPr lang="en-US" dirty="0" smtClean="0">
                <a:solidFill>
                  <a:schemeClr val="tx1"/>
                </a:solidFill>
              </a:rPr>
              <a:t>pdf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Image result for grave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2990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3657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Curricunet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88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2362200"/>
            <a:ext cx="5948820" cy="2209800"/>
          </a:xfrm>
        </p:spPr>
        <p:txBody>
          <a:bodyPr>
            <a:normAutofit fontScale="92500" lnSpcReduction="20000"/>
          </a:bodyPr>
          <a:lstStyle/>
          <a:p>
            <a:pPr lvl="0" eaLnBrk="1" hangingPunct="1">
              <a:spcBef>
                <a:spcPct val="0"/>
              </a:spcBef>
            </a:pPr>
            <a:endParaRPr lang="en-US" dirty="0">
              <a:solidFill>
                <a:srgbClr val="000000"/>
              </a:solidFill>
              <a:ea typeface="ヒラギノ角ゴ ProN W3" charset="-128"/>
              <a:sym typeface="Gill Sans" charset="0"/>
            </a:endParaRPr>
          </a:p>
          <a:p>
            <a:pPr lvl="0" eaLnBrk="1" hangingPunct="1">
              <a:spcBef>
                <a:spcPct val="0"/>
              </a:spcBef>
            </a:pPr>
            <a:r>
              <a:rPr lang="en-US" sz="1900" dirty="0">
                <a:solidFill>
                  <a:srgbClr val="000000"/>
                </a:solidFill>
                <a:ea typeface="ヒラギノ角ゴ ProN W3" charset="-128"/>
                <a:sym typeface="Gill Sans" charset="0"/>
              </a:rPr>
              <a:t>All programs to be reviewed go into one initial inquiry!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900" dirty="0" smtClean="0">
                <a:solidFill>
                  <a:schemeClr val="tx1"/>
                </a:solidFill>
                <a:ea typeface="ＭＳ Ｐゴシック" charset="-128"/>
              </a:rPr>
              <a:t>Spring Reviews in progress now. Goal </a:t>
            </a:r>
            <a:r>
              <a:rPr lang="en-US" sz="1900" dirty="0">
                <a:solidFill>
                  <a:schemeClr val="tx1"/>
                </a:solidFill>
                <a:ea typeface="ＭＳ Ｐゴシック" charset="-128"/>
              </a:rPr>
              <a:t>for completed reviews is </a:t>
            </a:r>
            <a:r>
              <a:rPr lang="en-US" sz="1900" dirty="0" smtClean="0">
                <a:solidFill>
                  <a:schemeClr val="tx1"/>
                </a:solidFill>
                <a:ea typeface="ＭＳ Ｐゴシック" charset="-128"/>
              </a:rPr>
              <a:t>mid-May.</a:t>
            </a:r>
            <a:endParaRPr lang="en-US" sz="1900" dirty="0">
              <a:solidFill>
                <a:schemeClr val="tx1"/>
              </a:solidFill>
              <a:ea typeface="ＭＳ Ｐゴシック" charset="-128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900" dirty="0" smtClean="0">
                <a:solidFill>
                  <a:schemeClr val="tx1"/>
                </a:solidFill>
                <a:ea typeface="ＭＳ Ｐゴシック" charset="-128"/>
              </a:rPr>
              <a:t>Fall </a:t>
            </a:r>
            <a:r>
              <a:rPr lang="en-US" sz="1900" dirty="0">
                <a:solidFill>
                  <a:schemeClr val="tx1"/>
                </a:solidFill>
                <a:ea typeface="ＭＳ Ｐゴシック" charset="-128"/>
              </a:rPr>
              <a:t>2017 Initial Inquiry deadline is </a:t>
            </a:r>
            <a:r>
              <a:rPr lang="en-US" sz="1900" dirty="0" smtClean="0">
                <a:solidFill>
                  <a:schemeClr val="tx1"/>
                </a:solidFill>
                <a:ea typeface="ＭＳ Ｐゴシック" charset="-128"/>
              </a:rPr>
              <a:t>September 15, Submissions </a:t>
            </a:r>
            <a:r>
              <a:rPr lang="en-US" sz="1900" dirty="0">
                <a:solidFill>
                  <a:schemeClr val="tx1"/>
                </a:solidFill>
                <a:ea typeface="ＭＳ Ｐゴシック" charset="-128"/>
              </a:rPr>
              <a:t>due </a:t>
            </a:r>
            <a:r>
              <a:rPr lang="en-US" sz="1900" dirty="0" smtClean="0">
                <a:solidFill>
                  <a:schemeClr val="tx1"/>
                </a:solidFill>
                <a:ea typeface="ＭＳ Ｐゴシック" charset="-128"/>
              </a:rPr>
              <a:t>October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579" y="533400"/>
            <a:ext cx="8011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program review forms now available!</a:t>
            </a: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participated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adhoc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group, 21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feedback process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Email Matt Exline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mexline@highered.ohio.gov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request Initial Inquiry form.</a:t>
            </a:r>
          </a:p>
          <a:p>
            <a:pPr algn="l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forms directly aligned to the Ohio Revised and Administrative Codes.</a:t>
            </a:r>
          </a:p>
        </p:txBody>
      </p:sp>
      <p:pic>
        <p:nvPicPr>
          <p:cNvPr id="2054" name="Picture 6" descr="0c676dab-808f-4e48-a75a-d1edda8649e4@namprd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1406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927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- Custom Layo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1209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ustom Layout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ustom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</TotalTime>
  <Pages>0</Pages>
  <Words>578</Words>
  <Characters>0</Characters>
  <Application>Microsoft Office PowerPoint</Application>
  <PresentationFormat>On-screen Show (4:3)</PresentationFormat>
  <Lines>0</Lines>
  <Paragraphs>85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Bold</vt:lpstr>
      <vt:lpstr>Calibri</vt:lpstr>
      <vt:lpstr>Gill Sans</vt:lpstr>
      <vt:lpstr>ヒラギノ角ゴ ProN W3</vt:lpstr>
      <vt:lpstr>ヒラギノ角ゴ ProN W6</vt:lpstr>
      <vt:lpstr>Default - Title Slide</vt:lpstr>
      <vt:lpstr>TEMPLATE_light</vt:lpstr>
      <vt:lpstr>1_TEMPLATE_light</vt:lpstr>
      <vt:lpstr>Default - Custom Layout</vt:lpstr>
      <vt:lpstr>Ohio Department of Higher Education Spring 2017 Update to OCTEO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LLM</dc:creator>
  <cp:lastModifiedBy>Jessica Mercerhill</cp:lastModifiedBy>
  <cp:revision>112</cp:revision>
  <cp:lastPrinted>2011-09-28T20:03:32Z</cp:lastPrinted>
  <dcterms:modified xsi:type="dcterms:W3CDTF">2017-03-29T15:00:39Z</dcterms:modified>
</cp:coreProperties>
</file>