
<file path=[Content_Types].xml><?xml version="1.0" encoding="utf-8"?>
<Types xmlns="http://schemas.openxmlformats.org/package/2006/content-types">
  <Default Extension="png" ContentType="image/png"/>
  <Default Extension="mp3" ContentType="audio/mpe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6" r:id="rId2"/>
    <p:sldId id="257" r:id="rId3"/>
    <p:sldId id="269" r:id="rId4"/>
    <p:sldId id="270" r:id="rId5"/>
    <p:sldId id="283" r:id="rId6"/>
    <p:sldId id="284" r:id="rId7"/>
    <p:sldId id="271" r:id="rId8"/>
    <p:sldId id="258" r:id="rId9"/>
    <p:sldId id="259" r:id="rId10"/>
    <p:sldId id="260" r:id="rId11"/>
    <p:sldId id="261" r:id="rId12"/>
    <p:sldId id="262" r:id="rId13"/>
    <p:sldId id="263" r:id="rId14"/>
    <p:sldId id="264" r:id="rId15"/>
    <p:sldId id="265" r:id="rId16"/>
    <p:sldId id="266" r:id="rId17"/>
    <p:sldId id="267" r:id="rId18"/>
    <p:sldId id="268" r:id="rId19"/>
    <p:sldId id="285" r:id="rId20"/>
    <p:sldId id="286" r:id="rId21"/>
    <p:sldId id="287" r:id="rId22"/>
    <p:sldId id="288" r:id="rId23"/>
    <p:sldId id="289" r:id="rId24"/>
    <p:sldId id="290" r:id="rId25"/>
    <p:sldId id="291" r:id="rId26"/>
    <p:sldId id="292" r:id="rId27"/>
    <p:sldId id="293" r:id="rId28"/>
    <p:sldId id="294" r:id="rId29"/>
    <p:sldId id="295" r:id="rId30"/>
    <p:sldId id="300" r:id="rId31"/>
    <p:sldId id="301" r:id="rId32"/>
    <p:sldId id="296" r:id="rId33"/>
    <p:sldId id="297" r:id="rId34"/>
    <p:sldId id="298" r:id="rId35"/>
    <p:sldId id="299" r:id="rId36"/>
    <p:sldId id="272" r:id="rId37"/>
    <p:sldId id="273" r:id="rId38"/>
    <p:sldId id="274" r:id="rId39"/>
    <p:sldId id="275" r:id="rId40"/>
    <p:sldId id="276" r:id="rId41"/>
    <p:sldId id="277" r:id="rId42"/>
    <p:sldId id="278" r:id="rId43"/>
    <p:sldId id="279" r:id="rId44"/>
    <p:sldId id="280" r:id="rId45"/>
    <p:sldId id="281" r:id="rId46"/>
    <p:sldId id="282"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00"/>
    <a:srgbClr val="000099"/>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4660"/>
  </p:normalViewPr>
  <p:slideViewPr>
    <p:cSldViewPr snapToGrid="0" showGuides="1">
      <p:cViewPr varScale="1">
        <p:scale>
          <a:sx n="116" d="100"/>
          <a:sy n="116" d="100"/>
        </p:scale>
        <p:origin x="138" y="34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6B8ABB-7CB6-4498-AE47-4F713FAA7ADE}" type="datetimeFigureOut">
              <a:rPr lang="en-US" smtClean="0"/>
              <a:t>3/14/2017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5F6E19-970B-425C-B8EA-23764ADB25B0}" type="slidenum">
              <a:rPr lang="en-US" smtClean="0"/>
              <a:t>‹#›</a:t>
            </a:fld>
            <a:endParaRPr lang="en-US"/>
          </a:p>
        </p:txBody>
      </p:sp>
    </p:spTree>
    <p:extLst>
      <p:ext uri="{BB962C8B-B14F-4D97-AF65-F5344CB8AC3E}">
        <p14:creationId xmlns:p14="http://schemas.microsoft.com/office/powerpoint/2010/main" val="13754348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17EE5A-708C-409D-A722-CE3F401C3817}" type="slidenum">
              <a:rPr lang="en-US" smtClean="0"/>
              <a:t>36</a:t>
            </a:fld>
            <a:endParaRPr lang="en-US"/>
          </a:p>
        </p:txBody>
      </p:sp>
    </p:spTree>
    <p:extLst>
      <p:ext uri="{BB962C8B-B14F-4D97-AF65-F5344CB8AC3E}">
        <p14:creationId xmlns:p14="http://schemas.microsoft.com/office/powerpoint/2010/main" val="3785443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17EE5A-708C-409D-A722-CE3F401C3817}" type="slidenum">
              <a:rPr lang="en-US" smtClean="0"/>
              <a:t>37</a:t>
            </a:fld>
            <a:endParaRPr lang="en-US"/>
          </a:p>
        </p:txBody>
      </p:sp>
    </p:spTree>
    <p:extLst>
      <p:ext uri="{BB962C8B-B14F-4D97-AF65-F5344CB8AC3E}">
        <p14:creationId xmlns:p14="http://schemas.microsoft.com/office/powerpoint/2010/main" val="921731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17EE5A-708C-409D-A722-CE3F401C3817}" type="slidenum">
              <a:rPr lang="en-US" smtClean="0"/>
              <a:t>38</a:t>
            </a:fld>
            <a:endParaRPr lang="en-US"/>
          </a:p>
        </p:txBody>
      </p:sp>
    </p:spTree>
    <p:extLst>
      <p:ext uri="{BB962C8B-B14F-4D97-AF65-F5344CB8AC3E}">
        <p14:creationId xmlns:p14="http://schemas.microsoft.com/office/powerpoint/2010/main" val="895913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D9DF55-77D3-4CE0-BC50-1661F911792E}" type="slidenum">
              <a:rPr lang="en-US" smtClean="0"/>
              <a:t>39</a:t>
            </a:fld>
            <a:endParaRPr lang="en-US"/>
          </a:p>
        </p:txBody>
      </p:sp>
    </p:spTree>
    <p:extLst>
      <p:ext uri="{BB962C8B-B14F-4D97-AF65-F5344CB8AC3E}">
        <p14:creationId xmlns:p14="http://schemas.microsoft.com/office/powerpoint/2010/main" val="14707402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D9DF55-77D3-4CE0-BC50-1661F911792E}" type="slidenum">
              <a:rPr lang="en-US" smtClean="0"/>
              <a:t>40</a:t>
            </a:fld>
            <a:endParaRPr lang="en-US"/>
          </a:p>
        </p:txBody>
      </p:sp>
    </p:spTree>
    <p:extLst>
      <p:ext uri="{BB962C8B-B14F-4D97-AF65-F5344CB8AC3E}">
        <p14:creationId xmlns:p14="http://schemas.microsoft.com/office/powerpoint/2010/main" val="25006425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D9DF55-77D3-4CE0-BC50-1661F911792E}" type="slidenum">
              <a:rPr lang="en-US" smtClean="0"/>
              <a:t>41</a:t>
            </a:fld>
            <a:endParaRPr lang="en-US"/>
          </a:p>
        </p:txBody>
      </p:sp>
    </p:spTree>
    <p:extLst>
      <p:ext uri="{BB962C8B-B14F-4D97-AF65-F5344CB8AC3E}">
        <p14:creationId xmlns:p14="http://schemas.microsoft.com/office/powerpoint/2010/main" val="5374043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D9DF55-77D3-4CE0-BC50-1661F911792E}" type="slidenum">
              <a:rPr lang="en-US" smtClean="0"/>
              <a:t>42</a:t>
            </a:fld>
            <a:endParaRPr lang="en-US"/>
          </a:p>
        </p:txBody>
      </p:sp>
    </p:spTree>
    <p:extLst>
      <p:ext uri="{BB962C8B-B14F-4D97-AF65-F5344CB8AC3E}">
        <p14:creationId xmlns:p14="http://schemas.microsoft.com/office/powerpoint/2010/main" val="33784585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D9DF55-77D3-4CE0-BC50-1661F911792E}" type="slidenum">
              <a:rPr lang="en-US" smtClean="0"/>
              <a:t>43</a:t>
            </a:fld>
            <a:endParaRPr lang="en-US"/>
          </a:p>
        </p:txBody>
      </p:sp>
    </p:spTree>
    <p:extLst>
      <p:ext uri="{BB962C8B-B14F-4D97-AF65-F5344CB8AC3E}">
        <p14:creationId xmlns:p14="http://schemas.microsoft.com/office/powerpoint/2010/main" val="14718748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PowerPoint Student-Staff Expectations Template is available upon request.</a:t>
            </a:r>
          </a:p>
        </p:txBody>
      </p:sp>
      <p:sp>
        <p:nvSpPr>
          <p:cNvPr id="4" name="Slide Number Placeholder 3"/>
          <p:cNvSpPr>
            <a:spLocks noGrp="1"/>
          </p:cNvSpPr>
          <p:nvPr>
            <p:ph type="sldNum" sz="quarter" idx="10"/>
          </p:nvPr>
        </p:nvSpPr>
        <p:spPr/>
        <p:txBody>
          <a:bodyPr/>
          <a:lstStyle/>
          <a:p>
            <a:fld id="{0CEA3293-BAF5-44F7-AFB4-2C72ADA10B75}" type="slidenum">
              <a:rPr lang="en-US" smtClean="0"/>
              <a:pPr/>
              <a:t>45</a:t>
            </a:fld>
            <a:endParaRPr lang="en-US" dirty="0"/>
          </a:p>
        </p:txBody>
      </p:sp>
    </p:spTree>
    <p:extLst>
      <p:ext uri="{BB962C8B-B14F-4D97-AF65-F5344CB8AC3E}">
        <p14:creationId xmlns:p14="http://schemas.microsoft.com/office/powerpoint/2010/main" val="6104318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FF9359A-5BE3-4A76-9BC5-C7C4917F9C50}" type="datetimeFigureOut">
              <a:rPr lang="en-US" smtClean="0"/>
              <a:t>3/14/2017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C9D2DE-48EE-475C-9D9D-C38A766A7DA0}" type="slidenum">
              <a:rPr lang="en-US" smtClean="0"/>
              <a:t>‹#›</a:t>
            </a:fld>
            <a:endParaRPr lang="en-US"/>
          </a:p>
        </p:txBody>
      </p:sp>
    </p:spTree>
    <p:extLst>
      <p:ext uri="{BB962C8B-B14F-4D97-AF65-F5344CB8AC3E}">
        <p14:creationId xmlns:p14="http://schemas.microsoft.com/office/powerpoint/2010/main" val="38213009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F9359A-5BE3-4A76-9BC5-C7C4917F9C50}" type="datetimeFigureOut">
              <a:rPr lang="en-US" smtClean="0"/>
              <a:t>3/14/2017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C9D2DE-48EE-475C-9D9D-C38A766A7DA0}" type="slidenum">
              <a:rPr lang="en-US" smtClean="0"/>
              <a:t>‹#›</a:t>
            </a:fld>
            <a:endParaRPr lang="en-US"/>
          </a:p>
        </p:txBody>
      </p:sp>
    </p:spTree>
    <p:extLst>
      <p:ext uri="{BB962C8B-B14F-4D97-AF65-F5344CB8AC3E}">
        <p14:creationId xmlns:p14="http://schemas.microsoft.com/office/powerpoint/2010/main" val="975727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F9359A-5BE3-4A76-9BC5-C7C4917F9C50}" type="datetimeFigureOut">
              <a:rPr lang="en-US" smtClean="0"/>
              <a:t>3/14/2017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C9D2DE-48EE-475C-9D9D-C38A766A7DA0}" type="slidenum">
              <a:rPr lang="en-US" smtClean="0"/>
              <a:t>‹#›</a:t>
            </a:fld>
            <a:endParaRPr lang="en-US"/>
          </a:p>
        </p:txBody>
      </p:sp>
    </p:spTree>
    <p:extLst>
      <p:ext uri="{BB962C8B-B14F-4D97-AF65-F5344CB8AC3E}">
        <p14:creationId xmlns:p14="http://schemas.microsoft.com/office/powerpoint/2010/main" val="24900877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076456F-F47D-4F25-8053-2A695DA0CA7D}" type="datetimeFigureOut">
              <a:rPr lang="en-US" dirty="0"/>
              <a:t>3/14/2017</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5832550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F9359A-5BE3-4A76-9BC5-C7C4917F9C50}" type="datetimeFigureOut">
              <a:rPr lang="en-US" smtClean="0"/>
              <a:t>3/14/2017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C9D2DE-48EE-475C-9D9D-C38A766A7DA0}" type="slidenum">
              <a:rPr lang="en-US" smtClean="0"/>
              <a:t>‹#›</a:t>
            </a:fld>
            <a:endParaRPr lang="en-US"/>
          </a:p>
        </p:txBody>
      </p:sp>
    </p:spTree>
    <p:extLst>
      <p:ext uri="{BB962C8B-B14F-4D97-AF65-F5344CB8AC3E}">
        <p14:creationId xmlns:p14="http://schemas.microsoft.com/office/powerpoint/2010/main" val="4244784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FF9359A-5BE3-4A76-9BC5-C7C4917F9C50}" type="datetimeFigureOut">
              <a:rPr lang="en-US" smtClean="0"/>
              <a:t>3/14/2017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C9D2DE-48EE-475C-9D9D-C38A766A7DA0}" type="slidenum">
              <a:rPr lang="en-US" smtClean="0"/>
              <a:t>‹#›</a:t>
            </a:fld>
            <a:endParaRPr lang="en-US"/>
          </a:p>
        </p:txBody>
      </p:sp>
    </p:spTree>
    <p:extLst>
      <p:ext uri="{BB962C8B-B14F-4D97-AF65-F5344CB8AC3E}">
        <p14:creationId xmlns:p14="http://schemas.microsoft.com/office/powerpoint/2010/main" val="964280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FF9359A-5BE3-4A76-9BC5-C7C4917F9C50}" type="datetimeFigureOut">
              <a:rPr lang="en-US" smtClean="0"/>
              <a:t>3/14/2017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C9D2DE-48EE-475C-9D9D-C38A766A7DA0}" type="slidenum">
              <a:rPr lang="en-US" smtClean="0"/>
              <a:t>‹#›</a:t>
            </a:fld>
            <a:endParaRPr lang="en-US"/>
          </a:p>
        </p:txBody>
      </p:sp>
    </p:spTree>
    <p:extLst>
      <p:ext uri="{BB962C8B-B14F-4D97-AF65-F5344CB8AC3E}">
        <p14:creationId xmlns:p14="http://schemas.microsoft.com/office/powerpoint/2010/main" val="22199664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FF9359A-5BE3-4A76-9BC5-C7C4917F9C50}" type="datetimeFigureOut">
              <a:rPr lang="en-US" smtClean="0"/>
              <a:t>3/14/2017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C9D2DE-48EE-475C-9D9D-C38A766A7DA0}" type="slidenum">
              <a:rPr lang="en-US" smtClean="0"/>
              <a:t>‹#›</a:t>
            </a:fld>
            <a:endParaRPr lang="en-US"/>
          </a:p>
        </p:txBody>
      </p:sp>
    </p:spTree>
    <p:extLst>
      <p:ext uri="{BB962C8B-B14F-4D97-AF65-F5344CB8AC3E}">
        <p14:creationId xmlns:p14="http://schemas.microsoft.com/office/powerpoint/2010/main" val="420843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FF9359A-5BE3-4A76-9BC5-C7C4917F9C50}" type="datetimeFigureOut">
              <a:rPr lang="en-US" smtClean="0"/>
              <a:t>3/14/2017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DC9D2DE-48EE-475C-9D9D-C38A766A7DA0}" type="slidenum">
              <a:rPr lang="en-US" smtClean="0"/>
              <a:t>‹#›</a:t>
            </a:fld>
            <a:endParaRPr lang="en-US"/>
          </a:p>
        </p:txBody>
      </p:sp>
    </p:spTree>
    <p:extLst>
      <p:ext uri="{BB962C8B-B14F-4D97-AF65-F5344CB8AC3E}">
        <p14:creationId xmlns:p14="http://schemas.microsoft.com/office/powerpoint/2010/main" val="3503754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F9359A-5BE3-4A76-9BC5-C7C4917F9C50}" type="datetimeFigureOut">
              <a:rPr lang="en-US" smtClean="0"/>
              <a:t>3/14/2017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DC9D2DE-48EE-475C-9D9D-C38A766A7DA0}" type="slidenum">
              <a:rPr lang="en-US" smtClean="0"/>
              <a:t>‹#›</a:t>
            </a:fld>
            <a:endParaRPr lang="en-US"/>
          </a:p>
        </p:txBody>
      </p:sp>
    </p:spTree>
    <p:extLst>
      <p:ext uri="{BB962C8B-B14F-4D97-AF65-F5344CB8AC3E}">
        <p14:creationId xmlns:p14="http://schemas.microsoft.com/office/powerpoint/2010/main" val="4206577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FF9359A-5BE3-4A76-9BC5-C7C4917F9C50}" type="datetimeFigureOut">
              <a:rPr lang="en-US" smtClean="0"/>
              <a:t>3/14/2017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C9D2DE-48EE-475C-9D9D-C38A766A7DA0}" type="slidenum">
              <a:rPr lang="en-US" smtClean="0"/>
              <a:t>‹#›</a:t>
            </a:fld>
            <a:endParaRPr lang="en-US"/>
          </a:p>
        </p:txBody>
      </p:sp>
    </p:spTree>
    <p:extLst>
      <p:ext uri="{BB962C8B-B14F-4D97-AF65-F5344CB8AC3E}">
        <p14:creationId xmlns:p14="http://schemas.microsoft.com/office/powerpoint/2010/main" val="798893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FF9359A-5BE3-4A76-9BC5-C7C4917F9C50}" type="datetimeFigureOut">
              <a:rPr lang="en-US" smtClean="0"/>
              <a:t>3/14/2017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C9D2DE-48EE-475C-9D9D-C38A766A7DA0}" type="slidenum">
              <a:rPr lang="en-US" smtClean="0"/>
              <a:t>‹#›</a:t>
            </a:fld>
            <a:endParaRPr lang="en-US"/>
          </a:p>
        </p:txBody>
      </p:sp>
    </p:spTree>
    <p:extLst>
      <p:ext uri="{BB962C8B-B14F-4D97-AF65-F5344CB8AC3E}">
        <p14:creationId xmlns:p14="http://schemas.microsoft.com/office/powerpoint/2010/main" val="32135429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F9359A-5BE3-4A76-9BC5-C7C4917F9C50}" type="datetimeFigureOut">
              <a:rPr lang="en-US" smtClean="0"/>
              <a:t>3/14/2017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C9D2DE-48EE-475C-9D9D-C38A766A7DA0}" type="slidenum">
              <a:rPr lang="en-US" smtClean="0"/>
              <a:t>‹#›</a:t>
            </a:fld>
            <a:endParaRPr lang="en-US"/>
          </a:p>
        </p:txBody>
      </p:sp>
    </p:spTree>
    <p:extLst>
      <p:ext uri="{BB962C8B-B14F-4D97-AF65-F5344CB8AC3E}">
        <p14:creationId xmlns:p14="http://schemas.microsoft.com/office/powerpoint/2010/main" val="25217434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8.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g"/><Relationship Id="rId7" Type="http://schemas.openxmlformats.org/officeDocument/2006/relationships/image" Target="../media/image18.jp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 Id="rId9" Type="http://schemas.openxmlformats.org/officeDocument/2006/relationships/image" Target="../media/image20.jpg"/></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s://www.facebook.com/OSEAOUL" TargetMode="External"/><Relationship Id="rId2" Type="http://schemas.openxmlformats.org/officeDocument/2006/relationships/hyperlink" Target="http://osea-oul.weebly.com/" TargetMode="External"/><Relationship Id="rId1" Type="http://schemas.openxmlformats.org/officeDocument/2006/relationships/slideLayout" Target="../slideLayouts/slideLayout2.xml"/><Relationship Id="rId4" Type="http://schemas.openxmlformats.org/officeDocument/2006/relationships/hyperlink" Target="https://twitter.com/OSEAOUL"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1.png"/><Relationship Id="rId4" Type="http://schemas.openxmlformats.org/officeDocument/2006/relationships/notesSlide" Target="../notesSlides/notesSlide3.xml"/></Relationships>
</file>

<file path=ppt/slides/_rels/slide39.xml.rels><?xml version="1.0" encoding="UTF-8" standalone="yes"?>
<Relationships xmlns="http://schemas.openxmlformats.org/package/2006/relationships"><Relationship Id="rId3" Type="http://schemas.openxmlformats.org/officeDocument/2006/relationships/hyperlink" Target="http://www.edutopia.org/blog/true-grit-measure-teach-success-vicki-davis" TargetMode="External"/><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8" Type="http://schemas.openxmlformats.org/officeDocument/2006/relationships/oleObject" Target="../embeddings/oleObject1.bin"/><Relationship Id="rId13" Type="http://schemas.openxmlformats.org/officeDocument/2006/relationships/image" Target="../media/image41.jpeg"/><Relationship Id="rId3" Type="http://schemas.openxmlformats.org/officeDocument/2006/relationships/notesSlide" Target="../notesSlides/notesSlide7.xml"/><Relationship Id="rId7" Type="http://schemas.openxmlformats.org/officeDocument/2006/relationships/image" Target="../media/image37.png"/><Relationship Id="rId12"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6.jpeg"/><Relationship Id="rId11" Type="http://schemas.openxmlformats.org/officeDocument/2006/relationships/image" Target="../media/image39.jpeg"/><Relationship Id="rId5" Type="http://schemas.openxmlformats.org/officeDocument/2006/relationships/image" Target="../media/image35.jpeg"/><Relationship Id="rId10" Type="http://schemas.openxmlformats.org/officeDocument/2006/relationships/image" Target="../media/image38.jpeg"/><Relationship Id="rId4" Type="http://schemas.openxmlformats.org/officeDocument/2006/relationships/image" Target="../media/image34.jpeg"/><Relationship Id="rId9" Type="http://schemas.openxmlformats.org/officeDocument/2006/relationships/image" Target="../media/image33.emf"/><Relationship Id="rId14" Type="http://schemas.openxmlformats.org/officeDocument/2006/relationships/image" Target="../media/image42.jpeg"/></Relationships>
</file>

<file path=ppt/slides/_rels/slide43.xml.rels><?xml version="1.0" encoding="UTF-8" standalone="yes"?>
<Relationships xmlns="http://schemas.openxmlformats.org/package/2006/relationships"><Relationship Id="rId8" Type="http://schemas.openxmlformats.org/officeDocument/2006/relationships/image" Target="../media/image47.jpeg"/><Relationship Id="rId13" Type="http://schemas.openxmlformats.org/officeDocument/2006/relationships/image" Target="../media/image52.jpeg"/><Relationship Id="rId3" Type="http://schemas.openxmlformats.org/officeDocument/2006/relationships/image" Target="../media/image38.jpeg"/><Relationship Id="rId7" Type="http://schemas.openxmlformats.org/officeDocument/2006/relationships/image" Target="../media/image46.jpeg"/><Relationship Id="rId12" Type="http://schemas.openxmlformats.org/officeDocument/2006/relationships/image" Target="../media/image51.jpeg"/><Relationship Id="rId2" Type="http://schemas.openxmlformats.org/officeDocument/2006/relationships/notesSlide" Target="../notesSlides/notesSlide8.xml"/><Relationship Id="rId16" Type="http://schemas.openxmlformats.org/officeDocument/2006/relationships/image" Target="../media/image55.jpeg"/><Relationship Id="rId1" Type="http://schemas.openxmlformats.org/officeDocument/2006/relationships/slideLayout" Target="../slideLayouts/slideLayout2.xml"/><Relationship Id="rId6" Type="http://schemas.openxmlformats.org/officeDocument/2006/relationships/image" Target="../media/image45.jpeg"/><Relationship Id="rId11" Type="http://schemas.openxmlformats.org/officeDocument/2006/relationships/image" Target="../media/image50.jpeg"/><Relationship Id="rId5" Type="http://schemas.openxmlformats.org/officeDocument/2006/relationships/image" Target="../media/image44.jpeg"/><Relationship Id="rId15" Type="http://schemas.openxmlformats.org/officeDocument/2006/relationships/image" Target="../media/image54.jpeg"/><Relationship Id="rId10" Type="http://schemas.openxmlformats.org/officeDocument/2006/relationships/image" Target="../media/image49.jpeg"/><Relationship Id="rId4" Type="http://schemas.openxmlformats.org/officeDocument/2006/relationships/image" Target="../media/image43.jpeg"/><Relationship Id="rId9" Type="http://schemas.openxmlformats.org/officeDocument/2006/relationships/image" Target="../media/image48.jpeg"/><Relationship Id="rId14" Type="http://schemas.openxmlformats.org/officeDocument/2006/relationships/image" Target="../media/image53.jpeg"/></Relationships>
</file>

<file path=ppt/slides/_rels/slide44.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hyperlink" Target="http://www.mindsetonline.com/" TargetMode="External"/><Relationship Id="rId7" Type="http://schemas.openxmlformats.org/officeDocument/2006/relationships/image" Target="../media/image57.png"/><Relationship Id="rId2" Type="http://schemas.openxmlformats.org/officeDocument/2006/relationships/hyperlink" Target="http://www.edutopia.org/" TargetMode="External"/><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hyperlink" Target="http://www.naesp.org/" TargetMode="External"/><Relationship Id="rId4" Type="http://schemas.openxmlformats.org/officeDocument/2006/relationships/hyperlink" Target="https://sites.sas.upenn.edu/duckworth" TargetMode="External"/><Relationship Id="rId9" Type="http://schemas.openxmlformats.org/officeDocument/2006/relationships/image" Target="../media/image59.jpeg"/></Relationships>
</file>

<file path=ppt/slides/_rels/slide4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61.g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0176" y="665524"/>
            <a:ext cx="11361078" cy="2387600"/>
          </a:xfrm>
        </p:spPr>
        <p:txBody>
          <a:bodyPr>
            <a:normAutofit fontScale="90000"/>
          </a:bodyPr>
          <a:lstStyle/>
          <a:p>
            <a:r>
              <a:rPr lang="en-US" b="1" dirty="0">
                <a:solidFill>
                  <a:srgbClr val="003300"/>
                </a:solidFill>
                <a:effectLst>
                  <a:outerShdw blurRad="38100" dist="38100" dir="2700000" algn="tl">
                    <a:srgbClr val="000000">
                      <a:alpha val="43137"/>
                    </a:srgbClr>
                  </a:outerShdw>
                </a:effectLst>
                <a:latin typeface="+mn-lt"/>
              </a:rPr>
              <a:t>Grit to Teach and the Mindset to Stay: Do You Have What It Takes?</a:t>
            </a:r>
            <a:br>
              <a:rPr lang="en-US" b="1" dirty="0">
                <a:solidFill>
                  <a:srgbClr val="003300"/>
                </a:solidFill>
                <a:effectLst>
                  <a:outerShdw blurRad="38100" dist="38100" dir="2700000" algn="tl">
                    <a:srgbClr val="000000">
                      <a:alpha val="43137"/>
                    </a:srgbClr>
                  </a:outerShdw>
                </a:effectLst>
                <a:latin typeface="+mn-lt"/>
              </a:rPr>
            </a:br>
            <a:endParaRPr lang="en-US" b="1" dirty="0">
              <a:solidFill>
                <a:srgbClr val="003300"/>
              </a:solidFill>
              <a:effectLst>
                <a:outerShdw blurRad="38100" dist="38100" dir="2700000" algn="tl">
                  <a:srgbClr val="000000">
                    <a:alpha val="43137"/>
                  </a:srgbClr>
                </a:outerShdw>
              </a:effectLst>
              <a:latin typeface="+mn-lt"/>
            </a:endParaRPr>
          </a:p>
        </p:txBody>
      </p:sp>
      <p:sp>
        <p:nvSpPr>
          <p:cNvPr id="3" name="Subtitle 2"/>
          <p:cNvSpPr>
            <a:spLocks noGrp="1"/>
          </p:cNvSpPr>
          <p:nvPr>
            <p:ph type="subTitle" idx="1"/>
          </p:nvPr>
        </p:nvSpPr>
        <p:spPr>
          <a:xfrm>
            <a:off x="1523999" y="2682421"/>
            <a:ext cx="9144000" cy="2362157"/>
          </a:xfrm>
        </p:spPr>
        <p:txBody>
          <a:bodyPr>
            <a:normAutofit fontScale="92500" lnSpcReduction="10000"/>
          </a:bodyPr>
          <a:lstStyle/>
          <a:p>
            <a:r>
              <a:rPr lang="en-US" b="1" dirty="0">
                <a:solidFill>
                  <a:srgbClr val="003300"/>
                </a:solidFill>
                <a:effectLst>
                  <a:outerShdw blurRad="38100" dist="38100" dir="2700000" algn="tl">
                    <a:srgbClr val="000000">
                      <a:alpha val="43137"/>
                    </a:srgbClr>
                  </a:outerShdw>
                </a:effectLst>
              </a:rPr>
              <a:t>Paul G. Young, Ph.D.</a:t>
            </a:r>
          </a:p>
          <a:p>
            <a:r>
              <a:rPr lang="en-US" b="1" dirty="0">
                <a:solidFill>
                  <a:srgbClr val="003300"/>
                </a:solidFill>
                <a:effectLst>
                  <a:outerShdw blurRad="38100" dist="38100" dir="2700000" algn="tl">
                    <a:srgbClr val="000000">
                      <a:alpha val="43137"/>
                    </a:srgbClr>
                  </a:outerShdw>
                </a:effectLst>
              </a:rPr>
              <a:t>Terri Green, M.A.</a:t>
            </a:r>
          </a:p>
          <a:p>
            <a:r>
              <a:rPr lang="en-US" b="1" dirty="0">
                <a:solidFill>
                  <a:srgbClr val="003300"/>
                </a:solidFill>
                <a:effectLst>
                  <a:outerShdw blurRad="38100" dist="38100" dir="2700000" algn="tl">
                    <a:srgbClr val="000000">
                      <a:alpha val="43137"/>
                    </a:srgbClr>
                  </a:outerShdw>
                </a:effectLst>
              </a:rPr>
              <a:t>Debra Dunning, Ph.D.</a:t>
            </a:r>
          </a:p>
          <a:p>
            <a:r>
              <a:rPr lang="en-US" b="1" dirty="0">
                <a:solidFill>
                  <a:srgbClr val="003300"/>
                </a:solidFill>
                <a:effectLst>
                  <a:outerShdw blurRad="38100" dist="38100" dir="2700000" algn="tl">
                    <a:srgbClr val="000000">
                      <a:alpha val="43137"/>
                    </a:srgbClr>
                  </a:outerShdw>
                </a:effectLst>
              </a:rPr>
              <a:t>Danielle </a:t>
            </a:r>
            <a:r>
              <a:rPr lang="en-US" b="1" dirty="0" err="1">
                <a:solidFill>
                  <a:srgbClr val="003300"/>
                </a:solidFill>
                <a:effectLst>
                  <a:outerShdw blurRad="38100" dist="38100" dir="2700000" algn="tl">
                    <a:srgbClr val="000000">
                      <a:alpha val="43137"/>
                    </a:srgbClr>
                  </a:outerShdw>
                </a:effectLst>
              </a:rPr>
              <a:t>Bruning</a:t>
            </a:r>
            <a:r>
              <a:rPr lang="en-US" b="1" dirty="0">
                <a:solidFill>
                  <a:srgbClr val="003300"/>
                </a:solidFill>
                <a:effectLst>
                  <a:outerShdw blurRad="38100" dist="38100" dir="2700000" algn="tl">
                    <a:srgbClr val="000000">
                      <a:alpha val="43137"/>
                    </a:srgbClr>
                  </a:outerShdw>
                </a:effectLst>
              </a:rPr>
              <a:t>, M.A</a:t>
            </a:r>
          </a:p>
          <a:p>
            <a:r>
              <a:rPr lang="en-US" b="1" dirty="0">
                <a:solidFill>
                  <a:srgbClr val="003300"/>
                </a:solidFill>
                <a:effectLst>
                  <a:outerShdw blurRad="38100" dist="38100" dir="2700000" algn="tl">
                    <a:srgbClr val="000000">
                      <a:alpha val="43137"/>
                    </a:srgbClr>
                  </a:outerShdw>
                </a:effectLst>
              </a:rPr>
              <a:t>Danielle </a:t>
            </a:r>
            <a:r>
              <a:rPr lang="en-US" b="1" dirty="0" err="1">
                <a:solidFill>
                  <a:srgbClr val="003300"/>
                </a:solidFill>
                <a:effectLst>
                  <a:outerShdw blurRad="38100" dist="38100" dir="2700000" algn="tl">
                    <a:srgbClr val="000000">
                      <a:alpha val="43137"/>
                    </a:srgbClr>
                  </a:outerShdw>
                </a:effectLst>
              </a:rPr>
              <a:t>Dunkel</a:t>
            </a:r>
            <a:r>
              <a:rPr lang="en-US" b="1" dirty="0">
                <a:solidFill>
                  <a:srgbClr val="003300"/>
                </a:solidFill>
                <a:effectLst>
                  <a:outerShdw blurRad="38100" dist="38100" dir="2700000" algn="tl">
                    <a:srgbClr val="000000">
                      <a:alpha val="43137"/>
                    </a:srgbClr>
                  </a:outerShdw>
                </a:effectLst>
              </a:rPr>
              <a:t>, Student</a:t>
            </a:r>
          </a:p>
          <a:p>
            <a:r>
              <a:rPr lang="en-US" b="1" dirty="0">
                <a:solidFill>
                  <a:srgbClr val="003300"/>
                </a:solidFill>
                <a:effectLst>
                  <a:outerShdw blurRad="38100" dist="38100" dir="2700000" algn="tl">
                    <a:srgbClr val="000000">
                      <a:alpha val="43137"/>
                    </a:srgbClr>
                  </a:outerShdw>
                </a:effectLst>
              </a:rPr>
              <a:t>Taylor </a:t>
            </a:r>
            <a:r>
              <a:rPr lang="en-US" b="1" dirty="0" err="1">
                <a:solidFill>
                  <a:srgbClr val="003300"/>
                </a:solidFill>
                <a:effectLst>
                  <a:outerShdw blurRad="38100" dist="38100" dir="2700000" algn="tl">
                    <a:srgbClr val="000000">
                      <a:alpha val="43137"/>
                    </a:srgbClr>
                  </a:outerShdw>
                </a:effectLst>
              </a:rPr>
              <a:t>Maclam</a:t>
            </a:r>
            <a:r>
              <a:rPr lang="en-US" b="1" dirty="0">
                <a:solidFill>
                  <a:srgbClr val="003300"/>
                </a:solidFill>
                <a:effectLst>
                  <a:outerShdw blurRad="38100" dist="38100" dir="2700000" algn="tl">
                    <a:srgbClr val="000000">
                      <a:alpha val="43137"/>
                    </a:srgbClr>
                  </a:outerShdw>
                </a:effectLst>
              </a:rPr>
              <a:t>, Student</a:t>
            </a:r>
          </a:p>
          <a:p>
            <a:endParaRPr lang="en-US" b="1" dirty="0">
              <a:solidFill>
                <a:srgbClr val="003300"/>
              </a:solidFill>
              <a:effectLst>
                <a:outerShdw blurRad="38100" dist="38100" dir="2700000" algn="tl">
                  <a:srgbClr val="000000">
                    <a:alpha val="43137"/>
                  </a:srgbClr>
                </a:outerShdw>
              </a:effectLst>
            </a:endParaRPr>
          </a:p>
          <a:p>
            <a:endParaRPr lang="en-US" b="1" dirty="0">
              <a:solidFill>
                <a:srgbClr val="003300"/>
              </a:solidFill>
              <a:effectLst>
                <a:outerShdw blurRad="38100" dist="38100" dir="2700000" algn="tl">
                  <a:srgbClr val="000000">
                    <a:alpha val="43137"/>
                  </a:srgbClr>
                </a:outerShdw>
              </a:effectLst>
            </a:endParaRPr>
          </a:p>
        </p:txBody>
      </p:sp>
      <p:pic>
        <p:nvPicPr>
          <p:cNvPr id="4" name="Picture 8" descr="http://www.ohio.edu/lancaster/newsroom/images/Ohio-U-Lancaster-Pickerington-Logo-2.png"/>
          <p:cNvPicPr>
            <a:picLocks noChangeAspect="1" noChangeArrowheads="1"/>
          </p:cNvPicPr>
          <p:nvPr/>
        </p:nvPicPr>
        <p:blipFill rotWithShape="1">
          <a:blip r:embed="rId2">
            <a:extLst>
              <a:ext uri="{28A0092B-C50C-407E-A947-70E740481C1C}">
                <a14:useLocalDpi xmlns:a14="http://schemas.microsoft.com/office/drawing/2010/main" val="0"/>
              </a:ext>
            </a:extLst>
          </a:blip>
          <a:srcRect l="5100" r="9108"/>
          <a:stretch/>
        </p:blipFill>
        <p:spPr bwMode="auto">
          <a:xfrm>
            <a:off x="4512564" y="5352027"/>
            <a:ext cx="3166869" cy="11988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3397" y="3053124"/>
            <a:ext cx="2108821" cy="3165633"/>
          </a:xfrm>
          <a:prstGeom prst="rect">
            <a:avLst/>
          </a:prstGeom>
          <a:noFill/>
          <a:ln w="28575">
            <a:solidFill>
              <a:schemeClr val="tx1"/>
            </a:solidFill>
          </a:ln>
          <a:scene3d>
            <a:camera prst="perspectiveContrastingLeftFacing" fov="3600000">
              <a:rot lat="0" lon="1200000" rev="21594000"/>
            </a:camera>
            <a:lightRig rig="threePt" dir="t">
              <a:rot lat="0" lon="0" rev="1200000"/>
            </a:lightRig>
          </a:scene3d>
          <a:sp3d extrusionH="317500" contourW="88900">
            <a:bevelT w="0"/>
            <a:bevelB w="0" h="127000"/>
            <a:contourClr>
              <a:schemeClr val="bg2">
                <a:lumMod val="90000"/>
              </a:schemeClr>
            </a:contourClr>
          </a:sp3d>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72622" y="3534034"/>
            <a:ext cx="3352800" cy="1938992"/>
          </a:xfrm>
          <a:prstGeom prst="rect">
            <a:avLst/>
          </a:prstGeom>
          <a:noFill/>
          <a:ln w="38100">
            <a:solidFill>
              <a:srgbClr val="000099"/>
            </a:solidFill>
          </a:ln>
        </p:spPr>
        <p:txBody>
          <a:bodyPr wrap="square" rtlCol="0">
            <a:spAutoFit/>
          </a:bodyPr>
          <a:lstStyle/>
          <a:p>
            <a:pPr algn="ctr"/>
            <a:r>
              <a:rPr lang="en-US" sz="2400" b="1" i="1" dirty="0">
                <a:solidFill>
                  <a:srgbClr val="000099"/>
                </a:solidFill>
              </a:rPr>
              <a:t>A culture is strong when people work together. </a:t>
            </a:r>
          </a:p>
          <a:p>
            <a:pPr algn="ctr"/>
            <a:r>
              <a:rPr lang="en-US" sz="2400" b="1" i="1" dirty="0">
                <a:solidFill>
                  <a:srgbClr val="000099"/>
                </a:solidFill>
              </a:rPr>
              <a:t>A culture is weak when  people work against each other.</a:t>
            </a:r>
          </a:p>
        </p:txBody>
      </p:sp>
    </p:spTree>
    <p:extLst>
      <p:ext uri="{BB962C8B-B14F-4D97-AF65-F5344CB8AC3E}">
        <p14:creationId xmlns:p14="http://schemas.microsoft.com/office/powerpoint/2010/main" val="38780104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3438" y="414013"/>
            <a:ext cx="4016932" cy="6029973"/>
          </a:xfrm>
          <a:prstGeom prst="rect">
            <a:avLst/>
          </a:prstGeom>
          <a:noFill/>
          <a:ln w="28575">
            <a:solidFill>
              <a:schemeClr val="tx1"/>
            </a:solidFill>
          </a:ln>
          <a:scene3d>
            <a:camera prst="perspectiveContrastingLeftFacing" fov="3600000">
              <a:rot lat="0" lon="1200000" rev="21594000"/>
            </a:camera>
            <a:lightRig rig="threePt" dir="t">
              <a:rot lat="0" lon="0" rev="1200000"/>
            </a:lightRig>
          </a:scene3d>
          <a:sp3d extrusionH="317500" contourW="88900">
            <a:bevelT w="0"/>
            <a:bevelB w="0" h="127000"/>
            <a:contourClr>
              <a:schemeClr val="bg2">
                <a:lumMod val="90000"/>
              </a:schemeClr>
            </a:contourClr>
          </a:sp3d>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30519" y="1437102"/>
            <a:ext cx="6017702" cy="4247317"/>
          </a:xfrm>
          <a:prstGeom prst="rect">
            <a:avLst/>
          </a:prstGeom>
          <a:noFill/>
        </p:spPr>
        <p:txBody>
          <a:bodyPr wrap="square" rtlCol="0">
            <a:spAutoFit/>
          </a:bodyPr>
          <a:lstStyle/>
          <a:p>
            <a:r>
              <a:rPr lang="en-US" sz="5400" b="1" dirty="0">
                <a:solidFill>
                  <a:srgbClr val="C00000"/>
                </a:solidFill>
              </a:rPr>
              <a:t>III - Habits</a:t>
            </a:r>
          </a:p>
          <a:p>
            <a:endParaRPr lang="en-US" sz="5400" b="1" dirty="0">
              <a:solidFill>
                <a:srgbClr val="C00000"/>
              </a:solidFill>
            </a:endParaRPr>
          </a:p>
          <a:p>
            <a:pPr marL="568325" indent="-568325"/>
            <a:r>
              <a:rPr lang="en-US" sz="3600" b="1" dirty="0">
                <a:solidFill>
                  <a:srgbClr val="000099"/>
                </a:solidFill>
              </a:rPr>
              <a:t>10. 	Do You Have Charisma?</a:t>
            </a:r>
          </a:p>
          <a:p>
            <a:pPr marL="568325" indent="-568325"/>
            <a:r>
              <a:rPr lang="en-US" sz="3600" b="1" dirty="0">
                <a:solidFill>
                  <a:srgbClr val="000099"/>
                </a:solidFill>
              </a:rPr>
              <a:t>11. 	Are You a Role Model?</a:t>
            </a:r>
          </a:p>
          <a:p>
            <a:pPr marL="568325" indent="-568325"/>
            <a:r>
              <a:rPr lang="en-US" sz="3600" b="1" dirty="0">
                <a:solidFill>
                  <a:srgbClr val="000099"/>
                </a:solidFill>
              </a:rPr>
              <a:t>12. 	What’s Your Excuse?</a:t>
            </a:r>
          </a:p>
          <a:p>
            <a:endParaRPr lang="en-US" sz="3600" b="1" dirty="0">
              <a:solidFill>
                <a:srgbClr val="C00000"/>
              </a:solidFill>
            </a:endParaRPr>
          </a:p>
          <a:p>
            <a:pPr marL="342900" indent="-342900">
              <a:buFont typeface="+mj-lt"/>
              <a:buAutoNum type="arabicPeriod"/>
            </a:pPr>
            <a:endParaRPr lang="en-US" dirty="0"/>
          </a:p>
        </p:txBody>
      </p:sp>
    </p:spTree>
    <p:extLst>
      <p:ext uri="{BB962C8B-B14F-4D97-AF65-F5344CB8AC3E}">
        <p14:creationId xmlns:p14="http://schemas.microsoft.com/office/powerpoint/2010/main" val="27530615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3438" y="414013"/>
            <a:ext cx="4016932" cy="6029973"/>
          </a:xfrm>
          <a:prstGeom prst="rect">
            <a:avLst/>
          </a:prstGeom>
          <a:noFill/>
          <a:ln w="28575">
            <a:solidFill>
              <a:schemeClr val="tx1"/>
            </a:solidFill>
          </a:ln>
          <a:scene3d>
            <a:camera prst="perspectiveContrastingLeftFacing" fov="3600000">
              <a:rot lat="0" lon="1200000" rev="21594000"/>
            </a:camera>
            <a:lightRig rig="threePt" dir="t">
              <a:rot lat="0" lon="0" rev="1200000"/>
            </a:lightRig>
          </a:scene3d>
          <a:sp3d extrusionH="317500" contourW="88900">
            <a:bevelT w="0"/>
            <a:bevelB w="0" h="127000"/>
            <a:contourClr>
              <a:schemeClr val="bg2">
                <a:lumMod val="90000"/>
              </a:schemeClr>
            </a:contourClr>
          </a:sp3d>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01642" y="596231"/>
            <a:ext cx="6511428" cy="5847755"/>
          </a:xfrm>
          <a:prstGeom prst="rect">
            <a:avLst/>
          </a:prstGeom>
          <a:noFill/>
        </p:spPr>
        <p:txBody>
          <a:bodyPr wrap="square" rtlCol="0">
            <a:spAutoFit/>
          </a:bodyPr>
          <a:lstStyle/>
          <a:p>
            <a:r>
              <a:rPr lang="en-US" sz="5400" b="1" dirty="0">
                <a:solidFill>
                  <a:srgbClr val="C00000"/>
                </a:solidFill>
              </a:rPr>
              <a:t>IV – Professionalism</a:t>
            </a:r>
          </a:p>
          <a:p>
            <a:pPr marL="682625" indent="-682625"/>
            <a:r>
              <a:rPr lang="en-US" sz="3200" b="1" dirty="0">
                <a:solidFill>
                  <a:srgbClr val="000099"/>
                </a:solidFill>
              </a:rPr>
              <a:t>13. Can You Pass a Background Check? Do You Have Any Secrets?</a:t>
            </a:r>
          </a:p>
          <a:p>
            <a:pPr marL="682625" indent="-682625"/>
            <a:r>
              <a:rPr lang="en-US" sz="3200" b="1" dirty="0">
                <a:solidFill>
                  <a:srgbClr val="000099"/>
                </a:solidFill>
              </a:rPr>
              <a:t>14. Are Your Tattoos and Piercings Worth Coming in 2</a:t>
            </a:r>
            <a:r>
              <a:rPr lang="en-US" sz="3200" b="1" baseline="30000" dirty="0">
                <a:solidFill>
                  <a:srgbClr val="000099"/>
                </a:solidFill>
              </a:rPr>
              <a:t>nd</a:t>
            </a:r>
            <a:r>
              <a:rPr lang="en-US" sz="3200" b="1" dirty="0">
                <a:solidFill>
                  <a:srgbClr val="000099"/>
                </a:solidFill>
              </a:rPr>
              <a:t> Place?</a:t>
            </a:r>
          </a:p>
          <a:p>
            <a:pPr marL="682625" indent="-682625"/>
            <a:r>
              <a:rPr lang="en-US" sz="3200" b="1" dirty="0">
                <a:solidFill>
                  <a:srgbClr val="000099"/>
                </a:solidFill>
              </a:rPr>
              <a:t>15. Do You Know How to Dress Like a Teacher?</a:t>
            </a:r>
          </a:p>
          <a:p>
            <a:pPr marL="682625" indent="-682625"/>
            <a:r>
              <a:rPr lang="en-US" sz="3200" b="1" dirty="0">
                <a:solidFill>
                  <a:srgbClr val="000099"/>
                </a:solidFill>
              </a:rPr>
              <a:t>16. Is Teaching a Job or a Profession?</a:t>
            </a:r>
          </a:p>
          <a:p>
            <a:pPr marL="682625" indent="-682625"/>
            <a:r>
              <a:rPr lang="en-US" sz="3200" b="1" dirty="0">
                <a:solidFill>
                  <a:srgbClr val="000099"/>
                </a:solidFill>
              </a:rPr>
              <a:t>17. Do Teachers Have to Tell the Truth?</a:t>
            </a:r>
          </a:p>
          <a:p>
            <a:pPr marL="682625" indent="-682625"/>
            <a:r>
              <a:rPr lang="en-US" sz="3200" b="1" dirty="0">
                <a:solidFill>
                  <a:srgbClr val="000099"/>
                </a:solidFill>
              </a:rPr>
              <a:t>18. Are You Coachable?</a:t>
            </a:r>
            <a:endParaRPr lang="en-US" sz="3600" b="1" dirty="0">
              <a:solidFill>
                <a:srgbClr val="000099"/>
              </a:solidFill>
            </a:endParaRPr>
          </a:p>
        </p:txBody>
      </p:sp>
    </p:spTree>
    <p:extLst>
      <p:ext uri="{BB962C8B-B14F-4D97-AF65-F5344CB8AC3E}">
        <p14:creationId xmlns:p14="http://schemas.microsoft.com/office/powerpoint/2010/main" val="36084961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3438" y="414013"/>
            <a:ext cx="4016932" cy="6029973"/>
          </a:xfrm>
          <a:prstGeom prst="rect">
            <a:avLst/>
          </a:prstGeom>
          <a:noFill/>
          <a:ln w="28575">
            <a:solidFill>
              <a:schemeClr val="tx1"/>
            </a:solidFill>
          </a:ln>
          <a:scene3d>
            <a:camera prst="perspectiveContrastingLeftFacing" fov="3600000">
              <a:rot lat="0" lon="1200000" rev="21594000"/>
            </a:camera>
            <a:lightRig rig="threePt" dir="t">
              <a:rot lat="0" lon="0" rev="1200000"/>
            </a:lightRig>
          </a:scene3d>
          <a:sp3d extrusionH="317500" contourW="88900">
            <a:bevelT w="0"/>
            <a:bevelB w="0" h="127000"/>
            <a:contourClr>
              <a:schemeClr val="bg2">
                <a:lumMod val="90000"/>
              </a:schemeClr>
            </a:contourClr>
          </a:sp3d>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07519" y="1100219"/>
            <a:ext cx="6482551" cy="4924425"/>
          </a:xfrm>
          <a:prstGeom prst="rect">
            <a:avLst/>
          </a:prstGeom>
          <a:noFill/>
        </p:spPr>
        <p:txBody>
          <a:bodyPr wrap="square" rtlCol="0">
            <a:spAutoFit/>
          </a:bodyPr>
          <a:lstStyle/>
          <a:p>
            <a:r>
              <a:rPr lang="en-US" sz="5400" b="1" dirty="0">
                <a:solidFill>
                  <a:srgbClr val="C00000"/>
                </a:solidFill>
              </a:rPr>
              <a:t>V - Initiative</a:t>
            </a:r>
          </a:p>
          <a:p>
            <a:pPr marL="342900" indent="-342900">
              <a:buFont typeface="+mj-lt"/>
              <a:buAutoNum type="arabicPeriod"/>
            </a:pPr>
            <a:endParaRPr lang="en-US" dirty="0"/>
          </a:p>
          <a:p>
            <a:pPr marL="342900" indent="-342900">
              <a:buFont typeface="+mj-lt"/>
              <a:buAutoNum type="arabicPeriod"/>
            </a:pPr>
            <a:endParaRPr lang="en-US" dirty="0"/>
          </a:p>
          <a:p>
            <a:pPr marL="682625" indent="-682625">
              <a:tabLst>
                <a:tab pos="682625" algn="l"/>
              </a:tabLst>
            </a:pPr>
            <a:r>
              <a:rPr lang="en-US" sz="3200" b="1" dirty="0">
                <a:solidFill>
                  <a:srgbClr val="000099"/>
                </a:solidFill>
              </a:rPr>
              <a:t>19. 	Are You Motivated?</a:t>
            </a:r>
          </a:p>
          <a:p>
            <a:pPr marL="568325" indent="-568325">
              <a:tabLst>
                <a:tab pos="682625" algn="l"/>
              </a:tabLst>
            </a:pPr>
            <a:r>
              <a:rPr lang="en-US" sz="3200" b="1" dirty="0">
                <a:solidFill>
                  <a:srgbClr val="000099"/>
                </a:solidFill>
              </a:rPr>
              <a:t>20. 	Do You Have Curiosity and 	Know How to Ask Questions?</a:t>
            </a:r>
          </a:p>
          <a:p>
            <a:pPr marL="568325" indent="-568325">
              <a:tabLst>
                <a:tab pos="682625" algn="l"/>
              </a:tabLst>
            </a:pPr>
            <a:r>
              <a:rPr lang="en-US" sz="3200" b="1" dirty="0">
                <a:solidFill>
                  <a:srgbClr val="000099"/>
                </a:solidFill>
              </a:rPr>
              <a:t>21. 	Do You Have a Plan to Achieve 	Goals?</a:t>
            </a:r>
          </a:p>
          <a:p>
            <a:pPr marL="568325" indent="-568325">
              <a:tabLst>
                <a:tab pos="682625" algn="l"/>
              </a:tabLst>
            </a:pPr>
            <a:r>
              <a:rPr lang="en-US" sz="3200" b="1" dirty="0">
                <a:solidFill>
                  <a:srgbClr val="000099"/>
                </a:solidFill>
              </a:rPr>
              <a:t>22. 	Do You Know How to Click with 	People?</a:t>
            </a:r>
          </a:p>
        </p:txBody>
      </p:sp>
    </p:spTree>
    <p:extLst>
      <p:ext uri="{BB962C8B-B14F-4D97-AF65-F5344CB8AC3E}">
        <p14:creationId xmlns:p14="http://schemas.microsoft.com/office/powerpoint/2010/main" val="28964250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3438" y="414013"/>
            <a:ext cx="4016932" cy="6029973"/>
          </a:xfrm>
          <a:prstGeom prst="rect">
            <a:avLst/>
          </a:prstGeom>
          <a:noFill/>
          <a:ln w="28575">
            <a:solidFill>
              <a:schemeClr val="tx1"/>
            </a:solidFill>
          </a:ln>
          <a:scene3d>
            <a:camera prst="perspectiveContrastingLeftFacing" fov="3600000">
              <a:rot lat="0" lon="1200000" rev="21594000"/>
            </a:camera>
            <a:lightRig rig="threePt" dir="t">
              <a:rot lat="0" lon="0" rev="1200000"/>
            </a:lightRig>
          </a:scene3d>
          <a:sp3d extrusionH="317500" contourW="88900">
            <a:bevelT w="0"/>
            <a:bevelB w="0" h="127000"/>
            <a:contourClr>
              <a:schemeClr val="bg2">
                <a:lumMod val="90000"/>
              </a:schemeClr>
            </a:contourClr>
          </a:sp3d>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82392" y="1446728"/>
            <a:ext cx="6318922" cy="3970318"/>
          </a:xfrm>
          <a:prstGeom prst="rect">
            <a:avLst/>
          </a:prstGeom>
          <a:noFill/>
        </p:spPr>
        <p:txBody>
          <a:bodyPr wrap="square" rtlCol="0">
            <a:spAutoFit/>
          </a:bodyPr>
          <a:lstStyle/>
          <a:p>
            <a:r>
              <a:rPr lang="en-US" sz="5400" b="1" dirty="0">
                <a:solidFill>
                  <a:srgbClr val="C00000"/>
                </a:solidFill>
              </a:rPr>
              <a:t>VI - Reading/Writing</a:t>
            </a:r>
          </a:p>
          <a:p>
            <a:pPr marL="342900" indent="-342900">
              <a:buFont typeface="+mj-lt"/>
              <a:buAutoNum type="arabicPeriod"/>
            </a:pPr>
            <a:endParaRPr lang="en-US" dirty="0"/>
          </a:p>
          <a:p>
            <a:pPr marL="342900" indent="-342900">
              <a:buFont typeface="+mj-lt"/>
              <a:buAutoNum type="arabicPeriod"/>
            </a:pPr>
            <a:endParaRPr lang="en-US" dirty="0"/>
          </a:p>
          <a:p>
            <a:pPr marL="342900" indent="-342900">
              <a:buFont typeface="+mj-lt"/>
              <a:buAutoNum type="arabicPeriod"/>
            </a:pPr>
            <a:endParaRPr lang="en-US" dirty="0"/>
          </a:p>
          <a:p>
            <a:pPr marL="682625" lvl="1" indent="-682625">
              <a:buAutoNum type="arabicPeriod" startAt="23"/>
              <a:tabLst>
                <a:tab pos="682625" algn="l"/>
              </a:tabLst>
            </a:pPr>
            <a:r>
              <a:rPr lang="en-US" sz="3600" b="1" dirty="0">
                <a:solidFill>
                  <a:srgbClr val="000099"/>
                </a:solidFill>
              </a:rPr>
              <a:t>What Do You Read?</a:t>
            </a:r>
          </a:p>
          <a:p>
            <a:pPr marL="682625" lvl="1" indent="-682625">
              <a:buAutoNum type="arabicPeriod" startAt="23"/>
              <a:tabLst>
                <a:tab pos="682625" algn="l"/>
              </a:tabLst>
            </a:pPr>
            <a:r>
              <a:rPr lang="en-US" sz="3600" b="1" dirty="0">
                <a:solidFill>
                  <a:srgbClr val="000099"/>
                </a:solidFill>
              </a:rPr>
              <a:t>Do You Write?</a:t>
            </a:r>
          </a:p>
          <a:p>
            <a:pPr marL="682625" lvl="1" indent="-682625">
              <a:buAutoNum type="arabicPeriod" startAt="23"/>
              <a:tabLst>
                <a:tab pos="682625" algn="l"/>
              </a:tabLst>
            </a:pPr>
            <a:r>
              <a:rPr lang="en-US" sz="3600" b="1" dirty="0">
                <a:solidFill>
                  <a:srgbClr val="000099"/>
                </a:solidFill>
              </a:rPr>
              <a:t>How Extensive Is Your Vocabulary?</a:t>
            </a:r>
          </a:p>
        </p:txBody>
      </p:sp>
    </p:spTree>
    <p:extLst>
      <p:ext uri="{BB962C8B-B14F-4D97-AF65-F5344CB8AC3E}">
        <p14:creationId xmlns:p14="http://schemas.microsoft.com/office/powerpoint/2010/main" val="24484951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3438" y="414013"/>
            <a:ext cx="4016932" cy="6029973"/>
          </a:xfrm>
          <a:prstGeom prst="rect">
            <a:avLst/>
          </a:prstGeom>
          <a:noFill/>
          <a:ln w="28575">
            <a:solidFill>
              <a:schemeClr val="tx1"/>
            </a:solidFill>
          </a:ln>
          <a:scene3d>
            <a:camera prst="perspectiveContrastingLeftFacing" fov="3600000">
              <a:rot lat="0" lon="1200000" rev="21594000"/>
            </a:camera>
            <a:lightRig rig="threePt" dir="t">
              <a:rot lat="0" lon="0" rev="1200000"/>
            </a:lightRig>
          </a:scene3d>
          <a:sp3d extrusionH="317500" contourW="88900">
            <a:bevelT w="0"/>
            <a:bevelB w="0" h="127000"/>
            <a:contourClr>
              <a:schemeClr val="bg2">
                <a:lumMod val="90000"/>
              </a:schemeClr>
            </a:contourClr>
          </a:sp3d>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82392" y="1003965"/>
            <a:ext cx="6741046" cy="5355312"/>
          </a:xfrm>
          <a:prstGeom prst="rect">
            <a:avLst/>
          </a:prstGeom>
          <a:noFill/>
        </p:spPr>
        <p:txBody>
          <a:bodyPr wrap="square" rtlCol="0">
            <a:spAutoFit/>
          </a:bodyPr>
          <a:lstStyle/>
          <a:p>
            <a:r>
              <a:rPr lang="en-US" sz="5400" b="1" dirty="0">
                <a:solidFill>
                  <a:srgbClr val="C00000"/>
                </a:solidFill>
              </a:rPr>
              <a:t>VII - Public Speaking</a:t>
            </a:r>
          </a:p>
          <a:p>
            <a:pPr marL="342900" indent="-342900">
              <a:buFont typeface="+mj-lt"/>
              <a:buAutoNum type="arabicPeriod"/>
            </a:pPr>
            <a:endParaRPr lang="en-US" dirty="0"/>
          </a:p>
          <a:p>
            <a:endParaRPr lang="en-US" dirty="0"/>
          </a:p>
          <a:p>
            <a:pPr marL="625475" indent="-625475"/>
            <a:r>
              <a:rPr lang="en-US" sz="3600" b="1" dirty="0">
                <a:solidFill>
                  <a:srgbClr val="000099"/>
                </a:solidFill>
              </a:rPr>
              <a:t>26. Can You Speak Without Using Like, Um, Yeah, So, You Know?</a:t>
            </a:r>
          </a:p>
          <a:p>
            <a:pPr marL="625475" indent="-625475"/>
            <a:r>
              <a:rPr lang="en-US" sz="3600" b="1" dirty="0">
                <a:solidFill>
                  <a:srgbClr val="000099"/>
                </a:solidFill>
              </a:rPr>
              <a:t>27. Do You Have a Teacher Voice?</a:t>
            </a:r>
          </a:p>
          <a:p>
            <a:pPr marL="625475" indent="-625475"/>
            <a:r>
              <a:rPr lang="en-US" sz="3600" b="1" dirty="0">
                <a:solidFill>
                  <a:srgbClr val="000099"/>
                </a:solidFill>
              </a:rPr>
              <a:t>28. Do You Suffer from Stage Fright?</a:t>
            </a:r>
          </a:p>
          <a:p>
            <a:pPr marL="625475" indent="-625475"/>
            <a:r>
              <a:rPr lang="en-US" sz="3600" b="1" dirty="0">
                <a:solidFill>
                  <a:srgbClr val="000099"/>
                </a:solidFill>
              </a:rPr>
              <a:t>29. Can You Communicate with Your Eyes?</a:t>
            </a:r>
          </a:p>
        </p:txBody>
      </p:sp>
    </p:spTree>
    <p:extLst>
      <p:ext uri="{BB962C8B-B14F-4D97-AF65-F5344CB8AC3E}">
        <p14:creationId xmlns:p14="http://schemas.microsoft.com/office/powerpoint/2010/main" val="700841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3438" y="414013"/>
            <a:ext cx="4016932" cy="6029973"/>
          </a:xfrm>
          <a:prstGeom prst="rect">
            <a:avLst/>
          </a:prstGeom>
          <a:noFill/>
          <a:ln w="28575">
            <a:solidFill>
              <a:schemeClr val="tx1"/>
            </a:solidFill>
          </a:ln>
          <a:scene3d>
            <a:camera prst="perspectiveContrastingLeftFacing" fov="3600000">
              <a:rot lat="0" lon="1200000" rev="21594000"/>
            </a:camera>
            <a:lightRig rig="threePt" dir="t">
              <a:rot lat="0" lon="0" rev="1200000"/>
            </a:lightRig>
          </a:scene3d>
          <a:sp3d extrusionH="317500" contourW="88900">
            <a:bevelT w="0"/>
            <a:bevelB w="0" h="127000"/>
            <a:contourClr>
              <a:schemeClr val="bg2">
                <a:lumMod val="90000"/>
              </a:schemeClr>
            </a:contourClr>
          </a:sp3d>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53516" y="1080968"/>
            <a:ext cx="6769922" cy="5139869"/>
          </a:xfrm>
          <a:prstGeom prst="rect">
            <a:avLst/>
          </a:prstGeom>
          <a:noFill/>
        </p:spPr>
        <p:txBody>
          <a:bodyPr wrap="square" rtlCol="0">
            <a:spAutoFit/>
          </a:bodyPr>
          <a:lstStyle/>
          <a:p>
            <a:r>
              <a:rPr lang="en-US" sz="5400" b="1" dirty="0">
                <a:solidFill>
                  <a:srgbClr val="C00000"/>
                </a:solidFill>
              </a:rPr>
              <a:t>VIII - Personal Care</a:t>
            </a:r>
          </a:p>
          <a:p>
            <a:endParaRPr lang="en-US" sz="3200" dirty="0"/>
          </a:p>
          <a:p>
            <a:pPr marL="625475" indent="-625475">
              <a:buAutoNum type="arabicPeriod" startAt="30"/>
            </a:pPr>
            <a:r>
              <a:rPr lang="en-US" sz="3200" b="1" dirty="0">
                <a:solidFill>
                  <a:srgbClr val="000099"/>
                </a:solidFill>
              </a:rPr>
              <a:t>Do Your Friends Bring You Down?</a:t>
            </a:r>
          </a:p>
          <a:p>
            <a:pPr marL="625475" indent="-625475">
              <a:buAutoNum type="arabicPeriod" startAt="30"/>
            </a:pPr>
            <a:r>
              <a:rPr lang="en-US" sz="3200" b="1" dirty="0">
                <a:solidFill>
                  <a:srgbClr val="000099"/>
                </a:solidFill>
              </a:rPr>
              <a:t>Can You Manage Conflict?</a:t>
            </a:r>
          </a:p>
          <a:p>
            <a:pPr marL="625475" indent="-625475">
              <a:buAutoNum type="arabicPeriod" startAt="30"/>
            </a:pPr>
            <a:r>
              <a:rPr lang="en-US" sz="3200" b="1" dirty="0">
                <a:solidFill>
                  <a:srgbClr val="000099"/>
                </a:solidFill>
              </a:rPr>
              <a:t>Do You Have Work/Life Balance?</a:t>
            </a:r>
          </a:p>
          <a:p>
            <a:pPr marL="625475" indent="-625475">
              <a:buAutoNum type="arabicPeriod" startAt="30"/>
            </a:pPr>
            <a:r>
              <a:rPr lang="en-US" sz="3200" b="1" dirty="0">
                <a:solidFill>
                  <a:srgbClr val="000099"/>
                </a:solidFill>
              </a:rPr>
              <a:t>Are You a Multitasking Addict Tied to Your Cell Phone?</a:t>
            </a:r>
          </a:p>
          <a:p>
            <a:pPr marL="625475" indent="-625475">
              <a:buAutoNum type="arabicPeriod" startAt="30"/>
            </a:pPr>
            <a:r>
              <a:rPr lang="en-US" sz="3200" b="1" dirty="0">
                <a:solidFill>
                  <a:srgbClr val="000099"/>
                </a:solidFill>
              </a:rPr>
              <a:t>Do You Take Care of Yourself?</a:t>
            </a:r>
          </a:p>
          <a:p>
            <a:pPr marL="625475" indent="-625475">
              <a:buAutoNum type="arabicPeriod" startAt="30"/>
            </a:pPr>
            <a:r>
              <a:rPr lang="en-US" sz="3200" b="1" dirty="0">
                <a:solidFill>
                  <a:srgbClr val="000099"/>
                </a:solidFill>
              </a:rPr>
              <a:t>Do You Have Test Anxiety?</a:t>
            </a:r>
          </a:p>
          <a:p>
            <a:endParaRPr lang="en-US" dirty="0"/>
          </a:p>
        </p:txBody>
      </p:sp>
    </p:spTree>
    <p:extLst>
      <p:ext uri="{BB962C8B-B14F-4D97-AF65-F5344CB8AC3E}">
        <p14:creationId xmlns:p14="http://schemas.microsoft.com/office/powerpoint/2010/main" val="31738024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3438" y="414013"/>
            <a:ext cx="4016932" cy="6029973"/>
          </a:xfrm>
          <a:prstGeom prst="rect">
            <a:avLst/>
          </a:prstGeom>
          <a:noFill/>
          <a:ln w="28575">
            <a:solidFill>
              <a:schemeClr val="tx1"/>
            </a:solidFill>
          </a:ln>
          <a:scene3d>
            <a:camera prst="perspectiveContrastingLeftFacing" fov="3600000">
              <a:rot lat="0" lon="1200000" rev="21594000"/>
            </a:camera>
            <a:lightRig rig="threePt" dir="t">
              <a:rot lat="0" lon="0" rev="1200000"/>
            </a:lightRig>
          </a:scene3d>
          <a:sp3d extrusionH="317500" contourW="88900">
            <a:bevelT w="0"/>
            <a:bevelB w="0" h="127000"/>
            <a:contourClr>
              <a:schemeClr val="bg2">
                <a:lumMod val="90000"/>
              </a:schemeClr>
            </a:contourClr>
          </a:sp3d>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63142" y="657787"/>
            <a:ext cx="6626930" cy="5786199"/>
          </a:xfrm>
          <a:prstGeom prst="rect">
            <a:avLst/>
          </a:prstGeom>
          <a:noFill/>
        </p:spPr>
        <p:txBody>
          <a:bodyPr wrap="square" rtlCol="0">
            <a:spAutoFit/>
          </a:bodyPr>
          <a:lstStyle/>
          <a:p>
            <a:r>
              <a:rPr lang="en-US" sz="5400" b="1" dirty="0">
                <a:solidFill>
                  <a:srgbClr val="C00000"/>
                </a:solidFill>
              </a:rPr>
              <a:t>IX – Preparation</a:t>
            </a:r>
          </a:p>
          <a:p>
            <a:endParaRPr lang="en-US" sz="2800" b="1" dirty="0">
              <a:solidFill>
                <a:srgbClr val="C00000"/>
              </a:solidFill>
            </a:endParaRPr>
          </a:p>
          <a:p>
            <a:pPr marL="568325" indent="-568325">
              <a:tabLst>
                <a:tab pos="568325" algn="l"/>
              </a:tabLst>
            </a:pPr>
            <a:r>
              <a:rPr lang="en-US" sz="2400" b="1" dirty="0">
                <a:solidFill>
                  <a:srgbClr val="000099"/>
                </a:solidFill>
              </a:rPr>
              <a:t>36. 	Can You Envision Professional Career Steps?</a:t>
            </a:r>
          </a:p>
          <a:p>
            <a:pPr marL="568325" indent="-568325">
              <a:tabLst>
                <a:tab pos="568325" algn="l"/>
              </a:tabLst>
            </a:pPr>
            <a:r>
              <a:rPr lang="en-US" sz="2400" b="1" dirty="0">
                <a:solidFill>
                  <a:srgbClr val="000099"/>
                </a:solidFill>
              </a:rPr>
              <a:t>37. 	Do You Have Common Sense?</a:t>
            </a:r>
          </a:p>
          <a:p>
            <a:pPr marL="568325" indent="-568325">
              <a:tabLst>
                <a:tab pos="568325" algn="l"/>
              </a:tabLst>
            </a:pPr>
            <a:r>
              <a:rPr lang="en-US" sz="2400" b="1" dirty="0">
                <a:solidFill>
                  <a:srgbClr val="000099"/>
                </a:solidFill>
              </a:rPr>
              <a:t>38. 	What Is Your Emotional Intelligence Quotient?</a:t>
            </a:r>
          </a:p>
          <a:p>
            <a:pPr marL="568325" indent="-568325">
              <a:tabLst>
                <a:tab pos="568325" algn="l"/>
              </a:tabLst>
            </a:pPr>
            <a:r>
              <a:rPr lang="en-US" sz="2400" b="1" dirty="0">
                <a:solidFill>
                  <a:srgbClr val="000099"/>
                </a:solidFill>
              </a:rPr>
              <a:t>39. 	Are You Historically Literate and On Top of Current Events?</a:t>
            </a:r>
          </a:p>
          <a:p>
            <a:pPr marL="568325" indent="-568325">
              <a:tabLst>
                <a:tab pos="568325" algn="l"/>
              </a:tabLst>
            </a:pPr>
            <a:r>
              <a:rPr lang="en-US" sz="2400" b="1" dirty="0">
                <a:solidFill>
                  <a:srgbClr val="000099"/>
                </a:solidFill>
              </a:rPr>
              <a:t>40. 	Can You Teach Using Current Technologies? Are You Digitally Savvy?</a:t>
            </a:r>
          </a:p>
          <a:p>
            <a:pPr marL="568325" indent="-568325">
              <a:tabLst>
                <a:tab pos="568325" algn="l"/>
              </a:tabLst>
            </a:pPr>
            <a:r>
              <a:rPr lang="en-US" sz="2400" b="1" dirty="0">
                <a:solidFill>
                  <a:srgbClr val="000099"/>
                </a:solidFill>
              </a:rPr>
              <a:t>41. 	Are You Informed About Key Aspects of School Law?</a:t>
            </a:r>
          </a:p>
          <a:p>
            <a:pPr marL="568325" indent="-568325">
              <a:tabLst>
                <a:tab pos="568325" algn="l"/>
              </a:tabLst>
            </a:pPr>
            <a:r>
              <a:rPr lang="en-US" sz="2400" b="1" dirty="0">
                <a:solidFill>
                  <a:srgbClr val="000099"/>
                </a:solidFill>
              </a:rPr>
              <a:t>42. 	Do You Think You Can Teach and Be Politically Correct?</a:t>
            </a:r>
          </a:p>
          <a:p>
            <a:pPr marL="568325" indent="-568325">
              <a:tabLst>
                <a:tab pos="568325" algn="l"/>
              </a:tabLst>
            </a:pPr>
            <a:r>
              <a:rPr lang="en-US" sz="2400" b="1" dirty="0">
                <a:solidFill>
                  <a:srgbClr val="000099"/>
                </a:solidFill>
              </a:rPr>
              <a:t>43. 	Are You Politically Active?</a:t>
            </a:r>
          </a:p>
        </p:txBody>
      </p:sp>
    </p:spTree>
    <p:extLst>
      <p:ext uri="{BB962C8B-B14F-4D97-AF65-F5344CB8AC3E}">
        <p14:creationId xmlns:p14="http://schemas.microsoft.com/office/powerpoint/2010/main" val="13414018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3438" y="414013"/>
            <a:ext cx="4016932" cy="6029973"/>
          </a:xfrm>
          <a:prstGeom prst="rect">
            <a:avLst/>
          </a:prstGeom>
          <a:noFill/>
          <a:ln w="28575">
            <a:solidFill>
              <a:schemeClr val="tx1"/>
            </a:solidFill>
          </a:ln>
          <a:scene3d>
            <a:camera prst="perspectiveContrastingLeftFacing" fov="3600000">
              <a:rot lat="0" lon="1200000" rev="21594000"/>
            </a:camera>
            <a:lightRig rig="threePt" dir="t">
              <a:rot lat="0" lon="0" rev="1200000"/>
            </a:lightRig>
          </a:scene3d>
          <a:sp3d extrusionH="317500" contourW="88900">
            <a:bevelT w="0"/>
            <a:bevelB w="0" h="127000"/>
            <a:contourClr>
              <a:schemeClr val="bg2">
                <a:lumMod val="90000"/>
              </a:schemeClr>
            </a:contourClr>
          </a:sp3d>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01641" y="185818"/>
            <a:ext cx="6983065" cy="6494085"/>
          </a:xfrm>
          <a:prstGeom prst="rect">
            <a:avLst/>
          </a:prstGeom>
          <a:noFill/>
        </p:spPr>
        <p:txBody>
          <a:bodyPr wrap="square" rtlCol="0">
            <a:spAutoFit/>
          </a:bodyPr>
          <a:lstStyle/>
          <a:p>
            <a:pPr marL="914400" indent="-914400"/>
            <a:r>
              <a:rPr lang="en-US" sz="5400" b="1" dirty="0">
                <a:solidFill>
                  <a:srgbClr val="C00000"/>
                </a:solidFill>
              </a:rPr>
              <a:t>X - Personal Responsibility</a:t>
            </a:r>
            <a:endParaRPr lang="en-US" sz="2800" b="1" dirty="0">
              <a:solidFill>
                <a:srgbClr val="C00000"/>
              </a:solidFill>
            </a:endParaRPr>
          </a:p>
          <a:p>
            <a:pPr marL="625475" indent="-625475">
              <a:tabLst>
                <a:tab pos="625475" algn="l"/>
              </a:tabLst>
            </a:pPr>
            <a:r>
              <a:rPr lang="en-US" sz="2800" b="1" dirty="0">
                <a:solidFill>
                  <a:srgbClr val="000099"/>
                </a:solidFill>
              </a:rPr>
              <a:t>44. 	Can You Reliably Manage Time?</a:t>
            </a:r>
          </a:p>
          <a:p>
            <a:pPr marL="625475" indent="-625475">
              <a:buAutoNum type="arabicPeriod" startAt="45"/>
              <a:tabLst>
                <a:tab pos="625475" algn="l"/>
              </a:tabLst>
            </a:pPr>
            <a:r>
              <a:rPr lang="en-US" sz="2800" b="1" dirty="0">
                <a:solidFill>
                  <a:srgbClr val="000099"/>
                </a:solidFill>
              </a:rPr>
              <a:t>Do You Mind Your Own Business?</a:t>
            </a:r>
          </a:p>
          <a:p>
            <a:pPr marL="625475" indent="-625475">
              <a:buAutoNum type="arabicPeriod" startAt="45"/>
              <a:tabLst>
                <a:tab pos="625475" algn="l"/>
              </a:tabLst>
            </a:pPr>
            <a:r>
              <a:rPr lang="en-US" sz="2800" b="1" dirty="0">
                <a:solidFill>
                  <a:srgbClr val="000099"/>
                </a:solidFill>
              </a:rPr>
              <a:t>Do You Have Any “Pre-Existing” Conditions?</a:t>
            </a:r>
          </a:p>
          <a:p>
            <a:pPr marL="625475" indent="-625475">
              <a:tabLst>
                <a:tab pos="625475" algn="l"/>
              </a:tabLst>
            </a:pPr>
            <a:r>
              <a:rPr lang="en-US" sz="2800" b="1" dirty="0">
                <a:solidFill>
                  <a:srgbClr val="000099"/>
                </a:solidFill>
              </a:rPr>
              <a:t>47. 	Do You Have Eyes in the Back of Your Head?</a:t>
            </a:r>
          </a:p>
          <a:p>
            <a:pPr marL="625475" indent="-625475">
              <a:tabLst>
                <a:tab pos="625475" algn="l"/>
              </a:tabLst>
            </a:pPr>
            <a:r>
              <a:rPr lang="en-US" sz="2800" b="1" dirty="0">
                <a:solidFill>
                  <a:srgbClr val="000099"/>
                </a:solidFill>
              </a:rPr>
              <a:t>48. 	Have You Been Weaned? Are You an Adult?</a:t>
            </a:r>
          </a:p>
          <a:p>
            <a:pPr marL="625475" indent="-625475">
              <a:tabLst>
                <a:tab pos="625475" algn="l"/>
              </a:tabLst>
            </a:pPr>
            <a:r>
              <a:rPr lang="en-US" sz="2800" b="1" dirty="0">
                <a:solidFill>
                  <a:srgbClr val="000099"/>
                </a:solidFill>
              </a:rPr>
              <a:t>49. 	Do You Understand the Concept of Diversity?</a:t>
            </a:r>
          </a:p>
          <a:p>
            <a:pPr marL="625475" indent="-625475">
              <a:tabLst>
                <a:tab pos="625475" algn="l"/>
              </a:tabLst>
            </a:pPr>
            <a:r>
              <a:rPr lang="en-US" sz="2800" b="1" dirty="0">
                <a:solidFill>
                  <a:srgbClr val="000099"/>
                </a:solidFill>
              </a:rPr>
              <a:t>50. 	Can You Showcase Your Passion</a:t>
            </a:r>
          </a:p>
        </p:txBody>
      </p:sp>
    </p:spTree>
    <p:extLst>
      <p:ext uri="{BB962C8B-B14F-4D97-AF65-F5344CB8AC3E}">
        <p14:creationId xmlns:p14="http://schemas.microsoft.com/office/powerpoint/2010/main" val="11943895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3438" y="414013"/>
            <a:ext cx="4016932" cy="6029973"/>
          </a:xfrm>
          <a:prstGeom prst="rect">
            <a:avLst/>
          </a:prstGeom>
          <a:noFill/>
          <a:ln w="28575">
            <a:solidFill>
              <a:schemeClr val="tx1"/>
            </a:solidFill>
          </a:ln>
          <a:scene3d>
            <a:camera prst="perspectiveContrastingLeftFacing" fov="3600000">
              <a:rot lat="0" lon="1200000" rev="21594000"/>
            </a:camera>
            <a:lightRig rig="threePt" dir="t">
              <a:rot lat="0" lon="0" rev="1200000"/>
            </a:lightRig>
          </a:scene3d>
          <a:sp3d extrusionH="317500" contourW="88900">
            <a:bevelT w="0"/>
            <a:bevelB w="0" h="127000"/>
            <a:contourClr>
              <a:schemeClr val="bg2">
                <a:lumMod val="90000"/>
              </a:schemeClr>
            </a:contourClr>
          </a:sp3d>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82392" y="166568"/>
            <a:ext cx="6017702" cy="6524863"/>
          </a:xfrm>
          <a:prstGeom prst="rect">
            <a:avLst/>
          </a:prstGeom>
          <a:noFill/>
        </p:spPr>
        <p:txBody>
          <a:bodyPr wrap="square" rtlCol="0">
            <a:spAutoFit/>
          </a:bodyPr>
          <a:lstStyle/>
          <a:p>
            <a:pPr marL="742950" indent="-742950">
              <a:buFont typeface="+mj-lt"/>
              <a:buAutoNum type="arabicPeriod"/>
            </a:pPr>
            <a:r>
              <a:rPr lang="en-US" sz="4000" b="1" dirty="0">
                <a:solidFill>
                  <a:srgbClr val="C00000"/>
                </a:solidFill>
              </a:rPr>
              <a:t>Professional Attitude</a:t>
            </a:r>
          </a:p>
          <a:p>
            <a:pPr marL="742950" indent="-742950">
              <a:buFont typeface="+mj-lt"/>
              <a:buAutoNum type="arabicPeriod"/>
            </a:pPr>
            <a:r>
              <a:rPr lang="en-US" sz="4000" b="1" dirty="0">
                <a:solidFill>
                  <a:srgbClr val="C00000"/>
                </a:solidFill>
              </a:rPr>
              <a:t>Mindset</a:t>
            </a:r>
          </a:p>
          <a:p>
            <a:pPr marL="742950" indent="-742950">
              <a:buFont typeface="+mj-lt"/>
              <a:buAutoNum type="arabicPeriod"/>
            </a:pPr>
            <a:r>
              <a:rPr lang="en-US" sz="4000" b="1" dirty="0">
                <a:solidFill>
                  <a:srgbClr val="C00000"/>
                </a:solidFill>
              </a:rPr>
              <a:t>Habits</a:t>
            </a:r>
          </a:p>
          <a:p>
            <a:pPr marL="742950" indent="-742950">
              <a:buFont typeface="+mj-lt"/>
              <a:buAutoNum type="arabicPeriod"/>
            </a:pPr>
            <a:r>
              <a:rPr lang="en-US" sz="4000" b="1" dirty="0">
                <a:solidFill>
                  <a:srgbClr val="C00000"/>
                </a:solidFill>
              </a:rPr>
              <a:t>Professionalism</a:t>
            </a:r>
          </a:p>
          <a:p>
            <a:pPr marL="742950" indent="-742950">
              <a:buFont typeface="+mj-lt"/>
              <a:buAutoNum type="arabicPeriod"/>
            </a:pPr>
            <a:r>
              <a:rPr lang="en-US" sz="4000" b="1" dirty="0">
                <a:solidFill>
                  <a:srgbClr val="C00000"/>
                </a:solidFill>
              </a:rPr>
              <a:t>Initiative</a:t>
            </a:r>
          </a:p>
          <a:p>
            <a:pPr marL="742950" indent="-742950">
              <a:buFont typeface="+mj-lt"/>
              <a:buAutoNum type="arabicPeriod"/>
            </a:pPr>
            <a:r>
              <a:rPr lang="en-US" sz="4000" b="1" dirty="0">
                <a:solidFill>
                  <a:srgbClr val="C00000"/>
                </a:solidFill>
              </a:rPr>
              <a:t>Reading/Writing</a:t>
            </a:r>
          </a:p>
          <a:p>
            <a:pPr marL="742950" indent="-742950">
              <a:buFont typeface="+mj-lt"/>
              <a:buAutoNum type="arabicPeriod"/>
            </a:pPr>
            <a:r>
              <a:rPr lang="en-US" sz="4000" b="1" dirty="0">
                <a:solidFill>
                  <a:srgbClr val="C00000"/>
                </a:solidFill>
              </a:rPr>
              <a:t>Public Speaking</a:t>
            </a:r>
          </a:p>
          <a:p>
            <a:pPr marL="742950" indent="-742950">
              <a:buFont typeface="+mj-lt"/>
              <a:buAutoNum type="arabicPeriod"/>
            </a:pPr>
            <a:r>
              <a:rPr lang="en-US" sz="4000" b="1" dirty="0">
                <a:solidFill>
                  <a:srgbClr val="C00000"/>
                </a:solidFill>
              </a:rPr>
              <a:t>Personal Care</a:t>
            </a:r>
          </a:p>
          <a:p>
            <a:pPr marL="742950" indent="-742950">
              <a:buFont typeface="+mj-lt"/>
              <a:buAutoNum type="arabicPeriod"/>
            </a:pPr>
            <a:r>
              <a:rPr lang="en-US" sz="4000" b="1" dirty="0">
                <a:solidFill>
                  <a:srgbClr val="C00000"/>
                </a:solidFill>
              </a:rPr>
              <a:t>Preparation</a:t>
            </a:r>
          </a:p>
          <a:p>
            <a:pPr marL="742950" indent="-742950">
              <a:buFont typeface="+mj-lt"/>
              <a:buAutoNum type="arabicPeriod"/>
            </a:pPr>
            <a:r>
              <a:rPr lang="en-US" sz="4000" b="1" dirty="0">
                <a:solidFill>
                  <a:srgbClr val="C00000"/>
                </a:solidFill>
              </a:rPr>
              <a:t>Personal Responsibility</a:t>
            </a:r>
          </a:p>
          <a:p>
            <a:pPr marL="342900" indent="-342900">
              <a:buFont typeface="+mj-lt"/>
              <a:buAutoNum type="arabicPeriod"/>
            </a:pPr>
            <a:endParaRPr lang="en-US" dirty="0"/>
          </a:p>
        </p:txBody>
      </p:sp>
    </p:spTree>
    <p:extLst>
      <p:ext uri="{BB962C8B-B14F-4D97-AF65-F5344CB8AC3E}">
        <p14:creationId xmlns:p14="http://schemas.microsoft.com/office/powerpoint/2010/main" val="14631157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742" y="292316"/>
            <a:ext cx="10700950" cy="1826039"/>
          </a:xfrm>
          <a:prstGeom prst="rect">
            <a:avLst/>
          </a:prstGeom>
        </p:spPr>
      </p:pic>
      <p:sp>
        <p:nvSpPr>
          <p:cNvPr id="5" name="Title 1"/>
          <p:cNvSpPr>
            <a:spLocks noGrp="1"/>
          </p:cNvSpPr>
          <p:nvPr/>
        </p:nvSpPr>
        <p:spPr>
          <a:xfrm>
            <a:off x="1998355" y="802078"/>
            <a:ext cx="8195289" cy="1738942"/>
          </a:xfrm>
          <a:prstGeom prst="rect">
            <a:avLst/>
          </a:prstGeom>
          <a:noFill/>
          <a:ln w="28575">
            <a:noFill/>
          </a:ln>
        </p:spPr>
        <p:txBody>
          <a:bodyPr spcFirstLastPara="1" vert="horz" lIns="91440" tIns="45720" rIns="91440" bIns="45720" numCol="1" rtlCol="0" anchor="b">
            <a:prstTxWarp prst="textArchDown">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3800" b="1" dirty="0">
                <a:ln w="38100">
                  <a:noFill/>
                </a:ln>
                <a:solidFill>
                  <a:srgbClr val="C00000"/>
                </a:solidFill>
                <a:effectLst>
                  <a:outerShdw blurRad="50800" dist="38100" dir="5400000" algn="t" rotWithShape="0">
                    <a:prstClr val="black">
                      <a:alpha val="40000"/>
                    </a:prstClr>
                  </a:outerShdw>
                </a:effectLst>
                <a:latin typeface="Book Antiqua" panose="02040602050305030304" pitchFamily="18" charset="0"/>
              </a:rPr>
              <a:t>EDUCATION MAJORS</a:t>
            </a:r>
          </a:p>
        </p:txBody>
      </p:sp>
      <p:pic>
        <p:nvPicPr>
          <p:cNvPr id="13" name="Picture 12"/>
          <p:cNvPicPr>
            <a:picLocks noChangeAspect="1"/>
          </p:cNvPicPr>
          <p:nvPr/>
        </p:nvPicPr>
        <p:blipFill>
          <a:blip r:embed="rId3" cstate="print">
            <a:extLst>
              <a:ext uri="{BEBA8EAE-BF5A-486C-A8C5-ECC9F3942E4B}">
                <a14:imgProps xmlns:a14="http://schemas.microsoft.com/office/drawing/2010/main">
                  <a14:imgLayer r:embed="rId4">
                    <a14:imgEffect>
                      <a14:backgroundRemoval t="800" b="97200" l="1068" r="97863"/>
                    </a14:imgEffect>
                  </a14:imgLayer>
                </a14:imgProps>
              </a:ext>
              <a:ext uri="{28A0092B-C50C-407E-A947-70E740481C1C}">
                <a14:useLocalDpi xmlns:a14="http://schemas.microsoft.com/office/drawing/2010/main" val="0"/>
              </a:ext>
            </a:extLst>
          </a:blip>
          <a:stretch>
            <a:fillRect/>
          </a:stretch>
        </p:blipFill>
        <p:spPr>
          <a:xfrm>
            <a:off x="809811" y="4668764"/>
            <a:ext cx="1907975" cy="2038435"/>
          </a:xfrm>
          <a:prstGeom prst="rect">
            <a:avLst/>
          </a:prstGeom>
        </p:spPr>
      </p:pic>
      <p:sp>
        <p:nvSpPr>
          <p:cNvPr id="14" name="TextBox 13"/>
          <p:cNvSpPr txBox="1"/>
          <p:nvPr/>
        </p:nvSpPr>
        <p:spPr>
          <a:xfrm>
            <a:off x="7086600" y="3610565"/>
            <a:ext cx="4370501" cy="2708434"/>
          </a:xfrm>
          <a:prstGeom prst="rect">
            <a:avLst/>
          </a:prstGeom>
          <a:solidFill>
            <a:schemeClr val="bg1"/>
          </a:solidFill>
          <a:ln w="28575">
            <a:noFill/>
          </a:ln>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5400" b="1" dirty="0">
                <a:solidFill>
                  <a:srgbClr val="C00000"/>
                </a:solidFill>
                <a:effectLst>
                  <a:outerShdw blurRad="38100" dist="38100" dir="2700000" algn="tl">
                    <a:srgbClr val="000000">
                      <a:alpha val="43137"/>
                    </a:srgbClr>
                  </a:outerShdw>
                </a:effectLst>
                <a:latin typeface="Rockwell Condensed" panose="02060603050405020104" pitchFamily="18" charset="0"/>
              </a:rPr>
              <a:t>Tuesdays</a:t>
            </a:r>
          </a:p>
          <a:p>
            <a:pPr algn="r"/>
            <a:r>
              <a:rPr lang="en-US" sz="4400" b="1" dirty="0">
                <a:effectLst>
                  <a:outerShdw blurRad="38100" dist="38100" dir="2700000" algn="tl">
                    <a:srgbClr val="000000">
                      <a:alpha val="43137"/>
                    </a:srgbClr>
                  </a:outerShdw>
                </a:effectLst>
                <a:latin typeface="Rockwell Condensed" panose="02060603050405020104" pitchFamily="18" charset="0"/>
              </a:rPr>
              <a:t>12:30-1:25</a:t>
            </a:r>
          </a:p>
          <a:p>
            <a:pPr algn="r"/>
            <a:r>
              <a:rPr lang="en-US" sz="4400" b="1" dirty="0">
                <a:effectLst>
                  <a:outerShdw blurRad="38100" dist="38100" dir="2700000" algn="tl">
                    <a:srgbClr val="000000">
                      <a:alpha val="43137"/>
                    </a:srgbClr>
                  </a:outerShdw>
                </a:effectLst>
                <a:latin typeface="Rockwell Condensed" panose="02060603050405020104" pitchFamily="18" charset="0"/>
              </a:rPr>
              <a:t>SPRING 2017</a:t>
            </a:r>
            <a:endParaRPr lang="en-US" sz="2000" b="1" i="1" dirty="0">
              <a:latin typeface="Arial" panose="020B0604020202020204" pitchFamily="34" charset="0"/>
              <a:cs typeface="Arial" panose="020B0604020202020204" pitchFamily="34" charset="0"/>
            </a:endParaRPr>
          </a:p>
          <a:p>
            <a:pPr algn="r"/>
            <a:r>
              <a:rPr lang="en-US" sz="2800" b="1" i="1" dirty="0">
                <a:latin typeface="Arial" panose="020B0604020202020204" pitchFamily="34" charset="0"/>
                <a:cs typeface="Arial" panose="020B0604020202020204" pitchFamily="34" charset="0"/>
              </a:rPr>
              <a:t>room 414</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80824" y="3368610"/>
            <a:ext cx="2799485" cy="261752"/>
          </a:xfrm>
          <a:prstGeom prst="rect">
            <a:avLst/>
          </a:prstGeom>
        </p:spPr>
      </p:pic>
      <p:sp>
        <p:nvSpPr>
          <p:cNvPr id="21" name="TextBox 3"/>
          <p:cNvSpPr txBox="1"/>
          <p:nvPr/>
        </p:nvSpPr>
        <p:spPr>
          <a:xfrm>
            <a:off x="1594789" y="6214635"/>
            <a:ext cx="9002419" cy="430887"/>
          </a:xfrm>
          <a:prstGeom prst="rect">
            <a:avLst/>
          </a:prstGeom>
          <a:noFill/>
          <a:ln w="28575">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200" i="1" dirty="0">
                <a:solidFill>
                  <a:srgbClr val="003300"/>
                </a:solidFill>
                <a:effectLst>
                  <a:outerShdw blurRad="38100" dist="38100" dir="2700000" algn="tl">
                    <a:srgbClr val="000000">
                      <a:alpha val="43137"/>
                    </a:srgbClr>
                  </a:outerShdw>
                </a:effectLst>
              </a:rPr>
              <a:t>Part of OUL’s “So You Think You Can Teach” Seminar Series</a:t>
            </a:r>
          </a:p>
        </p:txBody>
      </p:sp>
      <p:grpSp>
        <p:nvGrpSpPr>
          <p:cNvPr id="16" name="Group 15"/>
          <p:cNvGrpSpPr/>
          <p:nvPr/>
        </p:nvGrpSpPr>
        <p:grpSpPr>
          <a:xfrm>
            <a:off x="3199617" y="2799401"/>
            <a:ext cx="5683294" cy="3059275"/>
            <a:chOff x="13398" y="2137046"/>
            <a:chExt cx="5426268" cy="2210150"/>
          </a:xfrm>
        </p:grpSpPr>
        <p:grpSp>
          <p:nvGrpSpPr>
            <p:cNvPr id="10" name="Group 9"/>
            <p:cNvGrpSpPr/>
            <p:nvPr/>
          </p:nvGrpSpPr>
          <p:grpSpPr>
            <a:xfrm rot="21120523">
              <a:off x="13398" y="2137046"/>
              <a:ext cx="4349191" cy="2210150"/>
              <a:chOff x="1638047" y="3487715"/>
              <a:chExt cx="6531007" cy="1918154"/>
            </a:xfrm>
          </p:grpSpPr>
          <p:sp>
            <p:nvSpPr>
              <p:cNvPr id="11" name="TextBox 10"/>
              <p:cNvSpPr txBox="1"/>
              <p:nvPr/>
            </p:nvSpPr>
            <p:spPr>
              <a:xfrm rot="56740">
                <a:off x="1656876" y="3487715"/>
                <a:ext cx="6512178" cy="1167497"/>
              </a:xfrm>
              <a:prstGeom prst="rect">
                <a:avLst/>
              </a:prstGeom>
              <a:noFill/>
            </p:spPr>
            <p:txBody>
              <a:bodyPr wrap="square" rtlCol="0">
                <a:spAutoFit/>
              </a:bodyPr>
              <a:lstStyle/>
              <a:p>
                <a:r>
                  <a:rPr lang="en-US" sz="8800" b="1" dirty="0">
                    <a:solidFill>
                      <a:prstClr val="white"/>
                    </a:solidFill>
                    <a:latin typeface="Tempus Sans ITC" panose="04020404030D07020202" pitchFamily="82" charset="0"/>
                  </a:rPr>
                  <a:t> </a:t>
                </a:r>
                <a:r>
                  <a:rPr lang="en-US" sz="11500" b="1" dirty="0">
                    <a:solidFill>
                      <a:prstClr val="black"/>
                    </a:solidFill>
                    <a:latin typeface="Tempus Sans ITC" panose="04020404030D07020202" pitchFamily="82" charset="0"/>
                  </a:rPr>
                  <a:t>Lunch </a:t>
                </a:r>
                <a:endParaRPr lang="en-US" sz="9600" dirty="0">
                  <a:solidFill>
                    <a:srgbClr val="003300"/>
                  </a:solidFill>
                  <a:latin typeface="Tempus Sans ITC" panose="04020404030D07020202" pitchFamily="82" charset="0"/>
                </a:endParaRPr>
              </a:p>
            </p:txBody>
          </p:sp>
          <p:sp>
            <p:nvSpPr>
              <p:cNvPr id="12" name="TextBox 11"/>
              <p:cNvSpPr txBox="1"/>
              <p:nvPr/>
            </p:nvSpPr>
            <p:spPr>
              <a:xfrm>
                <a:off x="1638047" y="4238372"/>
                <a:ext cx="1761973" cy="1167497"/>
              </a:xfrm>
              <a:prstGeom prst="rect">
                <a:avLst/>
              </a:prstGeom>
              <a:noFill/>
            </p:spPr>
            <p:txBody>
              <a:bodyPr wrap="square" rtlCol="0">
                <a:spAutoFit/>
              </a:bodyPr>
              <a:lstStyle/>
              <a:p>
                <a:r>
                  <a:rPr lang="en-US" sz="11500" dirty="0">
                    <a:solidFill>
                      <a:srgbClr val="003300"/>
                    </a:solidFill>
                    <a:latin typeface="Tempus Sans ITC" panose="04020404030D07020202" pitchFamily="82" charset="0"/>
                  </a:rPr>
                  <a:t>&amp;</a:t>
                </a:r>
                <a:endParaRPr lang="en-US" sz="16600" dirty="0">
                  <a:solidFill>
                    <a:srgbClr val="003300"/>
                  </a:solidFill>
                  <a:latin typeface="Tempus Sans ITC" panose="04020404030D07020202" pitchFamily="82" charset="0"/>
                </a:endParaRPr>
              </a:p>
            </p:txBody>
          </p:sp>
        </p:grpSp>
        <p:sp>
          <p:nvSpPr>
            <p:cNvPr id="15" name="TextBox 14"/>
            <p:cNvSpPr txBox="1"/>
            <p:nvPr/>
          </p:nvSpPr>
          <p:spPr>
            <a:xfrm rot="21120523">
              <a:off x="1103011" y="2864378"/>
              <a:ext cx="4336655" cy="1345222"/>
            </a:xfrm>
            <a:prstGeom prst="rect">
              <a:avLst/>
            </a:prstGeom>
            <a:noFill/>
          </p:spPr>
          <p:txBody>
            <a:bodyPr wrap="square" rtlCol="0">
              <a:spAutoFit/>
            </a:bodyPr>
            <a:lstStyle/>
            <a:p>
              <a:r>
                <a:rPr lang="en-US" sz="8800" b="1" dirty="0">
                  <a:solidFill>
                    <a:prstClr val="white"/>
                  </a:solidFill>
                  <a:latin typeface="Tempus Sans ITC" panose="04020404030D07020202" pitchFamily="82" charset="0"/>
                </a:rPr>
                <a:t> </a:t>
              </a:r>
              <a:r>
                <a:rPr lang="en-US" sz="11500" b="1" dirty="0">
                  <a:solidFill>
                    <a:prstClr val="black"/>
                  </a:solidFill>
                  <a:latin typeface="Tempus Sans ITC" panose="04020404030D07020202" pitchFamily="82" charset="0"/>
                </a:rPr>
                <a:t>Learn</a:t>
              </a:r>
              <a:endParaRPr lang="en-US" sz="9600" dirty="0">
                <a:solidFill>
                  <a:srgbClr val="003300"/>
                </a:solidFill>
                <a:latin typeface="Tempus Sans ITC" panose="04020404030D07020202" pitchFamily="82" charset="0"/>
              </a:endParaRPr>
            </a:p>
          </p:txBody>
        </p:sp>
      </p:grpSp>
      <p:sp>
        <p:nvSpPr>
          <p:cNvPr id="23" name="TextBox 7"/>
          <p:cNvSpPr txBox="1"/>
          <p:nvPr/>
        </p:nvSpPr>
        <p:spPr>
          <a:xfrm rot="21102594">
            <a:off x="483428" y="3006090"/>
            <a:ext cx="2398876" cy="845820"/>
          </a:xfrm>
          <a:prstGeom prst="bracePair">
            <a:avLst/>
          </a:prstGeom>
          <a:solidFill>
            <a:srgbClr val="003300"/>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rPr>
              <a:t>BUILD THIS DAY AND TIME INTO SPRING SCHEDULE YOUR</a:t>
            </a:r>
          </a:p>
        </p:txBody>
      </p:sp>
    </p:spTree>
    <p:extLst>
      <p:ext uri="{BB962C8B-B14F-4D97-AF65-F5344CB8AC3E}">
        <p14:creationId xmlns:p14="http://schemas.microsoft.com/office/powerpoint/2010/main" val="20435369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a:solidFill>
                  <a:srgbClr val="000099"/>
                </a:solidFill>
                <a:latin typeface="+mn-lt"/>
              </a:rPr>
              <a:t>About this session…</a:t>
            </a:r>
          </a:p>
        </p:txBody>
      </p:sp>
      <p:sp>
        <p:nvSpPr>
          <p:cNvPr id="3" name="Content Placeholder 2"/>
          <p:cNvSpPr>
            <a:spLocks noGrp="1"/>
          </p:cNvSpPr>
          <p:nvPr>
            <p:ph idx="1"/>
          </p:nvPr>
        </p:nvSpPr>
        <p:spPr>
          <a:xfrm>
            <a:off x="541638" y="1619680"/>
            <a:ext cx="11049000" cy="4351338"/>
          </a:xfrm>
        </p:spPr>
        <p:txBody>
          <a:bodyPr>
            <a:normAutofit lnSpcReduction="10000"/>
          </a:bodyPr>
          <a:lstStyle/>
          <a:p>
            <a:r>
              <a:rPr lang="en-US" b="1" dirty="0">
                <a:solidFill>
                  <a:srgbClr val="003300"/>
                </a:solidFill>
              </a:rPr>
              <a:t>Teaching grit implies that students will experience and embrace frustration and pain. Aspiring teachers are at a disadvantage if they do not know how to react, respond, and learn from failure. Grit enables teachers to plan, work, and model positive effort, but at the same time summon resilience skills when they don’t succeed. </a:t>
            </a:r>
          </a:p>
          <a:p>
            <a:pPr marL="0" indent="0">
              <a:buNone/>
            </a:pPr>
            <a:r>
              <a:rPr lang="en-US" b="1" dirty="0"/>
              <a:t> </a:t>
            </a:r>
          </a:p>
          <a:p>
            <a:r>
              <a:rPr lang="en-US" b="1" dirty="0">
                <a:solidFill>
                  <a:srgbClr val="003300"/>
                </a:solidFill>
              </a:rPr>
              <a:t>This session reflects practical applications of grit and mindset theories in college classrooms from research findings of Angela Duckworth, Carol </a:t>
            </a:r>
            <a:r>
              <a:rPr lang="en-US" b="1" dirty="0" err="1">
                <a:solidFill>
                  <a:srgbClr val="003300"/>
                </a:solidFill>
              </a:rPr>
              <a:t>Dweck</a:t>
            </a:r>
            <a:r>
              <a:rPr lang="en-US" b="1" dirty="0">
                <a:solidFill>
                  <a:srgbClr val="003300"/>
                </a:solidFill>
              </a:rPr>
              <a:t>, Paul Tough, Thomas </a:t>
            </a:r>
            <a:r>
              <a:rPr lang="en-US" b="1" dirty="0" err="1">
                <a:solidFill>
                  <a:srgbClr val="003300"/>
                </a:solidFill>
              </a:rPr>
              <a:t>Hoerr</a:t>
            </a:r>
            <a:r>
              <a:rPr lang="en-US" b="1" dirty="0">
                <a:solidFill>
                  <a:srgbClr val="003300"/>
                </a:solidFill>
              </a:rPr>
              <a:t>, Jim Grant, the U.S. Department of Education, the Ohio Association of Elementary School Administrators, the Ohio Education Association, and more.  </a:t>
            </a:r>
          </a:p>
          <a:p>
            <a:endParaRPr lang="en-US" dirty="0"/>
          </a:p>
        </p:txBody>
      </p:sp>
    </p:spTree>
    <p:extLst>
      <p:ext uri="{BB962C8B-B14F-4D97-AF65-F5344CB8AC3E}">
        <p14:creationId xmlns:p14="http://schemas.microsoft.com/office/powerpoint/2010/main" val="43579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8730" y="426608"/>
            <a:ext cx="10515600" cy="870551"/>
          </a:xfrm>
        </p:spPr>
        <p:txBody>
          <a:bodyPr anchor="t">
            <a:normAutofit fontScale="90000"/>
          </a:bodyPr>
          <a:lstStyle/>
          <a:p>
            <a:r>
              <a:rPr lang="en-US" sz="7300" b="1" dirty="0">
                <a:ln>
                  <a:solidFill>
                    <a:srgbClr val="FF0000"/>
                  </a:solidFill>
                </a:ln>
                <a:effectLst>
                  <a:outerShdw blurRad="38100" dist="38100" dir="2700000" algn="tl">
                    <a:srgbClr val="000000">
                      <a:alpha val="43137"/>
                    </a:srgbClr>
                  </a:outerShdw>
                </a:effectLst>
                <a:latin typeface="+mn-lt"/>
              </a:rPr>
              <a:t>What is Lunch &amp; Learn? </a:t>
            </a:r>
            <a:br>
              <a:rPr lang="en-US" b="1" dirty="0">
                <a:ln>
                  <a:solidFill>
                    <a:srgbClr val="FF0000"/>
                  </a:solidFill>
                </a:ln>
                <a:effectLst>
                  <a:outerShdw blurRad="38100" dist="38100" dir="2700000" algn="tl">
                    <a:srgbClr val="000000">
                      <a:alpha val="43137"/>
                    </a:srgbClr>
                  </a:outerShdw>
                </a:effectLst>
              </a:rPr>
            </a:br>
            <a:endParaRPr lang="en-US" dirty="0"/>
          </a:p>
        </p:txBody>
      </p:sp>
      <p:sp>
        <p:nvSpPr>
          <p:cNvPr id="3" name="Content Placeholder 2"/>
          <p:cNvSpPr>
            <a:spLocks noGrp="1"/>
          </p:cNvSpPr>
          <p:nvPr>
            <p:ph idx="1"/>
          </p:nvPr>
        </p:nvSpPr>
        <p:spPr>
          <a:xfrm>
            <a:off x="551935" y="1487874"/>
            <a:ext cx="10956324" cy="4351338"/>
          </a:xfrm>
        </p:spPr>
        <p:txBody>
          <a:bodyPr>
            <a:normAutofit/>
          </a:bodyPr>
          <a:lstStyle/>
          <a:p>
            <a:pPr marL="45720" indent="0">
              <a:buNone/>
            </a:pPr>
            <a:r>
              <a:rPr lang="en-US" sz="4000" b="1" dirty="0">
                <a:solidFill>
                  <a:srgbClr val="000099"/>
                </a:solidFill>
                <a:effectLst>
                  <a:outerShdw blurRad="38100" dist="38100" dir="2700000" algn="tl">
                    <a:srgbClr val="000000">
                      <a:alpha val="43137"/>
                    </a:srgbClr>
                  </a:outerShdw>
                </a:effectLst>
              </a:rPr>
              <a:t>An organized weekly social, learning, and support opportunity for aspiring teachers at Ohio University Lancaster Campus. </a:t>
            </a:r>
          </a:p>
          <a:p>
            <a:endParaRPr lang="en-US" sz="4400" dirty="0"/>
          </a:p>
        </p:txBody>
      </p:sp>
      <p:grpSp>
        <p:nvGrpSpPr>
          <p:cNvPr id="5" name="Group 4"/>
          <p:cNvGrpSpPr/>
          <p:nvPr/>
        </p:nvGrpSpPr>
        <p:grpSpPr>
          <a:xfrm>
            <a:off x="52238" y="3625730"/>
            <a:ext cx="5683312" cy="3036595"/>
            <a:chOff x="13381" y="2137046"/>
            <a:chExt cx="5426285" cy="2193765"/>
          </a:xfrm>
        </p:grpSpPr>
        <p:grpSp>
          <p:nvGrpSpPr>
            <p:cNvPr id="6" name="Group 5"/>
            <p:cNvGrpSpPr/>
            <p:nvPr/>
          </p:nvGrpSpPr>
          <p:grpSpPr>
            <a:xfrm rot="21120523">
              <a:off x="13381" y="2137046"/>
              <a:ext cx="4348063" cy="2193765"/>
              <a:chOff x="1639740" y="3487715"/>
              <a:chExt cx="6529314" cy="1903934"/>
            </a:xfrm>
          </p:grpSpPr>
          <p:sp>
            <p:nvSpPr>
              <p:cNvPr id="8" name="TextBox 7"/>
              <p:cNvSpPr txBox="1"/>
              <p:nvPr/>
            </p:nvSpPr>
            <p:spPr>
              <a:xfrm rot="56740">
                <a:off x="1656876" y="3487715"/>
                <a:ext cx="6512178" cy="1167497"/>
              </a:xfrm>
              <a:prstGeom prst="rect">
                <a:avLst/>
              </a:prstGeom>
              <a:noFill/>
            </p:spPr>
            <p:txBody>
              <a:bodyPr wrap="square" rtlCol="0">
                <a:spAutoFit/>
              </a:bodyPr>
              <a:lstStyle/>
              <a:p>
                <a:r>
                  <a:rPr lang="en-US" sz="8800" b="1" dirty="0">
                    <a:solidFill>
                      <a:prstClr val="white"/>
                    </a:solidFill>
                    <a:latin typeface="Tempus Sans ITC" panose="04020404030D07020202" pitchFamily="82" charset="0"/>
                  </a:rPr>
                  <a:t> </a:t>
                </a:r>
                <a:r>
                  <a:rPr lang="en-US" sz="11500" b="1" dirty="0">
                    <a:solidFill>
                      <a:prstClr val="black"/>
                    </a:solidFill>
                    <a:latin typeface="Tempus Sans ITC" panose="04020404030D07020202" pitchFamily="82" charset="0"/>
                  </a:rPr>
                  <a:t>Lunch </a:t>
                </a:r>
                <a:endParaRPr lang="en-US" sz="9600" dirty="0">
                  <a:solidFill>
                    <a:srgbClr val="003300"/>
                  </a:solidFill>
                  <a:latin typeface="Tempus Sans ITC" panose="04020404030D07020202" pitchFamily="82" charset="0"/>
                </a:endParaRPr>
              </a:p>
            </p:txBody>
          </p:sp>
          <p:sp>
            <p:nvSpPr>
              <p:cNvPr id="9" name="TextBox 8"/>
              <p:cNvSpPr txBox="1"/>
              <p:nvPr/>
            </p:nvSpPr>
            <p:spPr>
              <a:xfrm>
                <a:off x="1639740" y="4224152"/>
                <a:ext cx="1761973" cy="1167497"/>
              </a:xfrm>
              <a:prstGeom prst="rect">
                <a:avLst/>
              </a:prstGeom>
              <a:noFill/>
            </p:spPr>
            <p:txBody>
              <a:bodyPr wrap="square" rtlCol="0">
                <a:spAutoFit/>
              </a:bodyPr>
              <a:lstStyle/>
              <a:p>
                <a:r>
                  <a:rPr lang="en-US" sz="11500" dirty="0">
                    <a:solidFill>
                      <a:srgbClr val="003300"/>
                    </a:solidFill>
                    <a:latin typeface="Tempus Sans ITC" panose="04020404030D07020202" pitchFamily="82" charset="0"/>
                  </a:rPr>
                  <a:t>&amp;</a:t>
                </a:r>
                <a:endParaRPr lang="en-US" sz="16600" dirty="0">
                  <a:solidFill>
                    <a:srgbClr val="003300"/>
                  </a:solidFill>
                  <a:latin typeface="Tempus Sans ITC" panose="04020404030D07020202" pitchFamily="82" charset="0"/>
                </a:endParaRPr>
              </a:p>
            </p:txBody>
          </p:sp>
        </p:grpSp>
        <p:sp>
          <p:nvSpPr>
            <p:cNvPr id="7" name="TextBox 6"/>
            <p:cNvSpPr txBox="1"/>
            <p:nvPr/>
          </p:nvSpPr>
          <p:spPr>
            <a:xfrm rot="21120523">
              <a:off x="1103011" y="2864378"/>
              <a:ext cx="4336655" cy="1345222"/>
            </a:xfrm>
            <a:prstGeom prst="rect">
              <a:avLst/>
            </a:prstGeom>
            <a:noFill/>
          </p:spPr>
          <p:txBody>
            <a:bodyPr wrap="square" rtlCol="0">
              <a:spAutoFit/>
            </a:bodyPr>
            <a:lstStyle/>
            <a:p>
              <a:r>
                <a:rPr lang="en-US" sz="8800" b="1" dirty="0">
                  <a:solidFill>
                    <a:prstClr val="white"/>
                  </a:solidFill>
                  <a:latin typeface="Tempus Sans ITC" panose="04020404030D07020202" pitchFamily="82" charset="0"/>
                </a:rPr>
                <a:t> </a:t>
              </a:r>
              <a:r>
                <a:rPr lang="en-US" sz="11500" b="1" dirty="0">
                  <a:solidFill>
                    <a:prstClr val="black"/>
                  </a:solidFill>
                  <a:latin typeface="Tempus Sans ITC" panose="04020404030D07020202" pitchFamily="82" charset="0"/>
                </a:rPr>
                <a:t>Learn</a:t>
              </a:r>
              <a:endParaRPr lang="en-US" sz="9600" dirty="0">
                <a:solidFill>
                  <a:srgbClr val="003300"/>
                </a:solidFill>
                <a:latin typeface="Tempus Sans ITC" panose="04020404030D07020202" pitchFamily="82" charset="0"/>
              </a:endParaRPr>
            </a:p>
          </p:txBody>
        </p:sp>
      </p:gr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b="30642"/>
          <a:stretch/>
        </p:blipFill>
        <p:spPr>
          <a:xfrm rot="10800000">
            <a:off x="7750805" y="2842914"/>
            <a:ext cx="4291620" cy="2232439"/>
          </a:xfrm>
          <a:prstGeom prst="rect">
            <a:avLst/>
          </a:prstGeom>
        </p:spPr>
      </p:pic>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t="20766" b="20495"/>
          <a:stretch/>
        </p:blipFill>
        <p:spPr>
          <a:xfrm>
            <a:off x="4905391" y="4728271"/>
            <a:ext cx="4705485" cy="2072958"/>
          </a:xfrm>
          <a:prstGeom prst="rect">
            <a:avLst/>
          </a:prstGeom>
        </p:spPr>
      </p:pic>
    </p:spTree>
    <p:extLst>
      <p:ext uri="{BB962C8B-B14F-4D97-AF65-F5344CB8AC3E}">
        <p14:creationId xmlns:p14="http://schemas.microsoft.com/office/powerpoint/2010/main" val="29730959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910" y="844068"/>
            <a:ext cx="10708453" cy="781394"/>
          </a:xfrm>
        </p:spPr>
        <p:txBody>
          <a:bodyPr>
            <a:noAutofit/>
          </a:bodyPr>
          <a:lstStyle/>
          <a:p>
            <a:r>
              <a:rPr lang="en-US" sz="6000" b="1" dirty="0">
                <a:ln>
                  <a:solidFill>
                    <a:srgbClr val="FF0000"/>
                  </a:solidFill>
                </a:ln>
                <a:effectLst>
                  <a:outerShdw blurRad="38100" dist="38100" dir="2700000" algn="tl">
                    <a:srgbClr val="000000">
                      <a:alpha val="43137"/>
                    </a:srgbClr>
                  </a:outerShdw>
                </a:effectLst>
                <a:latin typeface="+mn-lt"/>
              </a:rPr>
              <a:t>Objectives of the Seminar Series</a:t>
            </a:r>
          </a:p>
        </p:txBody>
      </p:sp>
      <p:sp>
        <p:nvSpPr>
          <p:cNvPr id="3" name="Content Placeholder 2"/>
          <p:cNvSpPr>
            <a:spLocks noGrp="1"/>
          </p:cNvSpPr>
          <p:nvPr>
            <p:ph idx="1"/>
          </p:nvPr>
        </p:nvSpPr>
        <p:spPr>
          <a:xfrm>
            <a:off x="634314" y="1851025"/>
            <a:ext cx="10964562" cy="4676775"/>
          </a:xfrm>
        </p:spPr>
        <p:txBody>
          <a:bodyPr>
            <a:normAutofit/>
          </a:bodyPr>
          <a:lstStyle/>
          <a:p>
            <a:pPr marL="514350" lvl="0" indent="-514350">
              <a:buFont typeface="+mj-lt"/>
              <a:buAutoNum type="arabicPeriod"/>
            </a:pPr>
            <a:r>
              <a:rPr lang="en-US" sz="3200" b="1" dirty="0">
                <a:solidFill>
                  <a:srgbClr val="000099"/>
                </a:solidFill>
                <a:effectLst>
                  <a:outerShdw blurRad="38100" dist="38100" dir="2700000" algn="tl">
                    <a:srgbClr val="000000">
                      <a:alpha val="43137"/>
                    </a:srgbClr>
                  </a:outerShdw>
                </a:effectLst>
              </a:rPr>
              <a:t>Nurture a structured, collegial, supportive campus environment for education majors.</a:t>
            </a:r>
          </a:p>
          <a:p>
            <a:pPr marL="514350" indent="-514350">
              <a:buFont typeface="+mj-lt"/>
              <a:buAutoNum type="arabicPeriod"/>
            </a:pPr>
            <a:r>
              <a:rPr lang="en-US" sz="3200" b="1" dirty="0">
                <a:solidFill>
                  <a:srgbClr val="000099"/>
                </a:solidFill>
                <a:effectLst>
                  <a:outerShdw blurRad="38100" dist="38100" dir="2700000" algn="tl">
                    <a:srgbClr val="000000">
                      <a:alpha val="43137"/>
                    </a:srgbClr>
                  </a:outerShdw>
                </a:effectLst>
              </a:rPr>
              <a:t>Assist with career discernment decisions. </a:t>
            </a:r>
          </a:p>
          <a:p>
            <a:pPr marL="514350" lvl="0" indent="-514350">
              <a:buFont typeface="+mj-lt"/>
              <a:buAutoNum type="arabicPeriod"/>
            </a:pPr>
            <a:r>
              <a:rPr lang="en-US" sz="3200" b="1" dirty="0">
                <a:solidFill>
                  <a:srgbClr val="000099"/>
                </a:solidFill>
                <a:effectLst>
                  <a:outerShdw blurRad="38100" dist="38100" dir="2700000" algn="tl">
                    <a:srgbClr val="000000">
                      <a:alpha val="43137"/>
                    </a:srgbClr>
                  </a:outerShdw>
                </a:effectLst>
              </a:rPr>
              <a:t>Address student concerns, issues, and program navigation. </a:t>
            </a:r>
          </a:p>
          <a:p>
            <a:pPr marL="514350" indent="-514350">
              <a:buFont typeface="+mj-lt"/>
              <a:buAutoNum type="arabicPeriod"/>
            </a:pPr>
            <a:r>
              <a:rPr lang="en-US" sz="3200" b="1" dirty="0">
                <a:solidFill>
                  <a:srgbClr val="000099"/>
                </a:solidFill>
                <a:effectLst>
                  <a:outerShdw blurRad="38100" dist="38100" dir="2700000" algn="tl">
                    <a:srgbClr val="000000">
                      <a:alpha val="43137"/>
                    </a:srgbClr>
                  </a:outerShdw>
                </a:effectLst>
              </a:rPr>
              <a:t>Provide students with  knowledge, skills, dispositions, and special insights related to a career in education. </a:t>
            </a:r>
          </a:p>
          <a:p>
            <a:pPr marL="514350" lvl="0" indent="-514350">
              <a:buFont typeface="+mj-lt"/>
              <a:buAutoNum type="arabicPeriod"/>
            </a:pPr>
            <a:r>
              <a:rPr lang="en-US" sz="3200" b="1" dirty="0">
                <a:solidFill>
                  <a:srgbClr val="000099"/>
                </a:solidFill>
                <a:effectLst>
                  <a:outerShdw blurRad="38100" dist="38100" dir="2700000" algn="tl">
                    <a:srgbClr val="000000">
                      <a:alpha val="43137"/>
                    </a:srgbClr>
                  </a:outerShdw>
                </a:effectLst>
              </a:rPr>
              <a:t>Develop strong relationships with  the  local education community.</a:t>
            </a:r>
          </a:p>
          <a:p>
            <a:pPr marL="514350" indent="-514350">
              <a:buFont typeface="+mj-lt"/>
              <a:buAutoNum type="arabicPeriod"/>
            </a:pPr>
            <a:r>
              <a:rPr lang="en-US" sz="3200" b="1" dirty="0">
                <a:solidFill>
                  <a:srgbClr val="000099"/>
                </a:solidFill>
                <a:effectLst>
                  <a:outerShdw blurRad="38100" dist="38100" dir="2700000" algn="tl">
                    <a:srgbClr val="000000">
                      <a:alpha val="43137"/>
                    </a:srgbClr>
                  </a:outerShdw>
                </a:effectLst>
              </a:rPr>
              <a:t>Prepare OUL students with an edge in the job market. </a:t>
            </a:r>
            <a:endParaRPr lang="en-US" sz="3200" dirty="0">
              <a:solidFill>
                <a:srgbClr val="000099"/>
              </a:solidFill>
            </a:endParaRPr>
          </a:p>
          <a:p>
            <a:pPr marL="514350" indent="-514350">
              <a:buFont typeface="+mj-lt"/>
              <a:buAutoNum type="arabicPeriod"/>
            </a:pPr>
            <a:endParaRPr lang="en-US" dirty="0"/>
          </a:p>
        </p:txBody>
      </p:sp>
    </p:spTree>
    <p:extLst>
      <p:ext uri="{BB962C8B-B14F-4D97-AF65-F5344CB8AC3E}">
        <p14:creationId xmlns:p14="http://schemas.microsoft.com/office/powerpoint/2010/main" val="15157163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7884" b="12027"/>
          <a:stretch/>
        </p:blipFill>
        <p:spPr>
          <a:xfrm>
            <a:off x="398697" y="4567568"/>
            <a:ext cx="11307270" cy="2138251"/>
          </a:xfrm>
          <a:prstGeom prst="rect">
            <a:avLst/>
          </a:prstGeom>
        </p:spPr>
      </p:pic>
      <p:sp>
        <p:nvSpPr>
          <p:cNvPr id="3" name="Title 1"/>
          <p:cNvSpPr>
            <a:spLocks noGrp="1"/>
          </p:cNvSpPr>
          <p:nvPr/>
        </p:nvSpPr>
        <p:spPr>
          <a:xfrm rot="414000">
            <a:off x="5333809" y="898680"/>
            <a:ext cx="7488149" cy="1373827"/>
          </a:xfrm>
          <a:prstGeom prst="rect">
            <a:avLst/>
          </a:prstGeom>
          <a:noFill/>
          <a:ln w="28575">
            <a:noFill/>
          </a:ln>
        </p:spPr>
        <p:txBody>
          <a:bodyPr spcFirstLastPara="1" vert="horz" lIns="91440" tIns="45720" rIns="91440" bIns="45720" numCol="1" rtlCol="0" anchor="b">
            <a:prstTxWarp prst="textArchUp">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b="1" dirty="0">
                <a:ln w="38100">
                  <a:solidFill>
                    <a:srgbClr val="C00000"/>
                  </a:solidFill>
                </a:ln>
                <a:solidFill>
                  <a:schemeClr val="bg1"/>
                </a:solidFill>
                <a:effectLst>
                  <a:outerShdw blurRad="50800" dist="38100" dir="5400000" algn="t" rotWithShape="0">
                    <a:prstClr val="black">
                      <a:alpha val="40000"/>
                    </a:prstClr>
                  </a:outerShdw>
                </a:effectLst>
                <a:latin typeface="+mn-lt"/>
              </a:rPr>
              <a:t>EDUCATION MAJORS</a:t>
            </a:r>
          </a:p>
        </p:txBody>
      </p:sp>
      <p:sp>
        <p:nvSpPr>
          <p:cNvPr id="4" name="Title 1"/>
          <p:cNvSpPr txBox="1">
            <a:spLocks/>
          </p:cNvSpPr>
          <p:nvPr/>
        </p:nvSpPr>
        <p:spPr>
          <a:xfrm>
            <a:off x="988541" y="1135403"/>
            <a:ext cx="9234615" cy="1216973"/>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rgbClr val="000099"/>
                </a:solidFill>
                <a:effectLst>
                  <a:outerShdw blurRad="38100" dist="38100" dir="2700000" algn="tl">
                    <a:srgbClr val="000000">
                      <a:alpha val="43137"/>
                    </a:srgbClr>
                  </a:outerShdw>
                </a:effectLst>
                <a:latin typeface="Baskerville Old Face" panose="02020602080505020303" pitchFamily="18" charset="0"/>
              </a:rPr>
              <a:t>10 Reasons Why </a:t>
            </a:r>
            <a:r>
              <a:rPr lang="en-US" sz="3600" b="1" dirty="0">
                <a:solidFill>
                  <a:srgbClr val="C00000"/>
                </a:solidFill>
                <a:effectLst>
                  <a:outerShdw blurRad="38100" dist="38100" dir="2700000" algn="tl">
                    <a:srgbClr val="000000">
                      <a:alpha val="43137"/>
                    </a:srgbClr>
                  </a:outerShdw>
                </a:effectLst>
                <a:latin typeface="Baskerville Old Face" panose="02020602080505020303" pitchFamily="18" charset="0"/>
              </a:rPr>
              <a:t>YOU </a:t>
            </a:r>
            <a:r>
              <a:rPr lang="en-US" sz="3600" b="1" dirty="0">
                <a:solidFill>
                  <a:srgbClr val="000099"/>
                </a:solidFill>
                <a:effectLst>
                  <a:outerShdw blurRad="38100" dist="38100" dir="2700000" algn="tl">
                    <a:srgbClr val="000000">
                      <a:alpha val="43137"/>
                    </a:srgbClr>
                  </a:outerShdw>
                </a:effectLst>
                <a:latin typeface="Baskerville Old Face" panose="02020602080505020303" pitchFamily="18" charset="0"/>
              </a:rPr>
              <a:t>Should Attend</a:t>
            </a:r>
            <a:br>
              <a:rPr lang="en-US" sz="3600" dirty="0">
                <a:effectLst>
                  <a:outerShdw blurRad="38100" dist="38100" dir="2700000" algn="tl">
                    <a:srgbClr val="000000">
                      <a:alpha val="43137"/>
                    </a:srgbClr>
                  </a:outerShdw>
                </a:effectLst>
                <a:latin typeface="Baskerville Old Face" panose="02020602080505020303" pitchFamily="18" charset="0"/>
              </a:rPr>
            </a:br>
            <a:r>
              <a:rPr lang="en-US" sz="3600" b="1" dirty="0">
                <a:solidFill>
                  <a:srgbClr val="000099"/>
                </a:solidFill>
                <a:effectLst>
                  <a:outerShdw blurRad="38100" dist="38100" dir="2700000" algn="tl">
                    <a:srgbClr val="000000">
                      <a:alpha val="43137"/>
                    </a:srgbClr>
                  </a:outerShdw>
                </a:effectLst>
                <a:latin typeface="Baskerville Old Face" panose="02020602080505020303" pitchFamily="18" charset="0"/>
              </a:rPr>
              <a:t>Lunch &amp; Learn Seminars</a:t>
            </a:r>
          </a:p>
        </p:txBody>
      </p:sp>
      <p:sp>
        <p:nvSpPr>
          <p:cNvPr id="6" name="Subtitle 2"/>
          <p:cNvSpPr txBox="1">
            <a:spLocks/>
          </p:cNvSpPr>
          <p:nvPr/>
        </p:nvSpPr>
        <p:spPr>
          <a:xfrm>
            <a:off x="337751" y="2506615"/>
            <a:ext cx="5700584" cy="183572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4163" indent="-284163" algn="l">
              <a:buFont typeface="+mj-lt"/>
              <a:buAutoNum type="arabicPeriod"/>
            </a:pPr>
            <a:r>
              <a:rPr lang="en-US" sz="1800" b="1" dirty="0">
                <a:solidFill>
                  <a:srgbClr val="003300"/>
                </a:solidFill>
              </a:rPr>
              <a:t>Networking opportunities with area educators</a:t>
            </a:r>
          </a:p>
          <a:p>
            <a:pPr marL="284163" indent="-284163" algn="l">
              <a:buFont typeface="+mj-lt"/>
              <a:buAutoNum type="arabicPeriod"/>
            </a:pPr>
            <a:r>
              <a:rPr lang="en-US" sz="1800" b="1" dirty="0">
                <a:solidFill>
                  <a:srgbClr val="003300"/>
                </a:solidFill>
              </a:rPr>
              <a:t>Development of soft skill dispositions</a:t>
            </a:r>
          </a:p>
          <a:p>
            <a:pPr marL="284163" indent="-284163" algn="l">
              <a:buFont typeface="+mj-lt"/>
              <a:buAutoNum type="arabicPeriod"/>
            </a:pPr>
            <a:r>
              <a:rPr lang="en-US" sz="1800" b="1" dirty="0">
                <a:solidFill>
                  <a:srgbClr val="003300"/>
                </a:solidFill>
              </a:rPr>
              <a:t>Connectedness (teachers, staff, fellow students)</a:t>
            </a:r>
          </a:p>
          <a:p>
            <a:pPr marL="284163" indent="-284163" algn="l">
              <a:buFont typeface="+mj-lt"/>
              <a:buAutoNum type="arabicPeriod"/>
            </a:pPr>
            <a:r>
              <a:rPr lang="en-US" sz="1800" b="1" dirty="0">
                <a:solidFill>
                  <a:srgbClr val="003300"/>
                </a:solidFill>
              </a:rPr>
              <a:t>Support from a Professional Learning Community (PLC)</a:t>
            </a:r>
          </a:p>
          <a:p>
            <a:pPr marL="284163" indent="-284163" algn="l">
              <a:buFont typeface="+mj-lt"/>
              <a:buAutoNum type="arabicPeriod"/>
            </a:pPr>
            <a:r>
              <a:rPr lang="en-US" sz="1800" b="1" dirty="0">
                <a:solidFill>
                  <a:srgbClr val="003300"/>
                </a:solidFill>
              </a:rPr>
              <a:t>Clarity of expectations related to the major</a:t>
            </a:r>
          </a:p>
        </p:txBody>
      </p:sp>
      <p:sp>
        <p:nvSpPr>
          <p:cNvPr id="7" name="Subtitle 2"/>
          <p:cNvSpPr txBox="1">
            <a:spLocks/>
          </p:cNvSpPr>
          <p:nvPr/>
        </p:nvSpPr>
        <p:spPr>
          <a:xfrm>
            <a:off x="6038335" y="2512932"/>
            <a:ext cx="5667632" cy="277552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96875" indent="-396875" algn="l">
              <a:buFont typeface="+mj-lt"/>
              <a:buAutoNum type="arabicPeriod" startAt="6"/>
            </a:pPr>
            <a:r>
              <a:rPr lang="en-US" sz="1800" b="1" dirty="0">
                <a:solidFill>
                  <a:srgbClr val="003300"/>
                </a:solidFill>
              </a:rPr>
              <a:t>Enhanced professionalism (thinking, acting, dressing)</a:t>
            </a:r>
          </a:p>
          <a:p>
            <a:pPr marL="396875" indent="-396875" algn="l">
              <a:buFont typeface="+mj-lt"/>
              <a:buAutoNum type="arabicPeriod" startAt="6"/>
            </a:pPr>
            <a:r>
              <a:rPr lang="en-US" sz="1800" b="1" dirty="0">
                <a:solidFill>
                  <a:srgbClr val="003300"/>
                </a:solidFill>
              </a:rPr>
              <a:t>Improved social-emotional learning (SEL)</a:t>
            </a:r>
          </a:p>
          <a:p>
            <a:pPr marL="396875" indent="-396875" algn="l">
              <a:buFont typeface="+mj-lt"/>
              <a:buAutoNum type="arabicPeriod" startAt="6"/>
            </a:pPr>
            <a:r>
              <a:rPr lang="en-US" sz="1800" b="1" dirty="0">
                <a:solidFill>
                  <a:srgbClr val="003300"/>
                </a:solidFill>
              </a:rPr>
              <a:t>Leadership opportunities</a:t>
            </a:r>
          </a:p>
          <a:p>
            <a:pPr marL="396875" indent="-396875" algn="l">
              <a:buFont typeface="+mj-lt"/>
              <a:buAutoNum type="arabicPeriod" startAt="6"/>
            </a:pPr>
            <a:r>
              <a:rPr lang="en-US" sz="1800" b="1" dirty="0">
                <a:solidFill>
                  <a:srgbClr val="003300"/>
                </a:solidFill>
              </a:rPr>
              <a:t>Resume development</a:t>
            </a:r>
          </a:p>
          <a:p>
            <a:pPr marL="396875" indent="-396875" algn="l">
              <a:buFont typeface="+mj-lt"/>
              <a:buAutoNum type="arabicPeriod" startAt="6"/>
            </a:pPr>
            <a:r>
              <a:rPr lang="en-US" sz="1800" b="1" dirty="0">
                <a:solidFill>
                  <a:srgbClr val="003300"/>
                </a:solidFill>
              </a:rPr>
              <a:t>Fun, relaxed, hands-on, student-initiated activity</a:t>
            </a:r>
          </a:p>
        </p:txBody>
      </p:sp>
      <p:pic>
        <p:nvPicPr>
          <p:cNvPr id="8" name="Picture 2" descr="http://bodyoakcliff.paperwalls.com/wp-content/uploads/2012/06/lunch-learn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6163"/>
          <a:stretch/>
        </p:blipFill>
        <p:spPr bwMode="auto">
          <a:xfrm>
            <a:off x="657416" y="194989"/>
            <a:ext cx="1916756" cy="911325"/>
          </a:xfrm>
          <a:prstGeom prst="rect">
            <a:avLst/>
          </a:prstGeom>
          <a:noFill/>
          <a:ln w="28575">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99066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5503" y="500062"/>
            <a:ext cx="11030465" cy="1325563"/>
          </a:xfrm>
        </p:spPr>
        <p:txBody>
          <a:bodyPr>
            <a:noAutofit/>
          </a:bodyPr>
          <a:lstStyle/>
          <a:p>
            <a:r>
              <a:rPr lang="en-US" sz="5400" b="1" dirty="0">
                <a:solidFill>
                  <a:srgbClr val="C00000"/>
                </a:solidFill>
                <a:effectLst>
                  <a:outerShdw blurRad="38100" dist="38100" dir="2700000" algn="tl">
                    <a:srgbClr val="000000">
                      <a:alpha val="43137"/>
                    </a:srgbClr>
                  </a:outerShdw>
                </a:effectLst>
                <a:latin typeface="+mn-lt"/>
              </a:rPr>
              <a:t>What’s the Importance of </a:t>
            </a:r>
            <a:br>
              <a:rPr lang="en-US" sz="5400" b="1" dirty="0">
                <a:solidFill>
                  <a:srgbClr val="C00000"/>
                </a:solidFill>
                <a:effectLst>
                  <a:outerShdw blurRad="38100" dist="38100" dir="2700000" algn="tl">
                    <a:srgbClr val="000000">
                      <a:alpha val="43137"/>
                    </a:srgbClr>
                  </a:outerShdw>
                </a:effectLst>
                <a:latin typeface="+mn-lt"/>
              </a:rPr>
            </a:br>
            <a:r>
              <a:rPr lang="en-US" sz="5400" b="1" dirty="0">
                <a:solidFill>
                  <a:srgbClr val="C00000"/>
                </a:solidFill>
                <a:effectLst>
                  <a:outerShdw blurRad="38100" dist="38100" dir="2700000" algn="tl">
                    <a:srgbClr val="000000">
                      <a:alpha val="43137"/>
                    </a:srgbClr>
                  </a:outerShdw>
                </a:effectLst>
                <a:latin typeface="+mn-lt"/>
              </a:rPr>
              <a:t>Lunch and Learn? </a:t>
            </a:r>
          </a:p>
        </p:txBody>
      </p:sp>
      <p:sp>
        <p:nvSpPr>
          <p:cNvPr id="3" name="Content Placeholder 2"/>
          <p:cNvSpPr>
            <a:spLocks noGrp="1"/>
          </p:cNvSpPr>
          <p:nvPr>
            <p:ph idx="1"/>
          </p:nvPr>
        </p:nvSpPr>
        <p:spPr>
          <a:xfrm>
            <a:off x="607541" y="2056285"/>
            <a:ext cx="9261389" cy="4351338"/>
          </a:xfrm>
        </p:spPr>
        <p:txBody>
          <a:bodyPr>
            <a:normAutofit/>
          </a:bodyPr>
          <a:lstStyle/>
          <a:p>
            <a:pPr marL="45720" indent="0">
              <a:buNone/>
            </a:pPr>
            <a:r>
              <a:rPr lang="en-US" sz="3600" b="1" dirty="0">
                <a:solidFill>
                  <a:srgbClr val="000099"/>
                </a:solidFill>
              </a:rPr>
              <a:t>The </a:t>
            </a:r>
            <a:r>
              <a:rPr lang="en-US" sz="3600" b="1" i="1" dirty="0">
                <a:solidFill>
                  <a:srgbClr val="000099"/>
                </a:solidFill>
              </a:rPr>
              <a:t>Lunch and Learn</a:t>
            </a:r>
            <a:r>
              <a:rPr lang="en-US" sz="3600" b="1" dirty="0">
                <a:solidFill>
                  <a:srgbClr val="000099"/>
                </a:solidFill>
              </a:rPr>
              <a:t> Seminar Series coupled with the Young/Green/Dunning book project have expanded collaborative efforts between the university and the regional schools; specifically strengthening the relationships between colleagues at the university and the teacher/student teacher/professor and school efforts focused on training of aspiring teachers. </a:t>
            </a:r>
          </a:p>
          <a:p>
            <a:endParaRPr lang="en-US" sz="3600" dirty="0"/>
          </a:p>
        </p:txBody>
      </p:sp>
      <p:pic>
        <p:nvPicPr>
          <p:cNvPr id="4" name="Picture 2" descr="Imag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68930" y="2281136"/>
            <a:ext cx="2008466" cy="3014986"/>
          </a:xfrm>
          <a:prstGeom prst="rect">
            <a:avLst/>
          </a:prstGeom>
          <a:noFill/>
          <a:ln w="28575">
            <a:solidFill>
              <a:schemeClr val="tx1"/>
            </a:solidFill>
          </a:ln>
          <a:scene3d>
            <a:camera prst="perspectiveContrastingLeftFacing" fov="3600000">
              <a:rot lat="0" lon="1200000" rev="21594000"/>
            </a:camera>
            <a:lightRig rig="threePt" dir="t">
              <a:rot lat="0" lon="0" rev="1200000"/>
            </a:lightRig>
          </a:scene3d>
          <a:sp3d extrusionH="317500" contourW="88900">
            <a:bevelT w="0"/>
            <a:bevelB w="0" h="127000"/>
            <a:contourClr>
              <a:schemeClr val="bg2">
                <a:lumMod val="90000"/>
              </a:schemeClr>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38709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23102" y="420130"/>
            <a:ext cx="11137557" cy="1206843"/>
          </a:xfrm>
        </p:spPr>
        <p:txBody>
          <a:bodyPr>
            <a:noAutofit/>
          </a:bodyPr>
          <a:lstStyle/>
          <a:p>
            <a:pPr algn="ctr"/>
            <a:r>
              <a:rPr lang="en-US" sz="7200" b="1" dirty="0">
                <a:solidFill>
                  <a:srgbClr val="C00000"/>
                </a:solidFill>
                <a:effectLst>
                  <a:outerShdw blurRad="38100" dist="38100" dir="2700000" algn="tl">
                    <a:srgbClr val="000000">
                      <a:alpha val="43137"/>
                    </a:srgbClr>
                  </a:outerShdw>
                </a:effectLst>
                <a:latin typeface="+mn-lt"/>
              </a:rPr>
              <a:t>SCHEDULE</a:t>
            </a:r>
            <a:br>
              <a:rPr lang="en-US" sz="5400" b="1" dirty="0">
                <a:solidFill>
                  <a:srgbClr val="C00000"/>
                </a:solidFill>
                <a:effectLst>
                  <a:outerShdw blurRad="38100" dist="38100" dir="2700000" algn="tl">
                    <a:srgbClr val="000000">
                      <a:alpha val="43137"/>
                    </a:srgbClr>
                  </a:outerShdw>
                </a:effectLst>
                <a:latin typeface="+mn-lt"/>
              </a:rPr>
            </a:br>
            <a:r>
              <a:rPr lang="en-US" sz="5400" b="1" dirty="0">
                <a:solidFill>
                  <a:srgbClr val="C00000"/>
                </a:solidFill>
                <a:effectLst>
                  <a:outerShdw blurRad="38100" dist="38100" dir="2700000" algn="tl">
                    <a:srgbClr val="000000">
                      <a:alpha val="43137"/>
                    </a:srgbClr>
                  </a:outerShdw>
                </a:effectLst>
                <a:latin typeface="+mn-lt"/>
              </a:rPr>
              <a:t>Lunch and Learn, Fall Semester 2016</a:t>
            </a:r>
          </a:p>
        </p:txBody>
      </p:sp>
      <p:graphicFrame>
        <p:nvGraphicFramePr>
          <p:cNvPr id="8" name="Table 7"/>
          <p:cNvGraphicFramePr>
            <a:graphicFrameLocks noGrp="1"/>
          </p:cNvGraphicFramePr>
          <p:nvPr>
            <p:extLst>
              <p:ext uri="{D42A27DB-BD31-4B8C-83A1-F6EECF244321}">
                <p14:modId xmlns:p14="http://schemas.microsoft.com/office/powerpoint/2010/main" val="2521834345"/>
              </p:ext>
            </p:extLst>
          </p:nvPr>
        </p:nvGraphicFramePr>
        <p:xfrm>
          <a:off x="477795" y="1771226"/>
          <a:ext cx="11228173" cy="5086774"/>
        </p:xfrm>
        <a:graphic>
          <a:graphicData uri="http://schemas.openxmlformats.org/drawingml/2006/table">
            <a:tbl>
              <a:tblPr firstRow="1" bandRow="1">
                <a:tableStyleId>{5C22544A-7EE6-4342-B048-85BDC9FD1C3A}</a:tableStyleId>
              </a:tblPr>
              <a:tblGrid>
                <a:gridCol w="1326292">
                  <a:extLst>
                    <a:ext uri="{9D8B030D-6E8A-4147-A177-3AD203B41FA5}">
                      <a16:colId xmlns:a16="http://schemas.microsoft.com/office/drawing/2014/main" val="20000"/>
                    </a:ext>
                  </a:extLst>
                </a:gridCol>
                <a:gridCol w="873211">
                  <a:extLst>
                    <a:ext uri="{9D8B030D-6E8A-4147-A177-3AD203B41FA5}">
                      <a16:colId xmlns:a16="http://schemas.microsoft.com/office/drawing/2014/main" val="20001"/>
                    </a:ext>
                  </a:extLst>
                </a:gridCol>
                <a:gridCol w="1013254">
                  <a:extLst>
                    <a:ext uri="{9D8B030D-6E8A-4147-A177-3AD203B41FA5}">
                      <a16:colId xmlns:a16="http://schemas.microsoft.com/office/drawing/2014/main" val="20002"/>
                    </a:ext>
                  </a:extLst>
                </a:gridCol>
                <a:gridCol w="3451654">
                  <a:extLst>
                    <a:ext uri="{9D8B030D-6E8A-4147-A177-3AD203B41FA5}">
                      <a16:colId xmlns:a16="http://schemas.microsoft.com/office/drawing/2014/main" val="20003"/>
                    </a:ext>
                  </a:extLst>
                </a:gridCol>
                <a:gridCol w="2692400">
                  <a:extLst>
                    <a:ext uri="{9D8B030D-6E8A-4147-A177-3AD203B41FA5}">
                      <a16:colId xmlns:a16="http://schemas.microsoft.com/office/drawing/2014/main" val="20004"/>
                    </a:ext>
                  </a:extLst>
                </a:gridCol>
                <a:gridCol w="1871362">
                  <a:extLst>
                    <a:ext uri="{9D8B030D-6E8A-4147-A177-3AD203B41FA5}">
                      <a16:colId xmlns:a16="http://schemas.microsoft.com/office/drawing/2014/main" val="20005"/>
                    </a:ext>
                  </a:extLst>
                </a:gridCol>
              </a:tblGrid>
              <a:tr h="423334">
                <a:tc>
                  <a:txBody>
                    <a:bodyPr/>
                    <a:lstStyle/>
                    <a:p>
                      <a:r>
                        <a:rPr lang="en-US" dirty="0"/>
                        <a:t>Date</a:t>
                      </a:r>
                    </a:p>
                  </a:txBody>
                  <a:tcPr/>
                </a:tc>
                <a:tc>
                  <a:txBody>
                    <a:bodyPr/>
                    <a:lstStyle/>
                    <a:p>
                      <a:r>
                        <a:rPr lang="en-US" dirty="0"/>
                        <a:t>Time</a:t>
                      </a:r>
                    </a:p>
                  </a:txBody>
                  <a:tcPr/>
                </a:tc>
                <a:tc>
                  <a:txBody>
                    <a:bodyPr/>
                    <a:lstStyle/>
                    <a:p>
                      <a:r>
                        <a:rPr lang="en-US" dirty="0"/>
                        <a:t>Location</a:t>
                      </a:r>
                    </a:p>
                  </a:txBody>
                  <a:tcPr/>
                </a:tc>
                <a:tc>
                  <a:txBody>
                    <a:bodyPr/>
                    <a:lstStyle/>
                    <a:p>
                      <a:r>
                        <a:rPr lang="en-US" dirty="0"/>
                        <a:t>Topic</a:t>
                      </a:r>
                    </a:p>
                  </a:txBody>
                  <a:tcPr/>
                </a:tc>
                <a:tc>
                  <a:txBody>
                    <a:bodyPr/>
                    <a:lstStyle/>
                    <a:p>
                      <a:r>
                        <a:rPr lang="en-US" dirty="0"/>
                        <a:t>Speaker</a:t>
                      </a:r>
                    </a:p>
                  </a:txBody>
                  <a:tcPr/>
                </a:tc>
                <a:tc>
                  <a:txBody>
                    <a:bodyPr/>
                    <a:lstStyle/>
                    <a:p>
                      <a:r>
                        <a:rPr lang="en-US" dirty="0"/>
                        <a:t>Organization</a:t>
                      </a:r>
                    </a:p>
                  </a:txBody>
                  <a:tcPr/>
                </a:tc>
                <a:extLst>
                  <a:ext uri="{0D108BD9-81ED-4DB2-BD59-A6C34878D82A}">
                    <a16:rowId xmlns:a16="http://schemas.microsoft.com/office/drawing/2014/main" val="10000"/>
                  </a:ext>
                </a:extLst>
              </a:tr>
              <a:tr h="605367">
                <a:tc>
                  <a:txBody>
                    <a:bodyPr/>
                    <a:lstStyle/>
                    <a:p>
                      <a:r>
                        <a:rPr lang="en-US" dirty="0"/>
                        <a:t>August 23</a:t>
                      </a:r>
                    </a:p>
                  </a:txBody>
                  <a:tcPr/>
                </a:tc>
                <a:tc>
                  <a:txBody>
                    <a:bodyPr/>
                    <a:lstStyle/>
                    <a:p>
                      <a:r>
                        <a:rPr lang="en-US" dirty="0"/>
                        <a:t>12:30-1:25</a:t>
                      </a:r>
                    </a:p>
                  </a:txBody>
                  <a:tcPr/>
                </a:tc>
                <a:tc>
                  <a:txBody>
                    <a:bodyPr/>
                    <a:lstStyle/>
                    <a:p>
                      <a:r>
                        <a:rPr lang="en-US" dirty="0"/>
                        <a:t>Room 414</a:t>
                      </a:r>
                    </a:p>
                  </a:txBody>
                  <a:tcPr/>
                </a:tc>
                <a:tc>
                  <a:txBody>
                    <a:bodyPr/>
                    <a:lstStyle/>
                    <a:p>
                      <a:r>
                        <a:rPr lang="en-US" dirty="0"/>
                        <a:t>OSEA Planning Meeting</a:t>
                      </a:r>
                    </a:p>
                  </a:txBody>
                  <a:tcPr/>
                </a:tc>
                <a:tc>
                  <a:txBody>
                    <a:bodyPr/>
                    <a:lstStyle/>
                    <a:p>
                      <a:r>
                        <a:rPr lang="en-US" dirty="0"/>
                        <a:t>Officers</a:t>
                      </a:r>
                    </a:p>
                    <a:p>
                      <a:r>
                        <a:rPr lang="en-US" dirty="0"/>
                        <a:t>Faculty</a:t>
                      </a:r>
                    </a:p>
                  </a:txBody>
                  <a:tcPr/>
                </a:tc>
                <a:tc>
                  <a:txBody>
                    <a:bodyPr/>
                    <a:lstStyle/>
                    <a:p>
                      <a:r>
                        <a:rPr lang="en-US" dirty="0"/>
                        <a:t>OUL</a:t>
                      </a:r>
                    </a:p>
                  </a:txBody>
                  <a:tcPr/>
                </a:tc>
                <a:extLst>
                  <a:ext uri="{0D108BD9-81ED-4DB2-BD59-A6C34878D82A}">
                    <a16:rowId xmlns:a16="http://schemas.microsoft.com/office/drawing/2014/main" val="10001"/>
                  </a:ext>
                </a:extLst>
              </a:tr>
              <a:tr h="605367">
                <a:tc>
                  <a:txBody>
                    <a:bodyPr/>
                    <a:lstStyle/>
                    <a:p>
                      <a:r>
                        <a:rPr lang="en-US" dirty="0"/>
                        <a:t>August 30</a:t>
                      </a:r>
                    </a:p>
                  </a:txBody>
                  <a:tcPr/>
                </a:tc>
                <a:tc>
                  <a:txBody>
                    <a:bodyPr/>
                    <a:lstStyle/>
                    <a:p>
                      <a:r>
                        <a:rPr lang="en-US" dirty="0"/>
                        <a:t>12:30-1:25</a:t>
                      </a:r>
                    </a:p>
                  </a:txBody>
                  <a:tcPr/>
                </a:tc>
                <a:tc>
                  <a:txBody>
                    <a:bodyPr/>
                    <a:lstStyle/>
                    <a:p>
                      <a:r>
                        <a:rPr lang="en-US" dirty="0"/>
                        <a:t>Room 414</a:t>
                      </a:r>
                    </a:p>
                  </a:txBody>
                  <a:tcPr/>
                </a:tc>
                <a:tc>
                  <a:txBody>
                    <a:bodyPr/>
                    <a:lstStyle/>
                    <a:p>
                      <a:r>
                        <a:rPr lang="en-US" dirty="0"/>
                        <a:t>Overview of</a:t>
                      </a:r>
                      <a:r>
                        <a:rPr lang="en-US" baseline="0" dirty="0"/>
                        <a:t> Lunch and Learn: Meet and Eat and  Mentoring</a:t>
                      </a:r>
                      <a:endParaRPr lang="en-US" dirty="0"/>
                    </a:p>
                  </a:txBody>
                  <a:tcPr/>
                </a:tc>
                <a:tc>
                  <a:txBody>
                    <a:bodyPr/>
                    <a:lstStyle/>
                    <a:p>
                      <a:r>
                        <a:rPr lang="en-US" dirty="0"/>
                        <a:t>Paul</a:t>
                      </a:r>
                      <a:r>
                        <a:rPr lang="en-US" baseline="0" dirty="0"/>
                        <a:t> Young, OU-L faculty</a:t>
                      </a:r>
                    </a:p>
                    <a:p>
                      <a:r>
                        <a:rPr lang="en-US" baseline="0" dirty="0"/>
                        <a:t>Sue Christian, OEA</a:t>
                      </a:r>
                    </a:p>
                    <a:p>
                      <a:r>
                        <a:rPr lang="en-US" baseline="0" dirty="0"/>
                        <a:t>Maci </a:t>
                      </a:r>
                      <a:r>
                        <a:rPr lang="en-US" baseline="0" dirty="0" err="1"/>
                        <a:t>Sollie</a:t>
                      </a:r>
                      <a:r>
                        <a:rPr lang="en-US" baseline="0" dirty="0"/>
                        <a:t>, OU-L, OSEA</a:t>
                      </a:r>
                      <a:endParaRPr lang="en-US" dirty="0"/>
                    </a:p>
                  </a:txBody>
                  <a:tcPr/>
                </a:tc>
                <a:tc>
                  <a:txBody>
                    <a:bodyPr/>
                    <a:lstStyle/>
                    <a:p>
                      <a:r>
                        <a:rPr lang="en-US" dirty="0"/>
                        <a:t>OUL</a:t>
                      </a:r>
                    </a:p>
                    <a:p>
                      <a:r>
                        <a:rPr lang="en-US" dirty="0"/>
                        <a:t>IGM</a:t>
                      </a:r>
                    </a:p>
                    <a:p>
                      <a:r>
                        <a:rPr lang="en-US" dirty="0"/>
                        <a:t>OSEA</a:t>
                      </a:r>
                    </a:p>
                  </a:txBody>
                  <a:tcPr/>
                </a:tc>
                <a:extLst>
                  <a:ext uri="{0D108BD9-81ED-4DB2-BD59-A6C34878D82A}">
                    <a16:rowId xmlns:a16="http://schemas.microsoft.com/office/drawing/2014/main" val="10002"/>
                  </a:ext>
                </a:extLst>
              </a:tr>
              <a:tr h="605367">
                <a:tc>
                  <a:txBody>
                    <a:bodyPr/>
                    <a:lstStyle/>
                    <a:p>
                      <a:r>
                        <a:rPr lang="en-US" dirty="0"/>
                        <a:t>September</a:t>
                      </a:r>
                      <a:r>
                        <a:rPr lang="en-US" baseline="0" dirty="0"/>
                        <a:t> 6</a:t>
                      </a:r>
                      <a:endParaRPr lang="en-US" dirty="0"/>
                    </a:p>
                  </a:txBody>
                  <a:tcPr/>
                </a:tc>
                <a:tc>
                  <a:txBody>
                    <a:bodyPr/>
                    <a:lstStyle/>
                    <a:p>
                      <a:r>
                        <a:rPr lang="en-US" dirty="0"/>
                        <a:t>12:30-1:25</a:t>
                      </a:r>
                    </a:p>
                  </a:txBody>
                  <a:tcPr/>
                </a:tc>
                <a:tc>
                  <a:txBody>
                    <a:bodyPr/>
                    <a:lstStyle/>
                    <a:p>
                      <a:r>
                        <a:rPr lang="en-US" dirty="0"/>
                        <a:t>Room 414</a:t>
                      </a:r>
                    </a:p>
                  </a:txBody>
                  <a:tcPr/>
                </a:tc>
                <a:tc>
                  <a:txBody>
                    <a:bodyPr/>
                    <a:lstStyle/>
                    <a:p>
                      <a:r>
                        <a:rPr lang="en-US" dirty="0"/>
                        <a:t>Establishing Your Professional Twitter Page</a:t>
                      </a:r>
                    </a:p>
                  </a:txBody>
                  <a:tcPr/>
                </a:tc>
                <a:tc>
                  <a:txBody>
                    <a:bodyPr/>
                    <a:lstStyle/>
                    <a:p>
                      <a:r>
                        <a:rPr lang="en-US" dirty="0"/>
                        <a:t>Danielle</a:t>
                      </a:r>
                      <a:r>
                        <a:rPr lang="en-US" baseline="0" dirty="0"/>
                        <a:t> Pratt, OU-L, OSEA</a:t>
                      </a:r>
                    </a:p>
                    <a:p>
                      <a:r>
                        <a:rPr lang="en-US" baseline="0" dirty="0"/>
                        <a:t>Sierra </a:t>
                      </a:r>
                      <a:r>
                        <a:rPr lang="en-US" baseline="0" dirty="0" err="1"/>
                        <a:t>Cottrill</a:t>
                      </a:r>
                      <a:r>
                        <a:rPr lang="en-US" baseline="0" dirty="0"/>
                        <a:t>, OU Athens</a:t>
                      </a:r>
                      <a:endParaRPr lang="en-US" dirty="0"/>
                    </a:p>
                  </a:txBody>
                  <a:tcPr/>
                </a:tc>
                <a:tc>
                  <a:txBody>
                    <a:bodyPr/>
                    <a:lstStyle/>
                    <a:p>
                      <a:r>
                        <a:rPr lang="en-US" dirty="0"/>
                        <a:t>OUL</a:t>
                      </a:r>
                    </a:p>
                    <a:p>
                      <a:r>
                        <a:rPr lang="en-US" dirty="0"/>
                        <a:t>OU Athens</a:t>
                      </a:r>
                    </a:p>
                  </a:txBody>
                  <a:tcPr/>
                </a:tc>
                <a:extLst>
                  <a:ext uri="{0D108BD9-81ED-4DB2-BD59-A6C34878D82A}">
                    <a16:rowId xmlns:a16="http://schemas.microsoft.com/office/drawing/2014/main" val="10003"/>
                  </a:ext>
                </a:extLst>
              </a:tr>
              <a:tr h="605367">
                <a:tc>
                  <a:txBody>
                    <a:bodyPr/>
                    <a:lstStyle/>
                    <a:p>
                      <a:r>
                        <a:rPr lang="en-US" dirty="0"/>
                        <a:t>September 13</a:t>
                      </a:r>
                    </a:p>
                  </a:txBody>
                  <a:tcPr/>
                </a:tc>
                <a:tc>
                  <a:txBody>
                    <a:bodyPr/>
                    <a:lstStyle/>
                    <a:p>
                      <a:r>
                        <a:rPr lang="en-US" dirty="0"/>
                        <a:t>12:30-1:25</a:t>
                      </a:r>
                    </a:p>
                  </a:txBody>
                  <a:tcPr/>
                </a:tc>
                <a:tc>
                  <a:txBody>
                    <a:bodyPr/>
                    <a:lstStyle/>
                    <a:p>
                      <a:r>
                        <a:rPr lang="en-US" dirty="0"/>
                        <a:t>Room 414</a:t>
                      </a:r>
                    </a:p>
                  </a:txBody>
                  <a:tcPr/>
                </a:tc>
                <a:tc>
                  <a:txBody>
                    <a:bodyPr/>
                    <a:lstStyle/>
                    <a:p>
                      <a:r>
                        <a:rPr lang="en-US" dirty="0"/>
                        <a:t>Twitter</a:t>
                      </a:r>
                      <a:r>
                        <a:rPr lang="en-US" baseline="0" dirty="0"/>
                        <a:t> Chat: Professional Development</a:t>
                      </a:r>
                      <a:endParaRPr lang="en-US" dirty="0"/>
                    </a:p>
                  </a:txBody>
                  <a:tcPr/>
                </a:tc>
                <a:tc>
                  <a:txBody>
                    <a:bodyPr/>
                    <a:lstStyle/>
                    <a:p>
                      <a:r>
                        <a:rPr lang="en-US" dirty="0"/>
                        <a:t>Danielle Pratt, OUL, OSEA</a:t>
                      </a:r>
                    </a:p>
                    <a:p>
                      <a:r>
                        <a:rPr lang="en-US" dirty="0"/>
                        <a:t>Sierra </a:t>
                      </a:r>
                      <a:r>
                        <a:rPr lang="en-US" dirty="0" err="1"/>
                        <a:t>Cottrill</a:t>
                      </a:r>
                      <a:r>
                        <a:rPr lang="en-US" dirty="0"/>
                        <a:t>, OU Athens</a:t>
                      </a:r>
                    </a:p>
                  </a:txBody>
                  <a:tcPr/>
                </a:tc>
                <a:tc>
                  <a:txBody>
                    <a:bodyPr/>
                    <a:lstStyle/>
                    <a:p>
                      <a:r>
                        <a:rPr lang="en-US" dirty="0"/>
                        <a:t>OUL</a:t>
                      </a:r>
                    </a:p>
                    <a:p>
                      <a:r>
                        <a:rPr lang="en-US" dirty="0"/>
                        <a:t>Athens</a:t>
                      </a:r>
                    </a:p>
                  </a:txBody>
                  <a:tcPr/>
                </a:tc>
                <a:extLst>
                  <a:ext uri="{0D108BD9-81ED-4DB2-BD59-A6C34878D82A}">
                    <a16:rowId xmlns:a16="http://schemas.microsoft.com/office/drawing/2014/main" val="10004"/>
                  </a:ext>
                </a:extLst>
              </a:tr>
              <a:tr h="605367">
                <a:tc>
                  <a:txBody>
                    <a:bodyPr/>
                    <a:lstStyle/>
                    <a:p>
                      <a:r>
                        <a:rPr lang="en-US" dirty="0"/>
                        <a:t>September 20</a:t>
                      </a:r>
                    </a:p>
                  </a:txBody>
                  <a:tcPr/>
                </a:tc>
                <a:tc>
                  <a:txBody>
                    <a:bodyPr/>
                    <a:lstStyle/>
                    <a:p>
                      <a:r>
                        <a:rPr lang="en-US" dirty="0"/>
                        <a:t>12:30-1:25</a:t>
                      </a:r>
                    </a:p>
                  </a:txBody>
                  <a:tcPr/>
                </a:tc>
                <a:tc>
                  <a:txBody>
                    <a:bodyPr/>
                    <a:lstStyle/>
                    <a:p>
                      <a:r>
                        <a:rPr lang="en-US" dirty="0"/>
                        <a:t>Room 414</a:t>
                      </a:r>
                    </a:p>
                  </a:txBody>
                  <a:tcPr/>
                </a:tc>
                <a:tc>
                  <a:txBody>
                    <a:bodyPr/>
                    <a:lstStyle/>
                    <a:p>
                      <a:r>
                        <a:rPr lang="en-US" dirty="0"/>
                        <a:t>OSEA Elections</a:t>
                      </a:r>
                    </a:p>
                    <a:p>
                      <a:r>
                        <a:rPr lang="en-US" dirty="0"/>
                        <a:t>Professional</a:t>
                      </a:r>
                      <a:r>
                        <a:rPr lang="en-US" baseline="0" dirty="0"/>
                        <a:t> Dispositions</a:t>
                      </a:r>
                      <a:endParaRPr lang="en-US" dirty="0"/>
                    </a:p>
                  </a:txBody>
                  <a:tcPr/>
                </a:tc>
                <a:tc>
                  <a:txBody>
                    <a:bodyPr/>
                    <a:lstStyle/>
                    <a:p>
                      <a:r>
                        <a:rPr lang="en-US" dirty="0"/>
                        <a:t>Danielle </a:t>
                      </a:r>
                      <a:r>
                        <a:rPr lang="en-US" dirty="0" err="1"/>
                        <a:t>Bruning</a:t>
                      </a:r>
                      <a:r>
                        <a:rPr lang="en-US" dirty="0"/>
                        <a:t>, OUL staff</a:t>
                      </a:r>
                    </a:p>
                    <a:p>
                      <a:endParaRPr lang="en-US" dirty="0"/>
                    </a:p>
                  </a:txBody>
                  <a:tcPr/>
                </a:tc>
                <a:tc>
                  <a:txBody>
                    <a:bodyPr/>
                    <a:lstStyle/>
                    <a:p>
                      <a:r>
                        <a:rPr lang="en-US" dirty="0"/>
                        <a:t>OUL</a:t>
                      </a:r>
                    </a:p>
                  </a:txBody>
                  <a:tcPr/>
                </a:tc>
                <a:extLst>
                  <a:ext uri="{0D108BD9-81ED-4DB2-BD59-A6C34878D82A}">
                    <a16:rowId xmlns:a16="http://schemas.microsoft.com/office/drawing/2014/main" val="10005"/>
                  </a:ext>
                </a:extLst>
              </a:tr>
              <a:tr h="605367">
                <a:tc>
                  <a:txBody>
                    <a:bodyPr/>
                    <a:lstStyle/>
                    <a:p>
                      <a:r>
                        <a:rPr lang="en-US" dirty="0"/>
                        <a:t>September 27</a:t>
                      </a:r>
                    </a:p>
                  </a:txBody>
                  <a:tcPr/>
                </a:tc>
                <a:tc>
                  <a:txBody>
                    <a:bodyPr/>
                    <a:lstStyle/>
                    <a:p>
                      <a:r>
                        <a:rPr lang="en-US" dirty="0"/>
                        <a:t>12;30-1:25</a:t>
                      </a:r>
                    </a:p>
                  </a:txBody>
                  <a:tcPr/>
                </a:tc>
                <a:tc>
                  <a:txBody>
                    <a:bodyPr/>
                    <a:lstStyle/>
                    <a:p>
                      <a:r>
                        <a:rPr lang="en-US" dirty="0"/>
                        <a:t>Room 414</a:t>
                      </a:r>
                    </a:p>
                  </a:txBody>
                  <a:tcPr/>
                </a:tc>
                <a:tc>
                  <a:txBody>
                    <a:bodyPr/>
                    <a:lstStyle/>
                    <a:p>
                      <a:r>
                        <a:rPr lang="en-US" dirty="0"/>
                        <a:t>Child Abuse: ACES</a:t>
                      </a:r>
                    </a:p>
                    <a:p>
                      <a:r>
                        <a:rPr lang="en-US" dirty="0"/>
                        <a:t>Identification</a:t>
                      </a:r>
                    </a:p>
                    <a:p>
                      <a:endParaRPr lang="en-US" dirty="0"/>
                    </a:p>
                  </a:txBody>
                  <a:tcPr/>
                </a:tc>
                <a:tc>
                  <a:txBody>
                    <a:bodyPr/>
                    <a:lstStyle/>
                    <a:p>
                      <a:r>
                        <a:rPr lang="en-US" dirty="0"/>
                        <a:t>Paul Young, OU-L Faculty</a:t>
                      </a:r>
                    </a:p>
                    <a:p>
                      <a:r>
                        <a:rPr lang="en-US" dirty="0"/>
                        <a:t>Kari Akins, Social Worker</a:t>
                      </a:r>
                    </a:p>
                  </a:txBody>
                  <a:tcPr/>
                </a:tc>
                <a:tc>
                  <a:txBody>
                    <a:bodyPr/>
                    <a:lstStyle/>
                    <a:p>
                      <a:r>
                        <a:rPr lang="en-US" dirty="0"/>
                        <a:t>OUL Faculty</a:t>
                      </a:r>
                    </a:p>
                    <a:p>
                      <a:r>
                        <a:rPr lang="en-US" dirty="0"/>
                        <a:t>Fairfield County Jobs and Family Services</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3464704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34998" y="609600"/>
            <a:ext cx="10963878" cy="703385"/>
          </a:xfrm>
        </p:spPr>
        <p:txBody>
          <a:bodyPr>
            <a:noAutofit/>
          </a:bodyPr>
          <a:lstStyle/>
          <a:p>
            <a:r>
              <a:rPr lang="en-US" sz="5400" b="1" dirty="0">
                <a:solidFill>
                  <a:srgbClr val="C00000"/>
                </a:solidFill>
                <a:effectLst>
                  <a:outerShdw blurRad="38100" dist="38100" dir="2700000" algn="tl">
                    <a:srgbClr val="000000">
                      <a:alpha val="43137"/>
                    </a:srgbClr>
                  </a:outerShdw>
                </a:effectLst>
                <a:latin typeface="+mn-lt"/>
              </a:rPr>
              <a:t>Lunch and Learn, Fall Semester 2016</a:t>
            </a:r>
          </a:p>
        </p:txBody>
      </p:sp>
      <p:graphicFrame>
        <p:nvGraphicFramePr>
          <p:cNvPr id="8" name="Table 7"/>
          <p:cNvGraphicFramePr>
            <a:graphicFrameLocks noGrp="1"/>
          </p:cNvGraphicFramePr>
          <p:nvPr>
            <p:extLst>
              <p:ext uri="{D42A27DB-BD31-4B8C-83A1-F6EECF244321}">
                <p14:modId xmlns:p14="http://schemas.microsoft.com/office/powerpoint/2010/main" val="1998359805"/>
              </p:ext>
            </p:extLst>
          </p:nvPr>
        </p:nvGraphicFramePr>
        <p:xfrm>
          <a:off x="395416" y="1507066"/>
          <a:ext cx="11343503" cy="5218714"/>
        </p:xfrm>
        <a:graphic>
          <a:graphicData uri="http://schemas.openxmlformats.org/drawingml/2006/table">
            <a:tbl>
              <a:tblPr firstRow="1" bandRow="1">
                <a:tableStyleId>{5C22544A-7EE6-4342-B048-85BDC9FD1C3A}</a:tableStyleId>
              </a:tblPr>
              <a:tblGrid>
                <a:gridCol w="1252152">
                  <a:extLst>
                    <a:ext uri="{9D8B030D-6E8A-4147-A177-3AD203B41FA5}">
                      <a16:colId xmlns:a16="http://schemas.microsoft.com/office/drawing/2014/main" val="20000"/>
                    </a:ext>
                  </a:extLst>
                </a:gridCol>
                <a:gridCol w="848497">
                  <a:extLst>
                    <a:ext uri="{9D8B030D-6E8A-4147-A177-3AD203B41FA5}">
                      <a16:colId xmlns:a16="http://schemas.microsoft.com/office/drawing/2014/main" val="20001"/>
                    </a:ext>
                  </a:extLst>
                </a:gridCol>
                <a:gridCol w="1103870">
                  <a:extLst>
                    <a:ext uri="{9D8B030D-6E8A-4147-A177-3AD203B41FA5}">
                      <a16:colId xmlns:a16="http://schemas.microsoft.com/office/drawing/2014/main" val="20002"/>
                    </a:ext>
                  </a:extLst>
                </a:gridCol>
                <a:gridCol w="3278660">
                  <a:extLst>
                    <a:ext uri="{9D8B030D-6E8A-4147-A177-3AD203B41FA5}">
                      <a16:colId xmlns:a16="http://schemas.microsoft.com/office/drawing/2014/main" val="20003"/>
                    </a:ext>
                  </a:extLst>
                </a:gridCol>
                <a:gridCol w="2969740">
                  <a:extLst>
                    <a:ext uri="{9D8B030D-6E8A-4147-A177-3AD203B41FA5}">
                      <a16:colId xmlns:a16="http://schemas.microsoft.com/office/drawing/2014/main" val="20004"/>
                    </a:ext>
                  </a:extLst>
                </a:gridCol>
                <a:gridCol w="1890584">
                  <a:extLst>
                    <a:ext uri="{9D8B030D-6E8A-4147-A177-3AD203B41FA5}">
                      <a16:colId xmlns:a16="http://schemas.microsoft.com/office/drawing/2014/main" val="20005"/>
                    </a:ext>
                  </a:extLst>
                </a:gridCol>
              </a:tblGrid>
              <a:tr h="620716">
                <a:tc>
                  <a:txBody>
                    <a:bodyPr/>
                    <a:lstStyle/>
                    <a:p>
                      <a:r>
                        <a:rPr lang="en-US" dirty="0"/>
                        <a:t>Date</a:t>
                      </a:r>
                    </a:p>
                  </a:txBody>
                  <a:tcPr/>
                </a:tc>
                <a:tc>
                  <a:txBody>
                    <a:bodyPr/>
                    <a:lstStyle/>
                    <a:p>
                      <a:r>
                        <a:rPr lang="en-US" dirty="0"/>
                        <a:t>Time</a:t>
                      </a:r>
                    </a:p>
                  </a:txBody>
                  <a:tcPr/>
                </a:tc>
                <a:tc>
                  <a:txBody>
                    <a:bodyPr/>
                    <a:lstStyle/>
                    <a:p>
                      <a:r>
                        <a:rPr lang="en-US" dirty="0"/>
                        <a:t>Location</a:t>
                      </a:r>
                    </a:p>
                  </a:txBody>
                  <a:tcPr/>
                </a:tc>
                <a:tc>
                  <a:txBody>
                    <a:bodyPr/>
                    <a:lstStyle/>
                    <a:p>
                      <a:r>
                        <a:rPr lang="en-US" dirty="0"/>
                        <a:t>Topic</a:t>
                      </a:r>
                    </a:p>
                  </a:txBody>
                  <a:tcPr/>
                </a:tc>
                <a:tc>
                  <a:txBody>
                    <a:bodyPr/>
                    <a:lstStyle/>
                    <a:p>
                      <a:r>
                        <a:rPr lang="en-US" dirty="0"/>
                        <a:t>Speaker</a:t>
                      </a:r>
                    </a:p>
                  </a:txBody>
                  <a:tcPr/>
                </a:tc>
                <a:tc>
                  <a:txBody>
                    <a:bodyPr/>
                    <a:lstStyle/>
                    <a:p>
                      <a:r>
                        <a:rPr lang="en-US" dirty="0"/>
                        <a:t>Organization</a:t>
                      </a:r>
                    </a:p>
                  </a:txBody>
                  <a:tcPr/>
                </a:tc>
                <a:extLst>
                  <a:ext uri="{0D108BD9-81ED-4DB2-BD59-A6C34878D82A}">
                    <a16:rowId xmlns:a16="http://schemas.microsoft.com/office/drawing/2014/main" val="10000"/>
                  </a:ext>
                </a:extLst>
              </a:tr>
              <a:tr h="887624">
                <a:tc>
                  <a:txBody>
                    <a:bodyPr/>
                    <a:lstStyle/>
                    <a:p>
                      <a:r>
                        <a:rPr lang="en-US" dirty="0"/>
                        <a:t>October</a:t>
                      </a:r>
                      <a:r>
                        <a:rPr lang="en-US" baseline="0" dirty="0"/>
                        <a:t> 4</a:t>
                      </a:r>
                      <a:endParaRPr lang="en-US" dirty="0"/>
                    </a:p>
                  </a:txBody>
                  <a:tcPr/>
                </a:tc>
                <a:tc>
                  <a:txBody>
                    <a:bodyPr/>
                    <a:lstStyle/>
                    <a:p>
                      <a:r>
                        <a:rPr lang="en-US" dirty="0"/>
                        <a:t>12:30-1:25</a:t>
                      </a:r>
                    </a:p>
                  </a:txBody>
                  <a:tcPr/>
                </a:tc>
                <a:tc>
                  <a:txBody>
                    <a:bodyPr/>
                    <a:lstStyle/>
                    <a:p>
                      <a:r>
                        <a:rPr lang="en-US" dirty="0"/>
                        <a:t>Room 414</a:t>
                      </a:r>
                    </a:p>
                  </a:txBody>
                  <a:tcPr/>
                </a:tc>
                <a:tc>
                  <a:txBody>
                    <a:bodyPr/>
                    <a:lstStyle/>
                    <a:p>
                      <a:r>
                        <a:rPr lang="en-US" baseline="0" dirty="0"/>
                        <a:t> Wellness and Self-Care: End the Chaos</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Annabelle </a:t>
                      </a:r>
                      <a:r>
                        <a:rPr lang="en-US" baseline="0" dirty="0" err="1"/>
                        <a:t>Windon</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OU-L Student </a:t>
                      </a:r>
                      <a:endParaRPr lang="en-US" dirty="0"/>
                    </a:p>
                  </a:txBody>
                  <a:tcPr/>
                </a:tc>
                <a:tc>
                  <a:txBody>
                    <a:bodyPr/>
                    <a:lstStyle/>
                    <a:p>
                      <a:r>
                        <a:rPr lang="en-US" dirty="0"/>
                        <a:t>OSEA@OUL</a:t>
                      </a:r>
                    </a:p>
                  </a:txBody>
                  <a:tcPr/>
                </a:tc>
                <a:extLst>
                  <a:ext uri="{0D108BD9-81ED-4DB2-BD59-A6C34878D82A}">
                    <a16:rowId xmlns:a16="http://schemas.microsoft.com/office/drawing/2014/main" val="10001"/>
                  </a:ext>
                </a:extLst>
              </a:tr>
              <a:tr h="887624">
                <a:tc>
                  <a:txBody>
                    <a:bodyPr/>
                    <a:lstStyle/>
                    <a:p>
                      <a:r>
                        <a:rPr lang="en-US" dirty="0"/>
                        <a:t>October</a:t>
                      </a:r>
                      <a:r>
                        <a:rPr lang="en-US" baseline="0" dirty="0"/>
                        <a:t> 11</a:t>
                      </a:r>
                      <a:endParaRPr lang="en-US" dirty="0"/>
                    </a:p>
                  </a:txBody>
                  <a:tcPr/>
                </a:tc>
                <a:tc>
                  <a:txBody>
                    <a:bodyPr/>
                    <a:lstStyle/>
                    <a:p>
                      <a:r>
                        <a:rPr lang="en-US" dirty="0"/>
                        <a:t>12:30-1:25</a:t>
                      </a:r>
                    </a:p>
                  </a:txBody>
                  <a:tcPr/>
                </a:tc>
                <a:tc>
                  <a:txBody>
                    <a:bodyPr/>
                    <a:lstStyle/>
                    <a:p>
                      <a:r>
                        <a:rPr lang="en-US" dirty="0"/>
                        <a:t>Room 414</a:t>
                      </a:r>
                    </a:p>
                  </a:txBody>
                  <a:tcPr/>
                </a:tc>
                <a:tc>
                  <a:txBody>
                    <a:bodyPr/>
                    <a:lstStyle/>
                    <a:p>
                      <a:r>
                        <a:rPr lang="en-US" baseline="0" dirty="0"/>
                        <a:t>Establishing a Learner- Centered Environment</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Angie</a:t>
                      </a:r>
                      <a:r>
                        <a:rPr lang="en-US" baseline="0" dirty="0"/>
                        <a:t> </a:t>
                      </a:r>
                      <a:r>
                        <a:rPr lang="en-US" baseline="0" dirty="0" err="1"/>
                        <a:t>Leitnaker</a:t>
                      </a:r>
                      <a:r>
                        <a:rPr lang="en-US" baseline="0" dirty="0"/>
                        <a:t>, 1</a:t>
                      </a:r>
                      <a:r>
                        <a:rPr lang="en-US" baseline="30000" dirty="0"/>
                        <a:t>st</a:t>
                      </a:r>
                      <a:r>
                        <a:rPr lang="en-US" baseline="0" dirty="0"/>
                        <a:t> Grade Teacher</a:t>
                      </a:r>
                      <a:endParaRPr lang="en-US" dirty="0"/>
                    </a:p>
                    <a:p>
                      <a:r>
                        <a:rPr lang="en-US" dirty="0"/>
                        <a:t>Keith Robinson, Middle School Social Studies Teacher</a:t>
                      </a:r>
                    </a:p>
                  </a:txBody>
                  <a:tcPr/>
                </a:tc>
                <a:tc>
                  <a:txBody>
                    <a:bodyPr/>
                    <a:lstStyle/>
                    <a:p>
                      <a:r>
                        <a:rPr lang="en-US" dirty="0"/>
                        <a:t>Liberty</a:t>
                      </a:r>
                      <a:r>
                        <a:rPr lang="en-US" baseline="0" dirty="0"/>
                        <a:t> Union-Thurston Local  School District</a:t>
                      </a:r>
                      <a:endParaRPr lang="en-US" dirty="0"/>
                    </a:p>
                  </a:txBody>
                  <a:tcPr/>
                </a:tc>
                <a:extLst>
                  <a:ext uri="{0D108BD9-81ED-4DB2-BD59-A6C34878D82A}">
                    <a16:rowId xmlns:a16="http://schemas.microsoft.com/office/drawing/2014/main" val="10002"/>
                  </a:ext>
                </a:extLst>
              </a:tr>
              <a:tr h="719630">
                <a:tc>
                  <a:txBody>
                    <a:bodyPr/>
                    <a:lstStyle/>
                    <a:p>
                      <a:r>
                        <a:rPr lang="en-US" dirty="0"/>
                        <a:t>October 18</a:t>
                      </a:r>
                    </a:p>
                  </a:txBody>
                  <a:tcPr/>
                </a:tc>
                <a:tc>
                  <a:txBody>
                    <a:bodyPr/>
                    <a:lstStyle/>
                    <a:p>
                      <a:r>
                        <a:rPr lang="en-US" dirty="0"/>
                        <a:t>12:30-1:25</a:t>
                      </a:r>
                    </a:p>
                  </a:txBody>
                  <a:tcPr/>
                </a:tc>
                <a:tc>
                  <a:txBody>
                    <a:bodyPr/>
                    <a:lstStyle/>
                    <a:p>
                      <a:r>
                        <a:rPr lang="en-US" dirty="0"/>
                        <a:t>Room 414</a:t>
                      </a:r>
                    </a:p>
                  </a:txBody>
                  <a:tcPr/>
                </a:tc>
                <a:tc>
                  <a:txBody>
                    <a:bodyPr/>
                    <a:lstStyle/>
                    <a:p>
                      <a:r>
                        <a:rPr lang="en-US" dirty="0"/>
                        <a:t>Super Duper Alice Cooper</a:t>
                      </a:r>
                    </a:p>
                  </a:txBody>
                  <a:tcPr/>
                </a:tc>
                <a:tc>
                  <a:txBody>
                    <a:bodyPr/>
                    <a:lstStyle/>
                    <a:p>
                      <a:r>
                        <a:rPr lang="en-US" dirty="0"/>
                        <a:t>Danielle </a:t>
                      </a:r>
                      <a:r>
                        <a:rPr lang="en-US" dirty="0" err="1"/>
                        <a:t>Dunkel</a:t>
                      </a:r>
                      <a:r>
                        <a:rPr lang="en-US" dirty="0"/>
                        <a:t> </a:t>
                      </a:r>
                    </a:p>
                    <a:p>
                      <a:r>
                        <a:rPr lang="en-US" dirty="0"/>
                        <a:t>OU-L Student</a:t>
                      </a:r>
                    </a:p>
                  </a:txBody>
                  <a:tcPr/>
                </a:tc>
                <a:tc>
                  <a:txBody>
                    <a:bodyPr/>
                    <a:lstStyle/>
                    <a:p>
                      <a:r>
                        <a:rPr lang="en-US" dirty="0"/>
                        <a:t>OSEA@OUL</a:t>
                      </a:r>
                    </a:p>
                  </a:txBody>
                  <a:tcPr/>
                </a:tc>
                <a:extLst>
                  <a:ext uri="{0D108BD9-81ED-4DB2-BD59-A6C34878D82A}">
                    <a16:rowId xmlns:a16="http://schemas.microsoft.com/office/drawing/2014/main" val="10003"/>
                  </a:ext>
                </a:extLst>
              </a:tr>
              <a:tr h="887624">
                <a:tc>
                  <a:txBody>
                    <a:bodyPr/>
                    <a:lstStyle/>
                    <a:p>
                      <a:r>
                        <a:rPr lang="en-US" dirty="0"/>
                        <a:t>October 25</a:t>
                      </a:r>
                    </a:p>
                  </a:txBody>
                  <a:tcPr/>
                </a:tc>
                <a:tc>
                  <a:txBody>
                    <a:bodyPr/>
                    <a:lstStyle/>
                    <a:p>
                      <a:r>
                        <a:rPr lang="en-US" dirty="0"/>
                        <a:t>12:30-1:25</a:t>
                      </a:r>
                    </a:p>
                  </a:txBody>
                  <a:tcPr/>
                </a:tc>
                <a:tc>
                  <a:txBody>
                    <a:bodyPr/>
                    <a:lstStyle/>
                    <a:p>
                      <a:r>
                        <a:rPr lang="en-US" dirty="0"/>
                        <a:t>Room 414</a:t>
                      </a:r>
                    </a:p>
                  </a:txBody>
                  <a:tcPr/>
                </a:tc>
                <a:tc>
                  <a:txBody>
                    <a:bodyPr/>
                    <a:lstStyle/>
                    <a:p>
                      <a:r>
                        <a:rPr lang="en-US" dirty="0"/>
                        <a:t>Drug Program: DARE</a:t>
                      </a:r>
                    </a:p>
                  </a:txBody>
                  <a:tcPr/>
                </a:tc>
                <a:tc>
                  <a:txBody>
                    <a:bodyPr/>
                    <a:lstStyle/>
                    <a:p>
                      <a:r>
                        <a:rPr lang="en-US"/>
                        <a:t>Officer Frost</a:t>
                      </a:r>
                      <a:endParaRPr lang="en-US" dirty="0"/>
                    </a:p>
                  </a:txBody>
                  <a:tcPr/>
                </a:tc>
                <a:tc>
                  <a:txBody>
                    <a:bodyPr/>
                    <a:lstStyle/>
                    <a:p>
                      <a:r>
                        <a:rPr lang="en-US" dirty="0"/>
                        <a:t>Pickerington (OH) Police Department</a:t>
                      </a:r>
                    </a:p>
                  </a:txBody>
                  <a:tcPr/>
                </a:tc>
                <a:extLst>
                  <a:ext uri="{0D108BD9-81ED-4DB2-BD59-A6C34878D82A}">
                    <a16:rowId xmlns:a16="http://schemas.microsoft.com/office/drawing/2014/main" val="10004"/>
                  </a:ext>
                </a:extLst>
              </a:tr>
              <a:tr h="887624">
                <a:tc>
                  <a:txBody>
                    <a:bodyPr/>
                    <a:lstStyle/>
                    <a:p>
                      <a:r>
                        <a:rPr lang="en-US" dirty="0"/>
                        <a:t>November 1</a:t>
                      </a:r>
                    </a:p>
                  </a:txBody>
                  <a:tcPr/>
                </a:tc>
                <a:tc>
                  <a:txBody>
                    <a:bodyPr/>
                    <a:lstStyle/>
                    <a:p>
                      <a:r>
                        <a:rPr lang="en-US" dirty="0"/>
                        <a:t>12:30-1:25</a:t>
                      </a:r>
                    </a:p>
                  </a:txBody>
                  <a:tcPr/>
                </a:tc>
                <a:tc>
                  <a:txBody>
                    <a:bodyPr/>
                    <a:lstStyle/>
                    <a:p>
                      <a:r>
                        <a:rPr lang="en-US" dirty="0"/>
                        <a:t>Room 414</a:t>
                      </a:r>
                    </a:p>
                  </a:txBody>
                  <a:tcPr/>
                </a:tc>
                <a:tc>
                  <a:txBody>
                    <a:bodyPr/>
                    <a:lstStyle/>
                    <a:p>
                      <a:r>
                        <a:rPr lang="en-US" dirty="0"/>
                        <a:t>You’re Hired: Good and Bad</a:t>
                      </a:r>
                      <a:r>
                        <a:rPr lang="en-US" baseline="0" dirty="0"/>
                        <a:t> Resumes</a:t>
                      </a:r>
                      <a:endParaRPr lang="en-US" dirty="0"/>
                    </a:p>
                  </a:txBody>
                  <a:tcPr/>
                </a:tc>
                <a:tc>
                  <a:txBody>
                    <a:bodyPr/>
                    <a:lstStyle/>
                    <a:p>
                      <a:r>
                        <a:rPr lang="en-US" dirty="0"/>
                        <a:t>Nathan Hale</a:t>
                      </a:r>
                    </a:p>
                    <a:p>
                      <a:r>
                        <a:rPr lang="en-US" dirty="0"/>
                        <a:t>Director of Personnel</a:t>
                      </a:r>
                    </a:p>
                  </a:txBody>
                  <a:tcPr/>
                </a:tc>
                <a:tc>
                  <a:txBody>
                    <a:bodyPr/>
                    <a:lstStyle/>
                    <a:p>
                      <a:r>
                        <a:rPr lang="en-US" dirty="0"/>
                        <a:t>Lancaster</a:t>
                      </a:r>
                      <a:r>
                        <a:rPr lang="en-US" baseline="0" dirty="0"/>
                        <a:t> City Schools</a:t>
                      </a:r>
                      <a:endParaRPr lang="en-US" dirty="0"/>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8013157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27221" y="609600"/>
            <a:ext cx="11219935" cy="738554"/>
          </a:xfrm>
        </p:spPr>
        <p:txBody>
          <a:bodyPr>
            <a:noAutofit/>
          </a:bodyPr>
          <a:lstStyle/>
          <a:p>
            <a:r>
              <a:rPr lang="en-US" sz="5400" b="1" dirty="0">
                <a:solidFill>
                  <a:srgbClr val="C00000"/>
                </a:solidFill>
                <a:effectLst>
                  <a:outerShdw blurRad="38100" dist="38100" dir="2700000" algn="tl">
                    <a:srgbClr val="000000">
                      <a:alpha val="43137"/>
                    </a:srgbClr>
                  </a:outerShdw>
                </a:effectLst>
                <a:latin typeface="+mn-lt"/>
              </a:rPr>
              <a:t>Lunch and Learn , Fall Semester 2016</a:t>
            </a:r>
          </a:p>
        </p:txBody>
      </p:sp>
      <p:graphicFrame>
        <p:nvGraphicFramePr>
          <p:cNvPr id="8" name="Table 7"/>
          <p:cNvGraphicFramePr>
            <a:graphicFrameLocks noGrp="1"/>
          </p:cNvGraphicFramePr>
          <p:nvPr>
            <p:extLst>
              <p:ext uri="{D42A27DB-BD31-4B8C-83A1-F6EECF244321}">
                <p14:modId xmlns:p14="http://schemas.microsoft.com/office/powerpoint/2010/main" val="1522950065"/>
              </p:ext>
            </p:extLst>
          </p:nvPr>
        </p:nvGraphicFramePr>
        <p:xfrm>
          <a:off x="411891" y="1507066"/>
          <a:ext cx="11409408" cy="5050139"/>
        </p:xfrm>
        <a:graphic>
          <a:graphicData uri="http://schemas.openxmlformats.org/drawingml/2006/table">
            <a:tbl>
              <a:tblPr firstRow="1" bandRow="1">
                <a:tableStyleId>{5C22544A-7EE6-4342-B048-85BDC9FD1C3A}</a:tableStyleId>
              </a:tblPr>
              <a:tblGrid>
                <a:gridCol w="1252152">
                  <a:extLst>
                    <a:ext uri="{9D8B030D-6E8A-4147-A177-3AD203B41FA5}">
                      <a16:colId xmlns:a16="http://schemas.microsoft.com/office/drawing/2014/main" val="20000"/>
                    </a:ext>
                  </a:extLst>
                </a:gridCol>
                <a:gridCol w="1103871">
                  <a:extLst>
                    <a:ext uri="{9D8B030D-6E8A-4147-A177-3AD203B41FA5}">
                      <a16:colId xmlns:a16="http://schemas.microsoft.com/office/drawing/2014/main" val="20001"/>
                    </a:ext>
                  </a:extLst>
                </a:gridCol>
                <a:gridCol w="996778">
                  <a:extLst>
                    <a:ext uri="{9D8B030D-6E8A-4147-A177-3AD203B41FA5}">
                      <a16:colId xmlns:a16="http://schemas.microsoft.com/office/drawing/2014/main" val="20002"/>
                    </a:ext>
                  </a:extLst>
                </a:gridCol>
                <a:gridCol w="3204519">
                  <a:extLst>
                    <a:ext uri="{9D8B030D-6E8A-4147-A177-3AD203B41FA5}">
                      <a16:colId xmlns:a16="http://schemas.microsoft.com/office/drawing/2014/main" val="20003"/>
                    </a:ext>
                  </a:extLst>
                </a:gridCol>
                <a:gridCol w="2950520">
                  <a:extLst>
                    <a:ext uri="{9D8B030D-6E8A-4147-A177-3AD203B41FA5}">
                      <a16:colId xmlns:a16="http://schemas.microsoft.com/office/drawing/2014/main" val="20004"/>
                    </a:ext>
                  </a:extLst>
                </a:gridCol>
                <a:gridCol w="1901568">
                  <a:extLst>
                    <a:ext uri="{9D8B030D-6E8A-4147-A177-3AD203B41FA5}">
                      <a16:colId xmlns:a16="http://schemas.microsoft.com/office/drawing/2014/main" val="20005"/>
                    </a:ext>
                  </a:extLst>
                </a:gridCol>
              </a:tblGrid>
              <a:tr h="585221">
                <a:tc>
                  <a:txBody>
                    <a:bodyPr/>
                    <a:lstStyle/>
                    <a:p>
                      <a:r>
                        <a:rPr lang="en-US" dirty="0"/>
                        <a:t>Date</a:t>
                      </a:r>
                    </a:p>
                  </a:txBody>
                  <a:tcPr/>
                </a:tc>
                <a:tc>
                  <a:txBody>
                    <a:bodyPr/>
                    <a:lstStyle/>
                    <a:p>
                      <a:r>
                        <a:rPr lang="en-US" dirty="0"/>
                        <a:t>Time</a:t>
                      </a:r>
                    </a:p>
                  </a:txBody>
                  <a:tcPr/>
                </a:tc>
                <a:tc>
                  <a:txBody>
                    <a:bodyPr/>
                    <a:lstStyle/>
                    <a:p>
                      <a:r>
                        <a:rPr lang="en-US" dirty="0"/>
                        <a:t>Location</a:t>
                      </a:r>
                    </a:p>
                  </a:txBody>
                  <a:tcPr/>
                </a:tc>
                <a:tc>
                  <a:txBody>
                    <a:bodyPr/>
                    <a:lstStyle/>
                    <a:p>
                      <a:r>
                        <a:rPr lang="en-US" dirty="0"/>
                        <a:t>Topic</a:t>
                      </a:r>
                    </a:p>
                  </a:txBody>
                  <a:tcPr/>
                </a:tc>
                <a:tc>
                  <a:txBody>
                    <a:bodyPr/>
                    <a:lstStyle/>
                    <a:p>
                      <a:r>
                        <a:rPr lang="en-US" dirty="0"/>
                        <a:t>Speaker</a:t>
                      </a:r>
                    </a:p>
                  </a:txBody>
                  <a:tcPr/>
                </a:tc>
                <a:tc>
                  <a:txBody>
                    <a:bodyPr/>
                    <a:lstStyle/>
                    <a:p>
                      <a:r>
                        <a:rPr lang="en-US" dirty="0"/>
                        <a:t>Organization</a:t>
                      </a:r>
                    </a:p>
                  </a:txBody>
                  <a:tcPr/>
                </a:tc>
                <a:extLst>
                  <a:ext uri="{0D108BD9-81ED-4DB2-BD59-A6C34878D82A}">
                    <a16:rowId xmlns:a16="http://schemas.microsoft.com/office/drawing/2014/main" val="10000"/>
                  </a:ext>
                </a:extLst>
              </a:tr>
              <a:tr h="884853">
                <a:tc>
                  <a:txBody>
                    <a:bodyPr/>
                    <a:lstStyle/>
                    <a:p>
                      <a:r>
                        <a:rPr lang="en-US" dirty="0"/>
                        <a:t>November</a:t>
                      </a:r>
                      <a:r>
                        <a:rPr lang="en-US" baseline="0" dirty="0"/>
                        <a:t> 8</a:t>
                      </a:r>
                      <a:endParaRPr lang="en-US" dirty="0"/>
                    </a:p>
                  </a:txBody>
                  <a:tcPr/>
                </a:tc>
                <a:tc>
                  <a:txBody>
                    <a:bodyPr/>
                    <a:lstStyle/>
                    <a:p>
                      <a:r>
                        <a:rPr lang="en-US" dirty="0"/>
                        <a:t>12:30-1:25</a:t>
                      </a:r>
                    </a:p>
                  </a:txBody>
                  <a:tcPr/>
                </a:tc>
                <a:tc>
                  <a:txBody>
                    <a:bodyPr/>
                    <a:lstStyle/>
                    <a:p>
                      <a:r>
                        <a:rPr lang="en-US" dirty="0"/>
                        <a:t>Room 414</a:t>
                      </a:r>
                    </a:p>
                  </a:txBody>
                  <a:tcPr/>
                </a:tc>
                <a:tc>
                  <a:txBody>
                    <a:bodyPr/>
                    <a:lstStyle/>
                    <a:p>
                      <a:r>
                        <a:rPr lang="en-US" dirty="0"/>
                        <a:t>Resume and Cover Letter Writing</a:t>
                      </a:r>
                    </a:p>
                  </a:txBody>
                  <a:tcPr/>
                </a:tc>
                <a:tc>
                  <a:txBody>
                    <a:bodyPr/>
                    <a:lstStyle/>
                    <a:p>
                      <a:r>
                        <a:rPr lang="en-US" dirty="0"/>
                        <a:t>Jodi </a:t>
                      </a:r>
                      <a:r>
                        <a:rPr lang="en-US" dirty="0" err="1"/>
                        <a:t>Pavol</a:t>
                      </a:r>
                      <a:endParaRPr lang="en-US" dirty="0"/>
                    </a:p>
                    <a:p>
                      <a:r>
                        <a:rPr lang="en-US" dirty="0"/>
                        <a:t>CLDC</a:t>
                      </a:r>
                    </a:p>
                  </a:txBody>
                  <a:tcPr/>
                </a:tc>
                <a:tc>
                  <a:txBody>
                    <a:bodyPr/>
                    <a:lstStyle/>
                    <a:p>
                      <a:r>
                        <a:rPr lang="en-US" dirty="0"/>
                        <a:t>OU Athens</a:t>
                      </a:r>
                    </a:p>
                  </a:txBody>
                  <a:tcPr/>
                </a:tc>
                <a:extLst>
                  <a:ext uri="{0D108BD9-81ED-4DB2-BD59-A6C34878D82A}">
                    <a16:rowId xmlns:a16="http://schemas.microsoft.com/office/drawing/2014/main" val="10001"/>
                  </a:ext>
                </a:extLst>
              </a:tr>
              <a:tr h="836865">
                <a:tc>
                  <a:txBody>
                    <a:bodyPr/>
                    <a:lstStyle/>
                    <a:p>
                      <a:r>
                        <a:rPr lang="en-US" dirty="0"/>
                        <a:t>November</a:t>
                      </a:r>
                      <a:r>
                        <a:rPr lang="en-US" baseline="0" dirty="0"/>
                        <a:t> 15</a:t>
                      </a:r>
                      <a:endParaRPr lang="en-US" dirty="0"/>
                    </a:p>
                  </a:txBody>
                  <a:tcPr/>
                </a:tc>
                <a:tc>
                  <a:txBody>
                    <a:bodyPr/>
                    <a:lstStyle/>
                    <a:p>
                      <a:r>
                        <a:rPr lang="en-US" dirty="0"/>
                        <a:t>12:30-1:25</a:t>
                      </a:r>
                    </a:p>
                  </a:txBody>
                  <a:tcPr/>
                </a:tc>
                <a:tc>
                  <a:txBody>
                    <a:bodyPr/>
                    <a:lstStyle/>
                    <a:p>
                      <a:r>
                        <a:rPr lang="en-US" dirty="0"/>
                        <a:t>Room 414</a:t>
                      </a:r>
                    </a:p>
                  </a:txBody>
                  <a:tcPr/>
                </a:tc>
                <a:tc>
                  <a:txBody>
                    <a:bodyPr/>
                    <a:lstStyle/>
                    <a:p>
                      <a:r>
                        <a:rPr lang="en-US" dirty="0"/>
                        <a:t>Challenging Student Behaviors </a:t>
                      </a:r>
                    </a:p>
                  </a:txBody>
                  <a:tcPr/>
                </a:tc>
                <a:tc>
                  <a:txBody>
                    <a:bodyPr/>
                    <a:lstStyle/>
                    <a:p>
                      <a:r>
                        <a:rPr lang="en-US" dirty="0"/>
                        <a:t>Donna </a:t>
                      </a:r>
                      <a:r>
                        <a:rPr lang="en-US" dirty="0" err="1"/>
                        <a:t>McCance</a:t>
                      </a:r>
                      <a:endParaRPr lang="en-US" dirty="0"/>
                    </a:p>
                    <a:p>
                      <a:r>
                        <a:rPr lang="en-US" dirty="0"/>
                        <a:t>Director of Special Education</a:t>
                      </a:r>
                    </a:p>
                    <a:p>
                      <a:r>
                        <a:rPr lang="en-US" dirty="0"/>
                        <a:t>Jesse Burr, Social Worker</a:t>
                      </a:r>
                    </a:p>
                  </a:txBody>
                  <a:tcPr/>
                </a:tc>
                <a:tc>
                  <a:txBody>
                    <a:bodyPr/>
                    <a:lstStyle/>
                    <a:p>
                      <a:r>
                        <a:rPr lang="en-US" dirty="0"/>
                        <a:t>Lancaster City Schools</a:t>
                      </a:r>
                    </a:p>
                    <a:p>
                      <a:endParaRPr lang="en-US" dirty="0"/>
                    </a:p>
                  </a:txBody>
                  <a:tcPr/>
                </a:tc>
                <a:extLst>
                  <a:ext uri="{0D108BD9-81ED-4DB2-BD59-A6C34878D82A}">
                    <a16:rowId xmlns:a16="http://schemas.microsoft.com/office/drawing/2014/main" val="10002"/>
                  </a:ext>
                </a:extLst>
              </a:tr>
              <a:tr h="836865">
                <a:tc>
                  <a:txBody>
                    <a:bodyPr/>
                    <a:lstStyle/>
                    <a:p>
                      <a:r>
                        <a:rPr lang="en-US" dirty="0"/>
                        <a:t>November 22</a:t>
                      </a:r>
                    </a:p>
                  </a:txBody>
                  <a:tcPr/>
                </a:tc>
                <a:tc>
                  <a:txBody>
                    <a:bodyPr/>
                    <a:lstStyle/>
                    <a:p>
                      <a:r>
                        <a:rPr lang="en-US" dirty="0"/>
                        <a:t>12:30-1:25</a:t>
                      </a:r>
                    </a:p>
                  </a:txBody>
                  <a:tcPr/>
                </a:tc>
                <a:tc>
                  <a:txBody>
                    <a:bodyPr/>
                    <a:lstStyle/>
                    <a:p>
                      <a:r>
                        <a:rPr lang="en-US" dirty="0"/>
                        <a:t>Room 414</a:t>
                      </a:r>
                    </a:p>
                  </a:txBody>
                  <a:tcPr/>
                </a:tc>
                <a:tc>
                  <a:txBody>
                    <a:bodyPr/>
                    <a:lstStyle/>
                    <a:p>
                      <a:r>
                        <a:rPr lang="en-US" dirty="0"/>
                        <a:t>Recruitment and Retention: Three</a:t>
                      </a:r>
                    </a:p>
                    <a:p>
                      <a:r>
                        <a:rPr lang="en-US" dirty="0"/>
                        <a:t>Perspectives</a:t>
                      </a:r>
                    </a:p>
                  </a:txBody>
                  <a:tcPr/>
                </a:tc>
                <a:tc>
                  <a:txBody>
                    <a:bodyPr/>
                    <a:lstStyle/>
                    <a:p>
                      <a:r>
                        <a:rPr lang="en-US" dirty="0"/>
                        <a:t>Jake</a:t>
                      </a:r>
                      <a:r>
                        <a:rPr lang="en-US" baseline="0" dirty="0"/>
                        <a:t> Campbell, Principal</a:t>
                      </a:r>
                    </a:p>
                    <a:p>
                      <a:r>
                        <a:rPr lang="en-US" baseline="0" dirty="0"/>
                        <a:t>Emily Nelson, Teacher</a:t>
                      </a:r>
                    </a:p>
                    <a:p>
                      <a:r>
                        <a:rPr lang="en-US" baseline="0" dirty="0"/>
                        <a:t>Crystal Wood, OU-L Student</a:t>
                      </a:r>
                      <a:endParaRPr lang="en-US" dirty="0"/>
                    </a:p>
                  </a:txBody>
                  <a:tcPr/>
                </a:tc>
                <a:tc>
                  <a:txBody>
                    <a:bodyPr/>
                    <a:lstStyle/>
                    <a:p>
                      <a:r>
                        <a:rPr lang="en-US" dirty="0"/>
                        <a:t>Lancaster City Schools</a:t>
                      </a:r>
                    </a:p>
                    <a:p>
                      <a:r>
                        <a:rPr lang="en-US" dirty="0"/>
                        <a:t>OSEA@OUL</a:t>
                      </a:r>
                    </a:p>
                  </a:txBody>
                  <a:tcPr/>
                </a:tc>
                <a:extLst>
                  <a:ext uri="{0D108BD9-81ED-4DB2-BD59-A6C34878D82A}">
                    <a16:rowId xmlns:a16="http://schemas.microsoft.com/office/drawing/2014/main" val="10003"/>
                  </a:ext>
                </a:extLst>
              </a:tr>
              <a:tr h="836865">
                <a:tc>
                  <a:txBody>
                    <a:bodyPr/>
                    <a:lstStyle/>
                    <a:p>
                      <a:r>
                        <a:rPr lang="en-US" dirty="0"/>
                        <a:t>November 29</a:t>
                      </a:r>
                    </a:p>
                  </a:txBody>
                  <a:tcPr/>
                </a:tc>
                <a:tc>
                  <a:txBody>
                    <a:bodyPr/>
                    <a:lstStyle/>
                    <a:p>
                      <a:r>
                        <a:rPr lang="en-US" dirty="0"/>
                        <a:t>12:30-1:25</a:t>
                      </a:r>
                    </a:p>
                  </a:txBody>
                  <a:tcPr/>
                </a:tc>
                <a:tc>
                  <a:txBody>
                    <a:bodyPr/>
                    <a:lstStyle/>
                    <a:p>
                      <a:r>
                        <a:rPr lang="en-US" dirty="0"/>
                        <a:t>Room 414</a:t>
                      </a:r>
                    </a:p>
                  </a:txBody>
                  <a:tcPr/>
                </a:tc>
                <a:tc>
                  <a:txBody>
                    <a:bodyPr/>
                    <a:lstStyle/>
                    <a:p>
                      <a:r>
                        <a:rPr lang="en-US" dirty="0"/>
                        <a:t>Fall Semester Celebration</a:t>
                      </a:r>
                    </a:p>
                    <a:p>
                      <a:r>
                        <a:rPr lang="en-US" dirty="0"/>
                        <a:t>Spring Semester Planning</a:t>
                      </a:r>
                    </a:p>
                  </a:txBody>
                  <a:tcPr/>
                </a:tc>
                <a:tc>
                  <a:txBody>
                    <a:bodyPr/>
                    <a:lstStyle/>
                    <a:p>
                      <a:r>
                        <a:rPr lang="en-US" dirty="0"/>
                        <a:t>Members</a:t>
                      </a:r>
                    </a:p>
                    <a:p>
                      <a:r>
                        <a:rPr lang="en-US" dirty="0"/>
                        <a:t>Danielle Pratt, OU-L; OSEA</a:t>
                      </a:r>
                    </a:p>
                    <a:p>
                      <a:r>
                        <a:rPr lang="en-US" dirty="0"/>
                        <a:t>Slide Show</a:t>
                      </a:r>
                    </a:p>
                  </a:txBody>
                  <a:tcPr/>
                </a:tc>
                <a:tc>
                  <a:txBody>
                    <a:bodyPr/>
                    <a:lstStyle/>
                    <a:p>
                      <a:r>
                        <a:rPr lang="en-US" dirty="0"/>
                        <a:t>OSEA@OUL</a:t>
                      </a:r>
                    </a:p>
                  </a:txBody>
                  <a:tcPr/>
                </a:tc>
                <a:extLst>
                  <a:ext uri="{0D108BD9-81ED-4DB2-BD59-A6C34878D82A}">
                    <a16:rowId xmlns:a16="http://schemas.microsoft.com/office/drawing/2014/main" val="10004"/>
                  </a:ext>
                </a:extLst>
              </a:tr>
              <a:tr h="836865">
                <a:tc>
                  <a:txBody>
                    <a:bodyPr/>
                    <a:lstStyle/>
                    <a:p>
                      <a:r>
                        <a:rPr lang="en-US" dirty="0"/>
                        <a:t>December 6 </a:t>
                      </a:r>
                    </a:p>
                  </a:txBody>
                  <a:tcPr/>
                </a:tc>
                <a:tc>
                  <a:txBody>
                    <a:bodyPr/>
                    <a:lstStyle/>
                    <a:p>
                      <a:r>
                        <a:rPr lang="en-US" dirty="0"/>
                        <a:t>NO SEMINAR</a:t>
                      </a:r>
                    </a:p>
                  </a:txBody>
                  <a:tcPr/>
                </a:tc>
                <a:tc>
                  <a:txBody>
                    <a:bodyPr/>
                    <a:lstStyle/>
                    <a:p>
                      <a:r>
                        <a:rPr lang="en-US" dirty="0"/>
                        <a:t>Room 414</a:t>
                      </a:r>
                    </a:p>
                  </a:txBody>
                  <a:tcPr/>
                </a:tc>
                <a:tc>
                  <a:txBody>
                    <a:bodyPr/>
                    <a:lstStyle/>
                    <a:p>
                      <a:r>
                        <a:rPr lang="en-US" dirty="0"/>
                        <a:t>Finals Week</a:t>
                      </a:r>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6748797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04800" y="527538"/>
            <a:ext cx="11582400" cy="623930"/>
          </a:xfrm>
        </p:spPr>
        <p:txBody>
          <a:bodyPr>
            <a:noAutofit/>
          </a:bodyPr>
          <a:lstStyle/>
          <a:p>
            <a:r>
              <a:rPr lang="en-US" sz="5400" b="1" dirty="0">
                <a:solidFill>
                  <a:srgbClr val="C00000"/>
                </a:solidFill>
                <a:effectLst>
                  <a:outerShdw blurRad="38100" dist="38100" dir="2700000" algn="tl">
                    <a:srgbClr val="000000">
                      <a:alpha val="43137"/>
                    </a:srgbClr>
                  </a:outerShdw>
                </a:effectLst>
                <a:latin typeface="+mn-lt"/>
              </a:rPr>
              <a:t>Lunch and Learn, Spring Semester 2017</a:t>
            </a:r>
          </a:p>
        </p:txBody>
      </p:sp>
      <p:graphicFrame>
        <p:nvGraphicFramePr>
          <p:cNvPr id="8" name="Table 7"/>
          <p:cNvGraphicFramePr>
            <a:graphicFrameLocks noGrp="1"/>
          </p:cNvGraphicFramePr>
          <p:nvPr>
            <p:extLst>
              <p:ext uri="{D42A27DB-BD31-4B8C-83A1-F6EECF244321}">
                <p14:modId xmlns:p14="http://schemas.microsoft.com/office/powerpoint/2010/main" val="425364875"/>
              </p:ext>
            </p:extLst>
          </p:nvPr>
        </p:nvGraphicFramePr>
        <p:xfrm>
          <a:off x="378941" y="1365652"/>
          <a:ext cx="11508258" cy="5422326"/>
        </p:xfrm>
        <a:graphic>
          <a:graphicData uri="http://schemas.openxmlformats.org/drawingml/2006/table">
            <a:tbl>
              <a:tblPr firstRow="1" bandRow="1">
                <a:tableStyleId>{5C22544A-7EE6-4342-B048-85BDC9FD1C3A}</a:tableStyleId>
              </a:tblPr>
              <a:tblGrid>
                <a:gridCol w="881448">
                  <a:extLst>
                    <a:ext uri="{9D8B030D-6E8A-4147-A177-3AD203B41FA5}">
                      <a16:colId xmlns:a16="http://schemas.microsoft.com/office/drawing/2014/main" val="20000"/>
                    </a:ext>
                  </a:extLst>
                </a:gridCol>
                <a:gridCol w="873211">
                  <a:extLst>
                    <a:ext uri="{9D8B030D-6E8A-4147-A177-3AD203B41FA5}">
                      <a16:colId xmlns:a16="http://schemas.microsoft.com/office/drawing/2014/main" val="20001"/>
                    </a:ext>
                  </a:extLst>
                </a:gridCol>
                <a:gridCol w="1112108">
                  <a:extLst>
                    <a:ext uri="{9D8B030D-6E8A-4147-A177-3AD203B41FA5}">
                      <a16:colId xmlns:a16="http://schemas.microsoft.com/office/drawing/2014/main" val="20002"/>
                    </a:ext>
                  </a:extLst>
                </a:gridCol>
                <a:gridCol w="2800865">
                  <a:extLst>
                    <a:ext uri="{9D8B030D-6E8A-4147-A177-3AD203B41FA5}">
                      <a16:colId xmlns:a16="http://schemas.microsoft.com/office/drawing/2014/main" val="20003"/>
                    </a:ext>
                  </a:extLst>
                </a:gridCol>
                <a:gridCol w="3229232">
                  <a:extLst>
                    <a:ext uri="{9D8B030D-6E8A-4147-A177-3AD203B41FA5}">
                      <a16:colId xmlns:a16="http://schemas.microsoft.com/office/drawing/2014/main" val="20004"/>
                    </a:ext>
                  </a:extLst>
                </a:gridCol>
                <a:gridCol w="2611394">
                  <a:extLst>
                    <a:ext uri="{9D8B030D-6E8A-4147-A177-3AD203B41FA5}">
                      <a16:colId xmlns:a16="http://schemas.microsoft.com/office/drawing/2014/main" val="20005"/>
                    </a:ext>
                  </a:extLst>
                </a:gridCol>
              </a:tblGrid>
              <a:tr h="372144">
                <a:tc>
                  <a:txBody>
                    <a:bodyPr/>
                    <a:lstStyle/>
                    <a:p>
                      <a:r>
                        <a:rPr lang="en-US" dirty="0"/>
                        <a:t>Date</a:t>
                      </a:r>
                    </a:p>
                  </a:txBody>
                  <a:tcPr/>
                </a:tc>
                <a:tc>
                  <a:txBody>
                    <a:bodyPr/>
                    <a:lstStyle/>
                    <a:p>
                      <a:r>
                        <a:rPr lang="en-US" dirty="0"/>
                        <a:t>Time</a:t>
                      </a:r>
                    </a:p>
                  </a:txBody>
                  <a:tcPr/>
                </a:tc>
                <a:tc>
                  <a:txBody>
                    <a:bodyPr/>
                    <a:lstStyle/>
                    <a:p>
                      <a:r>
                        <a:rPr lang="en-US" dirty="0"/>
                        <a:t>Location</a:t>
                      </a:r>
                    </a:p>
                  </a:txBody>
                  <a:tcPr/>
                </a:tc>
                <a:tc>
                  <a:txBody>
                    <a:bodyPr/>
                    <a:lstStyle/>
                    <a:p>
                      <a:r>
                        <a:rPr lang="en-US" dirty="0"/>
                        <a:t>Topic</a:t>
                      </a:r>
                    </a:p>
                  </a:txBody>
                  <a:tcPr/>
                </a:tc>
                <a:tc>
                  <a:txBody>
                    <a:bodyPr/>
                    <a:lstStyle/>
                    <a:p>
                      <a:r>
                        <a:rPr lang="en-US" dirty="0"/>
                        <a:t>Speaker</a:t>
                      </a:r>
                    </a:p>
                  </a:txBody>
                  <a:tcPr/>
                </a:tc>
                <a:tc>
                  <a:txBody>
                    <a:bodyPr/>
                    <a:lstStyle/>
                    <a:p>
                      <a:r>
                        <a:rPr lang="en-US" dirty="0"/>
                        <a:t>Organization</a:t>
                      </a:r>
                    </a:p>
                  </a:txBody>
                  <a:tcPr/>
                </a:tc>
                <a:extLst>
                  <a:ext uri="{0D108BD9-81ED-4DB2-BD59-A6C34878D82A}">
                    <a16:rowId xmlns:a16="http://schemas.microsoft.com/office/drawing/2014/main" val="10000"/>
                  </a:ext>
                </a:extLst>
              </a:tr>
              <a:tr h="651252">
                <a:tc>
                  <a:txBody>
                    <a:bodyPr/>
                    <a:lstStyle/>
                    <a:p>
                      <a:r>
                        <a:rPr lang="en-US" dirty="0"/>
                        <a:t>Jan.10</a:t>
                      </a:r>
                    </a:p>
                  </a:txBody>
                  <a:tcPr/>
                </a:tc>
                <a:tc>
                  <a:txBody>
                    <a:bodyPr/>
                    <a:lstStyle/>
                    <a:p>
                      <a:r>
                        <a:rPr lang="en-US" dirty="0"/>
                        <a:t>12:30-1:25</a:t>
                      </a:r>
                    </a:p>
                  </a:txBody>
                  <a:tcPr/>
                </a:tc>
                <a:tc>
                  <a:txBody>
                    <a:bodyPr/>
                    <a:lstStyle/>
                    <a:p>
                      <a:r>
                        <a:rPr lang="en-US" dirty="0"/>
                        <a:t>Room 414</a:t>
                      </a:r>
                    </a:p>
                  </a:txBody>
                  <a:tcPr/>
                </a:tc>
                <a:tc>
                  <a:txBody>
                    <a:bodyPr/>
                    <a:lstStyle/>
                    <a:p>
                      <a:r>
                        <a:rPr lang="en-US" dirty="0"/>
                        <a:t>OSEA Student Leadership and Membership drive</a:t>
                      </a:r>
                    </a:p>
                  </a:txBody>
                  <a:tcPr/>
                </a:tc>
                <a:tc>
                  <a:txBody>
                    <a:bodyPr/>
                    <a:lstStyle/>
                    <a:p>
                      <a:r>
                        <a:rPr lang="en-US" dirty="0"/>
                        <a:t>Scott </a:t>
                      </a:r>
                      <a:r>
                        <a:rPr lang="en-US" dirty="0" err="1"/>
                        <a:t>DiMauro</a:t>
                      </a:r>
                      <a:r>
                        <a:rPr lang="en-US" dirty="0"/>
                        <a:t>; </a:t>
                      </a:r>
                      <a:r>
                        <a:rPr lang="en-US" dirty="0"/>
                        <a:t>OEA Vice President (Columbus)</a:t>
                      </a:r>
                    </a:p>
                  </a:txBody>
                  <a:tcPr/>
                </a:tc>
                <a:tc>
                  <a:txBody>
                    <a:bodyPr/>
                    <a:lstStyle/>
                    <a:p>
                      <a:r>
                        <a:rPr lang="en-US" dirty="0"/>
                        <a:t>OEA/OSEA</a:t>
                      </a:r>
                    </a:p>
                    <a:p>
                      <a:r>
                        <a:rPr lang="en-US" dirty="0"/>
                        <a:t>OSEA-OUL</a:t>
                      </a:r>
                    </a:p>
                  </a:txBody>
                  <a:tcPr/>
                </a:tc>
                <a:extLst>
                  <a:ext uri="{0D108BD9-81ED-4DB2-BD59-A6C34878D82A}">
                    <a16:rowId xmlns:a16="http://schemas.microsoft.com/office/drawing/2014/main" val="10001"/>
                  </a:ext>
                </a:extLst>
              </a:tr>
              <a:tr h="651252">
                <a:tc>
                  <a:txBody>
                    <a:bodyPr/>
                    <a:lstStyle/>
                    <a:p>
                      <a:r>
                        <a:rPr lang="en-US" dirty="0"/>
                        <a:t>Jan.17</a:t>
                      </a:r>
                    </a:p>
                  </a:txBody>
                  <a:tcPr/>
                </a:tc>
                <a:tc>
                  <a:txBody>
                    <a:bodyPr/>
                    <a:lstStyle/>
                    <a:p>
                      <a:r>
                        <a:rPr lang="en-US" dirty="0"/>
                        <a:t>12:30-1:25</a:t>
                      </a:r>
                    </a:p>
                  </a:txBody>
                  <a:tcPr/>
                </a:tc>
                <a:tc>
                  <a:txBody>
                    <a:bodyPr/>
                    <a:lstStyle/>
                    <a:p>
                      <a:r>
                        <a:rPr lang="en-US" dirty="0"/>
                        <a:t>Room 414</a:t>
                      </a:r>
                    </a:p>
                  </a:txBody>
                  <a:tcPr/>
                </a:tc>
                <a:tc>
                  <a:txBody>
                    <a:bodyPr/>
                    <a:lstStyle/>
                    <a:p>
                      <a:r>
                        <a:rPr lang="en-US" dirty="0"/>
                        <a:t>Positive Classrooms</a:t>
                      </a:r>
                    </a:p>
                  </a:txBody>
                  <a:tcPr/>
                </a:tc>
                <a:tc>
                  <a:txBody>
                    <a:bodyPr/>
                    <a:lstStyle/>
                    <a:p>
                      <a:r>
                        <a:rPr lang="en-US" dirty="0"/>
                        <a:t>Natalie </a:t>
                      </a:r>
                      <a:r>
                        <a:rPr lang="en-US" dirty="0" err="1"/>
                        <a:t>Brate</a:t>
                      </a:r>
                      <a:r>
                        <a:rPr lang="en-US" dirty="0"/>
                        <a:t>, Teacher</a:t>
                      </a:r>
                    </a:p>
                  </a:txBody>
                  <a:tcPr/>
                </a:tc>
                <a:tc>
                  <a:txBody>
                    <a:bodyPr/>
                    <a:lstStyle/>
                    <a:p>
                      <a:r>
                        <a:rPr lang="en-US" dirty="0"/>
                        <a:t>Liberty</a:t>
                      </a:r>
                      <a:r>
                        <a:rPr lang="en-US" baseline="0" dirty="0"/>
                        <a:t> Union-Thurston Local School District</a:t>
                      </a:r>
                      <a:endParaRPr lang="en-US" dirty="0"/>
                    </a:p>
                  </a:txBody>
                  <a:tcPr/>
                </a:tc>
                <a:extLst>
                  <a:ext uri="{0D108BD9-81ED-4DB2-BD59-A6C34878D82A}">
                    <a16:rowId xmlns:a16="http://schemas.microsoft.com/office/drawing/2014/main" val="10002"/>
                  </a:ext>
                </a:extLst>
              </a:tr>
              <a:tr h="651252">
                <a:tc>
                  <a:txBody>
                    <a:bodyPr/>
                    <a:lstStyle/>
                    <a:p>
                      <a:r>
                        <a:rPr lang="en-US" dirty="0"/>
                        <a:t>Jan. 24</a:t>
                      </a:r>
                    </a:p>
                  </a:txBody>
                  <a:tcPr/>
                </a:tc>
                <a:tc>
                  <a:txBody>
                    <a:bodyPr/>
                    <a:lstStyle/>
                    <a:p>
                      <a:r>
                        <a:rPr lang="en-US" dirty="0"/>
                        <a:t>12:30-1:25</a:t>
                      </a:r>
                    </a:p>
                  </a:txBody>
                  <a:tcPr/>
                </a:tc>
                <a:tc>
                  <a:txBody>
                    <a:bodyPr/>
                    <a:lstStyle/>
                    <a:p>
                      <a:r>
                        <a:rPr lang="en-US" dirty="0"/>
                        <a:t>Room 414</a:t>
                      </a:r>
                    </a:p>
                  </a:txBody>
                  <a:tcPr/>
                </a:tc>
                <a:tc>
                  <a:txBody>
                    <a:bodyPr/>
                    <a:lstStyle/>
                    <a:p>
                      <a:r>
                        <a:rPr lang="en-US" dirty="0"/>
                        <a:t> Easy Technology Tips</a:t>
                      </a:r>
                    </a:p>
                  </a:txBody>
                  <a:tcPr/>
                </a:tc>
                <a:tc>
                  <a:txBody>
                    <a:bodyPr/>
                    <a:lstStyle/>
                    <a:p>
                      <a:r>
                        <a:rPr lang="en-US" dirty="0"/>
                        <a:t>Kelley Savage, Technology Director</a:t>
                      </a:r>
                    </a:p>
                  </a:txBody>
                  <a:tcPr/>
                </a:tc>
                <a:tc>
                  <a:txBody>
                    <a:bodyPr/>
                    <a:lstStyle/>
                    <a:p>
                      <a:r>
                        <a:rPr lang="en-US" dirty="0"/>
                        <a:t>Liberty Union-Thurston Local School District</a:t>
                      </a:r>
                    </a:p>
                  </a:txBody>
                  <a:tcPr/>
                </a:tc>
                <a:extLst>
                  <a:ext uri="{0D108BD9-81ED-4DB2-BD59-A6C34878D82A}">
                    <a16:rowId xmlns:a16="http://schemas.microsoft.com/office/drawing/2014/main" val="10003"/>
                  </a:ext>
                </a:extLst>
              </a:tr>
              <a:tr h="651252">
                <a:tc>
                  <a:txBody>
                    <a:bodyPr/>
                    <a:lstStyle/>
                    <a:p>
                      <a:r>
                        <a:rPr lang="en-US" dirty="0"/>
                        <a:t>Jan. 31</a:t>
                      </a:r>
                    </a:p>
                  </a:txBody>
                  <a:tcPr/>
                </a:tc>
                <a:tc>
                  <a:txBody>
                    <a:bodyPr/>
                    <a:lstStyle/>
                    <a:p>
                      <a:r>
                        <a:rPr lang="en-US" dirty="0"/>
                        <a:t>12:30-1:25</a:t>
                      </a:r>
                    </a:p>
                  </a:txBody>
                  <a:tcPr/>
                </a:tc>
                <a:tc>
                  <a:txBody>
                    <a:bodyPr/>
                    <a:lstStyle/>
                    <a:p>
                      <a:r>
                        <a:rPr lang="en-US" dirty="0"/>
                        <a:t>Room 422</a:t>
                      </a:r>
                    </a:p>
                  </a:txBody>
                  <a:tcPr/>
                </a:tc>
                <a:tc>
                  <a:txBody>
                    <a:bodyPr/>
                    <a:lstStyle/>
                    <a:p>
                      <a:r>
                        <a:rPr lang="en-US" dirty="0"/>
                        <a:t>Taco Tuesday Social &amp; Sharing Event</a:t>
                      </a:r>
                    </a:p>
                  </a:txBody>
                  <a:tcPr/>
                </a:tc>
                <a:tc>
                  <a:txBody>
                    <a:bodyPr/>
                    <a:lstStyle/>
                    <a:p>
                      <a:r>
                        <a:rPr lang="en-US" dirty="0"/>
                        <a:t>Members</a:t>
                      </a:r>
                    </a:p>
                  </a:txBody>
                  <a:tcPr/>
                </a:tc>
                <a:tc>
                  <a:txBody>
                    <a:bodyPr/>
                    <a:lstStyle/>
                    <a:p>
                      <a:r>
                        <a:rPr lang="en-US" dirty="0"/>
                        <a:t>OSEA@OUL Executive Board</a:t>
                      </a:r>
                    </a:p>
                  </a:txBody>
                  <a:tcPr/>
                </a:tc>
                <a:extLst>
                  <a:ext uri="{0D108BD9-81ED-4DB2-BD59-A6C34878D82A}">
                    <a16:rowId xmlns:a16="http://schemas.microsoft.com/office/drawing/2014/main" val="10004"/>
                  </a:ext>
                </a:extLst>
              </a:tr>
              <a:tr h="1488576">
                <a:tc>
                  <a:txBody>
                    <a:bodyPr/>
                    <a:lstStyle/>
                    <a:p>
                      <a:r>
                        <a:rPr lang="en-US" dirty="0"/>
                        <a:t>Feb. 7</a:t>
                      </a:r>
                    </a:p>
                  </a:txBody>
                  <a:tcPr/>
                </a:tc>
                <a:tc>
                  <a:txBody>
                    <a:bodyPr/>
                    <a:lstStyle/>
                    <a:p>
                      <a:r>
                        <a:rPr lang="en-US" dirty="0"/>
                        <a:t>12:30-1:25</a:t>
                      </a:r>
                    </a:p>
                  </a:txBody>
                  <a:tcPr/>
                </a:tc>
                <a:tc>
                  <a:txBody>
                    <a:bodyPr/>
                    <a:lstStyle/>
                    <a:p>
                      <a:r>
                        <a:rPr lang="en-US" dirty="0"/>
                        <a:t>Room 414</a:t>
                      </a:r>
                    </a:p>
                  </a:txBody>
                  <a:tcPr/>
                </a:tc>
                <a:tc>
                  <a:txBody>
                    <a:bodyPr/>
                    <a:lstStyle/>
                    <a:p>
                      <a:r>
                        <a:rPr lang="en-US" dirty="0"/>
                        <a:t>Q&amp;A Principal Panel</a:t>
                      </a:r>
                    </a:p>
                    <a:p>
                      <a:endParaRPr lang="en-US" dirty="0"/>
                    </a:p>
                    <a:p>
                      <a:r>
                        <a:rPr lang="en-US" dirty="0"/>
                        <a:t>Area School Administrators</a:t>
                      </a:r>
                    </a:p>
                  </a:txBody>
                  <a:tcPr/>
                </a:tc>
                <a:tc>
                  <a:txBody>
                    <a:bodyPr/>
                    <a:lstStyle/>
                    <a:p>
                      <a:r>
                        <a:rPr lang="en-US" sz="1600" dirty="0"/>
                        <a:t>Zack Howard, Director</a:t>
                      </a:r>
                    </a:p>
                    <a:p>
                      <a:r>
                        <a:rPr lang="en-US" sz="1600" dirty="0"/>
                        <a:t>Accountability/Assessment </a:t>
                      </a:r>
                    </a:p>
                    <a:p>
                      <a:r>
                        <a:rPr lang="en-US" sz="1600" dirty="0"/>
                        <a:t>Dr. Lynn Landis, Superintendent</a:t>
                      </a:r>
                    </a:p>
                    <a:p>
                      <a:r>
                        <a:rPr lang="en-US" sz="1600" dirty="0"/>
                        <a:t>Debbie Heath, Principal</a:t>
                      </a:r>
                    </a:p>
                    <a:p>
                      <a:r>
                        <a:rPr lang="en-US" sz="1600" dirty="0"/>
                        <a:t>Steve</a:t>
                      </a:r>
                      <a:r>
                        <a:rPr lang="en-US" sz="1600" baseline="0" dirty="0"/>
                        <a:t> Poston, Principal</a:t>
                      </a:r>
                    </a:p>
                    <a:p>
                      <a:r>
                        <a:rPr lang="en-US" sz="1600" baseline="0" dirty="0"/>
                        <a:t>Dr. Mike </a:t>
                      </a:r>
                      <a:r>
                        <a:rPr lang="en-US" sz="1600" baseline="0" dirty="0" err="1"/>
                        <a:t>Bruning</a:t>
                      </a:r>
                      <a:r>
                        <a:rPr lang="en-US" sz="1600" baseline="0" dirty="0"/>
                        <a:t>, Director of Transportation</a:t>
                      </a:r>
                      <a:endParaRPr lang="en-US" sz="1600" dirty="0"/>
                    </a:p>
                  </a:txBody>
                  <a:tcPr/>
                </a:tc>
                <a:tc>
                  <a:txBody>
                    <a:bodyPr/>
                    <a:lstStyle/>
                    <a:p>
                      <a:endParaRPr lang="en-US" dirty="0"/>
                    </a:p>
                    <a:p>
                      <a:r>
                        <a:rPr lang="en-US" sz="1600" dirty="0"/>
                        <a:t>Pickerington LSD</a:t>
                      </a:r>
                    </a:p>
                    <a:p>
                      <a:r>
                        <a:rPr lang="en-US" sz="1600" dirty="0"/>
                        <a:t>Bloom  Carroll LSD</a:t>
                      </a:r>
                    </a:p>
                    <a:p>
                      <a:r>
                        <a:rPr lang="en-US" sz="1600" dirty="0"/>
                        <a:t>Logan-Hocking LSD</a:t>
                      </a:r>
                    </a:p>
                    <a:p>
                      <a:r>
                        <a:rPr lang="en-US" sz="1600" dirty="0"/>
                        <a:t>Lancaster City Schools</a:t>
                      </a:r>
                    </a:p>
                    <a:p>
                      <a:r>
                        <a:rPr lang="en-US" sz="1600" dirty="0"/>
                        <a:t>Canal Winchester  L</a:t>
                      </a:r>
                      <a:r>
                        <a:rPr lang="en-US" sz="1600" baseline="0" dirty="0"/>
                        <a:t>SD</a:t>
                      </a:r>
                      <a:endParaRPr lang="en-US" sz="1600" dirty="0"/>
                    </a:p>
                  </a:txBody>
                  <a:tcPr/>
                </a:tc>
                <a:extLst>
                  <a:ext uri="{0D108BD9-81ED-4DB2-BD59-A6C34878D82A}">
                    <a16:rowId xmlns:a16="http://schemas.microsoft.com/office/drawing/2014/main" val="10005"/>
                  </a:ext>
                </a:extLst>
              </a:tr>
              <a:tr h="646854">
                <a:tc>
                  <a:txBody>
                    <a:bodyPr/>
                    <a:lstStyle/>
                    <a:p>
                      <a:r>
                        <a:rPr lang="en-US" dirty="0"/>
                        <a:t>Feb. 14</a:t>
                      </a:r>
                    </a:p>
                  </a:txBody>
                  <a:tcPr/>
                </a:tc>
                <a:tc>
                  <a:txBody>
                    <a:bodyPr/>
                    <a:lstStyle/>
                    <a:p>
                      <a:r>
                        <a:rPr lang="en-US" dirty="0"/>
                        <a:t>12:30-1:25</a:t>
                      </a:r>
                    </a:p>
                  </a:txBody>
                  <a:tcPr/>
                </a:tc>
                <a:tc>
                  <a:txBody>
                    <a:bodyPr/>
                    <a:lstStyle/>
                    <a:p>
                      <a:r>
                        <a:rPr lang="en-US" dirty="0"/>
                        <a:t>Room422</a:t>
                      </a:r>
                    </a:p>
                  </a:txBody>
                  <a:tcPr/>
                </a:tc>
                <a:tc>
                  <a:txBody>
                    <a:bodyPr/>
                    <a:lstStyle/>
                    <a:p>
                      <a:r>
                        <a:rPr lang="en-US" dirty="0"/>
                        <a:t>Social and White Elephant School Supplies Donation</a:t>
                      </a:r>
                    </a:p>
                  </a:txBody>
                  <a:tcPr/>
                </a:tc>
                <a:tc>
                  <a:txBody>
                    <a:bodyPr/>
                    <a:lstStyle/>
                    <a:p>
                      <a:r>
                        <a:rPr lang="en-US" dirty="0"/>
                        <a:t>Members</a:t>
                      </a:r>
                    </a:p>
                  </a:txBody>
                  <a:tcPr/>
                </a:tc>
                <a:tc>
                  <a:txBody>
                    <a:bodyPr/>
                    <a:lstStyle/>
                    <a:p>
                      <a:r>
                        <a:rPr lang="en-US" dirty="0"/>
                        <a:t>OSEA@OUL</a:t>
                      </a:r>
                    </a:p>
                    <a:p>
                      <a:r>
                        <a:rPr lang="en-US" dirty="0"/>
                        <a:t>Executive Board</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115037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28368" y="609600"/>
            <a:ext cx="11483546" cy="808892"/>
          </a:xfrm>
        </p:spPr>
        <p:txBody>
          <a:bodyPr>
            <a:noAutofit/>
          </a:bodyPr>
          <a:lstStyle/>
          <a:p>
            <a:r>
              <a:rPr lang="en-US" sz="5400" b="1" dirty="0">
                <a:solidFill>
                  <a:srgbClr val="C00000"/>
                </a:solidFill>
                <a:effectLst>
                  <a:outerShdw blurRad="38100" dist="38100" dir="2700000" algn="tl">
                    <a:srgbClr val="000000">
                      <a:alpha val="43137"/>
                    </a:srgbClr>
                  </a:outerShdw>
                </a:effectLst>
                <a:latin typeface="+mn-lt"/>
              </a:rPr>
              <a:t>Lunch and Learn, Spring Semester 2017</a:t>
            </a:r>
          </a:p>
        </p:txBody>
      </p:sp>
      <p:graphicFrame>
        <p:nvGraphicFramePr>
          <p:cNvPr id="8" name="Table 7"/>
          <p:cNvGraphicFramePr>
            <a:graphicFrameLocks noGrp="1"/>
          </p:cNvGraphicFramePr>
          <p:nvPr>
            <p:extLst>
              <p:ext uri="{D42A27DB-BD31-4B8C-83A1-F6EECF244321}">
                <p14:modId xmlns:p14="http://schemas.microsoft.com/office/powerpoint/2010/main" val="1587668853"/>
              </p:ext>
            </p:extLst>
          </p:nvPr>
        </p:nvGraphicFramePr>
        <p:xfrm>
          <a:off x="428368" y="1418492"/>
          <a:ext cx="11392929" cy="5058836"/>
        </p:xfrm>
        <a:graphic>
          <a:graphicData uri="http://schemas.openxmlformats.org/drawingml/2006/table">
            <a:tbl>
              <a:tblPr firstRow="1" bandRow="1">
                <a:tableStyleId>{5C22544A-7EE6-4342-B048-85BDC9FD1C3A}</a:tableStyleId>
              </a:tblPr>
              <a:tblGrid>
                <a:gridCol w="947351">
                  <a:extLst>
                    <a:ext uri="{9D8B030D-6E8A-4147-A177-3AD203B41FA5}">
                      <a16:colId xmlns:a16="http://schemas.microsoft.com/office/drawing/2014/main" val="20000"/>
                    </a:ext>
                  </a:extLst>
                </a:gridCol>
                <a:gridCol w="1054443">
                  <a:extLst>
                    <a:ext uri="{9D8B030D-6E8A-4147-A177-3AD203B41FA5}">
                      <a16:colId xmlns:a16="http://schemas.microsoft.com/office/drawing/2014/main" val="20001"/>
                    </a:ext>
                  </a:extLst>
                </a:gridCol>
                <a:gridCol w="1070919">
                  <a:extLst>
                    <a:ext uri="{9D8B030D-6E8A-4147-A177-3AD203B41FA5}">
                      <a16:colId xmlns:a16="http://schemas.microsoft.com/office/drawing/2014/main" val="20002"/>
                    </a:ext>
                  </a:extLst>
                </a:gridCol>
                <a:gridCol w="3048000">
                  <a:extLst>
                    <a:ext uri="{9D8B030D-6E8A-4147-A177-3AD203B41FA5}">
                      <a16:colId xmlns:a16="http://schemas.microsoft.com/office/drawing/2014/main" val="20003"/>
                    </a:ext>
                  </a:extLst>
                </a:gridCol>
                <a:gridCol w="2883243">
                  <a:extLst>
                    <a:ext uri="{9D8B030D-6E8A-4147-A177-3AD203B41FA5}">
                      <a16:colId xmlns:a16="http://schemas.microsoft.com/office/drawing/2014/main" val="20004"/>
                    </a:ext>
                  </a:extLst>
                </a:gridCol>
                <a:gridCol w="2388973">
                  <a:extLst>
                    <a:ext uri="{9D8B030D-6E8A-4147-A177-3AD203B41FA5}">
                      <a16:colId xmlns:a16="http://schemas.microsoft.com/office/drawing/2014/main" val="20005"/>
                    </a:ext>
                  </a:extLst>
                </a:gridCol>
              </a:tblGrid>
              <a:tr h="620716">
                <a:tc>
                  <a:txBody>
                    <a:bodyPr/>
                    <a:lstStyle/>
                    <a:p>
                      <a:r>
                        <a:rPr lang="en-US" dirty="0"/>
                        <a:t>Date</a:t>
                      </a:r>
                    </a:p>
                  </a:txBody>
                  <a:tcPr/>
                </a:tc>
                <a:tc>
                  <a:txBody>
                    <a:bodyPr/>
                    <a:lstStyle/>
                    <a:p>
                      <a:r>
                        <a:rPr lang="en-US" dirty="0"/>
                        <a:t>Time</a:t>
                      </a:r>
                    </a:p>
                  </a:txBody>
                  <a:tcPr/>
                </a:tc>
                <a:tc>
                  <a:txBody>
                    <a:bodyPr/>
                    <a:lstStyle/>
                    <a:p>
                      <a:r>
                        <a:rPr lang="en-US" dirty="0"/>
                        <a:t>Location</a:t>
                      </a:r>
                    </a:p>
                  </a:txBody>
                  <a:tcPr/>
                </a:tc>
                <a:tc>
                  <a:txBody>
                    <a:bodyPr/>
                    <a:lstStyle/>
                    <a:p>
                      <a:r>
                        <a:rPr lang="en-US" dirty="0"/>
                        <a:t>Topic</a:t>
                      </a:r>
                    </a:p>
                  </a:txBody>
                  <a:tcPr/>
                </a:tc>
                <a:tc>
                  <a:txBody>
                    <a:bodyPr/>
                    <a:lstStyle/>
                    <a:p>
                      <a:r>
                        <a:rPr lang="en-US" dirty="0"/>
                        <a:t>Speaker</a:t>
                      </a:r>
                    </a:p>
                  </a:txBody>
                  <a:tcPr/>
                </a:tc>
                <a:tc>
                  <a:txBody>
                    <a:bodyPr/>
                    <a:lstStyle/>
                    <a:p>
                      <a:r>
                        <a:rPr lang="en-US" dirty="0"/>
                        <a:t>Organization</a:t>
                      </a:r>
                    </a:p>
                  </a:txBody>
                  <a:tcPr/>
                </a:tc>
                <a:extLst>
                  <a:ext uri="{0D108BD9-81ED-4DB2-BD59-A6C34878D82A}">
                    <a16:rowId xmlns:a16="http://schemas.microsoft.com/office/drawing/2014/main" val="10000"/>
                  </a:ext>
                </a:extLst>
              </a:tr>
              <a:tr h="887624">
                <a:tc>
                  <a:txBody>
                    <a:bodyPr/>
                    <a:lstStyle/>
                    <a:p>
                      <a:r>
                        <a:rPr lang="en-US" dirty="0"/>
                        <a:t>Feb. 21</a:t>
                      </a:r>
                    </a:p>
                  </a:txBody>
                  <a:tcPr/>
                </a:tc>
                <a:tc>
                  <a:txBody>
                    <a:bodyPr/>
                    <a:lstStyle/>
                    <a:p>
                      <a:r>
                        <a:rPr lang="en-US" dirty="0"/>
                        <a:t>12:30-1:25</a:t>
                      </a:r>
                    </a:p>
                  </a:txBody>
                  <a:tcPr/>
                </a:tc>
                <a:tc>
                  <a:txBody>
                    <a:bodyPr/>
                    <a:lstStyle/>
                    <a:p>
                      <a:r>
                        <a:rPr lang="en-US" dirty="0"/>
                        <a:t>Room 414</a:t>
                      </a:r>
                    </a:p>
                  </a:txBody>
                  <a:tcPr/>
                </a:tc>
                <a:tc>
                  <a:txBody>
                    <a:bodyPr/>
                    <a:lstStyle/>
                    <a:p>
                      <a:r>
                        <a:rPr lang="en-US" baseline="0" dirty="0"/>
                        <a:t> School Supplies Donation Box Gift Wrapping</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 Members </a:t>
                      </a:r>
                      <a:endParaRPr lang="en-US" dirty="0"/>
                    </a:p>
                    <a:p>
                      <a:r>
                        <a:rPr lang="en-US" dirty="0"/>
                        <a:t> </a:t>
                      </a:r>
                    </a:p>
                  </a:txBody>
                  <a:tcPr/>
                </a:tc>
                <a:tc>
                  <a:txBody>
                    <a:bodyPr/>
                    <a:lstStyle/>
                    <a:p>
                      <a:r>
                        <a:rPr lang="en-US" dirty="0"/>
                        <a:t>OSEA@OUL</a:t>
                      </a:r>
                    </a:p>
                  </a:txBody>
                  <a:tcPr/>
                </a:tc>
                <a:extLst>
                  <a:ext uri="{0D108BD9-81ED-4DB2-BD59-A6C34878D82A}">
                    <a16:rowId xmlns:a16="http://schemas.microsoft.com/office/drawing/2014/main" val="10001"/>
                  </a:ext>
                </a:extLst>
              </a:tr>
              <a:tr h="887624">
                <a:tc>
                  <a:txBody>
                    <a:bodyPr/>
                    <a:lstStyle/>
                    <a:p>
                      <a:r>
                        <a:rPr lang="en-US" dirty="0"/>
                        <a:t>Feb. 28</a:t>
                      </a:r>
                    </a:p>
                  </a:txBody>
                  <a:tcPr/>
                </a:tc>
                <a:tc>
                  <a:txBody>
                    <a:bodyPr/>
                    <a:lstStyle/>
                    <a:p>
                      <a:r>
                        <a:rPr lang="en-US" dirty="0"/>
                        <a:t>12:30-1:25</a:t>
                      </a:r>
                    </a:p>
                  </a:txBody>
                  <a:tcPr/>
                </a:tc>
                <a:tc>
                  <a:txBody>
                    <a:bodyPr/>
                    <a:lstStyle/>
                    <a:p>
                      <a:r>
                        <a:rPr lang="en-US" dirty="0"/>
                        <a:t>Room 414</a:t>
                      </a:r>
                    </a:p>
                  </a:txBody>
                  <a:tcPr/>
                </a:tc>
                <a:tc>
                  <a:txBody>
                    <a:bodyPr/>
                    <a:lstStyle/>
                    <a:p>
                      <a:r>
                        <a:rPr lang="en-US" baseline="0" dirty="0"/>
                        <a:t> Hot Topics in Education</a:t>
                      </a:r>
                      <a:endParaRPr lang="en-US" dirty="0"/>
                    </a:p>
                  </a:txBody>
                  <a:tcPr/>
                </a:tc>
                <a:tc>
                  <a:txBody>
                    <a:bodyPr/>
                    <a:lstStyle/>
                    <a:p>
                      <a:r>
                        <a:rPr lang="en-US" dirty="0"/>
                        <a:t>Dr. </a:t>
                      </a:r>
                      <a:r>
                        <a:rPr lang="en-US" dirty="0" err="1"/>
                        <a:t>Jeromey</a:t>
                      </a:r>
                      <a:r>
                        <a:rPr lang="en-US" dirty="0"/>
                        <a:t> Sheets, Director of Elementary Education</a:t>
                      </a:r>
                    </a:p>
                  </a:txBody>
                  <a:tcPr/>
                </a:tc>
                <a:tc>
                  <a:txBody>
                    <a:bodyPr/>
                    <a:lstStyle/>
                    <a:p>
                      <a:r>
                        <a:rPr lang="en-US" dirty="0"/>
                        <a:t>Lancaster City Schools</a:t>
                      </a:r>
                    </a:p>
                    <a:p>
                      <a:endParaRPr lang="en-US" dirty="0"/>
                    </a:p>
                  </a:txBody>
                  <a:tcPr/>
                </a:tc>
                <a:extLst>
                  <a:ext uri="{0D108BD9-81ED-4DB2-BD59-A6C34878D82A}">
                    <a16:rowId xmlns:a16="http://schemas.microsoft.com/office/drawing/2014/main" val="10002"/>
                  </a:ext>
                </a:extLst>
              </a:tr>
              <a:tr h="887624">
                <a:tc>
                  <a:txBody>
                    <a:bodyPr/>
                    <a:lstStyle/>
                    <a:p>
                      <a:r>
                        <a:rPr lang="en-US" dirty="0"/>
                        <a:t>Mar. 7</a:t>
                      </a:r>
                    </a:p>
                  </a:txBody>
                  <a:tcPr/>
                </a:tc>
                <a:tc>
                  <a:txBody>
                    <a:bodyPr/>
                    <a:lstStyle/>
                    <a:p>
                      <a:r>
                        <a:rPr lang="en-US" dirty="0"/>
                        <a:t>NO SEMINAR</a:t>
                      </a:r>
                    </a:p>
                  </a:txBody>
                  <a:tcPr/>
                </a:tc>
                <a:tc>
                  <a:txBody>
                    <a:bodyPr/>
                    <a:lstStyle/>
                    <a:p>
                      <a:r>
                        <a:rPr lang="en-US" dirty="0"/>
                        <a:t>Room 414</a:t>
                      </a:r>
                    </a:p>
                  </a:txBody>
                  <a:tcPr/>
                </a:tc>
                <a:tc>
                  <a:txBody>
                    <a:bodyPr/>
                    <a:lstStyle/>
                    <a:p>
                      <a:r>
                        <a:rPr lang="en-US" baseline="0" dirty="0"/>
                        <a:t>Spring Break</a:t>
                      </a:r>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3"/>
                  </a:ext>
                </a:extLst>
              </a:tr>
              <a:tr h="887624">
                <a:tc>
                  <a:txBody>
                    <a:bodyPr/>
                    <a:lstStyle/>
                    <a:p>
                      <a:r>
                        <a:rPr lang="en-US" dirty="0"/>
                        <a:t>Mar.</a:t>
                      </a:r>
                      <a:r>
                        <a:rPr lang="en-US" baseline="0" dirty="0"/>
                        <a:t> 14</a:t>
                      </a:r>
                      <a:endParaRPr lang="en-US" dirty="0"/>
                    </a:p>
                  </a:txBody>
                  <a:tcPr/>
                </a:tc>
                <a:tc>
                  <a:txBody>
                    <a:bodyPr/>
                    <a:lstStyle/>
                    <a:p>
                      <a:r>
                        <a:rPr lang="en-US" dirty="0"/>
                        <a:t>12:30-1:25</a:t>
                      </a:r>
                    </a:p>
                  </a:txBody>
                  <a:tcPr/>
                </a:tc>
                <a:tc>
                  <a:txBody>
                    <a:bodyPr/>
                    <a:lstStyle/>
                    <a:p>
                      <a:r>
                        <a:rPr lang="en-US" dirty="0"/>
                        <a:t>Room 414</a:t>
                      </a:r>
                    </a:p>
                  </a:txBody>
                  <a:tcPr/>
                </a:tc>
                <a:tc>
                  <a:txBody>
                    <a:bodyPr/>
                    <a:lstStyle/>
                    <a:p>
                      <a:r>
                        <a:rPr lang="en-US" dirty="0"/>
                        <a:t>Learning</a:t>
                      </a:r>
                      <a:r>
                        <a:rPr lang="en-US" baseline="0" dirty="0"/>
                        <a:t> Difficulties and Poverty</a:t>
                      </a:r>
                      <a:endParaRPr lang="en-US" dirty="0"/>
                    </a:p>
                  </a:txBody>
                  <a:tcPr/>
                </a:tc>
                <a:tc>
                  <a:txBody>
                    <a:bodyPr/>
                    <a:lstStyle/>
                    <a:p>
                      <a:r>
                        <a:rPr lang="en-US" dirty="0"/>
                        <a:t>Deb Smith (OU-L Faculty)</a:t>
                      </a:r>
                    </a:p>
                    <a:p>
                      <a:r>
                        <a:rPr lang="en-US" dirty="0"/>
                        <a:t>First Lady of Lancaster, Ohio</a:t>
                      </a:r>
                    </a:p>
                  </a:txBody>
                  <a:tcPr/>
                </a:tc>
                <a:tc>
                  <a:txBody>
                    <a:bodyPr/>
                    <a:lstStyle/>
                    <a:p>
                      <a:r>
                        <a:rPr lang="en-US" dirty="0"/>
                        <a:t>Community and Child Advocate</a:t>
                      </a:r>
                    </a:p>
                  </a:txBody>
                  <a:tcPr/>
                </a:tc>
                <a:extLst>
                  <a:ext uri="{0D108BD9-81ED-4DB2-BD59-A6C34878D82A}">
                    <a16:rowId xmlns:a16="http://schemas.microsoft.com/office/drawing/2014/main" val="10004"/>
                  </a:ext>
                </a:extLst>
              </a:tr>
              <a:tr h="887624">
                <a:tc>
                  <a:txBody>
                    <a:bodyPr/>
                    <a:lstStyle/>
                    <a:p>
                      <a:r>
                        <a:rPr lang="en-US" dirty="0"/>
                        <a:t>Mar. 21</a:t>
                      </a:r>
                    </a:p>
                  </a:txBody>
                  <a:tcPr/>
                </a:tc>
                <a:tc>
                  <a:txBody>
                    <a:bodyPr/>
                    <a:lstStyle/>
                    <a:p>
                      <a:r>
                        <a:rPr lang="en-US" dirty="0"/>
                        <a:t>12:30-1:25</a:t>
                      </a:r>
                    </a:p>
                  </a:txBody>
                  <a:tcPr/>
                </a:tc>
                <a:tc>
                  <a:txBody>
                    <a:bodyPr/>
                    <a:lstStyle/>
                    <a:p>
                      <a:r>
                        <a:rPr lang="en-US" dirty="0"/>
                        <a:t>Room 414</a:t>
                      </a:r>
                    </a:p>
                  </a:txBody>
                  <a:tcPr/>
                </a:tc>
                <a:tc>
                  <a:txBody>
                    <a:bodyPr/>
                    <a:lstStyle/>
                    <a:p>
                      <a:r>
                        <a:rPr lang="en-US" dirty="0"/>
                        <a:t>International Education</a:t>
                      </a:r>
                    </a:p>
                    <a:p>
                      <a:r>
                        <a:rPr lang="en-US" dirty="0"/>
                        <a:t>Experiences</a:t>
                      </a:r>
                    </a:p>
                  </a:txBody>
                  <a:tcPr/>
                </a:tc>
                <a:tc>
                  <a:txBody>
                    <a:bodyPr/>
                    <a:lstStyle/>
                    <a:p>
                      <a:r>
                        <a:rPr lang="en-US" dirty="0" err="1"/>
                        <a:t>Leisha</a:t>
                      </a:r>
                      <a:r>
                        <a:rPr lang="en-US" dirty="0"/>
                        <a:t> Caudill</a:t>
                      </a:r>
                    </a:p>
                  </a:txBody>
                  <a:tcPr/>
                </a:tc>
                <a:tc>
                  <a:txBody>
                    <a:bodyPr/>
                    <a:lstStyle/>
                    <a:p>
                      <a:r>
                        <a:rPr lang="en-US" dirty="0"/>
                        <a:t>OUL</a:t>
                      </a: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5219999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62465" y="609600"/>
            <a:ext cx="11442357" cy="733778"/>
          </a:xfrm>
        </p:spPr>
        <p:txBody>
          <a:bodyPr>
            <a:noAutofit/>
          </a:bodyPr>
          <a:lstStyle/>
          <a:p>
            <a:r>
              <a:rPr lang="en-US" sz="5400" b="1" dirty="0">
                <a:solidFill>
                  <a:srgbClr val="C00000"/>
                </a:solidFill>
                <a:effectLst>
                  <a:outerShdw blurRad="38100" dist="38100" dir="2700000" algn="tl">
                    <a:srgbClr val="000000">
                      <a:alpha val="43137"/>
                    </a:srgbClr>
                  </a:outerShdw>
                </a:effectLst>
                <a:latin typeface="+mn-lt"/>
              </a:rPr>
              <a:t>Lunch and Learn, Spring Semester 2017</a:t>
            </a:r>
          </a:p>
        </p:txBody>
      </p:sp>
      <p:graphicFrame>
        <p:nvGraphicFramePr>
          <p:cNvPr id="8" name="Table 7"/>
          <p:cNvGraphicFramePr>
            <a:graphicFrameLocks noGrp="1"/>
          </p:cNvGraphicFramePr>
          <p:nvPr>
            <p:extLst>
              <p:ext uri="{D42A27DB-BD31-4B8C-83A1-F6EECF244321}">
                <p14:modId xmlns:p14="http://schemas.microsoft.com/office/powerpoint/2010/main" val="3647410615"/>
              </p:ext>
            </p:extLst>
          </p:nvPr>
        </p:nvGraphicFramePr>
        <p:xfrm>
          <a:off x="362465" y="1645403"/>
          <a:ext cx="11442356" cy="4698284"/>
        </p:xfrm>
        <a:graphic>
          <a:graphicData uri="http://schemas.openxmlformats.org/drawingml/2006/table">
            <a:tbl>
              <a:tblPr firstRow="1" bandRow="1">
                <a:tableStyleId>{5C22544A-7EE6-4342-B048-85BDC9FD1C3A}</a:tableStyleId>
              </a:tblPr>
              <a:tblGrid>
                <a:gridCol w="889686">
                  <a:extLst>
                    <a:ext uri="{9D8B030D-6E8A-4147-A177-3AD203B41FA5}">
                      <a16:colId xmlns:a16="http://schemas.microsoft.com/office/drawing/2014/main" val="20000"/>
                    </a:ext>
                  </a:extLst>
                </a:gridCol>
                <a:gridCol w="1359244">
                  <a:extLst>
                    <a:ext uri="{9D8B030D-6E8A-4147-A177-3AD203B41FA5}">
                      <a16:colId xmlns:a16="http://schemas.microsoft.com/office/drawing/2014/main" val="20001"/>
                    </a:ext>
                  </a:extLst>
                </a:gridCol>
                <a:gridCol w="1153297">
                  <a:extLst>
                    <a:ext uri="{9D8B030D-6E8A-4147-A177-3AD203B41FA5}">
                      <a16:colId xmlns:a16="http://schemas.microsoft.com/office/drawing/2014/main" val="20002"/>
                    </a:ext>
                  </a:extLst>
                </a:gridCol>
                <a:gridCol w="3476367">
                  <a:extLst>
                    <a:ext uri="{9D8B030D-6E8A-4147-A177-3AD203B41FA5}">
                      <a16:colId xmlns:a16="http://schemas.microsoft.com/office/drawing/2014/main" val="20003"/>
                    </a:ext>
                  </a:extLst>
                </a:gridCol>
                <a:gridCol w="2656703">
                  <a:extLst>
                    <a:ext uri="{9D8B030D-6E8A-4147-A177-3AD203B41FA5}">
                      <a16:colId xmlns:a16="http://schemas.microsoft.com/office/drawing/2014/main" val="20004"/>
                    </a:ext>
                  </a:extLst>
                </a:gridCol>
                <a:gridCol w="1907059">
                  <a:extLst>
                    <a:ext uri="{9D8B030D-6E8A-4147-A177-3AD203B41FA5}">
                      <a16:colId xmlns:a16="http://schemas.microsoft.com/office/drawing/2014/main" val="20005"/>
                    </a:ext>
                  </a:extLst>
                </a:gridCol>
              </a:tblGrid>
              <a:tr h="585221">
                <a:tc>
                  <a:txBody>
                    <a:bodyPr/>
                    <a:lstStyle/>
                    <a:p>
                      <a:r>
                        <a:rPr lang="en-US" dirty="0"/>
                        <a:t>Date</a:t>
                      </a:r>
                    </a:p>
                  </a:txBody>
                  <a:tcPr/>
                </a:tc>
                <a:tc>
                  <a:txBody>
                    <a:bodyPr/>
                    <a:lstStyle/>
                    <a:p>
                      <a:r>
                        <a:rPr lang="en-US" dirty="0"/>
                        <a:t>Time</a:t>
                      </a:r>
                    </a:p>
                  </a:txBody>
                  <a:tcPr/>
                </a:tc>
                <a:tc>
                  <a:txBody>
                    <a:bodyPr/>
                    <a:lstStyle/>
                    <a:p>
                      <a:r>
                        <a:rPr lang="en-US" dirty="0"/>
                        <a:t>Location</a:t>
                      </a:r>
                    </a:p>
                  </a:txBody>
                  <a:tcPr/>
                </a:tc>
                <a:tc>
                  <a:txBody>
                    <a:bodyPr/>
                    <a:lstStyle/>
                    <a:p>
                      <a:r>
                        <a:rPr lang="en-US" dirty="0"/>
                        <a:t>Topic</a:t>
                      </a:r>
                    </a:p>
                  </a:txBody>
                  <a:tcPr/>
                </a:tc>
                <a:tc>
                  <a:txBody>
                    <a:bodyPr/>
                    <a:lstStyle/>
                    <a:p>
                      <a:r>
                        <a:rPr lang="en-US" dirty="0"/>
                        <a:t>Speaker</a:t>
                      </a:r>
                    </a:p>
                  </a:txBody>
                  <a:tcPr/>
                </a:tc>
                <a:tc>
                  <a:txBody>
                    <a:bodyPr/>
                    <a:lstStyle/>
                    <a:p>
                      <a:r>
                        <a:rPr lang="en-US" dirty="0"/>
                        <a:t>Organization</a:t>
                      </a:r>
                    </a:p>
                  </a:txBody>
                  <a:tcPr/>
                </a:tc>
                <a:extLst>
                  <a:ext uri="{0D108BD9-81ED-4DB2-BD59-A6C34878D82A}">
                    <a16:rowId xmlns:a16="http://schemas.microsoft.com/office/drawing/2014/main" val="10000"/>
                  </a:ext>
                </a:extLst>
              </a:tr>
              <a:tr h="884853">
                <a:tc>
                  <a:txBody>
                    <a:bodyPr/>
                    <a:lstStyle/>
                    <a:p>
                      <a:r>
                        <a:rPr lang="en-US" dirty="0"/>
                        <a:t>Mar. 28</a:t>
                      </a:r>
                    </a:p>
                  </a:txBody>
                  <a:tcPr/>
                </a:tc>
                <a:tc>
                  <a:txBody>
                    <a:bodyPr/>
                    <a:lstStyle/>
                    <a:p>
                      <a:r>
                        <a:rPr lang="en-US" dirty="0"/>
                        <a:t>12:30-1:25</a:t>
                      </a:r>
                    </a:p>
                  </a:txBody>
                  <a:tcPr/>
                </a:tc>
                <a:tc>
                  <a:txBody>
                    <a:bodyPr/>
                    <a:lstStyle/>
                    <a:p>
                      <a:r>
                        <a:rPr lang="en-US" dirty="0" err="1"/>
                        <a:t>Brasee</a:t>
                      </a:r>
                      <a:r>
                        <a:rPr lang="en-US" baseline="0" dirty="0"/>
                        <a:t> 414</a:t>
                      </a:r>
                      <a:endParaRPr lang="en-US" dirty="0"/>
                    </a:p>
                  </a:txBody>
                  <a:tcPr/>
                </a:tc>
                <a:tc>
                  <a:txBody>
                    <a:bodyPr/>
                    <a:lstStyle/>
                    <a:p>
                      <a:r>
                        <a:rPr lang="en-US" dirty="0"/>
                        <a:t>Innovative Teaching Options</a:t>
                      </a:r>
                    </a:p>
                  </a:txBody>
                  <a:tcPr/>
                </a:tc>
                <a:tc>
                  <a:txBody>
                    <a:bodyPr/>
                    <a:lstStyle/>
                    <a:p>
                      <a:r>
                        <a:rPr lang="en-US" dirty="0"/>
                        <a:t>Sharon Scheidegger</a:t>
                      </a:r>
                    </a:p>
                    <a:p>
                      <a:r>
                        <a:rPr lang="en-US" dirty="0"/>
                        <a:t>Kellie Demmler</a:t>
                      </a:r>
                    </a:p>
                  </a:txBody>
                  <a:tcPr/>
                </a:tc>
                <a:tc>
                  <a:txBody>
                    <a:bodyPr/>
                    <a:lstStyle/>
                    <a:p>
                      <a:r>
                        <a:rPr lang="en-US" dirty="0"/>
                        <a:t>OUL Education Alumni</a:t>
                      </a:r>
                    </a:p>
                  </a:txBody>
                  <a:tcPr/>
                </a:tc>
                <a:extLst>
                  <a:ext uri="{0D108BD9-81ED-4DB2-BD59-A6C34878D82A}">
                    <a16:rowId xmlns:a16="http://schemas.microsoft.com/office/drawing/2014/main" val="10001"/>
                  </a:ext>
                </a:extLst>
              </a:tr>
              <a:tr h="836865">
                <a:tc>
                  <a:txBody>
                    <a:bodyPr/>
                    <a:lstStyle/>
                    <a:p>
                      <a:r>
                        <a:rPr lang="en-US" dirty="0"/>
                        <a:t>Apr. 4</a:t>
                      </a:r>
                    </a:p>
                  </a:txBody>
                  <a:tcPr/>
                </a:tc>
                <a:tc>
                  <a:txBody>
                    <a:bodyPr/>
                    <a:lstStyle/>
                    <a:p>
                      <a:r>
                        <a:rPr lang="en-US" dirty="0"/>
                        <a:t>12:30-1:25</a:t>
                      </a:r>
                    </a:p>
                  </a:txBody>
                  <a:tcPr/>
                </a:tc>
                <a:tc>
                  <a:txBody>
                    <a:bodyPr/>
                    <a:lstStyle/>
                    <a:p>
                      <a:r>
                        <a:rPr lang="en-US" dirty="0" err="1"/>
                        <a:t>Brasee</a:t>
                      </a:r>
                      <a:r>
                        <a:rPr lang="en-US" dirty="0"/>
                        <a:t> 414</a:t>
                      </a:r>
                    </a:p>
                  </a:txBody>
                  <a:tcPr/>
                </a:tc>
                <a:tc>
                  <a:txBody>
                    <a:bodyPr/>
                    <a:lstStyle/>
                    <a:p>
                      <a:r>
                        <a:rPr lang="en-US" dirty="0"/>
                        <a:t>Summer Reading</a:t>
                      </a:r>
                      <a:r>
                        <a:rPr lang="en-US" baseline="0" dirty="0"/>
                        <a:t> PD</a:t>
                      </a:r>
                      <a:endParaRPr lang="en-US" dirty="0"/>
                    </a:p>
                  </a:txBody>
                  <a:tcPr/>
                </a:tc>
                <a:tc>
                  <a:txBody>
                    <a:bodyPr/>
                    <a:lstStyle/>
                    <a:p>
                      <a:r>
                        <a:rPr lang="en-US" dirty="0"/>
                        <a:t>Abbie Wright, OU-L; OSEA</a:t>
                      </a:r>
                    </a:p>
                    <a:p>
                      <a:r>
                        <a:rPr lang="en-US" dirty="0"/>
                        <a:t>Meshach McCann, OU-L</a:t>
                      </a:r>
                    </a:p>
                  </a:txBody>
                  <a:tcPr/>
                </a:tc>
                <a:tc>
                  <a:txBody>
                    <a:bodyPr/>
                    <a:lstStyle/>
                    <a:p>
                      <a:r>
                        <a:rPr lang="en-US" dirty="0"/>
                        <a:t>OSEA@OUL</a:t>
                      </a:r>
                    </a:p>
                    <a:p>
                      <a:endParaRPr lang="en-US" dirty="0"/>
                    </a:p>
                  </a:txBody>
                  <a:tcPr/>
                </a:tc>
                <a:extLst>
                  <a:ext uri="{0D108BD9-81ED-4DB2-BD59-A6C34878D82A}">
                    <a16:rowId xmlns:a16="http://schemas.microsoft.com/office/drawing/2014/main" val="10002"/>
                  </a:ext>
                </a:extLst>
              </a:tr>
              <a:tr h="836865">
                <a:tc>
                  <a:txBody>
                    <a:bodyPr/>
                    <a:lstStyle/>
                    <a:p>
                      <a:r>
                        <a:rPr lang="en-US" dirty="0"/>
                        <a:t>Apr. 11</a:t>
                      </a:r>
                    </a:p>
                  </a:txBody>
                  <a:tcPr/>
                </a:tc>
                <a:tc>
                  <a:txBody>
                    <a:bodyPr/>
                    <a:lstStyle/>
                    <a:p>
                      <a:r>
                        <a:rPr lang="en-US" dirty="0"/>
                        <a:t>12.30-1:25</a:t>
                      </a:r>
                    </a:p>
                  </a:txBody>
                  <a:tcPr/>
                </a:tc>
                <a:tc>
                  <a:txBody>
                    <a:bodyPr/>
                    <a:lstStyle/>
                    <a:p>
                      <a:r>
                        <a:rPr lang="en-US" dirty="0" err="1"/>
                        <a:t>Brasee</a:t>
                      </a:r>
                      <a:r>
                        <a:rPr lang="en-US" dirty="0"/>
                        <a:t> 414</a:t>
                      </a:r>
                    </a:p>
                  </a:txBody>
                  <a:tcPr/>
                </a:tc>
                <a:tc>
                  <a:txBody>
                    <a:bodyPr/>
                    <a:lstStyle/>
                    <a:p>
                      <a:r>
                        <a:rPr lang="en-US" dirty="0"/>
                        <a:t>OSEA</a:t>
                      </a:r>
                      <a:r>
                        <a:rPr lang="en-US" baseline="0" dirty="0"/>
                        <a:t> Conference Officer Election</a:t>
                      </a:r>
                      <a:endParaRPr lang="en-US" dirty="0"/>
                    </a:p>
                  </a:txBody>
                  <a:tcPr/>
                </a:tc>
                <a:tc>
                  <a:txBody>
                    <a:bodyPr/>
                    <a:lstStyle/>
                    <a:p>
                      <a:r>
                        <a:rPr lang="en-US" dirty="0"/>
                        <a:t>Executive Board</a:t>
                      </a:r>
                    </a:p>
                  </a:txBody>
                  <a:tcPr/>
                </a:tc>
                <a:tc>
                  <a:txBody>
                    <a:bodyPr/>
                    <a:lstStyle/>
                    <a:p>
                      <a:r>
                        <a:rPr lang="en-US" dirty="0"/>
                        <a:t>OSEA@OUL</a:t>
                      </a:r>
                    </a:p>
                  </a:txBody>
                  <a:tcPr/>
                </a:tc>
                <a:extLst>
                  <a:ext uri="{0D108BD9-81ED-4DB2-BD59-A6C34878D82A}">
                    <a16:rowId xmlns:a16="http://schemas.microsoft.com/office/drawing/2014/main" val="10003"/>
                  </a:ext>
                </a:extLst>
              </a:tr>
              <a:tr h="836865">
                <a:tc>
                  <a:txBody>
                    <a:bodyPr/>
                    <a:lstStyle/>
                    <a:p>
                      <a:r>
                        <a:rPr lang="en-US" dirty="0"/>
                        <a:t>Apr. 18</a:t>
                      </a:r>
                    </a:p>
                  </a:txBody>
                  <a:tcPr/>
                </a:tc>
                <a:tc>
                  <a:txBody>
                    <a:bodyPr/>
                    <a:lstStyle/>
                    <a:p>
                      <a:r>
                        <a:rPr lang="en-US" dirty="0"/>
                        <a:t>12:30-1:25</a:t>
                      </a:r>
                    </a:p>
                  </a:txBody>
                  <a:tcPr/>
                </a:tc>
                <a:tc>
                  <a:txBody>
                    <a:bodyPr/>
                    <a:lstStyle/>
                    <a:p>
                      <a:r>
                        <a:rPr lang="en-US" dirty="0" err="1"/>
                        <a:t>Brasee</a:t>
                      </a:r>
                      <a:r>
                        <a:rPr lang="en-US" dirty="0"/>
                        <a:t> 414</a:t>
                      </a:r>
                    </a:p>
                  </a:txBody>
                  <a:tcPr/>
                </a:tc>
                <a:tc>
                  <a:txBody>
                    <a:bodyPr/>
                    <a:lstStyle/>
                    <a:p>
                      <a:r>
                        <a:rPr lang="en-US" dirty="0"/>
                        <a:t>Year Celebration/</a:t>
                      </a:r>
                    </a:p>
                    <a:p>
                      <a:r>
                        <a:rPr lang="en-US" dirty="0"/>
                        <a:t>Officer </a:t>
                      </a:r>
                    </a:p>
                    <a:p>
                      <a:r>
                        <a:rPr lang="en-US" dirty="0"/>
                        <a:t>Installation</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4"/>
                  </a:ext>
                </a:extLst>
              </a:tr>
              <a:tr h="339340">
                <a:tc>
                  <a:txBody>
                    <a:bodyPr/>
                    <a:lstStyle/>
                    <a:p>
                      <a:r>
                        <a:rPr lang="en-US" dirty="0"/>
                        <a:t>Apr. 25 </a:t>
                      </a:r>
                    </a:p>
                  </a:txBody>
                  <a:tcPr/>
                </a:tc>
                <a:tc>
                  <a:txBody>
                    <a:bodyPr/>
                    <a:lstStyle/>
                    <a:p>
                      <a:r>
                        <a:rPr lang="en-US" dirty="0"/>
                        <a:t>NO SEMINAR</a:t>
                      </a:r>
                    </a:p>
                  </a:txBody>
                  <a:tcPr/>
                </a:tc>
                <a:tc>
                  <a:txBody>
                    <a:bodyPr/>
                    <a:lstStyle/>
                    <a:p>
                      <a:endParaRPr lang="en-US"/>
                    </a:p>
                  </a:txBody>
                  <a:tcPr/>
                </a:tc>
                <a:tc>
                  <a:txBody>
                    <a:bodyPr/>
                    <a:lstStyle/>
                    <a:p>
                      <a:r>
                        <a:rPr lang="en-US" dirty="0"/>
                        <a:t>Finals Week</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3335666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20117" y="365125"/>
            <a:ext cx="11165747" cy="6018897"/>
          </a:xfrm>
        </p:spPr>
        <p:txBody>
          <a:bodyPr>
            <a:normAutofit/>
          </a:bodyPr>
          <a:lstStyle/>
          <a:p>
            <a:r>
              <a:rPr lang="en-US" sz="5400" b="1" dirty="0">
                <a:solidFill>
                  <a:srgbClr val="FFFF00"/>
                </a:solidFill>
                <a:latin typeface="Arial" panose="020B0604020202020204" pitchFamily="34" charset="0"/>
                <a:cs typeface="Arial" panose="020B0604020202020204" pitchFamily="34" charset="0"/>
              </a:rPr>
              <a:t>Employability skills </a:t>
            </a:r>
            <a:r>
              <a:rPr lang="en-US" sz="5400" b="1" dirty="0">
                <a:solidFill>
                  <a:schemeClr val="bg1"/>
                </a:solidFill>
                <a:latin typeface="Arial" panose="020B0604020202020204" pitchFamily="34" charset="0"/>
                <a:cs typeface="Arial" panose="020B0604020202020204" pitchFamily="34" charset="0"/>
              </a:rPr>
              <a:t>are a set of skills and behaviors that are necessary for every job. </a:t>
            </a:r>
            <a:br>
              <a:rPr lang="en-US" sz="5400" b="1" dirty="0">
                <a:solidFill>
                  <a:schemeClr val="bg1"/>
                </a:solidFill>
                <a:latin typeface="Arial" panose="020B0604020202020204" pitchFamily="34" charset="0"/>
                <a:cs typeface="Arial" panose="020B0604020202020204" pitchFamily="34" charset="0"/>
              </a:rPr>
            </a:br>
            <a:r>
              <a:rPr lang="en-US" sz="5400" b="1" dirty="0">
                <a:solidFill>
                  <a:srgbClr val="FFFF00"/>
                </a:solidFill>
                <a:latin typeface="Arial" panose="020B0604020202020204" pitchFamily="34" charset="0"/>
                <a:cs typeface="Arial" panose="020B0604020202020204" pitchFamily="34" charset="0"/>
              </a:rPr>
              <a:t>Employability skills </a:t>
            </a:r>
            <a:r>
              <a:rPr lang="en-US" sz="5400" b="1" dirty="0">
                <a:solidFill>
                  <a:schemeClr val="bg1"/>
                </a:solidFill>
                <a:latin typeface="Arial" panose="020B0604020202020204" pitchFamily="34" charset="0"/>
                <a:cs typeface="Arial" panose="020B0604020202020204" pitchFamily="34" charset="0"/>
              </a:rPr>
              <a:t>are sometimes called soft skills, foundational skills, work-readiness skills, or job-readiness skills.</a:t>
            </a:r>
          </a:p>
        </p:txBody>
      </p:sp>
      <p:sp>
        <p:nvSpPr>
          <p:cNvPr id="3" name="Oval 2"/>
          <p:cNvSpPr/>
          <p:nvPr/>
        </p:nvSpPr>
        <p:spPr>
          <a:xfrm>
            <a:off x="6305549" y="3219449"/>
            <a:ext cx="4010025" cy="103822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72367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200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636851" cy="3477638"/>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1138" t="12261"/>
          <a:stretch/>
        </p:blipFill>
        <p:spPr>
          <a:xfrm>
            <a:off x="6775008" y="0"/>
            <a:ext cx="5416992" cy="5348591"/>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19282"/>
          <a:stretch/>
        </p:blipFill>
        <p:spPr>
          <a:xfrm>
            <a:off x="4373240" y="0"/>
            <a:ext cx="2665379" cy="2151435"/>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320" t="13543" r="-320" b="480"/>
          <a:stretch/>
        </p:blipFill>
        <p:spPr>
          <a:xfrm>
            <a:off x="6096000" y="3377448"/>
            <a:ext cx="3092681" cy="3519550"/>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b="11242"/>
          <a:stretch/>
        </p:blipFill>
        <p:spPr>
          <a:xfrm>
            <a:off x="4791" y="3156831"/>
            <a:ext cx="3218438" cy="3701170"/>
          </a:xfrm>
          <a:prstGeom prst="rect">
            <a:avLst/>
          </a:prstGeom>
        </p:spPr>
      </p:pic>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b="7019"/>
          <a:stretch/>
        </p:blipFill>
        <p:spPr>
          <a:xfrm>
            <a:off x="3206127" y="3394411"/>
            <a:ext cx="2872770" cy="3477638"/>
          </a:xfrm>
          <a:prstGeom prst="rect">
            <a:avLst/>
          </a:prstGeom>
        </p:spPr>
      </p:pic>
      <p:pic>
        <p:nvPicPr>
          <p:cNvPr id="9" name="Picture 8"/>
          <p:cNvPicPr>
            <a:picLocks noChangeAspect="1"/>
          </p:cNvPicPr>
          <p:nvPr/>
        </p:nvPicPr>
        <p:blipFill rotWithShape="1">
          <a:blip r:embed="rId8">
            <a:extLst>
              <a:ext uri="{28A0092B-C50C-407E-A947-70E740481C1C}">
                <a14:useLocalDpi xmlns:a14="http://schemas.microsoft.com/office/drawing/2010/main" val="0"/>
              </a:ext>
            </a:extLst>
          </a:blip>
          <a:srcRect t="39640" b="39339"/>
          <a:stretch/>
        </p:blipFill>
        <p:spPr>
          <a:xfrm>
            <a:off x="3902237" y="1952789"/>
            <a:ext cx="3856420" cy="1441622"/>
          </a:xfrm>
          <a:prstGeom prst="rect">
            <a:avLst/>
          </a:prstGeom>
        </p:spPr>
      </p:pic>
      <p:pic>
        <p:nvPicPr>
          <p:cNvPr id="10" name="Picture 9"/>
          <p:cNvPicPr>
            <a:picLocks noChangeAspect="1"/>
          </p:cNvPicPr>
          <p:nvPr/>
        </p:nvPicPr>
        <p:blipFill rotWithShape="1">
          <a:blip r:embed="rId9">
            <a:extLst>
              <a:ext uri="{28A0092B-C50C-407E-A947-70E740481C1C}">
                <a14:useLocalDpi xmlns:a14="http://schemas.microsoft.com/office/drawing/2010/main" val="0"/>
              </a:ext>
            </a:extLst>
          </a:blip>
          <a:srcRect t="24965" b="8548"/>
          <a:stretch/>
        </p:blipFill>
        <p:spPr>
          <a:xfrm>
            <a:off x="9188681" y="4210759"/>
            <a:ext cx="2986216" cy="2647241"/>
          </a:xfrm>
          <a:prstGeom prst="rect">
            <a:avLst/>
          </a:prstGeom>
        </p:spPr>
      </p:pic>
    </p:spTree>
    <p:extLst>
      <p:ext uri="{BB962C8B-B14F-4D97-AF65-F5344CB8AC3E}">
        <p14:creationId xmlns:p14="http://schemas.microsoft.com/office/powerpoint/2010/main" val="1002336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33803" b="34088"/>
          <a:stretch/>
        </p:blipFill>
        <p:spPr>
          <a:xfrm>
            <a:off x="881449" y="759949"/>
            <a:ext cx="9896341" cy="5649090"/>
          </a:xfrm>
          <a:prstGeom prst="rect">
            <a:avLst/>
          </a:prstGeom>
        </p:spPr>
      </p:pic>
    </p:spTree>
    <p:extLst>
      <p:ext uri="{BB962C8B-B14F-4D97-AF65-F5344CB8AC3E}">
        <p14:creationId xmlns:p14="http://schemas.microsoft.com/office/powerpoint/2010/main" val="11370992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6076" y="477240"/>
            <a:ext cx="9875520" cy="1359042"/>
          </a:xfrm>
        </p:spPr>
        <p:txBody>
          <a:bodyPr>
            <a:noAutofit/>
          </a:bodyPr>
          <a:lstStyle/>
          <a:p>
            <a:r>
              <a:rPr lang="en-US" sz="6000" b="1" dirty="0">
                <a:ln>
                  <a:solidFill>
                    <a:srgbClr val="FF0000"/>
                  </a:solidFill>
                </a:ln>
                <a:effectLst>
                  <a:outerShdw blurRad="38100" dist="38100" dir="2700000" algn="tl">
                    <a:srgbClr val="000000">
                      <a:alpha val="43137"/>
                    </a:srgbClr>
                  </a:outerShdw>
                </a:effectLst>
                <a:latin typeface="+mn-lt"/>
              </a:rPr>
              <a:t>OUTCOMES</a:t>
            </a:r>
            <a:endParaRPr lang="en-US" sz="6000" dirty="0"/>
          </a:p>
        </p:txBody>
      </p:sp>
      <p:sp>
        <p:nvSpPr>
          <p:cNvPr id="3" name="Text Placeholder 2"/>
          <p:cNvSpPr>
            <a:spLocks noGrp="1"/>
          </p:cNvSpPr>
          <p:nvPr>
            <p:ph type="body" idx="1"/>
          </p:nvPr>
        </p:nvSpPr>
        <p:spPr>
          <a:xfrm>
            <a:off x="626076" y="1948431"/>
            <a:ext cx="4754880" cy="558795"/>
          </a:xfrm>
        </p:spPr>
        <p:txBody>
          <a:bodyPr anchor="t">
            <a:noAutofit/>
          </a:bodyPr>
          <a:lstStyle/>
          <a:p>
            <a:r>
              <a:rPr lang="en-US" sz="4000" dirty="0">
                <a:ln>
                  <a:solidFill>
                    <a:srgbClr val="FF0000"/>
                  </a:solidFill>
                </a:ln>
                <a:effectLst>
                  <a:outerShdw blurRad="38100" dist="38100" dir="2700000" algn="tl">
                    <a:srgbClr val="000000">
                      <a:alpha val="43137"/>
                    </a:srgbClr>
                  </a:outerShdw>
                </a:effectLst>
              </a:rPr>
              <a:t>Successes</a:t>
            </a:r>
          </a:p>
        </p:txBody>
      </p:sp>
      <p:sp>
        <p:nvSpPr>
          <p:cNvPr id="4" name="Content Placeholder 3"/>
          <p:cNvSpPr>
            <a:spLocks noGrp="1"/>
          </p:cNvSpPr>
          <p:nvPr>
            <p:ph sz="half" idx="2"/>
          </p:nvPr>
        </p:nvSpPr>
        <p:spPr>
          <a:xfrm>
            <a:off x="626076" y="2619375"/>
            <a:ext cx="5271804" cy="3931352"/>
          </a:xfrm>
        </p:spPr>
        <p:txBody>
          <a:bodyPr>
            <a:normAutofit fontScale="92500"/>
          </a:bodyPr>
          <a:lstStyle/>
          <a:p>
            <a:pPr marL="342900" indent="-342900">
              <a:buFont typeface="Arial" panose="020B0604020202020204" pitchFamily="34" charset="0"/>
              <a:buChar char="•"/>
            </a:pPr>
            <a:r>
              <a:rPr lang="en-US" sz="2400" b="1" dirty="0">
                <a:solidFill>
                  <a:srgbClr val="000099"/>
                </a:solidFill>
              </a:rPr>
              <a:t>Interest/reception from participants</a:t>
            </a:r>
          </a:p>
          <a:p>
            <a:pPr marL="342900" indent="-342900">
              <a:buFont typeface="Arial" panose="020B0604020202020204" pitchFamily="34" charset="0"/>
              <a:buChar char="•"/>
            </a:pPr>
            <a:r>
              <a:rPr lang="en-US" sz="2400" b="1" dirty="0">
                <a:solidFill>
                  <a:srgbClr val="000099"/>
                </a:solidFill>
              </a:rPr>
              <a:t>Awards/acknowledgement from OU-Athens</a:t>
            </a:r>
          </a:p>
          <a:p>
            <a:pPr marL="342900" indent="-342900">
              <a:buFont typeface="Arial" panose="020B0604020202020204" pitchFamily="34" charset="0"/>
              <a:buChar char="•"/>
            </a:pPr>
            <a:r>
              <a:rPr lang="en-US" sz="2400" b="1" dirty="0">
                <a:solidFill>
                  <a:srgbClr val="000099"/>
                </a:solidFill>
              </a:rPr>
              <a:t>Integration of OSEA and Seminar Series</a:t>
            </a:r>
          </a:p>
          <a:p>
            <a:pPr marL="342900" indent="-342900">
              <a:buFont typeface="Arial" panose="020B0604020202020204" pitchFamily="34" charset="0"/>
              <a:buChar char="•"/>
            </a:pPr>
            <a:r>
              <a:rPr lang="en-US" sz="2400" b="1" dirty="0">
                <a:solidFill>
                  <a:srgbClr val="000099"/>
                </a:solidFill>
              </a:rPr>
              <a:t>Promotional support/OUL staff</a:t>
            </a:r>
          </a:p>
          <a:p>
            <a:pPr marL="342900" indent="-342900">
              <a:buFont typeface="Arial" panose="020B0604020202020204" pitchFamily="34" charset="0"/>
              <a:buChar char="•"/>
            </a:pPr>
            <a:r>
              <a:rPr lang="en-US" sz="2400" b="1" dirty="0">
                <a:solidFill>
                  <a:srgbClr val="000099"/>
                </a:solidFill>
              </a:rPr>
              <a:t>Variety of presentations</a:t>
            </a:r>
          </a:p>
          <a:p>
            <a:pPr marL="342900" indent="-342900">
              <a:buFont typeface="Arial" panose="020B0604020202020204" pitchFamily="34" charset="0"/>
              <a:buChar char="•"/>
            </a:pPr>
            <a:r>
              <a:rPr lang="en-US" sz="2400" b="1" dirty="0">
                <a:solidFill>
                  <a:srgbClr val="000099"/>
                </a:solidFill>
              </a:rPr>
              <a:t>Positive reception/support from area educators/presenters</a:t>
            </a:r>
          </a:p>
          <a:p>
            <a:pPr marL="342900" indent="-342900">
              <a:buFont typeface="Arial" panose="020B0604020202020204" pitchFamily="34" charset="0"/>
              <a:buChar char="•"/>
            </a:pPr>
            <a:r>
              <a:rPr lang="en-US" sz="2400" b="1" dirty="0">
                <a:solidFill>
                  <a:srgbClr val="000099"/>
                </a:solidFill>
              </a:rPr>
              <a:t>Coordinators learned from students, presenters, and each other</a:t>
            </a:r>
          </a:p>
          <a:p>
            <a:endParaRPr lang="en-US" dirty="0"/>
          </a:p>
        </p:txBody>
      </p:sp>
      <p:sp>
        <p:nvSpPr>
          <p:cNvPr id="5" name="Text Placeholder 4"/>
          <p:cNvSpPr>
            <a:spLocks noGrp="1"/>
          </p:cNvSpPr>
          <p:nvPr>
            <p:ph type="body" sz="quarter" idx="3"/>
          </p:nvPr>
        </p:nvSpPr>
        <p:spPr>
          <a:xfrm>
            <a:off x="6080760" y="1948431"/>
            <a:ext cx="4754880" cy="767692"/>
          </a:xfrm>
        </p:spPr>
        <p:txBody>
          <a:bodyPr anchor="t"/>
          <a:lstStyle/>
          <a:p>
            <a:r>
              <a:rPr lang="en-US" sz="4000" dirty="0">
                <a:ln>
                  <a:solidFill>
                    <a:srgbClr val="FF0000"/>
                  </a:solidFill>
                </a:ln>
                <a:effectLst>
                  <a:outerShdw blurRad="38100" dist="38100" dir="2700000" algn="tl">
                    <a:srgbClr val="000000">
                      <a:alpha val="43137"/>
                    </a:srgbClr>
                  </a:outerShdw>
                </a:effectLst>
              </a:rPr>
              <a:t>Challenges</a:t>
            </a:r>
          </a:p>
          <a:p>
            <a:endParaRPr lang="en-US" dirty="0"/>
          </a:p>
        </p:txBody>
      </p:sp>
      <p:sp>
        <p:nvSpPr>
          <p:cNvPr id="6" name="Content Placeholder 5"/>
          <p:cNvSpPr>
            <a:spLocks noGrp="1"/>
          </p:cNvSpPr>
          <p:nvPr>
            <p:ph sz="quarter" idx="4"/>
          </p:nvPr>
        </p:nvSpPr>
        <p:spPr>
          <a:xfrm>
            <a:off x="6080760" y="2627355"/>
            <a:ext cx="5379307" cy="4168603"/>
          </a:xfrm>
        </p:spPr>
        <p:txBody>
          <a:bodyPr/>
          <a:lstStyle/>
          <a:p>
            <a:pPr marL="342900" indent="-342900">
              <a:buFont typeface="Arial" panose="020B0604020202020204" pitchFamily="34" charset="0"/>
              <a:buChar char="•"/>
            </a:pPr>
            <a:r>
              <a:rPr lang="en-US" sz="2400" b="1" dirty="0">
                <a:solidFill>
                  <a:srgbClr val="000099"/>
                </a:solidFill>
              </a:rPr>
              <a:t>Schedule conflicts with classes</a:t>
            </a:r>
          </a:p>
          <a:p>
            <a:pPr marL="342900" indent="-342900">
              <a:buFont typeface="Arial" panose="020B0604020202020204" pitchFamily="34" charset="0"/>
              <a:buChar char="•"/>
            </a:pPr>
            <a:r>
              <a:rPr lang="en-US" sz="2400" b="1" dirty="0">
                <a:solidFill>
                  <a:srgbClr val="000099"/>
                </a:solidFill>
              </a:rPr>
              <a:t>Student work schedule conflicts</a:t>
            </a:r>
          </a:p>
          <a:p>
            <a:pPr marL="342900" indent="-342900">
              <a:buFont typeface="Arial" panose="020B0604020202020204" pitchFamily="34" charset="0"/>
              <a:buChar char="•"/>
            </a:pPr>
            <a:r>
              <a:rPr lang="en-US" sz="2400" b="1" dirty="0">
                <a:solidFill>
                  <a:srgbClr val="000099"/>
                </a:solidFill>
              </a:rPr>
              <a:t>Communication with adjuncts </a:t>
            </a:r>
          </a:p>
          <a:p>
            <a:pPr marL="342900" indent="-342900">
              <a:buFont typeface="Arial" panose="020B0604020202020204" pitchFamily="34" charset="0"/>
              <a:buChar char="•"/>
            </a:pPr>
            <a:r>
              <a:rPr lang="en-US" sz="2400" b="1" dirty="0">
                <a:solidFill>
                  <a:srgbClr val="000099"/>
                </a:solidFill>
              </a:rPr>
              <a:t>Buy-in from all campus staff</a:t>
            </a:r>
          </a:p>
          <a:p>
            <a:pPr marL="342900" indent="-342900">
              <a:buFont typeface="Arial" panose="020B0604020202020204" pitchFamily="34" charset="0"/>
              <a:buChar char="•"/>
            </a:pPr>
            <a:r>
              <a:rPr lang="en-US" sz="2400" b="1" dirty="0">
                <a:solidFill>
                  <a:srgbClr val="000099"/>
                </a:solidFill>
              </a:rPr>
              <a:t>Time</a:t>
            </a:r>
          </a:p>
          <a:p>
            <a:pPr marL="342900" indent="-342900">
              <a:buFont typeface="Arial" panose="020B0604020202020204" pitchFamily="34" charset="0"/>
              <a:buChar char="•"/>
            </a:pPr>
            <a:r>
              <a:rPr lang="en-US" sz="2400" b="1" dirty="0">
                <a:solidFill>
                  <a:srgbClr val="000099"/>
                </a:solidFill>
              </a:rPr>
              <a:t>Funding for food/snacks </a:t>
            </a:r>
          </a:p>
          <a:p>
            <a:endParaRPr lang="en-US" dirty="0"/>
          </a:p>
        </p:txBody>
      </p:sp>
      <p:pic>
        <p:nvPicPr>
          <p:cNvPr id="8" name="Picture 2" descr="Tug of War Clip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6865" y="412334"/>
            <a:ext cx="2940785" cy="1624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226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Embedded image permalink"/>
          <p:cNvPicPr>
            <a:picLocks noChangeAspect="1" noChangeArrowheads="1"/>
          </p:cNvPicPr>
          <p:nvPr/>
        </p:nvPicPr>
        <p:blipFill rotWithShape="1">
          <a:blip r:embed="rId2">
            <a:extLst>
              <a:ext uri="{28A0092B-C50C-407E-A947-70E740481C1C}">
                <a14:useLocalDpi xmlns:a14="http://schemas.microsoft.com/office/drawing/2010/main" val="0"/>
              </a:ext>
            </a:extLst>
          </a:blip>
          <a:srcRect b="20481"/>
          <a:stretch/>
        </p:blipFill>
        <p:spPr bwMode="auto">
          <a:xfrm>
            <a:off x="6096000" y="1058871"/>
            <a:ext cx="5961124" cy="474025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46601" y="2954601"/>
            <a:ext cx="5196840" cy="1200329"/>
          </a:xfrm>
          <a:prstGeom prst="rect">
            <a:avLst/>
          </a:prstGeom>
        </p:spPr>
        <p:txBody>
          <a:bodyPr wrap="square">
            <a:spAutoFit/>
          </a:bodyPr>
          <a:lstStyle/>
          <a:p>
            <a:pPr algn="ctr"/>
            <a:r>
              <a:rPr lang="en-US" sz="3600" b="1" dirty="0">
                <a:ln>
                  <a:solidFill>
                    <a:srgbClr val="FF0000"/>
                  </a:solidFill>
                </a:ln>
                <a:latin typeface="Arial" panose="020B0604020202020204" pitchFamily="34" charset="0"/>
              </a:rPr>
              <a:t>2014-15  Outstanding Programming Award</a:t>
            </a:r>
            <a:endParaRPr lang="en-US" sz="3600" b="1" dirty="0">
              <a:ln>
                <a:solidFill>
                  <a:srgbClr val="FF0000"/>
                </a:solidFill>
              </a:ln>
              <a:effectLst/>
              <a:latin typeface="Arial" panose="020B0604020202020204" pitchFamily="34" charset="0"/>
            </a:endParaRPr>
          </a:p>
        </p:txBody>
      </p:sp>
      <p:sp>
        <p:nvSpPr>
          <p:cNvPr id="6" name="Rectangle 5"/>
          <p:cNvSpPr/>
          <p:nvPr/>
        </p:nvSpPr>
        <p:spPr>
          <a:xfrm>
            <a:off x="502730" y="4374628"/>
            <a:ext cx="5484581" cy="1200329"/>
          </a:xfrm>
          <a:prstGeom prst="rect">
            <a:avLst/>
          </a:prstGeom>
        </p:spPr>
        <p:txBody>
          <a:bodyPr wrap="square">
            <a:spAutoFit/>
          </a:bodyPr>
          <a:lstStyle/>
          <a:p>
            <a:pPr algn="ctr"/>
            <a:r>
              <a:rPr lang="en-US" sz="2400" b="1" dirty="0">
                <a:solidFill>
                  <a:srgbClr val="003300"/>
                </a:solidFill>
              </a:rPr>
              <a:t>Ohio Student Education Association </a:t>
            </a:r>
          </a:p>
          <a:p>
            <a:pPr algn="ctr"/>
            <a:r>
              <a:rPr lang="en-US" sz="2400" b="1" dirty="0">
                <a:solidFill>
                  <a:srgbClr val="003300"/>
                </a:solidFill>
              </a:rPr>
              <a:t>OU-Lancaster Campus “Lunch and Learn” </a:t>
            </a:r>
          </a:p>
          <a:p>
            <a:pPr algn="ctr"/>
            <a:r>
              <a:rPr lang="en-US" sz="2400" b="1" dirty="0">
                <a:solidFill>
                  <a:srgbClr val="003300"/>
                </a:solidFill>
              </a:rPr>
              <a:t>(fall semester 2014)</a:t>
            </a:r>
          </a:p>
        </p:txBody>
      </p:sp>
      <p:sp>
        <p:nvSpPr>
          <p:cNvPr id="7" name="Rectangle 6"/>
          <p:cNvSpPr/>
          <p:nvPr/>
        </p:nvSpPr>
        <p:spPr>
          <a:xfrm>
            <a:off x="164379" y="504152"/>
            <a:ext cx="5894242" cy="2123658"/>
          </a:xfrm>
          <a:prstGeom prst="rect">
            <a:avLst/>
          </a:prstGeom>
        </p:spPr>
        <p:txBody>
          <a:bodyPr wrap="square">
            <a:spAutoFit/>
          </a:bodyPr>
          <a:lstStyle/>
          <a:p>
            <a:pPr algn="ctr"/>
            <a:r>
              <a:rPr lang="en-US" sz="4400" b="1" dirty="0">
                <a:solidFill>
                  <a:srgbClr val="003300"/>
                </a:solidFill>
                <a:effectLst>
                  <a:outerShdw blurRad="38100" dist="38100" dir="2700000" algn="tl">
                    <a:srgbClr val="000000">
                      <a:alpha val="43137"/>
                    </a:srgbClr>
                  </a:outerShdw>
                </a:effectLst>
              </a:rPr>
              <a:t>OHIO UNIVERSITY Leadership Awards Gala April 1, 2015</a:t>
            </a:r>
          </a:p>
        </p:txBody>
      </p:sp>
    </p:spTree>
    <p:extLst>
      <p:ext uri="{BB962C8B-B14F-4D97-AF65-F5344CB8AC3E}">
        <p14:creationId xmlns:p14="http://schemas.microsoft.com/office/powerpoint/2010/main" val="40103359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9712" y="488693"/>
            <a:ext cx="11175567" cy="894715"/>
          </a:xfrm>
        </p:spPr>
        <p:txBody>
          <a:bodyPr>
            <a:normAutofit/>
          </a:bodyPr>
          <a:lstStyle/>
          <a:p>
            <a:pPr algn="ctr"/>
            <a:r>
              <a:rPr lang="en-US" sz="4800" b="1" dirty="0">
                <a:solidFill>
                  <a:srgbClr val="C00000"/>
                </a:solidFill>
                <a:effectLst>
                  <a:outerShdw blurRad="38100" dist="38100" dir="2700000" algn="tl">
                    <a:srgbClr val="000000">
                      <a:alpha val="43137"/>
                    </a:srgbClr>
                  </a:outerShdw>
                </a:effectLst>
                <a:latin typeface="+mn-lt"/>
              </a:rPr>
              <a:t>Recommendations for EPPs</a:t>
            </a:r>
          </a:p>
        </p:txBody>
      </p:sp>
      <p:sp>
        <p:nvSpPr>
          <p:cNvPr id="4" name="Rectangle 1"/>
          <p:cNvSpPr>
            <a:spLocks noGrp="1" noChangeArrowheads="1"/>
          </p:cNvSpPr>
          <p:nvPr>
            <p:ph idx="1"/>
          </p:nvPr>
        </p:nvSpPr>
        <p:spPr bwMode="auto">
          <a:xfrm>
            <a:off x="589711" y="1458619"/>
            <a:ext cx="11175567" cy="5054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6075" indent="-346075"/>
            <a:r>
              <a:rPr lang="en-US" b="1" dirty="0">
                <a:solidFill>
                  <a:srgbClr val="000099"/>
                </a:solidFill>
              </a:rPr>
              <a:t>Include dispositions statements in syllabi as part of course objectives and evaluation.</a:t>
            </a:r>
          </a:p>
          <a:p>
            <a:pPr marL="346075" indent="-346075"/>
            <a:r>
              <a:rPr lang="en-US" b="1" dirty="0">
                <a:solidFill>
                  <a:srgbClr val="000099"/>
                </a:solidFill>
              </a:rPr>
              <a:t>Have students complete a “soft skills” dispositions pre/post assessment survey and set disposition goals.</a:t>
            </a:r>
          </a:p>
          <a:p>
            <a:pPr marL="346075" indent="-346075"/>
            <a:r>
              <a:rPr lang="en-US" b="1" dirty="0">
                <a:solidFill>
                  <a:srgbClr val="000099"/>
                </a:solidFill>
              </a:rPr>
              <a:t>Create on campus opportunities to build professional learning communities such as weekly seminars.  </a:t>
            </a:r>
          </a:p>
          <a:p>
            <a:pPr marL="346075" indent="-346075"/>
            <a:r>
              <a:rPr lang="en-US" b="1" dirty="0">
                <a:solidFill>
                  <a:srgbClr val="000099"/>
                </a:solidFill>
              </a:rPr>
              <a:t>Integrate teaching of “soft skills” throughout preparatory program.</a:t>
            </a:r>
          </a:p>
          <a:p>
            <a:pPr marL="346075" indent="-346075"/>
            <a:r>
              <a:rPr lang="en-US" b="1" dirty="0">
                <a:solidFill>
                  <a:srgbClr val="000099"/>
                </a:solidFill>
              </a:rPr>
              <a:t>Create student organizations related to degrees.</a:t>
            </a:r>
          </a:p>
          <a:p>
            <a:pPr marL="346075" indent="-346075"/>
            <a:r>
              <a:rPr lang="en-US" b="1" dirty="0">
                <a:solidFill>
                  <a:srgbClr val="000099"/>
                </a:solidFill>
              </a:rPr>
              <a:t>Create a student advisory group related to specific degrees.</a:t>
            </a:r>
            <a:endParaRPr lang="en-US" sz="1800" dirty="0"/>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hlinkClick r:id="rId2"/>
              </a:rPr>
              <a:t>//osea-oul.weebly.com/</a:t>
            </a: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hlinkClick r:id="rId3"/>
              </a:rPr>
              <a:t>https://www.facebook.com/OSEAOUL</a:t>
            </a: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hlinkClick r:id="rId4"/>
              </a:rPr>
              <a:t>https://twitter.com/OSEAOUL</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8080589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i="1" dirty="0">
                <a:solidFill>
                  <a:srgbClr val="C00000"/>
                </a:solidFill>
                <a:effectLst>
                  <a:outerShdw blurRad="38100" dist="38100" dir="2700000" algn="tl">
                    <a:srgbClr val="000000">
                      <a:alpha val="43137"/>
                    </a:srgbClr>
                  </a:outerShdw>
                </a:effectLst>
                <a:latin typeface="+mn-lt"/>
              </a:rPr>
              <a:t>What students say…</a:t>
            </a:r>
          </a:p>
        </p:txBody>
      </p:sp>
      <p:sp>
        <p:nvSpPr>
          <p:cNvPr id="3" name="Content Placeholder 2"/>
          <p:cNvSpPr>
            <a:spLocks noGrp="1"/>
          </p:cNvSpPr>
          <p:nvPr>
            <p:ph idx="1"/>
          </p:nvPr>
        </p:nvSpPr>
        <p:spPr>
          <a:xfrm>
            <a:off x="510746" y="1614616"/>
            <a:ext cx="11162270" cy="5107460"/>
          </a:xfrm>
        </p:spPr>
        <p:txBody>
          <a:bodyPr>
            <a:normAutofit/>
          </a:bodyPr>
          <a:lstStyle/>
          <a:p>
            <a:pPr marL="514350" indent="-514350">
              <a:buFont typeface="+mj-lt"/>
              <a:buAutoNum type="arabicPeriod"/>
            </a:pPr>
            <a:r>
              <a:rPr lang="en-US" b="1" dirty="0">
                <a:solidFill>
                  <a:srgbClr val="000099"/>
                </a:solidFill>
              </a:rPr>
              <a:t>“ Lunch and Learn is yet another way our university is preparing and putting our future dreams a step closer to reality.”</a:t>
            </a:r>
          </a:p>
          <a:p>
            <a:pPr marL="514350" indent="-514350">
              <a:buFont typeface="+mj-lt"/>
              <a:buAutoNum type="arabicPeriod"/>
            </a:pPr>
            <a:r>
              <a:rPr lang="en-US" b="1" dirty="0">
                <a:solidFill>
                  <a:srgbClr val="000099"/>
                </a:solidFill>
              </a:rPr>
              <a:t>“ I attended Lunch and Learn so that I would be more prepared and confident in my clinical experience.”</a:t>
            </a:r>
          </a:p>
          <a:p>
            <a:pPr marL="514350" indent="-514350">
              <a:buFont typeface="+mj-lt"/>
              <a:buAutoNum type="arabicPeriod"/>
            </a:pPr>
            <a:r>
              <a:rPr lang="en-US" b="1" dirty="0">
                <a:solidFill>
                  <a:srgbClr val="000099"/>
                </a:solidFill>
              </a:rPr>
              <a:t>“ Lunch and Learn helped me connect with passionate future colleagues who have knowledge and wisdom, making my dreams seem achievable.”</a:t>
            </a:r>
          </a:p>
          <a:p>
            <a:pPr marL="514350" indent="-514350">
              <a:buFont typeface="+mj-lt"/>
              <a:buAutoNum type="arabicPeriod"/>
            </a:pPr>
            <a:r>
              <a:rPr lang="en-US" b="1" dirty="0">
                <a:solidFill>
                  <a:srgbClr val="000099"/>
                </a:solidFill>
              </a:rPr>
              <a:t>“ I joined the OSEA and participated in Lunch and Learns to be part of an organization that pushes me to succeed. They’ve been great for all the tips and tricks we don't learn in class, a great way to make new friends, and an opportunity to network with educators in our community.”</a:t>
            </a:r>
          </a:p>
          <a:p>
            <a:pPr marL="514350" indent="-514350">
              <a:buFont typeface="+mj-lt"/>
              <a:buAutoNum type="arabicPeriod"/>
            </a:pPr>
            <a:endParaRPr lang="en-US" dirty="0"/>
          </a:p>
        </p:txBody>
      </p:sp>
    </p:spTree>
    <p:extLst>
      <p:ext uri="{BB962C8B-B14F-4D97-AF65-F5344CB8AC3E}">
        <p14:creationId xmlns:p14="http://schemas.microsoft.com/office/powerpoint/2010/main" val="15879446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caliberhome.com/Images/Questions.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90880" y="135387"/>
            <a:ext cx="3820591" cy="658722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holykaw.alltop.com/wp-content/uploads/2013/02/question-comments-concerns-customer-service-500x5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693820"/>
            <a:ext cx="5546559" cy="5546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62383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1250"/>
                                  </p:stCondLst>
                                  <p:childTnLst>
                                    <p:set>
                                      <p:cBhvr>
                                        <p:cTn id="6" dur="1" fill="hold">
                                          <p:stCondLst>
                                            <p:cond delay="0"/>
                                          </p:stCondLst>
                                        </p:cTn>
                                        <p:tgtEl>
                                          <p:spTgt spid="7172"/>
                                        </p:tgtEl>
                                        <p:attrNameLst>
                                          <p:attrName>style.visibility</p:attrName>
                                        </p:attrNameLst>
                                      </p:cBhvr>
                                      <p:to>
                                        <p:strVal val="visible"/>
                                      </p:to>
                                    </p:set>
                                    <p:animEffect transition="in" filter="dissolve">
                                      <p:cBhvr>
                                        <p:cTn id="7" dur="20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5125"/>
            <a:ext cx="11287760" cy="3394075"/>
          </a:xfrm>
        </p:spPr>
        <p:txBody>
          <a:bodyPr anchor="t">
            <a:normAutofit/>
          </a:bodyPr>
          <a:lstStyle/>
          <a:p>
            <a:pPr algn="ctr"/>
            <a:r>
              <a:rPr lang="en-US" b="1" dirty="0">
                <a:solidFill>
                  <a:srgbClr val="C00000"/>
                </a:solidFill>
                <a:latin typeface="+mn-lt"/>
              </a:rPr>
              <a:t>We want to know what you think. Let’s connect to share stories and ideas. Together, let’s </a:t>
            </a:r>
            <a:br>
              <a:rPr lang="en-US" b="1" dirty="0">
                <a:solidFill>
                  <a:srgbClr val="C00000"/>
                </a:solidFill>
                <a:latin typeface="+mn-lt"/>
              </a:rPr>
            </a:br>
            <a:r>
              <a:rPr lang="en-US" b="1" dirty="0">
                <a:solidFill>
                  <a:srgbClr val="C00000"/>
                </a:solidFill>
                <a:latin typeface="+mn-lt"/>
              </a:rPr>
              <a:t>grow our mindset and become </a:t>
            </a:r>
            <a:r>
              <a:rPr lang="en-US" b="1" i="1" dirty="0">
                <a:solidFill>
                  <a:srgbClr val="663300"/>
                </a:solidFill>
                <a:latin typeface="+mn-lt"/>
              </a:rPr>
              <a:t>grittier</a:t>
            </a:r>
            <a:r>
              <a:rPr lang="en-US" b="1" dirty="0">
                <a:solidFill>
                  <a:srgbClr val="C00000"/>
                </a:solidFill>
                <a:latin typeface="+mn-lt"/>
              </a:rPr>
              <a:t> leaders.</a:t>
            </a:r>
            <a:br>
              <a:rPr lang="en-US" b="1" dirty="0">
                <a:solidFill>
                  <a:srgbClr val="C00000"/>
                </a:solidFill>
                <a:latin typeface="+mn-lt"/>
              </a:rPr>
            </a:br>
            <a:endParaRPr lang="en-US" b="1" dirty="0">
              <a:solidFill>
                <a:srgbClr val="C00000"/>
              </a:solidFill>
              <a:latin typeface="+mn-lt"/>
            </a:endParaRPr>
          </a:p>
        </p:txBody>
      </p:sp>
      <p:pic>
        <p:nvPicPr>
          <p:cNvPr id="13314" name="Picture 2" descr="http://ictville.com/wp-content/uploads/2013/02/twitter-logo.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986" t="19936" r="7573" b="19935"/>
          <a:stretch/>
        </p:blipFill>
        <p:spPr bwMode="auto">
          <a:xfrm>
            <a:off x="762576" y="2303618"/>
            <a:ext cx="2756626" cy="721360"/>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http://facebooklogin.ws/wp-content/uploads/2013/01/Facebook.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171" t="13918" r="8713" b="8514"/>
          <a:stretch/>
        </p:blipFill>
        <p:spPr bwMode="auto">
          <a:xfrm>
            <a:off x="710143" y="3812503"/>
            <a:ext cx="2816434" cy="904240"/>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http://blogs-images.forbes.com/tomiogeron/files/2011/10/linkedin_logo_1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075" t="31766" r="14290" b="42161"/>
          <a:stretch/>
        </p:blipFill>
        <p:spPr bwMode="auto">
          <a:xfrm>
            <a:off x="762576" y="3074751"/>
            <a:ext cx="2711568" cy="70104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785807" y="3194438"/>
            <a:ext cx="7806753" cy="461665"/>
          </a:xfrm>
          <a:prstGeom prst="rect">
            <a:avLst/>
          </a:prstGeom>
        </p:spPr>
        <p:txBody>
          <a:bodyPr wrap="none">
            <a:spAutoFit/>
          </a:bodyPr>
          <a:lstStyle/>
          <a:p>
            <a:r>
              <a:rPr lang="en-US" sz="2400" b="1" dirty="0">
                <a:solidFill>
                  <a:srgbClr val="000099"/>
                </a:solidFill>
              </a:rPr>
              <a:t>https://www.linkedin.com/in/paul-g-young-ph-d-5240961b</a:t>
            </a:r>
          </a:p>
        </p:txBody>
      </p:sp>
      <p:sp>
        <p:nvSpPr>
          <p:cNvPr id="5" name="Rectangle 4"/>
          <p:cNvSpPr/>
          <p:nvPr/>
        </p:nvSpPr>
        <p:spPr>
          <a:xfrm>
            <a:off x="3785807" y="3989124"/>
            <a:ext cx="6961778" cy="523220"/>
          </a:xfrm>
          <a:prstGeom prst="rect">
            <a:avLst/>
          </a:prstGeom>
        </p:spPr>
        <p:txBody>
          <a:bodyPr wrap="none">
            <a:spAutoFit/>
          </a:bodyPr>
          <a:lstStyle/>
          <a:p>
            <a:r>
              <a:rPr lang="en-US" sz="2800" b="1" dirty="0">
                <a:solidFill>
                  <a:srgbClr val="000099"/>
                </a:solidFill>
              </a:rPr>
              <a:t>https://www.facebook.com/paul.young.7165</a:t>
            </a:r>
          </a:p>
        </p:txBody>
      </p:sp>
      <p:sp>
        <p:nvSpPr>
          <p:cNvPr id="6" name="Rectangle 5"/>
          <p:cNvSpPr/>
          <p:nvPr/>
        </p:nvSpPr>
        <p:spPr>
          <a:xfrm>
            <a:off x="3785807" y="2441294"/>
            <a:ext cx="2732479" cy="523220"/>
          </a:xfrm>
          <a:prstGeom prst="rect">
            <a:avLst/>
          </a:prstGeom>
        </p:spPr>
        <p:txBody>
          <a:bodyPr wrap="none">
            <a:spAutoFit/>
          </a:bodyPr>
          <a:lstStyle/>
          <a:p>
            <a:r>
              <a:rPr lang="en-US" sz="2800" b="1" dirty="0">
                <a:solidFill>
                  <a:srgbClr val="000099"/>
                </a:solidFill>
              </a:rPr>
              <a:t>@</a:t>
            </a:r>
            <a:r>
              <a:rPr lang="en-US" sz="2800" b="1" dirty="0" err="1">
                <a:solidFill>
                  <a:srgbClr val="000099"/>
                </a:solidFill>
              </a:rPr>
              <a:t>paulyoungohio</a:t>
            </a:r>
            <a:endParaRPr lang="en-US" sz="2800" b="1" dirty="0">
              <a:solidFill>
                <a:srgbClr val="000099"/>
              </a:solidFill>
            </a:endParaRPr>
          </a:p>
        </p:txBody>
      </p:sp>
      <p:pic>
        <p:nvPicPr>
          <p:cNvPr id="13322" name="Picture 10" descr="http://b-i.forbesimg.com/jeffbercovici/files/2013/07/gmail.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921" t="6918" r="8028" b="27345"/>
          <a:stretch/>
        </p:blipFill>
        <p:spPr bwMode="auto">
          <a:xfrm>
            <a:off x="686952" y="4770046"/>
            <a:ext cx="2153920" cy="80403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785807" y="4910452"/>
            <a:ext cx="4277646" cy="523220"/>
          </a:xfrm>
          <a:prstGeom prst="rect">
            <a:avLst/>
          </a:prstGeom>
          <a:noFill/>
        </p:spPr>
        <p:txBody>
          <a:bodyPr wrap="none" rtlCol="0">
            <a:spAutoFit/>
          </a:bodyPr>
          <a:lstStyle/>
          <a:p>
            <a:r>
              <a:rPr lang="en-US" sz="2800" b="1" dirty="0">
                <a:solidFill>
                  <a:srgbClr val="000099"/>
                </a:solidFill>
              </a:rPr>
              <a:t>paulyoungohio@gmail.com</a:t>
            </a:r>
          </a:p>
        </p:txBody>
      </p:sp>
      <p:pic>
        <p:nvPicPr>
          <p:cNvPr id="13326" name="Picture 14" descr="http://descargarretrica.net/wp-content/uploads/2014/09/descargar-retrica-para-iphone.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9403" t="6435" r="14736" b="8300"/>
          <a:stretch/>
        </p:blipFill>
        <p:spPr bwMode="auto">
          <a:xfrm>
            <a:off x="2140889" y="5627381"/>
            <a:ext cx="1137920" cy="114808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785807" y="5884984"/>
            <a:ext cx="2233304" cy="523220"/>
          </a:xfrm>
          <a:prstGeom prst="rect">
            <a:avLst/>
          </a:prstGeom>
          <a:noFill/>
        </p:spPr>
        <p:txBody>
          <a:bodyPr wrap="none" rtlCol="0">
            <a:spAutoFit/>
          </a:bodyPr>
          <a:lstStyle/>
          <a:p>
            <a:r>
              <a:rPr lang="en-US" sz="2800" b="1" dirty="0">
                <a:solidFill>
                  <a:srgbClr val="000099"/>
                </a:solidFill>
              </a:rPr>
              <a:t>614-296-4246</a:t>
            </a:r>
          </a:p>
        </p:txBody>
      </p:sp>
    </p:spTree>
    <p:extLst>
      <p:ext uri="{BB962C8B-B14F-4D97-AF65-F5344CB8AC3E}">
        <p14:creationId xmlns:p14="http://schemas.microsoft.com/office/powerpoint/2010/main" val="42788044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2298" y="599440"/>
            <a:ext cx="11128442" cy="2265680"/>
          </a:xfrm>
        </p:spPr>
        <p:txBody>
          <a:bodyPr>
            <a:normAutofit/>
          </a:bodyPr>
          <a:lstStyle/>
          <a:p>
            <a:r>
              <a:rPr lang="en-US" sz="6600" b="1" dirty="0">
                <a:solidFill>
                  <a:srgbClr val="C00000"/>
                </a:solidFill>
                <a:latin typeface="+mn-lt"/>
              </a:rPr>
              <a:t>Need Assistance?</a:t>
            </a:r>
            <a:br>
              <a:rPr lang="en-US" sz="6600" dirty="0">
                <a:solidFill>
                  <a:srgbClr val="A50021"/>
                </a:solidFill>
              </a:rPr>
            </a:br>
            <a:r>
              <a:rPr lang="en-US" sz="4400" b="1" dirty="0">
                <a:solidFill>
                  <a:srgbClr val="002060"/>
                </a:solidFill>
                <a:latin typeface="+mn-lt"/>
              </a:rPr>
              <a:t>Contact us for support and information about:</a:t>
            </a:r>
            <a:br>
              <a:rPr lang="en-US" sz="4400" b="1" dirty="0">
                <a:solidFill>
                  <a:srgbClr val="002060"/>
                </a:solidFill>
                <a:latin typeface="+mn-lt"/>
              </a:rPr>
            </a:br>
            <a:endParaRPr lang="en-US" sz="4400" b="1" dirty="0">
              <a:solidFill>
                <a:srgbClr val="002060"/>
              </a:solidFill>
              <a:latin typeface="+mn-lt"/>
            </a:endParaRPr>
          </a:p>
        </p:txBody>
      </p:sp>
      <p:sp>
        <p:nvSpPr>
          <p:cNvPr id="4" name="Rectangle 3"/>
          <p:cNvSpPr/>
          <p:nvPr/>
        </p:nvSpPr>
        <p:spPr>
          <a:xfrm>
            <a:off x="365280" y="2292144"/>
            <a:ext cx="9835042" cy="4401205"/>
          </a:xfrm>
          <a:prstGeom prst="rect">
            <a:avLst/>
          </a:prstGeom>
        </p:spPr>
        <p:txBody>
          <a:bodyPr wrap="square">
            <a:spAutoFit/>
          </a:bodyPr>
          <a:lstStyle/>
          <a:p>
            <a:pPr marL="396875" indent="-396875">
              <a:buFont typeface="Arial" panose="020B0604020202020204" pitchFamily="34" charset="0"/>
              <a:buChar char="•"/>
            </a:pPr>
            <a:r>
              <a:rPr lang="en-US" sz="4000" b="1" dirty="0">
                <a:solidFill>
                  <a:srgbClr val="000066"/>
                </a:solidFill>
              </a:rPr>
              <a:t>Principal Support Services</a:t>
            </a:r>
          </a:p>
          <a:p>
            <a:pPr marL="396875" indent="-396875">
              <a:buFont typeface="Arial" panose="020B0604020202020204" pitchFamily="34" charset="0"/>
              <a:buChar char="•"/>
            </a:pPr>
            <a:r>
              <a:rPr lang="en-US" sz="4000" b="1" dirty="0">
                <a:solidFill>
                  <a:srgbClr val="000066"/>
                </a:solidFill>
              </a:rPr>
              <a:t>Staff Training Opportunities</a:t>
            </a:r>
          </a:p>
          <a:p>
            <a:pPr marL="396875" indent="-396875">
              <a:buFont typeface="Arial" panose="020B0604020202020204" pitchFamily="34" charset="0"/>
              <a:buChar char="•"/>
            </a:pPr>
            <a:r>
              <a:rPr lang="en-US" sz="4000" b="1" dirty="0">
                <a:solidFill>
                  <a:srgbClr val="000066"/>
                </a:solidFill>
              </a:rPr>
              <a:t>School-Afterschool Connections</a:t>
            </a:r>
          </a:p>
          <a:p>
            <a:pPr marL="396875" indent="-396875">
              <a:buFont typeface="Arial" panose="020B0604020202020204" pitchFamily="34" charset="0"/>
              <a:buChar char="•"/>
            </a:pPr>
            <a:r>
              <a:rPr lang="en-US" sz="4000" b="1" dirty="0">
                <a:solidFill>
                  <a:srgbClr val="000066"/>
                </a:solidFill>
              </a:rPr>
              <a:t>Keynote Addresses (Back-to-School)</a:t>
            </a:r>
          </a:p>
          <a:p>
            <a:pPr marL="396875" indent="-396875">
              <a:buFont typeface="Arial" panose="020B0604020202020204" pitchFamily="34" charset="0"/>
              <a:buChar char="•"/>
            </a:pPr>
            <a:r>
              <a:rPr lang="en-US" sz="4000" b="1" dirty="0">
                <a:solidFill>
                  <a:srgbClr val="000066"/>
                </a:solidFill>
              </a:rPr>
              <a:t>Teacher Education &amp; Retention</a:t>
            </a:r>
          </a:p>
          <a:p>
            <a:pPr marL="396875" indent="-396875">
              <a:buFont typeface="Arial" panose="020B0604020202020204" pitchFamily="34" charset="0"/>
              <a:buChar char="•"/>
            </a:pPr>
            <a:r>
              <a:rPr lang="en-US" sz="4000" b="1" dirty="0">
                <a:solidFill>
                  <a:srgbClr val="000066"/>
                </a:solidFill>
              </a:rPr>
              <a:t>Music Teacher Staff Development</a:t>
            </a:r>
          </a:p>
          <a:p>
            <a:pPr marL="396875" indent="-396875">
              <a:buFont typeface="Arial" panose="020B0604020202020204" pitchFamily="34" charset="0"/>
              <a:buChar char="•"/>
            </a:pPr>
            <a:r>
              <a:rPr lang="en-US" sz="4000" b="1" dirty="0">
                <a:solidFill>
                  <a:srgbClr val="000066"/>
                </a:solidFill>
              </a:rPr>
              <a:t>Leadership Presentations</a:t>
            </a:r>
          </a:p>
        </p:txBody>
      </p:sp>
      <p:cxnSp>
        <p:nvCxnSpPr>
          <p:cNvPr id="5" name="Straight Connector 4"/>
          <p:cNvCxnSpPr>
            <a:endCxn id="6" idx="0"/>
          </p:cNvCxnSpPr>
          <p:nvPr/>
        </p:nvCxnSpPr>
        <p:spPr>
          <a:xfrm>
            <a:off x="338305" y="2213619"/>
            <a:ext cx="9682265" cy="8340"/>
          </a:xfrm>
          <a:prstGeom prst="line">
            <a:avLst/>
          </a:prstGeom>
          <a:ln w="76200">
            <a:solidFill>
              <a:srgbClr val="FF3300"/>
            </a:solidFill>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8026399" y="2221959"/>
            <a:ext cx="3988341" cy="249028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huck Mangione-Feels So Goo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00322" y="347882"/>
            <a:ext cx="609600" cy="609600"/>
          </a:xfrm>
          <a:prstGeom prst="rect">
            <a:avLst/>
          </a:prstGeom>
        </p:spPr>
      </p:pic>
      <p:sp>
        <p:nvSpPr>
          <p:cNvPr id="3" name="TextBox 2"/>
          <p:cNvSpPr txBox="1"/>
          <p:nvPr/>
        </p:nvSpPr>
        <p:spPr>
          <a:xfrm>
            <a:off x="10717269" y="6350582"/>
            <a:ext cx="1297471" cy="369332"/>
          </a:xfrm>
          <a:prstGeom prst="rect">
            <a:avLst/>
          </a:prstGeom>
          <a:noFill/>
        </p:spPr>
        <p:txBody>
          <a:bodyPr wrap="none" rtlCol="0">
            <a:spAutoFit/>
          </a:bodyPr>
          <a:lstStyle/>
          <a:p>
            <a:r>
              <a:rPr lang="en-US" dirty="0"/>
              <a:t>Auto to end</a:t>
            </a:r>
          </a:p>
        </p:txBody>
      </p:sp>
      <p:sp>
        <p:nvSpPr>
          <p:cNvPr id="7" name="TextBox 6"/>
          <p:cNvSpPr txBox="1"/>
          <p:nvPr/>
        </p:nvSpPr>
        <p:spPr>
          <a:xfrm>
            <a:off x="8951472" y="2424607"/>
            <a:ext cx="2156059" cy="2123658"/>
          </a:xfrm>
          <a:prstGeom prst="rect">
            <a:avLst/>
          </a:prstGeom>
          <a:noFill/>
        </p:spPr>
        <p:txBody>
          <a:bodyPr wrap="square" rtlCol="0">
            <a:spAutoFit/>
          </a:bodyPr>
          <a:lstStyle/>
          <a:p>
            <a:pPr algn="ctr"/>
            <a:r>
              <a:rPr lang="en-US" sz="4400" b="1" dirty="0">
                <a:ln>
                  <a:solidFill>
                    <a:srgbClr val="000099"/>
                  </a:solidFill>
                </a:ln>
                <a:solidFill>
                  <a:srgbClr val="FF0000"/>
                </a:solidFill>
                <a:effectLst>
                  <a:outerShdw blurRad="38100" dist="38100" dir="2700000" algn="tl">
                    <a:srgbClr val="000000">
                      <a:alpha val="43137"/>
                    </a:srgbClr>
                  </a:outerShdw>
                </a:effectLst>
              </a:rPr>
              <a:t>How Can We Help?</a:t>
            </a:r>
          </a:p>
        </p:txBody>
      </p:sp>
    </p:spTree>
    <p:extLst>
      <p:ext uri="{BB962C8B-B14F-4D97-AF65-F5344CB8AC3E}">
        <p14:creationId xmlns:p14="http://schemas.microsoft.com/office/powerpoint/2010/main" val="57991160"/>
      </p:ext>
    </p:extLst>
  </p:cSld>
  <p:clrMapOvr>
    <a:masterClrMapping/>
  </p:clrMapOvr>
  <mc:AlternateContent xmlns:mc="http://schemas.openxmlformats.org/markup-compatibility/2006" xmlns:p14="http://schemas.microsoft.com/office/powerpoint/2010/main">
    <mc:Choice Requires="p14">
      <p:transition spd="slow" p14:dur="1500" advClick="0" advTm="17000">
        <p:split orient="vert"/>
      </p:transition>
    </mc:Choice>
    <mc:Fallback xmlns="">
      <p:transition spd="slow" advClick="0" advTm="17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22" presetClass="entr" presetSubtype="8" fill="hold" nodeType="withEffect">
                                  <p:stCondLst>
                                    <p:cond delay="50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3000"/>
                                        <p:tgtEl>
                                          <p:spTgt spid="5"/>
                                        </p:tgtEl>
                                      </p:cBhvr>
                                    </p:animEffect>
                                  </p:childTnLst>
                                </p:cTn>
                              </p:par>
                              <p:par>
                                <p:cTn id="10" presetID="21" presetClass="entr" presetSubtype="1" fill="hold" grpId="0" nodeType="withEffect">
                                  <p:stCondLst>
                                    <p:cond delay="325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13" fill="hold" display="0">
                  <p:stCondLst>
                    <p:cond delay="indefinite"/>
                  </p:stCondLst>
                  <p:endCondLst>
                    <p:cond evt="onStopAudio" delay="0">
                      <p:tgtEl>
                        <p:sldTgt/>
                      </p:tgtEl>
                    </p:cond>
                  </p:endCondLst>
                </p:cTn>
                <p:tgtEl>
                  <p:spTgt spid="8"/>
                </p:tgtEl>
              </p:cMediaNode>
            </p:audio>
          </p:childTnLst>
        </p:cTn>
      </p:par>
    </p:tnLst>
    <p:bldLst>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15567" y="466407"/>
            <a:ext cx="11167352" cy="975995"/>
          </a:xfrm>
        </p:spPr>
        <p:txBody>
          <a:bodyPr>
            <a:noAutofit/>
          </a:bodyPr>
          <a:lstStyle/>
          <a:p>
            <a:r>
              <a:rPr lang="en-US" altLang="en-US" sz="6600" b="1" dirty="0">
                <a:solidFill>
                  <a:srgbClr val="C00000"/>
                </a:solidFill>
                <a:latin typeface="+mn-lt"/>
              </a:rPr>
              <a:t>References</a:t>
            </a:r>
            <a:endParaRPr lang="en-US" sz="6600" dirty="0">
              <a:solidFill>
                <a:srgbClr val="C00000"/>
              </a:solidFill>
              <a:latin typeface="+mn-lt"/>
            </a:endParaRPr>
          </a:p>
        </p:txBody>
      </p:sp>
      <p:sp>
        <p:nvSpPr>
          <p:cNvPr id="4" name="Text Placeholder 3"/>
          <p:cNvSpPr>
            <a:spLocks noGrp="1"/>
          </p:cNvSpPr>
          <p:nvPr>
            <p:ph type="body" sz="half" idx="2"/>
          </p:nvPr>
        </p:nvSpPr>
        <p:spPr>
          <a:xfrm>
            <a:off x="515567" y="1656080"/>
            <a:ext cx="11098583" cy="5201920"/>
          </a:xfrm>
        </p:spPr>
        <p:txBody>
          <a:bodyPr anchor="t">
            <a:normAutofit/>
          </a:bodyPr>
          <a:lstStyle/>
          <a:p>
            <a:r>
              <a:rPr lang="en-US" sz="2000" b="1" dirty="0">
                <a:solidFill>
                  <a:srgbClr val="000066"/>
                </a:solidFill>
                <a:effectLst>
                  <a:outerShdw blurRad="38100" dist="38100" dir="2700000" algn="tl">
                    <a:srgbClr val="000000">
                      <a:alpha val="43137"/>
                    </a:srgbClr>
                  </a:outerShdw>
                </a:effectLst>
              </a:rPr>
              <a:t>Benedetti, C.</a:t>
            </a:r>
            <a:r>
              <a:rPr lang="en-US" sz="2000" b="1" dirty="0">
                <a:solidFill>
                  <a:srgbClr val="000066"/>
                </a:solidFill>
              </a:rPr>
              <a:t> (2016). The Problem with Grit. Phi Delta </a:t>
            </a:r>
            <a:r>
              <a:rPr lang="en-US" sz="2000" b="1" dirty="0" err="1">
                <a:solidFill>
                  <a:srgbClr val="000066"/>
                </a:solidFill>
              </a:rPr>
              <a:t>Kappan</a:t>
            </a:r>
            <a:r>
              <a:rPr lang="en-US" sz="2000" b="1" dirty="0">
                <a:solidFill>
                  <a:srgbClr val="000066"/>
                </a:solidFill>
              </a:rPr>
              <a:t>, Vol. 9, No. 7. April 2016. </a:t>
            </a:r>
          </a:p>
          <a:p>
            <a:r>
              <a:rPr lang="en-US" sz="2000" b="1" dirty="0">
                <a:solidFill>
                  <a:srgbClr val="000066"/>
                </a:solidFill>
                <a:effectLst>
                  <a:outerShdw blurRad="38100" dist="38100" dir="2700000" algn="tl">
                    <a:srgbClr val="000000">
                      <a:alpha val="43137"/>
                    </a:srgbClr>
                  </a:outerShdw>
                </a:effectLst>
              </a:rPr>
              <a:t>Blanchard, K. </a:t>
            </a:r>
            <a:r>
              <a:rPr lang="en-US" sz="2000" b="1" dirty="0" err="1">
                <a:solidFill>
                  <a:srgbClr val="000066"/>
                </a:solidFill>
                <a:effectLst>
                  <a:outerShdw blurRad="38100" dist="38100" dir="2700000" algn="tl">
                    <a:srgbClr val="000000">
                      <a:alpha val="43137"/>
                    </a:srgbClr>
                  </a:outerShdw>
                </a:effectLst>
              </a:rPr>
              <a:t>Oncken</a:t>
            </a:r>
            <a:r>
              <a:rPr lang="en-US" sz="2000" b="1" dirty="0">
                <a:solidFill>
                  <a:srgbClr val="000066"/>
                </a:solidFill>
                <a:effectLst>
                  <a:outerShdw blurRad="38100" dist="38100" dir="2700000" algn="tl">
                    <a:srgbClr val="000000">
                      <a:alpha val="43137"/>
                    </a:srgbClr>
                  </a:outerShdw>
                </a:effectLst>
              </a:rPr>
              <a:t>, W. &amp; Burrows, H. </a:t>
            </a:r>
            <a:r>
              <a:rPr lang="en-US" sz="2000" b="1" dirty="0">
                <a:solidFill>
                  <a:srgbClr val="000066"/>
                </a:solidFill>
              </a:rPr>
              <a:t>(1989). </a:t>
            </a:r>
            <a:r>
              <a:rPr lang="en-US" sz="2000" b="1" i="1" dirty="0">
                <a:solidFill>
                  <a:srgbClr val="000066"/>
                </a:solidFill>
              </a:rPr>
              <a:t>The One Minute Manager Meets the Monkey</a:t>
            </a:r>
            <a:r>
              <a:rPr lang="en-US" sz="2000" b="1" dirty="0">
                <a:solidFill>
                  <a:srgbClr val="000066"/>
                </a:solidFill>
              </a:rPr>
              <a:t>. New York: William  Morrow and Company.</a:t>
            </a:r>
          </a:p>
          <a:p>
            <a:r>
              <a:rPr lang="en-US" sz="2000" b="1" dirty="0">
                <a:solidFill>
                  <a:srgbClr val="000066"/>
                </a:solidFill>
                <a:effectLst>
                  <a:outerShdw blurRad="38100" dist="38100" dir="2700000" algn="tl">
                    <a:srgbClr val="000000">
                      <a:alpha val="43137"/>
                    </a:srgbClr>
                  </a:outerShdw>
                </a:effectLst>
              </a:rPr>
              <a:t>Davis, V. </a:t>
            </a:r>
            <a:r>
              <a:rPr lang="en-US" sz="2000" b="1" dirty="0">
                <a:solidFill>
                  <a:srgbClr val="000066"/>
                </a:solidFill>
              </a:rPr>
              <a:t>(2014). </a:t>
            </a:r>
            <a:r>
              <a:rPr lang="en-US" sz="2000" b="1" dirty="0">
                <a:solidFill>
                  <a:srgbClr val="000066"/>
                </a:solidFill>
                <a:hlinkClick r:id="rId3"/>
              </a:rPr>
              <a:t>True Grit: The Best Measure of Success and How to Teach It</a:t>
            </a:r>
            <a:r>
              <a:rPr lang="en-US" sz="2000" b="1" dirty="0">
                <a:solidFill>
                  <a:srgbClr val="000066"/>
                </a:solidFill>
              </a:rPr>
              <a:t>. </a:t>
            </a:r>
            <a:r>
              <a:rPr lang="en-US" sz="2000" b="1" dirty="0" err="1">
                <a:solidFill>
                  <a:srgbClr val="000066"/>
                </a:solidFill>
              </a:rPr>
              <a:t>Edutopia</a:t>
            </a:r>
            <a:r>
              <a:rPr lang="en-US" sz="2000" b="1" dirty="0">
                <a:solidFill>
                  <a:srgbClr val="000066"/>
                </a:solidFill>
              </a:rPr>
              <a:t>, January 9, 2014.</a:t>
            </a:r>
          </a:p>
          <a:p>
            <a:r>
              <a:rPr lang="en-US" sz="2000" b="1" dirty="0">
                <a:solidFill>
                  <a:srgbClr val="000066"/>
                </a:solidFill>
                <a:effectLst>
                  <a:outerShdw blurRad="38100" dist="38100" dir="2700000" algn="tl">
                    <a:srgbClr val="000000">
                      <a:alpha val="43137"/>
                    </a:srgbClr>
                  </a:outerShdw>
                </a:effectLst>
              </a:rPr>
              <a:t>Duckworth, A</a:t>
            </a:r>
            <a:r>
              <a:rPr lang="en-US" sz="2000" b="1" dirty="0">
                <a:solidFill>
                  <a:srgbClr val="000066"/>
                </a:solidFill>
              </a:rPr>
              <a:t>. Google 8- Item Grit Scale.</a:t>
            </a:r>
          </a:p>
          <a:p>
            <a:r>
              <a:rPr lang="en-US" sz="2000" b="1" dirty="0">
                <a:solidFill>
                  <a:srgbClr val="000066"/>
                </a:solidFill>
                <a:effectLst>
                  <a:outerShdw blurRad="38100" dist="38100" dir="2700000" algn="tl">
                    <a:srgbClr val="000000">
                      <a:alpha val="43137"/>
                    </a:srgbClr>
                  </a:outerShdw>
                </a:effectLst>
              </a:rPr>
              <a:t>Duckworth, A. </a:t>
            </a:r>
            <a:r>
              <a:rPr lang="en-US" sz="2000" b="1" dirty="0">
                <a:solidFill>
                  <a:srgbClr val="000066"/>
                </a:solidFill>
              </a:rPr>
              <a:t>(2016). </a:t>
            </a:r>
            <a:r>
              <a:rPr lang="en-US" sz="2000" b="1" i="1" dirty="0">
                <a:solidFill>
                  <a:srgbClr val="000066"/>
                </a:solidFill>
              </a:rPr>
              <a:t>Grit: The Power of Passion and Perseverance</a:t>
            </a:r>
            <a:r>
              <a:rPr lang="en-US" sz="2000" b="1" dirty="0">
                <a:solidFill>
                  <a:srgbClr val="000066"/>
                </a:solidFill>
              </a:rPr>
              <a:t>. New York: Simon and Shuster.</a:t>
            </a:r>
          </a:p>
          <a:p>
            <a:r>
              <a:rPr lang="en-US" sz="2000" b="1" dirty="0" err="1">
                <a:solidFill>
                  <a:srgbClr val="000066"/>
                </a:solidFill>
                <a:effectLst>
                  <a:outerShdw blurRad="38100" dist="38100" dir="2700000" algn="tl">
                    <a:srgbClr val="000000">
                      <a:alpha val="43137"/>
                    </a:srgbClr>
                  </a:outerShdw>
                </a:effectLst>
              </a:rPr>
              <a:t>Duhigg</a:t>
            </a:r>
            <a:r>
              <a:rPr lang="en-US" sz="2000" b="1" dirty="0">
                <a:solidFill>
                  <a:srgbClr val="000066"/>
                </a:solidFill>
                <a:effectLst>
                  <a:outerShdw blurRad="38100" dist="38100" dir="2700000" algn="tl">
                    <a:srgbClr val="000000">
                      <a:alpha val="43137"/>
                    </a:srgbClr>
                  </a:outerShdw>
                </a:effectLst>
              </a:rPr>
              <a:t>, C. (2016). </a:t>
            </a:r>
            <a:r>
              <a:rPr lang="en-US" sz="2000" b="1" i="1" dirty="0">
                <a:solidFill>
                  <a:srgbClr val="000066"/>
                </a:solidFill>
              </a:rPr>
              <a:t>Smarter Faster Better. </a:t>
            </a:r>
            <a:r>
              <a:rPr lang="en-US" sz="2000" b="1" dirty="0">
                <a:solidFill>
                  <a:srgbClr val="000066"/>
                </a:solidFill>
              </a:rPr>
              <a:t>New York: Random House.</a:t>
            </a:r>
            <a:endParaRPr lang="en-US" sz="2000" b="1" dirty="0">
              <a:solidFill>
                <a:srgbClr val="000066"/>
              </a:solidFill>
              <a:effectLst>
                <a:outerShdw blurRad="38100" dist="38100" dir="2700000" algn="tl">
                  <a:srgbClr val="000000">
                    <a:alpha val="43137"/>
                  </a:srgbClr>
                </a:outerShdw>
              </a:effectLst>
            </a:endParaRPr>
          </a:p>
          <a:p>
            <a:r>
              <a:rPr lang="en-US" sz="2000" b="1" dirty="0" err="1">
                <a:solidFill>
                  <a:srgbClr val="000066"/>
                </a:solidFill>
                <a:effectLst>
                  <a:outerShdw blurRad="38100" dist="38100" dir="2700000" algn="tl">
                    <a:srgbClr val="000000">
                      <a:alpha val="43137"/>
                    </a:srgbClr>
                  </a:outerShdw>
                </a:effectLst>
              </a:rPr>
              <a:t>Dweck</a:t>
            </a:r>
            <a:r>
              <a:rPr lang="en-US" sz="2000" b="1" dirty="0">
                <a:solidFill>
                  <a:srgbClr val="000066"/>
                </a:solidFill>
                <a:effectLst>
                  <a:outerShdw blurRad="38100" dist="38100" dir="2700000" algn="tl">
                    <a:srgbClr val="000000">
                      <a:alpha val="43137"/>
                    </a:srgbClr>
                  </a:outerShdw>
                </a:effectLst>
              </a:rPr>
              <a:t>, C. </a:t>
            </a:r>
            <a:r>
              <a:rPr lang="en-US" sz="2000" b="1" dirty="0">
                <a:solidFill>
                  <a:srgbClr val="000066"/>
                </a:solidFill>
              </a:rPr>
              <a:t>(2007). </a:t>
            </a:r>
            <a:r>
              <a:rPr lang="en-US" sz="2000" b="1" i="1" dirty="0">
                <a:solidFill>
                  <a:srgbClr val="000066"/>
                </a:solidFill>
              </a:rPr>
              <a:t>Mindset: The New Psychology of Success</a:t>
            </a:r>
            <a:r>
              <a:rPr lang="en-US" sz="2000" b="1" dirty="0">
                <a:solidFill>
                  <a:srgbClr val="000066"/>
                </a:solidFill>
              </a:rPr>
              <a:t>. New York: Random House.</a:t>
            </a:r>
          </a:p>
          <a:p>
            <a:r>
              <a:rPr lang="en-US" altLang="en-US" sz="2000" b="1" dirty="0">
                <a:solidFill>
                  <a:srgbClr val="000066"/>
                </a:solidFill>
                <a:effectLst>
                  <a:outerShdw blurRad="38100" dist="38100" dir="2700000" algn="tl">
                    <a:srgbClr val="C0C0C0"/>
                  </a:outerShdw>
                </a:effectLst>
                <a:cs typeface="Arial" charset="0"/>
              </a:rPr>
              <a:t>Elmore, T. (2012). </a:t>
            </a:r>
            <a:r>
              <a:rPr lang="en-US" altLang="en-US" sz="2000" b="1" i="1" dirty="0">
                <a:solidFill>
                  <a:srgbClr val="000066"/>
                </a:solidFill>
                <a:cs typeface="Arial" charset="0"/>
              </a:rPr>
              <a:t>Artificial Maturity: Helping Kids Meet The Challenge of Becoming Authentic Adults</a:t>
            </a:r>
            <a:r>
              <a:rPr lang="en-US" altLang="en-US" sz="2000" b="1" dirty="0">
                <a:solidFill>
                  <a:srgbClr val="000066"/>
                </a:solidFill>
                <a:cs typeface="Arial" charset="0"/>
              </a:rPr>
              <a:t>. San Francisco: </a:t>
            </a:r>
            <a:r>
              <a:rPr lang="en-US" altLang="en-US" sz="2000" b="1" dirty="0" err="1">
                <a:solidFill>
                  <a:srgbClr val="000066"/>
                </a:solidFill>
                <a:cs typeface="Arial" charset="0"/>
              </a:rPr>
              <a:t>Jossey</a:t>
            </a:r>
            <a:r>
              <a:rPr lang="en-US" altLang="en-US" sz="2000" b="1" dirty="0">
                <a:solidFill>
                  <a:srgbClr val="000066"/>
                </a:solidFill>
                <a:cs typeface="Arial" charset="0"/>
              </a:rPr>
              <a:t>-Bass.</a:t>
            </a:r>
          </a:p>
          <a:p>
            <a:r>
              <a:rPr lang="en-US" altLang="en-US" sz="2000" b="1" dirty="0">
                <a:solidFill>
                  <a:srgbClr val="000066"/>
                </a:solidFill>
                <a:effectLst>
                  <a:outerShdw blurRad="38100" dist="38100" dir="2700000" algn="tl">
                    <a:srgbClr val="C0C0C0"/>
                  </a:outerShdw>
                </a:effectLst>
                <a:cs typeface="Arial" charset="0"/>
              </a:rPr>
              <a:t>Elmore, T. (2010). </a:t>
            </a:r>
            <a:r>
              <a:rPr lang="en-US" altLang="en-US" sz="2000" b="1" i="1" dirty="0">
                <a:solidFill>
                  <a:srgbClr val="000066"/>
                </a:solidFill>
                <a:cs typeface="Arial" charset="0"/>
              </a:rPr>
              <a:t>Generation </a:t>
            </a:r>
            <a:r>
              <a:rPr lang="en-US" altLang="en-US" sz="2000" b="1" i="1" dirty="0" err="1">
                <a:solidFill>
                  <a:srgbClr val="000066"/>
                </a:solidFill>
                <a:cs typeface="Arial" charset="0"/>
              </a:rPr>
              <a:t>iY</a:t>
            </a:r>
            <a:r>
              <a:rPr lang="en-US" altLang="en-US" sz="2000" b="1" i="1" dirty="0">
                <a:solidFill>
                  <a:srgbClr val="000066"/>
                </a:solidFill>
                <a:cs typeface="Arial" charset="0"/>
              </a:rPr>
              <a:t>: Our Last Chance to Save Their Futur</a:t>
            </a:r>
            <a:r>
              <a:rPr lang="en-US" altLang="en-US" sz="2000" b="1" dirty="0">
                <a:solidFill>
                  <a:srgbClr val="000066"/>
                </a:solidFill>
                <a:cs typeface="Arial" charset="0"/>
              </a:rPr>
              <a:t>e. Atlanta: Poet Gardener Publishing.</a:t>
            </a:r>
            <a:endParaRPr lang="en-US" sz="2000" b="1" dirty="0">
              <a:solidFill>
                <a:srgbClr val="000066"/>
              </a:solidFill>
            </a:endParaRPr>
          </a:p>
        </p:txBody>
      </p:sp>
      <p:pic>
        <p:nvPicPr>
          <p:cNvPr id="7170" name="Picture 2" descr="http://www.vapld.info/images/ys/books.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92602" y="456882"/>
            <a:ext cx="1196988" cy="985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6886668"/>
      </p:ext>
    </p:extLst>
  </p:cSld>
  <p:clrMapOvr>
    <a:masterClrMapping/>
  </p:clrMapOvr>
  <mc:AlternateContent xmlns:mc="http://schemas.openxmlformats.org/markup-compatibility/2006" xmlns:p14="http://schemas.microsoft.com/office/powerpoint/2010/main">
    <mc:Choice Requires="p14">
      <p:transition spd="slow" p14:dur="1500" advClick="0" advTm="10000">
        <p:split orient="vert"/>
      </p:transition>
    </mc:Choice>
    <mc:Fallback xmlns="">
      <p:transition spd="slow" advClick="0" advTm="10000">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pic>
        <p:nvPicPr>
          <p:cNvPr id="2" name="Picture 2" descr="http://ist.greenville.edu/dm/wp-content/uploads/2015/05/466.png"/>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119147" y="139569"/>
            <a:ext cx="8192530" cy="638173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www.vidyanidhi.com/img/animated.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472548" y="856769"/>
            <a:ext cx="4443097" cy="4805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77176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250" fill="hold"/>
                                        <p:tgtEl>
                                          <p:spTgt spid="2"/>
                                        </p:tgtEl>
                                        <p:attrNameLst>
                                          <p:attrName>ppt_w</p:attrName>
                                        </p:attrNameLst>
                                      </p:cBhvr>
                                      <p:tavLst>
                                        <p:tav tm="0">
                                          <p:val>
                                            <p:fltVal val="0"/>
                                          </p:val>
                                        </p:tav>
                                        <p:tav tm="100000">
                                          <p:val>
                                            <p:strVal val="#ppt_w"/>
                                          </p:val>
                                        </p:tav>
                                      </p:tavLst>
                                    </p:anim>
                                    <p:anim calcmode="lin" valueType="num">
                                      <p:cBhvr>
                                        <p:cTn id="8" dur="2250" fill="hold"/>
                                        <p:tgtEl>
                                          <p:spTgt spid="2"/>
                                        </p:tgtEl>
                                        <p:attrNameLst>
                                          <p:attrName>ppt_h</p:attrName>
                                        </p:attrNameLst>
                                      </p:cBhvr>
                                      <p:tavLst>
                                        <p:tav tm="0">
                                          <p:val>
                                            <p:fltVal val="0"/>
                                          </p:val>
                                        </p:tav>
                                        <p:tav tm="100000">
                                          <p:val>
                                            <p:strVal val="#ppt_h"/>
                                          </p:val>
                                        </p:tav>
                                      </p:tavLst>
                                    </p:anim>
                                    <p:animEffect transition="in" filter="fade">
                                      <p:cBhvr>
                                        <p:cTn id="9" dur="2250"/>
                                        <p:tgtEl>
                                          <p:spTgt spid="2"/>
                                        </p:tgtEl>
                                      </p:cBhvr>
                                    </p:animEffect>
                                  </p:childTnLst>
                                </p:cTn>
                              </p:par>
                              <p:par>
                                <p:cTn id="10" presetID="31" presetClass="entr" presetSubtype="0" fill="hold" nodeType="withEffect">
                                  <p:stCondLst>
                                    <p:cond delay="300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3000" fill="hold"/>
                                        <p:tgtEl>
                                          <p:spTgt spid="2050"/>
                                        </p:tgtEl>
                                        <p:attrNameLst>
                                          <p:attrName>ppt_w</p:attrName>
                                        </p:attrNameLst>
                                      </p:cBhvr>
                                      <p:tavLst>
                                        <p:tav tm="0">
                                          <p:val>
                                            <p:fltVal val="0"/>
                                          </p:val>
                                        </p:tav>
                                        <p:tav tm="100000">
                                          <p:val>
                                            <p:strVal val="#ppt_w"/>
                                          </p:val>
                                        </p:tav>
                                      </p:tavLst>
                                    </p:anim>
                                    <p:anim calcmode="lin" valueType="num">
                                      <p:cBhvr>
                                        <p:cTn id="13" dur="3000" fill="hold"/>
                                        <p:tgtEl>
                                          <p:spTgt spid="2050"/>
                                        </p:tgtEl>
                                        <p:attrNameLst>
                                          <p:attrName>ppt_h</p:attrName>
                                        </p:attrNameLst>
                                      </p:cBhvr>
                                      <p:tavLst>
                                        <p:tav tm="0">
                                          <p:val>
                                            <p:fltVal val="0"/>
                                          </p:val>
                                        </p:tav>
                                        <p:tav tm="100000">
                                          <p:val>
                                            <p:strVal val="#ppt_h"/>
                                          </p:val>
                                        </p:tav>
                                      </p:tavLst>
                                    </p:anim>
                                    <p:anim calcmode="lin" valueType="num">
                                      <p:cBhvr>
                                        <p:cTn id="14" dur="3000" fill="hold"/>
                                        <p:tgtEl>
                                          <p:spTgt spid="2050"/>
                                        </p:tgtEl>
                                        <p:attrNameLst>
                                          <p:attrName>style.rotation</p:attrName>
                                        </p:attrNameLst>
                                      </p:cBhvr>
                                      <p:tavLst>
                                        <p:tav tm="0">
                                          <p:val>
                                            <p:fltVal val="90"/>
                                          </p:val>
                                        </p:tav>
                                        <p:tav tm="100000">
                                          <p:val>
                                            <p:fltVal val="0"/>
                                          </p:val>
                                        </p:tav>
                                      </p:tavLst>
                                    </p:anim>
                                    <p:animEffect transition="in" filter="fade">
                                      <p:cBhvr>
                                        <p:cTn id="15" dur="3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15567" y="466407"/>
            <a:ext cx="11167352" cy="975995"/>
          </a:xfrm>
        </p:spPr>
        <p:txBody>
          <a:bodyPr>
            <a:noAutofit/>
          </a:bodyPr>
          <a:lstStyle/>
          <a:p>
            <a:r>
              <a:rPr lang="en-US" altLang="en-US" sz="6600" b="1" dirty="0">
                <a:solidFill>
                  <a:srgbClr val="C00000"/>
                </a:solidFill>
                <a:latin typeface="+mn-lt"/>
              </a:rPr>
              <a:t>References</a:t>
            </a:r>
            <a:endParaRPr lang="en-US" sz="6600" dirty="0">
              <a:solidFill>
                <a:srgbClr val="C00000"/>
              </a:solidFill>
              <a:latin typeface="+mn-lt"/>
            </a:endParaRPr>
          </a:p>
        </p:txBody>
      </p:sp>
      <p:sp>
        <p:nvSpPr>
          <p:cNvPr id="4" name="Text Placeholder 3"/>
          <p:cNvSpPr>
            <a:spLocks noGrp="1"/>
          </p:cNvSpPr>
          <p:nvPr>
            <p:ph type="body" sz="half" idx="2"/>
          </p:nvPr>
        </p:nvSpPr>
        <p:spPr>
          <a:xfrm>
            <a:off x="426720" y="1573846"/>
            <a:ext cx="11511280" cy="5152073"/>
          </a:xfrm>
        </p:spPr>
        <p:txBody>
          <a:bodyPr anchor="t">
            <a:normAutofit lnSpcReduction="10000"/>
          </a:bodyPr>
          <a:lstStyle/>
          <a:p>
            <a:r>
              <a:rPr lang="en-US" sz="2000" b="1" dirty="0">
                <a:solidFill>
                  <a:srgbClr val="000066"/>
                </a:solidFill>
                <a:effectLst>
                  <a:outerShdw blurRad="38100" dist="38100" dir="2700000" algn="tl">
                    <a:srgbClr val="000000">
                      <a:alpha val="43137"/>
                    </a:srgbClr>
                  </a:outerShdw>
                </a:effectLst>
              </a:rPr>
              <a:t>Ericsson, A., &amp; Pool, R. (2016). </a:t>
            </a:r>
            <a:r>
              <a:rPr lang="en-US" sz="2000" b="1" i="1" dirty="0">
                <a:solidFill>
                  <a:srgbClr val="000066"/>
                </a:solidFill>
              </a:rPr>
              <a:t>Peak: Secrets from the New Science of Expertise. </a:t>
            </a:r>
            <a:r>
              <a:rPr lang="en-US" sz="2000" b="1" dirty="0">
                <a:solidFill>
                  <a:srgbClr val="000066"/>
                </a:solidFill>
              </a:rPr>
              <a:t>New York: Houghton Mifflin.</a:t>
            </a:r>
          </a:p>
          <a:p>
            <a:r>
              <a:rPr lang="en-US" sz="2000" b="1" dirty="0">
                <a:solidFill>
                  <a:srgbClr val="000066"/>
                </a:solidFill>
                <a:effectLst>
                  <a:outerShdw blurRad="38100" dist="38100" dir="2700000" algn="tl">
                    <a:srgbClr val="000000">
                      <a:alpha val="43137"/>
                    </a:srgbClr>
                  </a:outerShdw>
                </a:effectLst>
              </a:rPr>
              <a:t>Farber, K. (2010). </a:t>
            </a:r>
            <a:r>
              <a:rPr lang="en-US" sz="2000" b="1" i="1" dirty="0">
                <a:solidFill>
                  <a:srgbClr val="000066"/>
                </a:solidFill>
              </a:rPr>
              <a:t>Why Great Teachers Quit And How We Might Stop the Exodus</a:t>
            </a:r>
            <a:r>
              <a:rPr lang="en-US" sz="2000" b="1" dirty="0">
                <a:solidFill>
                  <a:srgbClr val="000066"/>
                </a:solidFill>
              </a:rPr>
              <a:t>. Thousand Oaks, CA: Corwin Press. </a:t>
            </a:r>
          </a:p>
          <a:p>
            <a:r>
              <a:rPr lang="en-US" sz="2000" b="1" dirty="0" err="1">
                <a:solidFill>
                  <a:srgbClr val="000066"/>
                </a:solidFill>
                <a:effectLst>
                  <a:outerShdw blurRad="38100" dist="38100" dir="2700000" algn="tl">
                    <a:srgbClr val="000000">
                      <a:alpha val="43137"/>
                    </a:srgbClr>
                  </a:outerShdw>
                </a:effectLst>
              </a:rPr>
              <a:t>Hoerr</a:t>
            </a:r>
            <a:r>
              <a:rPr lang="en-US" sz="2000" b="1" dirty="0">
                <a:solidFill>
                  <a:srgbClr val="000066"/>
                </a:solidFill>
                <a:effectLst>
                  <a:outerShdw blurRad="38100" dist="38100" dir="2700000" algn="tl">
                    <a:srgbClr val="000000">
                      <a:alpha val="43137"/>
                    </a:srgbClr>
                  </a:outerShdw>
                </a:effectLst>
              </a:rPr>
              <a:t>, T.</a:t>
            </a:r>
            <a:r>
              <a:rPr lang="en-US" sz="2000" b="1" dirty="0">
                <a:solidFill>
                  <a:srgbClr val="000066"/>
                </a:solidFill>
              </a:rPr>
              <a:t> (2013). </a:t>
            </a:r>
            <a:r>
              <a:rPr lang="en-US" sz="2000" b="1" i="1" dirty="0">
                <a:solidFill>
                  <a:srgbClr val="000066"/>
                </a:solidFill>
              </a:rPr>
              <a:t>Fostering Grit: How Do I Prepare My Students For The Real World?</a:t>
            </a:r>
            <a:r>
              <a:rPr lang="en-US" sz="2000" b="1" dirty="0">
                <a:solidFill>
                  <a:srgbClr val="000066"/>
                </a:solidFill>
              </a:rPr>
              <a:t> Alexandria, VA: ASCD.</a:t>
            </a:r>
          </a:p>
          <a:p>
            <a:r>
              <a:rPr lang="en-US" sz="2000" b="1" dirty="0">
                <a:solidFill>
                  <a:srgbClr val="000066"/>
                </a:solidFill>
                <a:effectLst>
                  <a:outerShdw blurRad="38100" dist="38100" dir="2700000" algn="tl">
                    <a:srgbClr val="000000">
                      <a:alpha val="43137"/>
                    </a:srgbClr>
                  </a:outerShdw>
                </a:effectLst>
              </a:rPr>
              <a:t>Grant, J., Grant, C. &amp; McGreevy, J. </a:t>
            </a:r>
            <a:r>
              <a:rPr lang="en-US" sz="2000" b="1" dirty="0">
                <a:solidFill>
                  <a:srgbClr val="000066"/>
                </a:solidFill>
              </a:rPr>
              <a:t>(2016). </a:t>
            </a:r>
            <a:r>
              <a:rPr lang="en-US" sz="2000" b="1" i="1" dirty="0">
                <a:solidFill>
                  <a:srgbClr val="000066"/>
                </a:solidFill>
              </a:rPr>
              <a:t>Grit to Go. </a:t>
            </a:r>
            <a:r>
              <a:rPr lang="en-US" sz="2000" b="1" dirty="0">
                <a:solidFill>
                  <a:srgbClr val="000066"/>
                </a:solidFill>
              </a:rPr>
              <a:t>Peterborough, NH: Staff Development for </a:t>
            </a:r>
            <a:r>
              <a:rPr lang="en-US" sz="2000" b="1" dirty="0">
                <a:solidFill>
                  <a:srgbClr val="000066"/>
                </a:solidFill>
                <a:effectLst>
                  <a:outerShdw blurRad="38100" dist="38100" dir="2700000" algn="tl">
                    <a:srgbClr val="000000">
                      <a:alpha val="43137"/>
                    </a:srgbClr>
                  </a:outerShdw>
                </a:effectLst>
              </a:rPr>
              <a:t>Educators.</a:t>
            </a:r>
          </a:p>
          <a:p>
            <a:r>
              <a:rPr lang="en-US" sz="2000" b="1" dirty="0">
                <a:solidFill>
                  <a:srgbClr val="000066"/>
                </a:solidFill>
                <a:effectLst>
                  <a:outerShdw blurRad="38100" dist="38100" dir="2700000" algn="tl">
                    <a:srgbClr val="000000">
                      <a:alpha val="43137"/>
                    </a:srgbClr>
                  </a:outerShdw>
                </a:effectLst>
              </a:rPr>
              <a:t>Grant, J. &amp; Grant, C. </a:t>
            </a:r>
            <a:r>
              <a:rPr lang="en-US" sz="2000" b="1" dirty="0">
                <a:solidFill>
                  <a:srgbClr val="000066"/>
                </a:solidFill>
              </a:rPr>
              <a:t>(2016). </a:t>
            </a:r>
            <a:r>
              <a:rPr lang="en-US" sz="2000" b="1" i="1" dirty="0">
                <a:solidFill>
                  <a:srgbClr val="000066"/>
                </a:solidFill>
              </a:rPr>
              <a:t>What Gritty Kids Do When No One Is Looking. </a:t>
            </a:r>
            <a:r>
              <a:rPr lang="en-US" sz="2000" b="1" dirty="0">
                <a:solidFill>
                  <a:srgbClr val="000066"/>
                </a:solidFill>
              </a:rPr>
              <a:t>Peterborough, NH: Staff Development for Educators. </a:t>
            </a:r>
          </a:p>
          <a:p>
            <a:r>
              <a:rPr lang="en-US" sz="2000" b="1" dirty="0">
                <a:solidFill>
                  <a:srgbClr val="000066"/>
                </a:solidFill>
                <a:effectLst>
                  <a:outerShdw blurRad="38100" dist="38100" dir="2700000" algn="tl">
                    <a:srgbClr val="000000">
                      <a:alpha val="43137"/>
                    </a:srgbClr>
                  </a:outerShdw>
                </a:effectLst>
              </a:rPr>
              <a:t>Kohn, A. (2014). </a:t>
            </a:r>
            <a:r>
              <a:rPr lang="en-US" sz="2000" b="1" i="1" dirty="0">
                <a:solidFill>
                  <a:srgbClr val="000066"/>
                </a:solidFill>
              </a:rPr>
              <a:t>The Myth of the Spoiled Child: Challenging the Conventional Wisdom about Children and Parenting.</a:t>
            </a:r>
            <a:r>
              <a:rPr lang="en-US" sz="2000" b="1" dirty="0">
                <a:solidFill>
                  <a:srgbClr val="000066"/>
                </a:solidFill>
              </a:rPr>
              <a:t> Boston: Da Capo Press.</a:t>
            </a:r>
          </a:p>
          <a:p>
            <a:r>
              <a:rPr lang="en-US" sz="2000" b="1" dirty="0">
                <a:solidFill>
                  <a:srgbClr val="000066"/>
                </a:solidFill>
                <a:effectLst>
                  <a:outerShdw blurRad="38100" dist="38100" dir="2700000" algn="tl">
                    <a:srgbClr val="000000">
                      <a:alpha val="43137"/>
                    </a:srgbClr>
                  </a:outerShdw>
                </a:effectLst>
              </a:rPr>
              <a:t>Knight, D., Sheets, J., &amp; Young, P</a:t>
            </a:r>
            <a:r>
              <a:rPr lang="en-US" sz="2000" b="1" dirty="0">
                <a:solidFill>
                  <a:srgbClr val="000066"/>
                </a:solidFill>
              </a:rPr>
              <a:t>. (2015). Is the Grit Phenomenon Edu-fact or Edu-fad? Principal Navigator, Vol. 10, No. 3, p. 32-35.</a:t>
            </a:r>
          </a:p>
          <a:p>
            <a:r>
              <a:rPr lang="en-US" sz="2000" b="1" dirty="0" err="1">
                <a:solidFill>
                  <a:srgbClr val="000066"/>
                </a:solidFill>
                <a:effectLst>
                  <a:outerShdw blurRad="38100" dist="38100" dir="2700000" algn="tl">
                    <a:srgbClr val="000000">
                      <a:alpha val="43137"/>
                    </a:srgbClr>
                  </a:outerShdw>
                </a:effectLst>
              </a:rPr>
              <a:t>Lythcott-Haims</a:t>
            </a:r>
            <a:r>
              <a:rPr lang="en-US" sz="2000" b="1" dirty="0">
                <a:solidFill>
                  <a:srgbClr val="000066"/>
                </a:solidFill>
                <a:effectLst>
                  <a:outerShdw blurRad="38100" dist="38100" dir="2700000" algn="tl">
                    <a:srgbClr val="000000">
                      <a:alpha val="43137"/>
                    </a:srgbClr>
                  </a:outerShdw>
                </a:effectLst>
              </a:rPr>
              <a:t>, J. </a:t>
            </a:r>
            <a:r>
              <a:rPr lang="en-US" sz="2000" b="1" dirty="0">
                <a:solidFill>
                  <a:srgbClr val="000066"/>
                </a:solidFill>
              </a:rPr>
              <a:t>(2016). </a:t>
            </a:r>
            <a:r>
              <a:rPr lang="en-US" sz="2000" b="1" i="1" dirty="0">
                <a:solidFill>
                  <a:srgbClr val="000066"/>
                </a:solidFill>
              </a:rPr>
              <a:t>How to Raise an Adult: Break Free of the </a:t>
            </a:r>
            <a:r>
              <a:rPr lang="en-US" sz="2000" b="1" i="1" dirty="0" err="1">
                <a:solidFill>
                  <a:srgbClr val="000066"/>
                </a:solidFill>
              </a:rPr>
              <a:t>Overparenting</a:t>
            </a:r>
            <a:r>
              <a:rPr lang="en-US" sz="2000" b="1" i="1" dirty="0">
                <a:solidFill>
                  <a:srgbClr val="000066"/>
                </a:solidFill>
              </a:rPr>
              <a:t> Trap and Prepare Your Kid for Success. </a:t>
            </a:r>
            <a:r>
              <a:rPr lang="en-US" sz="2000" b="1" dirty="0">
                <a:solidFill>
                  <a:srgbClr val="000066"/>
                </a:solidFill>
              </a:rPr>
              <a:t>New York: Henry Holt and Company.</a:t>
            </a:r>
          </a:p>
          <a:p>
            <a:r>
              <a:rPr lang="en-US" sz="2000" b="1" dirty="0">
                <a:solidFill>
                  <a:srgbClr val="000066"/>
                </a:solidFill>
                <a:effectLst>
                  <a:outerShdw blurRad="38100" dist="38100" dir="2700000" algn="tl">
                    <a:srgbClr val="000000">
                      <a:alpha val="43137"/>
                    </a:srgbClr>
                  </a:outerShdw>
                </a:effectLst>
              </a:rPr>
              <a:t>Meyer, U. </a:t>
            </a:r>
            <a:r>
              <a:rPr lang="en-US" sz="2000" b="1" dirty="0">
                <a:solidFill>
                  <a:srgbClr val="000066"/>
                </a:solidFill>
              </a:rPr>
              <a:t>(2015). </a:t>
            </a:r>
            <a:r>
              <a:rPr lang="en-US" sz="2000" b="1" i="1" dirty="0">
                <a:solidFill>
                  <a:srgbClr val="000066"/>
                </a:solidFill>
              </a:rPr>
              <a:t>Above the Line: Lessons in Leadership and Life from a Championship Season</a:t>
            </a:r>
            <a:r>
              <a:rPr lang="en-US" sz="2000" b="1" dirty="0">
                <a:solidFill>
                  <a:srgbClr val="000066"/>
                </a:solidFill>
              </a:rPr>
              <a:t>. New York: Penguin Press.</a:t>
            </a:r>
            <a:endParaRPr lang="en-US" sz="2000" b="1" dirty="0">
              <a:solidFill>
                <a:srgbClr val="000066"/>
              </a:solidFill>
              <a:effectLst>
                <a:outerShdw blurRad="38100" dist="38100" dir="2700000" algn="tl">
                  <a:srgbClr val="000000">
                    <a:alpha val="43137"/>
                  </a:srgbClr>
                </a:outerShdw>
              </a:effectLst>
            </a:endParaRPr>
          </a:p>
        </p:txBody>
      </p:sp>
      <p:pic>
        <p:nvPicPr>
          <p:cNvPr id="7170" name="Picture 2" descr="http://www.vapld.info/images/ys/book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82442" y="334962"/>
            <a:ext cx="1196988" cy="985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3103562"/>
      </p:ext>
    </p:extLst>
  </p:cSld>
  <p:clrMapOvr>
    <a:masterClrMapping/>
  </p:clrMapOvr>
  <p:transition spd="slow" advClick="0" advTm="10000">
    <p:randomBar dir="ver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12844" y="242671"/>
            <a:ext cx="11167352" cy="975995"/>
          </a:xfrm>
        </p:spPr>
        <p:txBody>
          <a:bodyPr>
            <a:noAutofit/>
          </a:bodyPr>
          <a:lstStyle/>
          <a:p>
            <a:r>
              <a:rPr lang="en-US" altLang="en-US" sz="6600" b="1" dirty="0">
                <a:solidFill>
                  <a:srgbClr val="C00000"/>
                </a:solidFill>
                <a:latin typeface="+mn-lt"/>
              </a:rPr>
              <a:t>References</a:t>
            </a:r>
            <a:endParaRPr lang="en-US" sz="6600" dirty="0">
              <a:solidFill>
                <a:srgbClr val="C00000"/>
              </a:solidFill>
              <a:latin typeface="+mn-lt"/>
            </a:endParaRPr>
          </a:p>
        </p:txBody>
      </p:sp>
      <p:sp>
        <p:nvSpPr>
          <p:cNvPr id="4" name="Text Placeholder 3"/>
          <p:cNvSpPr>
            <a:spLocks noGrp="1"/>
          </p:cNvSpPr>
          <p:nvPr>
            <p:ph type="body" sz="half" idx="2"/>
          </p:nvPr>
        </p:nvSpPr>
        <p:spPr>
          <a:xfrm>
            <a:off x="538480" y="1267203"/>
            <a:ext cx="11172948" cy="5434386"/>
          </a:xfrm>
        </p:spPr>
        <p:txBody>
          <a:bodyPr anchor="t">
            <a:normAutofit/>
          </a:bodyPr>
          <a:lstStyle/>
          <a:p>
            <a:r>
              <a:rPr lang="en-US" altLang="en-US" sz="2000" b="1" dirty="0">
                <a:solidFill>
                  <a:srgbClr val="000066"/>
                </a:solidFill>
                <a:effectLst>
                  <a:outerShdw blurRad="38100" dist="38100" dir="2700000" algn="tl">
                    <a:srgbClr val="000000">
                      <a:alpha val="43137"/>
                    </a:srgbClr>
                  </a:outerShdw>
                </a:effectLst>
              </a:rPr>
              <a:t>Pappano, L</a:t>
            </a:r>
            <a:r>
              <a:rPr lang="en-US" altLang="en-US" sz="2000" b="1" dirty="0">
                <a:solidFill>
                  <a:srgbClr val="000066"/>
                </a:solidFill>
              </a:rPr>
              <a:t>. (2013). </a:t>
            </a:r>
            <a:r>
              <a:rPr lang="ja-JP" altLang="en-US" sz="2000" b="1" dirty="0">
                <a:solidFill>
                  <a:srgbClr val="000066"/>
                </a:solidFill>
              </a:rPr>
              <a:t>“</a:t>
            </a:r>
            <a:r>
              <a:rPr lang="en-US" altLang="en-US" sz="2000" b="1" dirty="0">
                <a:solidFill>
                  <a:srgbClr val="000066"/>
                </a:solidFill>
              </a:rPr>
              <a:t>Grit</a:t>
            </a:r>
            <a:r>
              <a:rPr lang="ja-JP" altLang="en-US" sz="2000" b="1" dirty="0">
                <a:solidFill>
                  <a:srgbClr val="000066"/>
                </a:solidFill>
              </a:rPr>
              <a:t>”</a:t>
            </a:r>
            <a:r>
              <a:rPr lang="en-US" altLang="en-US" sz="2000" b="1" dirty="0">
                <a:solidFill>
                  <a:srgbClr val="000066"/>
                </a:solidFill>
              </a:rPr>
              <a:t> and The New Character Education. Harvard Education Newsletter Vol. 29, Number 1</a:t>
            </a:r>
            <a:r>
              <a:rPr lang="en-US" altLang="en-US" sz="2000" b="1" dirty="0">
                <a:solidFill>
                  <a:srgbClr val="000066"/>
                </a:solidFill>
                <a:cs typeface="Times New Roman" panose="02020603050405020304" pitchFamily="18" charset="0"/>
              </a:rPr>
              <a:t>—Jan./Feb.</a:t>
            </a:r>
          </a:p>
          <a:p>
            <a:r>
              <a:rPr lang="en-US" altLang="en-US" sz="2000" b="1" dirty="0">
                <a:solidFill>
                  <a:srgbClr val="000066"/>
                </a:solidFill>
                <a:effectLst>
                  <a:outerShdw blurRad="38100" dist="38100" dir="2700000" algn="tl">
                    <a:srgbClr val="C0C0C0"/>
                  </a:outerShdw>
                </a:effectLst>
                <a:cs typeface="Arial" charset="0"/>
              </a:rPr>
              <a:t>Putnam, R., (2015). </a:t>
            </a:r>
            <a:r>
              <a:rPr lang="en-US" sz="2000" b="1" i="1" dirty="0">
                <a:solidFill>
                  <a:srgbClr val="000066"/>
                </a:solidFill>
              </a:rPr>
              <a:t>Our Kids: The American Dream in Crisis</a:t>
            </a:r>
            <a:r>
              <a:rPr lang="en-US" sz="2000" b="1" dirty="0">
                <a:solidFill>
                  <a:srgbClr val="000066"/>
                </a:solidFill>
              </a:rPr>
              <a:t>. New York: Simon and Schuster. </a:t>
            </a:r>
            <a:endParaRPr lang="en-US" altLang="en-US" sz="2000" b="1" dirty="0">
              <a:solidFill>
                <a:srgbClr val="000066"/>
              </a:solidFill>
              <a:effectLst>
                <a:outerShdw blurRad="38100" dist="38100" dir="2700000" algn="tl">
                  <a:srgbClr val="C0C0C0"/>
                </a:outerShdw>
              </a:effectLst>
              <a:cs typeface="Arial" charset="0"/>
            </a:endParaRPr>
          </a:p>
          <a:p>
            <a:r>
              <a:rPr lang="en-US" altLang="en-US" sz="2000" b="1" dirty="0">
                <a:solidFill>
                  <a:srgbClr val="000066"/>
                </a:solidFill>
                <a:effectLst>
                  <a:outerShdw blurRad="38100" dist="38100" dir="2700000" algn="tl">
                    <a:srgbClr val="C0C0C0"/>
                  </a:outerShdw>
                </a:effectLst>
                <a:cs typeface="Arial" charset="0"/>
              </a:rPr>
              <a:t>Ricci, M. (2013). </a:t>
            </a:r>
            <a:r>
              <a:rPr lang="en-US" altLang="en-US" sz="2000" b="1" i="1" dirty="0">
                <a:solidFill>
                  <a:srgbClr val="000066"/>
                </a:solidFill>
                <a:cs typeface="Arial" charset="0"/>
              </a:rPr>
              <a:t>Mindsets in The Classroom: Building a Culture of Success and Student Achievement in Schools. </a:t>
            </a:r>
            <a:r>
              <a:rPr lang="en-US" altLang="en-US" sz="2000" b="1" dirty="0">
                <a:solidFill>
                  <a:srgbClr val="000066"/>
                </a:solidFill>
                <a:cs typeface="Arial" charset="0"/>
              </a:rPr>
              <a:t>Waco, TX: </a:t>
            </a:r>
            <a:r>
              <a:rPr lang="en-US" altLang="en-US" sz="2000" b="1" dirty="0" err="1">
                <a:solidFill>
                  <a:srgbClr val="000066"/>
                </a:solidFill>
                <a:cs typeface="Arial" charset="0"/>
              </a:rPr>
              <a:t>Purfrock</a:t>
            </a:r>
            <a:r>
              <a:rPr lang="en-US" altLang="en-US" sz="2000" b="1" dirty="0">
                <a:solidFill>
                  <a:srgbClr val="000066"/>
                </a:solidFill>
                <a:cs typeface="Arial" charset="0"/>
              </a:rPr>
              <a:t> Press, Inc.</a:t>
            </a:r>
          </a:p>
          <a:p>
            <a:r>
              <a:rPr lang="en-US" sz="2000" b="1" dirty="0">
                <a:solidFill>
                  <a:srgbClr val="000066"/>
                </a:solidFill>
                <a:effectLst>
                  <a:outerShdw blurRad="38100" dist="38100" dir="2700000" algn="tl">
                    <a:srgbClr val="000000">
                      <a:alpha val="43137"/>
                    </a:srgbClr>
                  </a:outerShdw>
                </a:effectLst>
              </a:rPr>
              <a:t>Silver, D. (2012). </a:t>
            </a:r>
            <a:r>
              <a:rPr lang="en-US" sz="2000" b="1" i="1" dirty="0">
                <a:solidFill>
                  <a:srgbClr val="000066"/>
                </a:solidFill>
              </a:rPr>
              <a:t>Fall Down 7 Times, Get Up 8. Teaching Kids to Succeed</a:t>
            </a:r>
            <a:r>
              <a:rPr lang="en-US" sz="2000" b="1" dirty="0">
                <a:solidFill>
                  <a:srgbClr val="000066"/>
                </a:solidFill>
              </a:rPr>
              <a:t>. Thousand Oaks, CA; Corwin Press.</a:t>
            </a:r>
          </a:p>
          <a:p>
            <a:r>
              <a:rPr lang="en-US" sz="2000" b="1" dirty="0">
                <a:solidFill>
                  <a:srgbClr val="000066"/>
                </a:solidFill>
                <a:effectLst>
                  <a:outerShdw blurRad="38100" dist="38100" dir="2700000" algn="tl">
                    <a:srgbClr val="000000">
                      <a:alpha val="43137"/>
                    </a:srgbClr>
                  </a:outerShdw>
                </a:effectLst>
              </a:rPr>
              <a:t>Tough, P. </a:t>
            </a:r>
            <a:r>
              <a:rPr lang="en-US" sz="2000" b="1" dirty="0">
                <a:solidFill>
                  <a:srgbClr val="000066"/>
                </a:solidFill>
              </a:rPr>
              <a:t>(2012). </a:t>
            </a:r>
            <a:r>
              <a:rPr lang="en-US" sz="2000" b="1" i="1" dirty="0">
                <a:solidFill>
                  <a:srgbClr val="000066"/>
                </a:solidFill>
              </a:rPr>
              <a:t>How Children Succeed: Grit, Curiosity, and the Hidden Power of Character</a:t>
            </a:r>
            <a:r>
              <a:rPr lang="en-US" sz="2000" b="1" dirty="0">
                <a:solidFill>
                  <a:srgbClr val="000066"/>
                </a:solidFill>
              </a:rPr>
              <a:t>. Boston: Houghton Mifflin Harcourt.</a:t>
            </a:r>
          </a:p>
          <a:p>
            <a:r>
              <a:rPr lang="en-US" sz="2000" b="1" dirty="0">
                <a:solidFill>
                  <a:srgbClr val="000066"/>
                </a:solidFill>
                <a:effectLst>
                  <a:outerShdw blurRad="38100" dist="38100" dir="2700000" algn="tl">
                    <a:srgbClr val="000000">
                      <a:alpha val="43137"/>
                    </a:srgbClr>
                  </a:outerShdw>
                </a:effectLst>
              </a:rPr>
              <a:t>Tough, P. (2016. </a:t>
            </a:r>
            <a:r>
              <a:rPr lang="en-US" sz="2000" b="1" i="1" dirty="0">
                <a:solidFill>
                  <a:srgbClr val="000066"/>
                </a:solidFill>
              </a:rPr>
              <a:t>Helping Children Succeed: What Works and Why</a:t>
            </a:r>
            <a:r>
              <a:rPr lang="en-US" sz="2000" b="1" dirty="0">
                <a:solidFill>
                  <a:srgbClr val="000066"/>
                </a:solidFill>
              </a:rPr>
              <a:t>.</a:t>
            </a:r>
            <a:r>
              <a:rPr lang="en-US" sz="2000" b="1" dirty="0">
                <a:solidFill>
                  <a:srgbClr val="000066"/>
                </a:solidFill>
                <a:effectLst>
                  <a:outerShdw blurRad="38100" dist="38100" dir="2700000" algn="tl">
                    <a:srgbClr val="000000">
                      <a:alpha val="43137"/>
                    </a:srgbClr>
                  </a:outerShdw>
                </a:effectLst>
              </a:rPr>
              <a:t> </a:t>
            </a:r>
            <a:r>
              <a:rPr lang="en-US" sz="2000" b="1" dirty="0">
                <a:solidFill>
                  <a:srgbClr val="000066"/>
                </a:solidFill>
              </a:rPr>
              <a:t>New York: Houghton Mifflin Harcourt.</a:t>
            </a:r>
            <a:endParaRPr lang="en-US" sz="2000" b="1" dirty="0">
              <a:solidFill>
                <a:srgbClr val="000066"/>
              </a:solidFill>
              <a:effectLst>
                <a:outerShdw blurRad="38100" dist="38100" dir="2700000" algn="tl">
                  <a:srgbClr val="000000">
                    <a:alpha val="43137"/>
                  </a:srgbClr>
                </a:outerShdw>
              </a:effectLst>
            </a:endParaRPr>
          </a:p>
          <a:p>
            <a:r>
              <a:rPr lang="en-US" sz="2000" b="1" dirty="0" err="1">
                <a:solidFill>
                  <a:srgbClr val="000066"/>
                </a:solidFill>
                <a:effectLst>
                  <a:outerShdw blurRad="38100" dist="38100" dir="2700000" algn="tl">
                    <a:srgbClr val="000000">
                      <a:alpha val="43137"/>
                    </a:srgbClr>
                  </a:outerShdw>
                </a:effectLst>
              </a:rPr>
              <a:t>Tulgan</a:t>
            </a:r>
            <a:r>
              <a:rPr lang="en-US" sz="2000" b="1" dirty="0">
                <a:solidFill>
                  <a:srgbClr val="000066"/>
                </a:solidFill>
                <a:effectLst>
                  <a:outerShdw blurRad="38100" dist="38100" dir="2700000" algn="tl">
                    <a:srgbClr val="000000">
                      <a:alpha val="43137"/>
                    </a:srgbClr>
                  </a:outerShdw>
                </a:effectLst>
              </a:rPr>
              <a:t>, B. </a:t>
            </a:r>
            <a:r>
              <a:rPr lang="en-US" sz="2000" b="1" dirty="0">
                <a:solidFill>
                  <a:srgbClr val="000066"/>
                </a:solidFill>
              </a:rPr>
              <a:t>(2009). </a:t>
            </a:r>
            <a:r>
              <a:rPr lang="en-US" sz="2000" b="1" i="1" dirty="0">
                <a:solidFill>
                  <a:srgbClr val="000066"/>
                </a:solidFill>
              </a:rPr>
              <a:t>Not Everyone Gets a Trophy: How to Manage Generation Y</a:t>
            </a:r>
            <a:r>
              <a:rPr lang="en-US" sz="2000" b="1" dirty="0">
                <a:solidFill>
                  <a:srgbClr val="000066"/>
                </a:solidFill>
              </a:rPr>
              <a:t>.  San Francisco: </a:t>
            </a:r>
            <a:r>
              <a:rPr lang="en-US" sz="2000" b="1" dirty="0" err="1">
                <a:solidFill>
                  <a:srgbClr val="000066"/>
                </a:solidFill>
              </a:rPr>
              <a:t>Jossey</a:t>
            </a:r>
            <a:r>
              <a:rPr lang="en-US" sz="2000" b="1" dirty="0">
                <a:solidFill>
                  <a:srgbClr val="000066"/>
                </a:solidFill>
              </a:rPr>
              <a:t>-Bass.</a:t>
            </a:r>
          </a:p>
          <a:p>
            <a:r>
              <a:rPr lang="en-US" sz="2000" b="1" dirty="0" err="1">
                <a:solidFill>
                  <a:srgbClr val="000066"/>
                </a:solidFill>
                <a:effectLst>
                  <a:outerShdw blurRad="38100" dist="38100" dir="2700000" algn="tl">
                    <a:srgbClr val="000000">
                      <a:alpha val="43137"/>
                    </a:srgbClr>
                  </a:outerShdw>
                </a:effectLst>
              </a:rPr>
              <a:t>Wormeli</a:t>
            </a:r>
            <a:r>
              <a:rPr lang="en-US" sz="2000" b="1" dirty="0">
                <a:solidFill>
                  <a:srgbClr val="000066"/>
                </a:solidFill>
                <a:effectLst>
                  <a:outerShdw blurRad="38100" dist="38100" dir="2700000" algn="tl">
                    <a:srgbClr val="000000">
                      <a:alpha val="43137"/>
                    </a:srgbClr>
                  </a:outerShdw>
                </a:effectLst>
              </a:rPr>
              <a:t>, R</a:t>
            </a:r>
            <a:r>
              <a:rPr lang="en-US" sz="2000" b="1" dirty="0">
                <a:solidFill>
                  <a:srgbClr val="000066"/>
                </a:solidFill>
              </a:rPr>
              <a:t>.  Perseverance and Grit. AMLE Magazine, Jan. 2014,  Vol. 1, #5.</a:t>
            </a:r>
          </a:p>
          <a:p>
            <a:r>
              <a:rPr lang="en-US" sz="2000" b="1" dirty="0">
                <a:solidFill>
                  <a:srgbClr val="000066"/>
                </a:solidFill>
                <a:effectLst>
                  <a:outerShdw blurRad="38100" dist="38100" dir="2700000" algn="tl">
                    <a:srgbClr val="000000">
                      <a:alpha val="43137"/>
                    </a:srgbClr>
                  </a:outerShdw>
                </a:effectLst>
              </a:rPr>
              <a:t>Young, P., Green, T., &amp; Dunning, D. (2016). </a:t>
            </a:r>
            <a:r>
              <a:rPr lang="en-US" sz="2000" b="1" i="1" dirty="0">
                <a:solidFill>
                  <a:srgbClr val="000066"/>
                </a:solidFill>
              </a:rPr>
              <a:t>Grit to Teach and the Mindset to Stay: Do You Have What It Takes?</a:t>
            </a:r>
            <a:r>
              <a:rPr lang="en-US" sz="2000" b="1" dirty="0">
                <a:solidFill>
                  <a:srgbClr val="000066"/>
                </a:solidFill>
              </a:rPr>
              <a:t> Austin, TX: </a:t>
            </a:r>
            <a:r>
              <a:rPr lang="en-US" sz="2000" b="1" dirty="0" err="1">
                <a:solidFill>
                  <a:srgbClr val="000066"/>
                </a:solidFill>
              </a:rPr>
              <a:t>Sentia</a:t>
            </a:r>
            <a:r>
              <a:rPr lang="en-US" sz="2000" b="1" dirty="0">
                <a:solidFill>
                  <a:srgbClr val="000066"/>
                </a:solidFill>
              </a:rPr>
              <a:t> Publishing.</a:t>
            </a:r>
          </a:p>
        </p:txBody>
      </p:sp>
      <p:pic>
        <p:nvPicPr>
          <p:cNvPr id="7170" name="Picture 2" descr="http://www.vapld.info/images/ys/book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77428" y="194134"/>
            <a:ext cx="1196988" cy="985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1387970"/>
      </p:ext>
    </p:extLst>
  </p:cSld>
  <p:clrMapOvr>
    <a:masterClrMapping/>
  </p:clrMapOvr>
  <p:transition spd="slow" advClick="0" advTm="10000">
    <p:randomBar dir="ver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832" y="335280"/>
            <a:ext cx="7201888" cy="1036320"/>
          </a:xfrm>
        </p:spPr>
        <p:txBody>
          <a:bodyPr>
            <a:noAutofit/>
          </a:bodyPr>
          <a:lstStyle/>
          <a:p>
            <a:r>
              <a:rPr lang="en-US" sz="5400" b="1" dirty="0">
                <a:solidFill>
                  <a:srgbClr val="C00000"/>
                </a:solidFill>
                <a:effectLst>
                  <a:outerShdw blurRad="38100" dist="38100" dir="2700000" algn="tl">
                    <a:srgbClr val="000000">
                      <a:alpha val="43137"/>
                    </a:srgbClr>
                  </a:outerShdw>
                </a:effectLst>
                <a:latin typeface="+mn-lt"/>
              </a:rPr>
              <a:t>Recommended Reading</a:t>
            </a:r>
          </a:p>
        </p:txBody>
      </p:sp>
      <p:pic>
        <p:nvPicPr>
          <p:cNvPr id="18438" name="Picture 6" descr="http://www.thepositivespirit.org/wp-content/uploads/2013/05/mindse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78423" y="589042"/>
            <a:ext cx="1773267" cy="2754590"/>
          </a:xfrm>
          <a:prstGeom prst="rect">
            <a:avLst/>
          </a:prstGeom>
          <a:noFill/>
          <a:ln>
            <a:solidFill>
              <a:srgbClr val="003399"/>
            </a:solidFill>
          </a:ln>
          <a:effectLst>
            <a:innerShdw blurRad="63500" dist="50800" dir="10800000">
              <a:prstClr val="black">
                <a:alpha val="50000"/>
              </a:prstClr>
            </a:innerShdw>
          </a:effectLst>
          <a:scene3d>
            <a:camera prst="perspectiveContrastingRightFacing">
              <a:rot lat="600000" lon="19800000" rev="0"/>
            </a:camera>
            <a:lightRig rig="threePt" dir="t"/>
          </a:scene3d>
          <a:sp3d extrusionH="88900" contourW="95250">
            <a:bevelT w="50800" h="120650"/>
            <a:bevelB w="69850" h="139700"/>
          </a:sp3d>
          <a:extLst>
            <a:ext uri="{909E8E84-426E-40DD-AFC4-6F175D3DCCD1}">
              <a14:hiddenFill xmlns:a14="http://schemas.microsoft.com/office/drawing/2010/main">
                <a:solidFill>
                  <a:srgbClr val="FFFFFF"/>
                </a:solidFill>
              </a14:hiddenFill>
            </a:ext>
          </a:extLst>
        </p:spPr>
      </p:pic>
      <p:pic>
        <p:nvPicPr>
          <p:cNvPr id="10" name="Picture 5" descr="Our_Kid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a:off x="9908412" y="335280"/>
            <a:ext cx="1996673" cy="2895600"/>
          </a:xfrm>
          <a:prstGeom prst="rect">
            <a:avLst/>
          </a:prstGeom>
          <a:noFill/>
          <a:ln w="19050">
            <a:solidFill>
              <a:srgbClr val="000000"/>
            </a:solidFill>
            <a:miter lim="800000"/>
            <a:headEnd/>
            <a:tailEnd/>
          </a:ln>
          <a:scene3d>
            <a:camera prst="perspectiveContrastingRightFacing">
              <a:rot lat="0" lon="19800000" rev="0"/>
            </a:camera>
            <a:lightRig rig="threePt" dir="t">
              <a:rot lat="0" lon="0" rev="3000000"/>
            </a:lightRig>
          </a:scene3d>
          <a:sp3d extrusionH="158750" contourW="88900">
            <a:bevelT w="57150"/>
          </a:sp3d>
          <a:extLst>
            <a:ext uri="{909E8E84-426E-40DD-AFC4-6F175D3DCCD1}">
              <a14:hiddenFill xmlns:a14="http://schemas.microsoft.com/office/drawing/2010/main">
                <a:solidFill>
                  <a:srgbClr val="FFFFFF"/>
                </a:solidFill>
              </a14:hiddenFill>
            </a:ext>
          </a:extLst>
        </p:spPr>
      </p:pic>
      <p:pic>
        <p:nvPicPr>
          <p:cNvPr id="14"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30036" y="1356597"/>
            <a:ext cx="1583406" cy="2331959"/>
          </a:xfrm>
          <a:prstGeom prst="rect">
            <a:avLst/>
          </a:prstGeom>
          <a:noFill/>
          <a:ln w="127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descr="http://angeladuckworth.com/wp-content/uploads/2015/11/book-cover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855892" y="3688556"/>
            <a:ext cx="2245360" cy="303190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6" name="Object 4"/>
          <p:cNvGraphicFramePr>
            <a:graphicFrameLocks noGrp="1" noChangeAspect="1"/>
          </p:cNvGraphicFramePr>
          <p:nvPr>
            <p:ph idx="1"/>
            <p:extLst/>
          </p:nvPr>
        </p:nvGraphicFramePr>
        <p:xfrm>
          <a:off x="2766332" y="3688556"/>
          <a:ext cx="2140713" cy="2656842"/>
        </p:xfrm>
        <a:graphic>
          <a:graphicData uri="http://schemas.openxmlformats.org/presentationml/2006/ole">
            <mc:AlternateContent xmlns:mc="http://schemas.openxmlformats.org/markup-compatibility/2006">
              <mc:Choice xmlns:v="urn:schemas-microsoft-com:vml" Requires="v">
                <p:oleObj spid="_x0000_s1030" name="Acrobat Document" r:id="rId8" imgW="4663359" imgH="6035040" progId="AcroExch.Document.DC">
                  <p:embed/>
                </p:oleObj>
              </mc:Choice>
              <mc:Fallback>
                <p:oleObj name="Acrobat Document" r:id="rId8" imgW="4663359" imgH="6035040" progId="AcroExch.Document.DC">
                  <p:embed/>
                  <p:pic>
                    <p:nvPicPr>
                      <p:cNvPr id="16"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66332" y="3688556"/>
                        <a:ext cx="2140713" cy="2656842"/>
                      </a:xfrm>
                      <a:prstGeom prst="rect">
                        <a:avLst/>
                      </a:prstGeom>
                      <a:solidFill>
                        <a:srgbClr val="0000FF"/>
                      </a:solidFill>
                      <a:ln w="28575">
                        <a:solidFill>
                          <a:srgbClr val="000066"/>
                        </a:solidFill>
                      </a:ln>
                      <a:effectLst/>
                      <a:extLst/>
                    </p:spPr>
                  </p:pic>
                </p:oleObj>
              </mc:Fallback>
            </mc:AlternateContent>
          </a:graphicData>
        </a:graphic>
      </p:graphicFrame>
      <p:pic>
        <p:nvPicPr>
          <p:cNvPr id="17" name="Picture 4" descr="What_Gritty_Kids_Do"/>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690231" y="1468259"/>
            <a:ext cx="2493222" cy="1869916"/>
          </a:xfrm>
          <a:prstGeom prst="rect">
            <a:avLst/>
          </a:prstGeom>
          <a:noFill/>
          <a:ln w="19050">
            <a:solidFill>
              <a:srgbClr val="000066"/>
            </a:solidFill>
          </a:ln>
          <a:extLst>
            <a:ext uri="{909E8E84-426E-40DD-AFC4-6F175D3DCCD1}">
              <a14:hiddenFill xmlns:a14="http://schemas.microsoft.com/office/drawing/2010/main">
                <a:solidFill>
                  <a:srgbClr val="FFFFFF"/>
                </a:solidFill>
              </a14:hiddenFill>
            </a:ext>
          </a:extLst>
        </p:spPr>
      </p:pic>
      <p:pic>
        <p:nvPicPr>
          <p:cNvPr id="6148" name="Picture 4" descr="http://ecx.images-amazon.com/images/I/51FqrlRx1cL._SY344_BO1,204,203,200_QL70_.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20446" y="3990101"/>
            <a:ext cx="1643370" cy="2461499"/>
          </a:xfrm>
          <a:prstGeom prst="rect">
            <a:avLst/>
          </a:prstGeom>
          <a:noFill/>
          <a:ln w="19050">
            <a:solidFill>
              <a:srgbClr val="7030A0"/>
            </a:solidFill>
          </a:ln>
          <a:extLst>
            <a:ext uri="{909E8E84-426E-40DD-AFC4-6F175D3DCCD1}">
              <a14:hiddenFill xmlns:a14="http://schemas.microsoft.com/office/drawing/2010/main">
                <a:solidFill>
                  <a:srgbClr val="FFFFFF"/>
                </a:solidFill>
              </a14:hiddenFill>
            </a:ext>
          </a:extLst>
        </p:spPr>
      </p:pic>
      <p:pic>
        <p:nvPicPr>
          <p:cNvPr id="6150" name="Picture 6" descr="http://growingleaders.com/wp-content/uploads/2014/07/GeniY_ProductImage.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1970" y="1639451"/>
            <a:ext cx="2517045" cy="2517045"/>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ttp://www2.alibris-static.com/fall-down-7-times-get-up-8-teaching-kids-to-succeed/isbn/9781412998772_l.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636222" y="3990101"/>
            <a:ext cx="1577220" cy="2362876"/>
          </a:xfrm>
          <a:prstGeom prst="rect">
            <a:avLst/>
          </a:prstGeom>
          <a:noFill/>
          <a:ln w="28575">
            <a:solidFill>
              <a:schemeClr val="accent2">
                <a:lumMod val="75000"/>
              </a:schemeClr>
            </a:solidFill>
          </a:ln>
          <a:extLst>
            <a:ext uri="{909E8E84-426E-40DD-AFC4-6F175D3DCCD1}">
              <a14:hiddenFill xmlns:a14="http://schemas.microsoft.com/office/drawing/2010/main">
                <a:solidFill>
                  <a:srgbClr val="FFFFFF"/>
                </a:solidFill>
              </a14:hiddenFill>
            </a:ext>
          </a:extLst>
        </p:spPr>
      </p:pic>
      <p:pic>
        <p:nvPicPr>
          <p:cNvPr id="6154" name="Picture 10" descr="http://s.s-bol.com/imgbase0/imagebase2/large/FC/2/5/1/1/9200000033631152.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27315" y="4247936"/>
            <a:ext cx="1486353" cy="2295104"/>
          </a:xfrm>
          <a:prstGeom prst="rect">
            <a:avLst/>
          </a:prstGeom>
          <a:noFill/>
          <a:ln w="28575">
            <a:solidFill>
              <a:srgbClr val="000099"/>
            </a:solidFill>
          </a:ln>
          <a:scene3d>
            <a:camera prst="isometricOffAxis1Right"/>
            <a:lightRig rig="threePt" dir="t"/>
          </a:scene3d>
          <a:sp3d extrusionH="139700" contourW="63500">
            <a:contourClr>
              <a:schemeClr val="bg2">
                <a:lumMod val="90000"/>
              </a:schemeClr>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9670618"/>
      </p:ext>
    </p:extLst>
  </p:cSld>
  <p:clrMapOvr>
    <a:masterClrMapping/>
  </p:clrMapOvr>
  <p:transition spd="slow" advClick="0" advTm="12000">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66" y="111903"/>
            <a:ext cx="7201888" cy="1036320"/>
          </a:xfrm>
        </p:spPr>
        <p:txBody>
          <a:bodyPr>
            <a:noAutofit/>
          </a:bodyPr>
          <a:lstStyle/>
          <a:p>
            <a:r>
              <a:rPr lang="en-US" sz="5400" b="1" dirty="0">
                <a:solidFill>
                  <a:srgbClr val="C00000"/>
                </a:solidFill>
                <a:effectLst>
                  <a:outerShdw blurRad="38100" dist="38100" dir="2700000" algn="tl">
                    <a:srgbClr val="000000">
                      <a:alpha val="43137"/>
                    </a:srgbClr>
                  </a:outerShdw>
                </a:effectLst>
                <a:latin typeface="+mn-lt"/>
              </a:rPr>
              <a:t>Children’s Books</a:t>
            </a:r>
          </a:p>
        </p:txBody>
      </p:sp>
      <p:pic>
        <p:nvPicPr>
          <p:cNvPr id="17" name="Picture 4" descr="What_Gritty_Kids_D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3266" y="1496328"/>
            <a:ext cx="2573473" cy="1930104"/>
          </a:xfrm>
          <a:prstGeom prst="rect">
            <a:avLst/>
          </a:prstGeom>
          <a:noFill/>
          <a:ln w="19050">
            <a:solidFill>
              <a:srgbClr val="000066"/>
            </a:solidFill>
          </a:ln>
          <a:extLst>
            <a:ext uri="{909E8E84-426E-40DD-AFC4-6F175D3DCCD1}">
              <a14:hiddenFill xmlns:a14="http://schemas.microsoft.com/office/drawing/2010/main">
                <a:solidFill>
                  <a:srgbClr val="FFFFFF"/>
                </a:solidFill>
              </a14:hiddenFill>
            </a:ext>
          </a:extLst>
        </p:spPr>
      </p:pic>
      <p:pic>
        <p:nvPicPr>
          <p:cNvPr id="18" name="Picture 11" descr="Scan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3105" y="3248560"/>
            <a:ext cx="2505016" cy="1661743"/>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9" name="Picture 25" descr="A_isfor_Abigai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78421" y="201300"/>
            <a:ext cx="2221053" cy="1920641"/>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 name="Picture 26" descr="RememberTheLadie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31492" y="144380"/>
            <a:ext cx="1980035" cy="2177715"/>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1" name="Picture 46" descr="Little_Red_He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35199" y="2635432"/>
            <a:ext cx="1852970" cy="2472508"/>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2" name="Picture 45" descr="Ant_and_Grasshoppe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4909" y="3775475"/>
            <a:ext cx="2256070" cy="299442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3" name="Picture 21"/>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6275"/>
          <a:stretch/>
        </p:blipFill>
        <p:spPr bwMode="auto">
          <a:xfrm>
            <a:off x="2672031" y="4567810"/>
            <a:ext cx="2104434" cy="229019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7" descr="MissCrandallsSchool"/>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07837" y="5045369"/>
            <a:ext cx="2548180" cy="1724526"/>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5" name="Picture 13" descr="The_Librarian"/>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678421" y="2280982"/>
            <a:ext cx="2157822" cy="249733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50" descr="Boy_Who_Harnessed_The_Wind"/>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508436" y="238385"/>
            <a:ext cx="1984031" cy="2356804"/>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8" name="Picture 49" descr="Diary_ofa_Young_Girl"/>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412" t="-513"/>
          <a:stretch/>
        </p:blipFill>
        <p:spPr bwMode="auto">
          <a:xfrm rot="10800000">
            <a:off x="10019874" y="2322094"/>
            <a:ext cx="1991651" cy="2419568"/>
          </a:xfrm>
          <a:prstGeom prst="rect">
            <a:avLst/>
          </a:prstGeom>
          <a:noFill/>
          <a:ln w="762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 name="Picture 15" descr="WholeBodyListeni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995268" y="5261625"/>
            <a:ext cx="2125263" cy="1596375"/>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2290" name="Picture 2" descr="Start by marking “If You`re Riding a Horse and It Dies, Get Off ..."/>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301422" y="905593"/>
            <a:ext cx="1972857" cy="223342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4" descr="Front Cove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10800000">
            <a:off x="9829521" y="4741663"/>
            <a:ext cx="2377255" cy="21163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4713626"/>
      </p:ext>
    </p:extLst>
  </p:cSld>
  <p:clrMapOvr>
    <a:masterClrMapping/>
  </p:clrMapOvr>
  <p:transition spd="slow" advClick="0" advTm="13000">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3840" y="365125"/>
            <a:ext cx="5486400" cy="1325563"/>
          </a:xfrm>
        </p:spPr>
        <p:txBody>
          <a:bodyPr>
            <a:normAutofit/>
          </a:bodyPr>
          <a:lstStyle/>
          <a:p>
            <a:r>
              <a:rPr lang="en-US" sz="6000" b="1" dirty="0">
                <a:solidFill>
                  <a:srgbClr val="C00000"/>
                </a:solidFill>
                <a:effectLst>
                  <a:outerShdw blurRad="38100" dist="38100" dir="2700000" algn="tl">
                    <a:srgbClr val="000000">
                      <a:alpha val="43137"/>
                    </a:srgbClr>
                  </a:outerShdw>
                </a:effectLst>
                <a:latin typeface="+mn-lt"/>
              </a:rPr>
              <a:t>Web Resources</a:t>
            </a:r>
          </a:p>
        </p:txBody>
      </p:sp>
      <p:sp>
        <p:nvSpPr>
          <p:cNvPr id="3" name="Content Placeholder 2"/>
          <p:cNvSpPr>
            <a:spLocks noGrp="1"/>
          </p:cNvSpPr>
          <p:nvPr>
            <p:ph idx="1"/>
          </p:nvPr>
        </p:nvSpPr>
        <p:spPr>
          <a:xfrm>
            <a:off x="1351280" y="2194559"/>
            <a:ext cx="10002520" cy="3982403"/>
          </a:xfrm>
        </p:spPr>
        <p:txBody>
          <a:bodyPr>
            <a:normAutofit/>
          </a:bodyPr>
          <a:lstStyle/>
          <a:p>
            <a:pPr marL="0" indent="0">
              <a:buNone/>
            </a:pPr>
            <a:r>
              <a:rPr lang="en-US" dirty="0">
                <a:hlinkClick r:id="rId2"/>
              </a:rPr>
              <a:t>http://www.edutopia.org/</a:t>
            </a:r>
            <a:endParaRPr lang="en-US" dirty="0"/>
          </a:p>
          <a:p>
            <a:pPr marL="0" indent="0">
              <a:buNone/>
            </a:pPr>
            <a:endParaRPr lang="en-US" dirty="0">
              <a:hlinkClick r:id=""/>
            </a:endParaRPr>
          </a:p>
          <a:p>
            <a:pPr marL="0" indent="0">
              <a:buNone/>
            </a:pPr>
            <a:r>
              <a:rPr lang="en-US" dirty="0">
                <a:hlinkClick r:id=""/>
              </a:rPr>
              <a:t>http</a:t>
            </a:r>
            <a:r>
              <a:rPr lang="en-US" dirty="0">
                <a:hlinkClick r:id="rId3"/>
              </a:rPr>
              <a:t>://www.mindsetonline.com/</a:t>
            </a:r>
            <a:endParaRPr lang="en-US" dirty="0"/>
          </a:p>
          <a:p>
            <a:pPr marL="0" indent="0">
              <a:buNone/>
            </a:pPr>
            <a:endParaRPr lang="en-US" dirty="0">
              <a:hlinkClick r:id=""/>
            </a:endParaRPr>
          </a:p>
          <a:p>
            <a:pPr marL="0" indent="0">
              <a:buNone/>
            </a:pPr>
            <a:r>
              <a:rPr lang="en-US" dirty="0">
                <a:hlinkClick r:id=""/>
              </a:rPr>
              <a:t>https</a:t>
            </a:r>
            <a:r>
              <a:rPr lang="en-US" dirty="0">
                <a:hlinkClick r:id="rId4"/>
              </a:rPr>
              <a:t>://sites.sas.upenn.edu/duckworth</a:t>
            </a:r>
            <a:endParaRPr lang="en-US" dirty="0"/>
          </a:p>
          <a:p>
            <a:pPr marL="0" indent="0">
              <a:buNone/>
            </a:pPr>
            <a:endParaRPr lang="en-US" dirty="0">
              <a:hlinkClick r:id=""/>
            </a:endParaRPr>
          </a:p>
          <a:p>
            <a:pPr marL="0" indent="0">
              <a:buNone/>
            </a:pPr>
            <a:r>
              <a:rPr lang="en-US" dirty="0">
                <a:hlinkClick r:id=""/>
              </a:rPr>
              <a:t>http</a:t>
            </a:r>
            <a:r>
              <a:rPr lang="en-US" dirty="0">
                <a:hlinkClick r:id="rId5"/>
              </a:rPr>
              <a:t>://www.naesp.org/</a:t>
            </a:r>
            <a:endParaRPr lang="en-US" dirty="0"/>
          </a:p>
          <a:p>
            <a:endParaRPr lang="en-US" dirty="0"/>
          </a:p>
          <a:p>
            <a:endParaRPr lang="en-US" dirty="0"/>
          </a:p>
          <a:p>
            <a:endParaRPr lang="en-US" dirty="0"/>
          </a:p>
        </p:txBody>
      </p:sp>
      <p:pic>
        <p:nvPicPr>
          <p:cNvPr id="5" name="Picture 4" descr="http://devrick.files.wordpress.com/2011/10/edutopia.jpg"/>
          <p:cNvPicPr>
            <a:picLocks noChangeAspect="1" noChangeArrowheads="1"/>
          </p:cNvPicPr>
          <p:nvPr/>
        </p:nvPicPr>
        <p:blipFill rotWithShape="1">
          <a:blip r:embed="rId6">
            <a:extLst>
              <a:ext uri="{28A0092B-C50C-407E-A947-70E740481C1C}">
                <a14:useLocalDpi xmlns:a14="http://schemas.microsoft.com/office/drawing/2010/main" val="0"/>
              </a:ext>
            </a:extLst>
          </a:blip>
          <a:srcRect t="15465" b="13947"/>
          <a:stretch/>
        </p:blipFill>
        <p:spPr bwMode="auto">
          <a:xfrm>
            <a:off x="7987961" y="2236531"/>
            <a:ext cx="2674498" cy="1116312"/>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http://ppc.sas.upenn.edu/sites/neutron_ppc/files/styles/slideshow/public/Duckworth%20Lab%20Logo%202_0.png?itok=J_Zb9K35"/>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0910" b="12726"/>
          <a:stretch/>
        </p:blipFill>
        <p:spPr bwMode="auto">
          <a:xfrm>
            <a:off x="7556555" y="3532865"/>
            <a:ext cx="4173165" cy="1089498"/>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http://www.ilprincipals.org/membership/join-naesp/resolveuid/3daec61021095011b16051581bcaaabc/image_preview"/>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87010" y="5036744"/>
            <a:ext cx="1676400" cy="923925"/>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http://image.made-in-china.com/2f0j00ACtaIHizhdoL/Mini-Laptop-Computer-U116-.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5088" t="13372" r="14843" b="9950"/>
          <a:stretch/>
        </p:blipFill>
        <p:spPr bwMode="auto">
          <a:xfrm>
            <a:off x="7965440" y="213607"/>
            <a:ext cx="2235200" cy="1628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275057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4100" y="646944"/>
            <a:ext cx="9955525" cy="944562"/>
          </a:xfrm>
        </p:spPr>
        <p:txBody>
          <a:bodyPr>
            <a:normAutofit/>
          </a:bodyPr>
          <a:lstStyle/>
          <a:p>
            <a:pPr algn="ctr"/>
            <a:r>
              <a:rPr lang="en-US" sz="6000" b="1" dirty="0">
                <a:solidFill>
                  <a:schemeClr val="bg1"/>
                </a:solidFill>
                <a:latin typeface="+mn-lt"/>
              </a:rPr>
              <a:t>Presenter Contact Information</a:t>
            </a:r>
          </a:p>
        </p:txBody>
      </p:sp>
      <p:sp>
        <p:nvSpPr>
          <p:cNvPr id="4" name="Content Placeholder 3"/>
          <p:cNvSpPr>
            <a:spLocks noGrp="1"/>
          </p:cNvSpPr>
          <p:nvPr>
            <p:ph sz="half" idx="2"/>
          </p:nvPr>
        </p:nvSpPr>
        <p:spPr>
          <a:xfrm>
            <a:off x="1348738" y="2346157"/>
            <a:ext cx="5033960" cy="3807945"/>
          </a:xfrm>
        </p:spPr>
        <p:txBody>
          <a:bodyPr>
            <a:normAutofit/>
          </a:bodyPr>
          <a:lstStyle/>
          <a:p>
            <a:pPr marL="0" indent="0">
              <a:spcBef>
                <a:spcPts val="0"/>
              </a:spcBef>
              <a:buNone/>
            </a:pPr>
            <a:r>
              <a:rPr lang="en-US" sz="3600" b="1" dirty="0">
                <a:solidFill>
                  <a:schemeClr val="bg1"/>
                </a:solidFill>
                <a:effectLst>
                  <a:outerShdw blurRad="38100" dist="38100" dir="2700000" algn="tl">
                    <a:srgbClr val="000000">
                      <a:alpha val="43137"/>
                    </a:srgbClr>
                  </a:outerShdw>
                </a:effectLst>
              </a:rPr>
              <a:t>Paul G. Young, Ph.D.</a:t>
            </a:r>
          </a:p>
          <a:p>
            <a:pPr marL="0" indent="0">
              <a:spcBef>
                <a:spcPts val="0"/>
              </a:spcBef>
              <a:buNone/>
            </a:pPr>
            <a:r>
              <a:rPr lang="en-US" dirty="0">
                <a:solidFill>
                  <a:schemeClr val="bg1"/>
                </a:solidFill>
              </a:rPr>
              <a:t>485 Crestview Drive</a:t>
            </a:r>
          </a:p>
          <a:p>
            <a:pPr marL="0" indent="0">
              <a:spcBef>
                <a:spcPts val="0"/>
              </a:spcBef>
              <a:buNone/>
            </a:pPr>
            <a:r>
              <a:rPr lang="en-US" dirty="0">
                <a:solidFill>
                  <a:schemeClr val="bg1"/>
                </a:solidFill>
              </a:rPr>
              <a:t>Lancaster, OH  43130</a:t>
            </a:r>
          </a:p>
          <a:p>
            <a:pPr marL="0" indent="0">
              <a:spcBef>
                <a:spcPts val="0"/>
              </a:spcBef>
              <a:buNone/>
            </a:pPr>
            <a:r>
              <a:rPr lang="en-US" dirty="0">
                <a:solidFill>
                  <a:schemeClr val="bg1"/>
                </a:solidFill>
              </a:rPr>
              <a:t>614-296-4246 (C)</a:t>
            </a:r>
          </a:p>
          <a:p>
            <a:pPr marL="0" indent="0">
              <a:spcBef>
                <a:spcPts val="0"/>
              </a:spcBef>
              <a:buNone/>
            </a:pPr>
            <a:r>
              <a:rPr lang="en-US" dirty="0">
                <a:solidFill>
                  <a:schemeClr val="bg1"/>
                </a:solidFill>
              </a:rPr>
              <a:t>paulyoungohio@gmail.com</a:t>
            </a:r>
          </a:p>
          <a:p>
            <a:pPr marL="0" indent="0">
              <a:spcBef>
                <a:spcPts val="0"/>
              </a:spcBef>
              <a:buNone/>
            </a:pPr>
            <a:r>
              <a:rPr lang="en-US" dirty="0">
                <a:solidFill>
                  <a:schemeClr val="bg1"/>
                </a:solidFill>
              </a:rPr>
              <a:t>www.youngprinciples.com</a:t>
            </a:r>
          </a:p>
          <a:p>
            <a:pPr marL="0" indent="0">
              <a:buNone/>
            </a:pPr>
            <a:endParaRPr lang="en-US" sz="2000" dirty="0"/>
          </a:p>
          <a:p>
            <a:pPr marL="0" indent="0">
              <a:buNone/>
            </a:pPr>
            <a:endParaRPr lang="en-US" sz="2000" dirty="0"/>
          </a:p>
        </p:txBody>
      </p:sp>
      <p:sp>
        <p:nvSpPr>
          <p:cNvPr id="2052" name="AutoShape 4" descr="data:image/jpeg;base64,/9j/4AAQSkZJRgABAQAAAQABAAD/2wCEAAkGBhQRERUQEhMWFRUWFxUWFBgWGBUZFRYWGBgVFxkSHBYXHSYeFyAjGhQWIC8jIycqLS4sFR4xNjA2NSYrLC8BCQoKDQwOGg8PGSkgHiQxNS8sLC41MjU0KiwrNSw1LCwpNC0sLywvNCs0NC8sLDUvNCwuLCwsMiwsLC8sKSwsLP/AABEIAHEAUAMBIgACEQEDEQH/xAAcAAACAgMBAQAAAAAAAAAAAAAGBwMEAAEFAgj/xABGEAACAQMCAwMIBwUCDwAAAAABAgMABBESIRMxQQUHIgYUI1FSYXHRMlSBkZKToRUXQkOyJPAlMzVEU2Nyc4KxwdLh4vH/xAAZAQADAQEBAAAAAAAAAAAAAAABAgMABAX/xAArEQABAwICCQQDAAAAAAAAAAABAAIDBBESFBNBUVJhkaGx4SExwfAycYH/2gAMAwEAAhEDEQA/AHezgDJOB76i8+j9tfxL864vl7/k65/3f/UUjuyoUaeJXKqhkQOWwFC6hqJPqxmu2npRMwuvay4airMLw217r6L89T21/EvzrPPU9tfxL86UEEPZ5dGXhaTJI7Byg0rLDIyQ+IgERuijc4y4zVW2ism0CThq4N0xOU0sBqCRMEJVT9FkIONsdRT5QbTy/fFLnDsHP9cE5JZ4z/Gv4l+dULjR7S/iX50poZIHCYS1EnmqlQwVYzOXwwck6dQjGQGwM/GrMsVlwrkAQcTA0BSNPE4GXEbk+FRJkjmGI09RRyltZ5eVhWHYOfhHtyi+0v4l+dcm5iX1r96/OhuGGwMyI3CUecEhsjRw1igPDcdFZjJhujKehNc+eG380yphHooypwGnafPpFPjDL1x4Sukeuqtg4nl5WNaRqHPwiC4iHrH3iqM0FB9iPSp/tp/UKYlza86aWPREC91alqswCbWsmdNCrqVdQykbhgCD8QedUv2BbfV4fy4/lVTyzumjsJ5I2KuqZVlOCDkbg0pew/KO8nuYYWu5wJJFQkPuATjIzXFBTvkYXB1gEs9QyN4a5tyU5f2BbfV4fy4/lWfsC2+rw/lx/KlxaXMsvHZL+4ZYljIKyK2GaOV3XZfTaTGB4cZBJ6VDFcXLRM3n06vwbV01P4DJPr9GTjwglAAehO/upl37/fWkzDNzsmRddgW+k4t487fRjiB5jqwxUv7Atvq8P5cfypYdq3NxEJ9VxdyhJWiVVZToKxrIJJfCcgk7AAfQY52qZruVVlaS/uFCJbkEyL9KaBpcadOX8ShQBg4Oc7Vsu+18fdbMMvbB2TIbyftvq8P5cfyqrP5Owf6CL8tPlQCy3qm1DXdx6UhJgHGUkZOIqjn/AAnG45o1c6Hte7NpJMbq54qE6lLFVVAUXPiTxnU+CAwI22OaIpn6n90DUtHuzsj+fsGEHIhjGPUifKqV1aUu+zvKm7eaJWuZSDJGCCx3BYAim9dWvP7a00boSA43V6aoZMCWiyv9o2KXELwSZ0OMNg4ONjz6UOJ3WWQII4oI3BErAj35FdTt/tVre1lnQAsiagGzgnIG+CD1pfxd7d0Tjh2457kSY+H06SFkxaTGbBJUSQNcBILlF8fddaLyMw67SsNxnfb4n7zWj3XWZGDxsYAxxWxgchj3Z2oYHend4zptPvfP9def3q3fsWvX2+n/AB1TBU73VQ0tLu9ET3Pd1axq7hpgWADlrh1DAkDDN159a9t3XWh2JmPLnK3QYH3Db3UKHvRvHTZbdfWRrBXfbm5xnFej3qXfsWp+Gv8ATx70MFRf8uqOlprfj0RUO7G0BJBnyTqJ4z5LDOGz1O5399bfuztSCpachjqYGZyC3tEdT76Eh3r3ZGQlty9UgPrx9OsHexd4zotuWf48/DGujo6ne6oaal3eiK4O66zRldRJlWDD0h5qQR09YomngzSvsO9m6kljjMcGGdFOFkzhmAOPH76bOKhUNmYRpDddNM+FwOiFkNdsWXnNvJBq08RdOrGcbg5x15UIQ91rDbzlCN+cRI392qjJJanSSs2V7BZvsqyQRyHE4eqDF7rH3/tMe/Tg7cgOWrblW/3UOcf2mPb/AFPx5+Lfn/yo5SWpklrZiT6Ap5SLZ1KAG7qpFBIuEbfOBCPcOrAf/K9Hukc7ecx75/k/+1Hl244Zzpxt9IEr9IcwN/7irgehmZPoCGUi2dSlx+6WTl5zH0/k+rB9rfcVs908h/ziL8gf91MkNW6GYk4cgjlYtnUpawd0zrLHKbhPAyNgREZ0sGxs3upkit1lTklfJbFqVI4WR3wj3QhHLVhJa5cctWElqxCsqPbUzNdQxceWJDFKzcNtJJVlx0OeeKqvpBwe0LhGIyiPOgZ98YHhBJ+Aqp5T9rxwXMMkpYLwpF8KljkuuNhv0oH7UsOP2m0/EQqSixZyNymkAsR4NLfrVXyCOMEep2c1wCJ0szgTYbf4ExoezLp2AS5u8E4zxNh8Tp2xmqbzSRxmSW+uQFzqIkONiRsApJ5cqI479wiqQCRpyd9yMf8Amh27uAIWZmCjdiTsB4s7/bSzyPA9AAlpmMc6xJKq9j9ti7DGDtC5cKQG9IQRnlkMgPQ/dR35C3TyWatI7O2uZdTHLELIyjJ+ApHJ5Tw9nXbssZdZYoSdBVQmNTeFcYOQQdzzzTm7ubgNYRsOTPMw+BkYj9DUcRdGcXD5XVgDJQG8fhFtZUavXsGoKyXUctTpLXMSWrCS13kJkPeXTZkhPqR/v1Cg+GR2JU6M5bPjGAp5c/d+tMbtQw5jM0XELOI12zp1ZYsdxhQFJJ6Yrn2t3YOUAgXxhSMqMDUyoM+LbdhUpGNfa5t/PKk3GxxIAPrt8FZ2Z5YXCxJmOPSsajOlmLacLtuNWcc65PlNeTy2rRRxBdtTs7ouUBMhwmS2cjA+FFNpY2TyyQiCPVGVDZA31DOw1Z6Hp0OOVQGawU4a107SHdV/lsyE/T5ZR9+WAM41DKlg1u6eUGtI9mjn4SLuiWOd9gAPC3ID+/3V9J92D/4Mg+Df1GuDbXnZrvwxajOqFN0AGZlLocl99lOcb52GaNbG3SFBHGoRRnCryGTk/rWOHCQDe/nisGuxAm323BddJKlV6oJJUySVEhVSzSSp0kqgr1KslejZFQC4uiV8C41x6shdoyJNfJuY9GNuhOM1Est7t6KL/FvnwxZ4g4hQYDYxq0H1be848y9iq8hl1sCXjfAAx4BjT9vr6VInYCadOs/R0ZAAOPTYHr2E5HP+EVItKC6lw9wI5mjVDLrXg6lUeHC5LHO53kHSrRklMUZ4a8TKCUER4KsBxcEnAGd/fpxjcGuZD2QBwCJGzArqpIBLagBqb7vtr1f+TyzO7mR11mEnTjbhZwB7jk5HXb1UpBWVmwlvS0fFjiG8OsqsZx45A7DLZyF4ePi2K7fYs852nAJ0w4ICjLlSJFwpPJsb7DfA5ZI43kqjZ9LIM6eWBurFufPG+McufrogsIVjXQORd2Ow/jdnIwOY8RFJhKy6ov1HM+r19eVWbe7Dbqcjl9tczs2ERRJFHK8SrkBBqkABJ2DOc43GB0xtVuM4xmR5Dnm2wAxjAFT9daKXa1KlZWV3lZTLUqVuspUFMlWErKylKysJU6VlZSFZTpVlK1WUiC//2Q=="/>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054" name="AutoShape 6" descr="data:image/jpeg;base64,/9j/4AAQSkZJRgABAQAAAQABAAD/2wCEAAkGBhQRERUQEhMWFRUWFxUWFBgWGBUZFRYWGBgVFxkSHBYXHSYeFyAjGhQWIC8jIycqLS4sFR4xNjA2NSYrLC8BCQoKDQwOGg8PGSkgHiQxNS8sLC41MjU0KiwrNSw1LCwpNC0sLywvNCs0NC8sLDUvNCwuLCwsMiwsLC8sKSwsLP/AABEIAHEAUAMBIgACEQEDEQH/xAAcAAACAgMBAQAAAAAAAAAAAAAGBwMEAAEFAgj/xABGEAACAQMCAwMIBwUCDwAAAAABAgMABBESIRMxQQUHIgYUI1FSYXHRMlSBkZKToRUXQkOyJPAlMzVEU2Nyc4KxwdLh4vH/xAAZAQADAQEBAAAAAAAAAAAAAAABAgMABAX/xAArEQABAwICCQQDAAAAAAAAAAABAAIDBBESFBNBUVJhkaGx4SExwfAycYH/2gAMAwEAAhEDEQA/AHezgDJOB76i8+j9tfxL864vl7/k65/3f/UUjuyoUaeJXKqhkQOWwFC6hqJPqxmu2npRMwuvay4airMLw217r6L89T21/EvzrPPU9tfxL86UEEPZ5dGXhaTJI7Byg0rLDIyQ+IgERuijc4y4zVW2ism0CThq4N0xOU0sBqCRMEJVT9FkIONsdRT5QbTy/fFLnDsHP9cE5JZ4z/Gv4l+dULjR7S/iX50poZIHCYS1EnmqlQwVYzOXwwck6dQjGQGwM/GrMsVlwrkAQcTA0BSNPE4GXEbk+FRJkjmGI09RRyltZ5eVhWHYOfhHtyi+0v4l+dcm5iX1r96/OhuGGwMyI3CUecEhsjRw1igPDcdFZjJhujKehNc+eG380yphHooypwGnafPpFPjDL1x4Sukeuqtg4nl5WNaRqHPwiC4iHrH3iqM0FB9iPSp/tp/UKYlza86aWPREC91alqswCbWsmdNCrqVdQykbhgCD8QedUv2BbfV4fy4/lVTyzumjsJ5I2KuqZVlOCDkbg0pew/KO8nuYYWu5wJJFQkPuATjIzXFBTvkYXB1gEs9QyN4a5tyU5f2BbfV4fy4/lWfsC2+rw/lx/KlxaXMsvHZL+4ZYljIKyK2GaOV3XZfTaTGB4cZBJ6VDFcXLRM3n06vwbV01P4DJPr9GTjwglAAehO/upl37/fWkzDNzsmRddgW+k4t487fRjiB5jqwxUv7Atvq8P5cfypYdq3NxEJ9VxdyhJWiVVZToKxrIJJfCcgk7AAfQY52qZruVVlaS/uFCJbkEyL9KaBpcadOX8ShQBg4Oc7Vsu+18fdbMMvbB2TIbyftvq8P5cfyqrP5Owf6CL8tPlQCy3qm1DXdx6UhJgHGUkZOIqjn/AAnG45o1c6Hte7NpJMbq54qE6lLFVVAUXPiTxnU+CAwI22OaIpn6n90DUtHuzsj+fsGEHIhjGPUifKqV1aUu+zvKm7eaJWuZSDJGCCx3BYAim9dWvP7a00boSA43V6aoZMCWiyv9o2KXELwSZ0OMNg4ONjz6UOJ3WWQII4oI3BErAj35FdTt/tVre1lnQAsiagGzgnIG+CD1pfxd7d0Tjh2457kSY+H06SFkxaTGbBJUSQNcBILlF8fddaLyMw67SsNxnfb4n7zWj3XWZGDxsYAxxWxgchj3Z2oYHend4zptPvfP9def3q3fsWvX2+n/AB1TBU73VQ0tLu9ET3Pd1axq7hpgWADlrh1DAkDDN159a9t3XWh2JmPLnK3QYH3Db3UKHvRvHTZbdfWRrBXfbm5xnFej3qXfsWp+Gv8ATx70MFRf8uqOlprfj0RUO7G0BJBnyTqJ4z5LDOGz1O5399bfuztSCpachjqYGZyC3tEdT76Eh3r3ZGQlty9UgPrx9OsHexd4zotuWf48/DGujo6ne6oaal3eiK4O66zRldRJlWDD0h5qQR09YomngzSvsO9m6kljjMcGGdFOFkzhmAOPH76bOKhUNmYRpDddNM+FwOiFkNdsWXnNvJBq08RdOrGcbg5x15UIQ91rDbzlCN+cRI392qjJJanSSs2V7BZvsqyQRyHE4eqDF7rH3/tMe/Tg7cgOWrblW/3UOcf2mPb/AFPx5+Lfn/yo5SWpklrZiT6Ap5SLZ1KAG7qpFBIuEbfOBCPcOrAf/K9Hukc7ecx75/k/+1Hl244Zzpxt9IEr9IcwN/7irgehmZPoCGUi2dSlx+6WTl5zH0/k+rB9rfcVs908h/ziL8gf91MkNW6GYk4cgjlYtnUpawd0zrLHKbhPAyNgREZ0sGxs3upkit1lTklfJbFqVI4WR3wj3QhHLVhJa5cctWElqxCsqPbUzNdQxceWJDFKzcNtJJVlx0OeeKqvpBwe0LhGIyiPOgZ98YHhBJ+Aqp5T9rxwXMMkpYLwpF8KljkuuNhv0oH7UsOP2m0/EQqSixZyNymkAsR4NLfrVXyCOMEep2c1wCJ0szgTYbf4ExoezLp2AS5u8E4zxNh8Tp2xmqbzSRxmSW+uQFzqIkONiRsApJ5cqI479wiqQCRpyd9yMf8Amh27uAIWZmCjdiTsB4s7/bSzyPA9AAlpmMc6xJKq9j9ti7DGDtC5cKQG9IQRnlkMgPQ/dR35C3TyWatI7O2uZdTHLELIyjJ+ApHJ5Tw9nXbssZdZYoSdBVQmNTeFcYOQQdzzzTm7ubgNYRsOTPMw+BkYj9DUcRdGcXD5XVgDJQG8fhFtZUavXsGoKyXUctTpLXMSWrCS13kJkPeXTZkhPqR/v1Cg+GR2JU6M5bPjGAp5c/d+tMbtQw5jM0XELOI12zp1ZYsdxhQFJJ6Yrn2t3YOUAgXxhSMqMDUyoM+LbdhUpGNfa5t/PKk3GxxIAPrt8FZ2Z5YXCxJmOPSsajOlmLacLtuNWcc65PlNeTy2rRRxBdtTs7ouUBMhwmS2cjA+FFNpY2TyyQiCPVGVDZA31DOw1Z6Hp0OOVQGawU4a107SHdV/lsyE/T5ZR9+WAM41DKlg1u6eUGtI9mjn4SLuiWOd9gAPC3ID+/3V9J92D/4Mg+Df1GuDbXnZrvwxajOqFN0AGZlLocl99lOcb52GaNbG3SFBHGoRRnCryGTk/rWOHCQDe/nisGuxAm323BddJKlV6oJJUySVEhVSzSSp0kqgr1KslejZFQC4uiV8C41x6shdoyJNfJuY9GNuhOM1Est7t6KL/FvnwxZ4g4hQYDYxq0H1be848y9iq8hl1sCXjfAAx4BjT9vr6VInYCadOs/R0ZAAOPTYHr2E5HP+EVItKC6lw9wI5mjVDLrXg6lUeHC5LHO53kHSrRklMUZ4a8TKCUER4KsBxcEnAGd/fpxjcGuZD2QBwCJGzArqpIBLagBqb7vtr1f+TyzO7mR11mEnTjbhZwB7jk5HXb1UpBWVmwlvS0fFjiG8OsqsZx45A7DLZyF4ePi2K7fYs852nAJ0w4ICjLlSJFwpPJsb7DfA5ZI43kqjZ9LIM6eWBurFufPG+McufrogsIVjXQORd2Ow/jdnIwOY8RFJhKy6ov1HM+r19eVWbe7Dbqcjl9tczs2ERRJFHK8SrkBBqkABJ2DOc43GB0xtVuM4xmR5Dnm2wAxjAFT9daKXa1KlZWV3lZTLUqVuspUFMlWErKylKysJU6VlZSFZTpVlK1WUiC//2Q=="/>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16077" y="1802765"/>
            <a:ext cx="3508084" cy="4403567"/>
          </a:xfrm>
          <a:prstGeom prst="rect">
            <a:avLst/>
          </a:prstGeom>
          <a:effectLst>
            <a:innerShdw blurRad="63500" dist="50800" dir="18900000">
              <a:prstClr val="black">
                <a:alpha val="50000"/>
              </a:prstClr>
            </a:innerShdw>
          </a:effectLst>
          <a:scene3d>
            <a:camera prst="obliqueBottomRight"/>
            <a:lightRig rig="threePt" dir="t"/>
          </a:scene3d>
        </p:spPr>
      </p:pic>
    </p:spTree>
    <p:extLst>
      <p:ext uri="{BB962C8B-B14F-4D97-AF65-F5344CB8AC3E}">
        <p14:creationId xmlns:p14="http://schemas.microsoft.com/office/powerpoint/2010/main" val="3884030445"/>
      </p:ext>
    </p:extLst>
  </p:cSld>
  <p:clrMapOvr>
    <a:masterClrMapping/>
  </p:clrMapOvr>
  <mc:AlternateContent xmlns:mc="http://schemas.openxmlformats.org/markup-compatibility/2006" xmlns:p14="http://schemas.microsoft.com/office/powerpoint/2010/main">
    <mc:Choice Requires="p14">
      <p:transition spd="slow" p14:dur="1500" advClick="0" advTm="10000">
        <p:split orient="vert"/>
      </p:transition>
    </mc:Choice>
    <mc:Fallback xmlns="">
      <p:transition spd="slow" advClick="0" advTm="10000">
        <p:split orient="vert"/>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pic>
        <p:nvPicPr>
          <p:cNvPr id="16386" name="Picture 2" descr="https://d13yacurqjgara.cloudfront.net/users/138002/screenshots/1098887/thankyou.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19136" y="-7296"/>
            <a:ext cx="9153728" cy="6865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8091127"/>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pic>
        <p:nvPicPr>
          <p:cNvPr id="1028" name="Picture 4" descr="https://pbs.twimg.com/media/B4mQRriCAAALbNm.jpg:large"/>
          <p:cNvPicPr>
            <a:picLocks noChangeAspect="1" noChangeArrowheads="1"/>
          </p:cNvPicPr>
          <p:nvPr/>
        </p:nvPicPr>
        <p:blipFill rotWithShape="1">
          <a:blip r:embed="rId2">
            <a:extLst>
              <a:ext uri="{28A0092B-C50C-407E-A947-70E740481C1C}">
                <a14:useLocalDpi xmlns:a14="http://schemas.microsoft.com/office/drawing/2010/main" val="0"/>
              </a:ext>
            </a:extLst>
          </a:blip>
          <a:srcRect l="2780" t="2500" r="3261" b="3194"/>
          <a:stretch/>
        </p:blipFill>
        <p:spPr bwMode="auto">
          <a:xfrm>
            <a:off x="833120" y="98226"/>
            <a:ext cx="10546079" cy="666154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p:cNvSpPr/>
          <p:nvPr/>
        </p:nvSpPr>
        <p:spPr>
          <a:xfrm>
            <a:off x="833120" y="752474"/>
            <a:ext cx="5577205" cy="6105525"/>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1496675" y="6486525"/>
            <a:ext cx="495649" cy="369332"/>
          </a:xfrm>
          <a:prstGeom prst="rect">
            <a:avLst/>
          </a:prstGeom>
          <a:noFill/>
        </p:spPr>
        <p:txBody>
          <a:bodyPr wrap="none" rtlCol="0">
            <a:spAutoFit/>
          </a:bodyPr>
          <a:lstStyle/>
          <a:p>
            <a:r>
              <a:rPr lang="en-US" dirty="0">
                <a:solidFill>
                  <a:schemeClr val="bg1"/>
                </a:solidFill>
              </a:rPr>
              <a:t>1-C</a:t>
            </a:r>
          </a:p>
        </p:txBody>
      </p:sp>
    </p:spTree>
    <p:extLst>
      <p:ext uri="{BB962C8B-B14F-4D97-AF65-F5344CB8AC3E}">
        <p14:creationId xmlns:p14="http://schemas.microsoft.com/office/powerpoint/2010/main" val="7658200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87400" y="541338"/>
            <a:ext cx="10680700" cy="868362"/>
          </a:xfrm>
        </p:spPr>
        <p:txBody>
          <a:bodyPr>
            <a:noAutofit/>
          </a:bodyPr>
          <a:lstStyle/>
          <a:p>
            <a:pPr algn="ctr"/>
            <a:r>
              <a:rPr lang="en-US" sz="4800" b="1" dirty="0">
                <a:solidFill>
                  <a:schemeClr val="bg1"/>
                </a:solidFill>
                <a:effectLst>
                  <a:outerShdw blurRad="38100" dist="38100" dir="2700000" algn="tl">
                    <a:srgbClr val="000000">
                      <a:alpha val="43137"/>
                    </a:srgbClr>
                  </a:outerShdw>
                </a:effectLst>
                <a:latin typeface="+mn-lt"/>
              </a:rPr>
              <a:t>Come to Class With a Growth Mindset </a:t>
            </a:r>
          </a:p>
        </p:txBody>
      </p:sp>
      <p:graphicFrame>
        <p:nvGraphicFramePr>
          <p:cNvPr id="4" name="Table 3"/>
          <p:cNvGraphicFramePr>
            <a:graphicFrameLocks noGrp="1"/>
          </p:cNvGraphicFramePr>
          <p:nvPr>
            <p:extLst/>
          </p:nvPr>
        </p:nvGraphicFramePr>
        <p:xfrm>
          <a:off x="850899" y="1409700"/>
          <a:ext cx="10515600" cy="5001260"/>
        </p:xfrm>
        <a:graphic>
          <a:graphicData uri="http://schemas.openxmlformats.org/drawingml/2006/table">
            <a:tbl>
              <a:tblPr firstRow="1" bandRow="1">
                <a:effectLst>
                  <a:outerShdw blurRad="50800" dist="38100" algn="l" rotWithShape="0">
                    <a:prstClr val="black">
                      <a:alpha val="40000"/>
                    </a:prstClr>
                  </a:outerShdw>
                </a:effectLst>
                <a:tableStyleId>{5C22544A-7EE6-4342-B048-85BDC9FD1C3A}</a:tableStyleId>
              </a:tblPr>
              <a:tblGrid>
                <a:gridCol w="3505200">
                  <a:extLst>
                    <a:ext uri="{9D8B030D-6E8A-4147-A177-3AD203B41FA5}">
                      <a16:colId xmlns:a16="http://schemas.microsoft.com/office/drawing/2014/main" val="20000"/>
                    </a:ext>
                  </a:extLst>
                </a:gridCol>
                <a:gridCol w="3505200">
                  <a:extLst>
                    <a:ext uri="{9D8B030D-6E8A-4147-A177-3AD203B41FA5}">
                      <a16:colId xmlns:a16="http://schemas.microsoft.com/office/drawing/2014/main" val="20001"/>
                    </a:ext>
                  </a:extLst>
                </a:gridCol>
                <a:gridCol w="3505200">
                  <a:extLst>
                    <a:ext uri="{9D8B030D-6E8A-4147-A177-3AD203B41FA5}">
                      <a16:colId xmlns:a16="http://schemas.microsoft.com/office/drawing/2014/main" val="20002"/>
                    </a:ext>
                  </a:extLst>
                </a:gridCol>
              </a:tblGrid>
              <a:tr h="1599969">
                <a:tc>
                  <a:txBody>
                    <a:bodyPr/>
                    <a:lstStyle/>
                    <a:p>
                      <a:endParaRPr lang="en-US" sz="2800" dirty="0"/>
                    </a:p>
                  </a:txBody>
                  <a:tcPr/>
                </a:tc>
                <a:tc>
                  <a:txBody>
                    <a:bodyPr/>
                    <a:lstStyle/>
                    <a:p>
                      <a:r>
                        <a:rPr lang="en-US" sz="2800" dirty="0"/>
                        <a:t>Fixed Mindset </a:t>
                      </a:r>
                    </a:p>
                    <a:p>
                      <a:r>
                        <a:rPr lang="en-US" sz="2800" dirty="0"/>
                        <a:t>(a desire to look smart and</a:t>
                      </a:r>
                      <a:r>
                        <a:rPr lang="en-US" sz="2800" baseline="0" dirty="0"/>
                        <a:t> just get by</a:t>
                      </a:r>
                      <a:r>
                        <a:rPr lang="en-US" sz="2800" dirty="0"/>
                        <a:t>)</a:t>
                      </a:r>
                    </a:p>
                  </a:txBody>
                  <a:tcPr/>
                </a:tc>
                <a:tc>
                  <a:txBody>
                    <a:bodyPr/>
                    <a:lstStyle/>
                    <a:p>
                      <a:r>
                        <a:rPr lang="en-US" sz="2800" dirty="0"/>
                        <a:t>Growth Mindset</a:t>
                      </a:r>
                      <a:r>
                        <a:rPr lang="en-US" sz="2800" baseline="0" dirty="0"/>
                        <a:t> </a:t>
                      </a:r>
                    </a:p>
                    <a:p>
                      <a:r>
                        <a:rPr lang="en-US" sz="2800" baseline="0" dirty="0"/>
                        <a:t> (a desire to learn and grow)</a:t>
                      </a:r>
                      <a:endParaRPr lang="en-US" sz="2800" dirty="0"/>
                    </a:p>
                  </a:txBody>
                  <a:tcPr/>
                </a:tc>
                <a:extLst>
                  <a:ext uri="{0D108BD9-81ED-4DB2-BD59-A6C34878D82A}">
                    <a16:rowId xmlns:a16="http://schemas.microsoft.com/office/drawing/2014/main" val="10000"/>
                  </a:ext>
                </a:extLst>
              </a:tr>
              <a:tr h="616906">
                <a:tc>
                  <a:txBody>
                    <a:bodyPr/>
                    <a:lstStyle/>
                    <a:p>
                      <a:r>
                        <a:rPr lang="en-US" sz="2400" b="1" dirty="0"/>
                        <a:t>Challenges</a:t>
                      </a:r>
                    </a:p>
                  </a:txBody>
                  <a:tcPr/>
                </a:tc>
                <a:tc>
                  <a:txBody>
                    <a:bodyPr/>
                    <a:lstStyle/>
                    <a:p>
                      <a:r>
                        <a:rPr lang="en-US" sz="2400" i="1" dirty="0"/>
                        <a:t>avoid them</a:t>
                      </a:r>
                    </a:p>
                  </a:txBody>
                  <a:tcPr/>
                </a:tc>
                <a:tc>
                  <a:txBody>
                    <a:bodyPr/>
                    <a:lstStyle/>
                    <a:p>
                      <a:r>
                        <a:rPr lang="en-US" sz="2400" i="1" dirty="0"/>
                        <a:t>embrace them</a:t>
                      </a:r>
                    </a:p>
                  </a:txBody>
                  <a:tcPr/>
                </a:tc>
                <a:extLst>
                  <a:ext uri="{0D108BD9-81ED-4DB2-BD59-A6C34878D82A}">
                    <a16:rowId xmlns:a16="http://schemas.microsoft.com/office/drawing/2014/main" val="10001"/>
                  </a:ext>
                </a:extLst>
              </a:tr>
              <a:tr h="503769">
                <a:tc>
                  <a:txBody>
                    <a:bodyPr/>
                    <a:lstStyle/>
                    <a:p>
                      <a:r>
                        <a:rPr lang="en-US" sz="2400" b="1" dirty="0"/>
                        <a:t>Obstacles</a:t>
                      </a:r>
                    </a:p>
                  </a:txBody>
                  <a:tcPr/>
                </a:tc>
                <a:tc>
                  <a:txBody>
                    <a:bodyPr/>
                    <a:lstStyle/>
                    <a:p>
                      <a:r>
                        <a:rPr lang="en-US" sz="2400" i="1" dirty="0"/>
                        <a:t>give</a:t>
                      </a:r>
                      <a:r>
                        <a:rPr lang="en-US" sz="2400" i="1" baseline="0" dirty="0"/>
                        <a:t> up easily</a:t>
                      </a:r>
                      <a:endParaRPr lang="en-US" sz="2400" i="1" dirty="0"/>
                    </a:p>
                  </a:txBody>
                  <a:tcPr/>
                </a:tc>
                <a:tc>
                  <a:txBody>
                    <a:bodyPr/>
                    <a:lstStyle/>
                    <a:p>
                      <a:r>
                        <a:rPr lang="en-US" sz="2400" i="1" dirty="0"/>
                        <a:t>persist with grit</a:t>
                      </a:r>
                    </a:p>
                  </a:txBody>
                  <a:tcPr/>
                </a:tc>
                <a:extLst>
                  <a:ext uri="{0D108BD9-81ED-4DB2-BD59-A6C34878D82A}">
                    <a16:rowId xmlns:a16="http://schemas.microsoft.com/office/drawing/2014/main" val="10002"/>
                  </a:ext>
                </a:extLst>
              </a:tr>
              <a:tr h="577836">
                <a:tc>
                  <a:txBody>
                    <a:bodyPr/>
                    <a:lstStyle/>
                    <a:p>
                      <a:r>
                        <a:rPr lang="en-US" sz="2400" b="1" dirty="0"/>
                        <a:t>Effort</a:t>
                      </a:r>
                    </a:p>
                  </a:txBody>
                  <a:tcPr/>
                </a:tc>
                <a:tc>
                  <a:txBody>
                    <a:bodyPr/>
                    <a:lstStyle/>
                    <a:p>
                      <a:r>
                        <a:rPr lang="en-US" sz="2400" i="1" dirty="0"/>
                        <a:t>fruitless</a:t>
                      </a:r>
                    </a:p>
                  </a:txBody>
                  <a:tcPr/>
                </a:tc>
                <a:tc>
                  <a:txBody>
                    <a:bodyPr/>
                    <a:lstStyle/>
                    <a:p>
                      <a:r>
                        <a:rPr lang="en-US" sz="2400" i="1" dirty="0"/>
                        <a:t>the path to mastery</a:t>
                      </a:r>
                    </a:p>
                  </a:txBody>
                  <a:tcPr/>
                </a:tc>
                <a:extLst>
                  <a:ext uri="{0D108BD9-81ED-4DB2-BD59-A6C34878D82A}">
                    <a16:rowId xmlns:a16="http://schemas.microsoft.com/office/drawing/2014/main" val="10003"/>
                  </a:ext>
                </a:extLst>
              </a:tr>
              <a:tr h="577836">
                <a:tc>
                  <a:txBody>
                    <a:bodyPr/>
                    <a:lstStyle/>
                    <a:p>
                      <a:r>
                        <a:rPr lang="en-US" sz="2400" b="1" dirty="0"/>
                        <a:t>Criticism</a:t>
                      </a:r>
                    </a:p>
                  </a:txBody>
                  <a:tcPr/>
                </a:tc>
                <a:tc>
                  <a:txBody>
                    <a:bodyPr/>
                    <a:lstStyle/>
                    <a:p>
                      <a:r>
                        <a:rPr lang="en-US" sz="2400" i="1" dirty="0"/>
                        <a:t>ignore, even if useful</a:t>
                      </a:r>
                    </a:p>
                  </a:txBody>
                  <a:tcPr/>
                </a:tc>
                <a:tc>
                  <a:txBody>
                    <a:bodyPr/>
                    <a:lstStyle/>
                    <a:p>
                      <a:r>
                        <a:rPr lang="en-US" sz="2400" i="1" dirty="0"/>
                        <a:t>learn</a:t>
                      </a:r>
                      <a:r>
                        <a:rPr lang="en-US" sz="2400" i="1" baseline="0" dirty="0"/>
                        <a:t> from it</a:t>
                      </a:r>
                      <a:endParaRPr lang="en-US" sz="2400" i="1" dirty="0"/>
                    </a:p>
                  </a:txBody>
                  <a:tcPr/>
                </a:tc>
                <a:extLst>
                  <a:ext uri="{0D108BD9-81ED-4DB2-BD59-A6C34878D82A}">
                    <a16:rowId xmlns:a16="http://schemas.microsoft.com/office/drawing/2014/main" val="10004"/>
                  </a:ext>
                </a:extLst>
              </a:tr>
              <a:tr h="1124944">
                <a:tc>
                  <a:txBody>
                    <a:bodyPr/>
                    <a:lstStyle/>
                    <a:p>
                      <a:r>
                        <a:rPr lang="en-US" sz="2400" b="1" dirty="0"/>
                        <a:t>Success</a:t>
                      </a:r>
                      <a:r>
                        <a:rPr lang="en-US" sz="2400" b="1" baseline="0" dirty="0"/>
                        <a:t> of Others</a:t>
                      </a:r>
                      <a:endParaRPr lang="en-US" sz="2400" b="1" dirty="0"/>
                    </a:p>
                  </a:txBody>
                  <a:tcPr/>
                </a:tc>
                <a:tc>
                  <a:txBody>
                    <a:bodyPr/>
                    <a:lstStyle/>
                    <a:p>
                      <a:r>
                        <a:rPr lang="en-US" sz="2400" i="1" dirty="0"/>
                        <a:t>feel</a:t>
                      </a:r>
                      <a:r>
                        <a:rPr lang="en-US" sz="2400" i="1" baseline="0" dirty="0"/>
                        <a:t> threatened by it</a:t>
                      </a:r>
                      <a:endParaRPr lang="en-US" sz="2400" i="1" dirty="0"/>
                    </a:p>
                  </a:txBody>
                  <a:tcPr/>
                </a:tc>
                <a:tc>
                  <a:txBody>
                    <a:bodyPr/>
                    <a:lstStyle/>
                    <a:p>
                      <a:r>
                        <a:rPr lang="en-US" sz="2400" i="1" dirty="0"/>
                        <a:t>become inspired</a:t>
                      </a:r>
                      <a:r>
                        <a:rPr lang="en-US" sz="2400" i="1" baseline="0" dirty="0"/>
                        <a:t> by it</a:t>
                      </a:r>
                      <a:endParaRPr lang="en-US" sz="2400" i="1" dirty="0"/>
                    </a:p>
                  </a:txBody>
                  <a:tcPr/>
                </a:tc>
                <a:extLst>
                  <a:ext uri="{0D108BD9-81ED-4DB2-BD59-A6C34878D82A}">
                    <a16:rowId xmlns:a16="http://schemas.microsoft.com/office/drawing/2014/main" val="10005"/>
                  </a:ext>
                </a:extLst>
              </a:tr>
            </a:tbl>
          </a:graphicData>
        </a:graphic>
      </p:graphicFrame>
      <p:sp>
        <p:nvSpPr>
          <p:cNvPr id="5" name="TextBox 4"/>
          <p:cNvSpPr txBox="1"/>
          <p:nvPr/>
        </p:nvSpPr>
        <p:spPr>
          <a:xfrm>
            <a:off x="5240020" y="5821681"/>
            <a:ext cx="5969000" cy="646331"/>
          </a:xfrm>
          <a:prstGeom prst="rect">
            <a:avLst/>
          </a:prstGeom>
          <a:noFill/>
        </p:spPr>
        <p:txBody>
          <a:bodyPr wrap="square" rtlCol="0">
            <a:spAutoFit/>
          </a:bodyPr>
          <a:lstStyle/>
          <a:p>
            <a:pPr algn="r"/>
            <a:r>
              <a:rPr lang="en-US" b="1" dirty="0">
                <a:solidFill>
                  <a:schemeClr val="tx2">
                    <a:lumMod val="75000"/>
                  </a:schemeClr>
                </a:solidFill>
              </a:rPr>
              <a:t>From the work of Carol S. </a:t>
            </a:r>
            <a:r>
              <a:rPr lang="en-US" b="1" dirty="0" err="1">
                <a:solidFill>
                  <a:schemeClr val="tx2">
                    <a:lumMod val="75000"/>
                  </a:schemeClr>
                </a:solidFill>
              </a:rPr>
              <a:t>Dweck</a:t>
            </a:r>
            <a:endParaRPr lang="en-US" b="1" dirty="0">
              <a:solidFill>
                <a:schemeClr val="tx2">
                  <a:lumMod val="75000"/>
                </a:schemeClr>
              </a:solidFill>
            </a:endParaRPr>
          </a:p>
          <a:p>
            <a:pPr algn="r"/>
            <a:r>
              <a:rPr lang="en-US" i="1" dirty="0">
                <a:solidFill>
                  <a:schemeClr val="tx2">
                    <a:lumMod val="75000"/>
                  </a:schemeClr>
                </a:solidFill>
              </a:rPr>
              <a:t>Mindset: The New Psychology of Succes</a:t>
            </a:r>
            <a:r>
              <a:rPr lang="en-US" dirty="0">
                <a:solidFill>
                  <a:schemeClr val="tx2">
                    <a:lumMod val="75000"/>
                  </a:schemeClr>
                </a:solidFill>
              </a:rPr>
              <a:t>s, 2006</a:t>
            </a:r>
            <a:endParaRPr lang="en-US" b="1" dirty="0">
              <a:solidFill>
                <a:schemeClr val="tx2">
                  <a:lumMod val="75000"/>
                </a:schemeClr>
              </a:solidFill>
            </a:endParaRPr>
          </a:p>
        </p:txBody>
      </p:sp>
      <p:sp>
        <p:nvSpPr>
          <p:cNvPr id="3" name="Left Arrow 2"/>
          <p:cNvSpPr/>
          <p:nvPr/>
        </p:nvSpPr>
        <p:spPr>
          <a:xfrm>
            <a:off x="9996932" y="2983983"/>
            <a:ext cx="2009902" cy="48463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Left Arrow 5"/>
          <p:cNvSpPr/>
          <p:nvPr/>
        </p:nvSpPr>
        <p:spPr>
          <a:xfrm>
            <a:off x="9996932" y="3586476"/>
            <a:ext cx="2009902" cy="48463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Left Arrow 6"/>
          <p:cNvSpPr/>
          <p:nvPr/>
        </p:nvSpPr>
        <p:spPr>
          <a:xfrm>
            <a:off x="10503789" y="4155440"/>
            <a:ext cx="1503045" cy="48463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eft Arrow 7"/>
          <p:cNvSpPr/>
          <p:nvPr/>
        </p:nvSpPr>
        <p:spPr>
          <a:xfrm>
            <a:off x="9613392" y="4704079"/>
            <a:ext cx="2393442" cy="48463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Left Arrow 8"/>
          <p:cNvSpPr/>
          <p:nvPr/>
        </p:nvSpPr>
        <p:spPr>
          <a:xfrm>
            <a:off x="10596372" y="5262880"/>
            <a:ext cx="1410462" cy="48463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1011305" y="6468012"/>
            <a:ext cx="995529" cy="369332"/>
          </a:xfrm>
          <a:prstGeom prst="rect">
            <a:avLst/>
          </a:prstGeom>
          <a:noFill/>
        </p:spPr>
        <p:txBody>
          <a:bodyPr wrap="none" rtlCol="0">
            <a:spAutoFit/>
          </a:bodyPr>
          <a:lstStyle/>
          <a:p>
            <a:r>
              <a:rPr lang="en-US" dirty="0">
                <a:solidFill>
                  <a:schemeClr val="bg1"/>
                </a:solidFill>
              </a:rPr>
              <a:t>5 arrows</a:t>
            </a:r>
          </a:p>
        </p:txBody>
      </p:sp>
    </p:spTree>
    <p:extLst>
      <p:ext uri="{BB962C8B-B14F-4D97-AF65-F5344CB8AC3E}">
        <p14:creationId xmlns:p14="http://schemas.microsoft.com/office/powerpoint/2010/main" val="38355994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 grpId="0" animBg="1"/>
      <p:bldP spid="6" grpId="1" animBg="1"/>
      <p:bldP spid="7" grpId="0" animBg="1"/>
      <p:bldP spid="7" grpId="1" animBg="1"/>
      <p:bldP spid="8" grpId="0" animBg="1"/>
      <p:bldP spid="8" grpId="1" animBg="1"/>
      <p:bldP spid="9" grpId="0" animBg="1"/>
      <p:bldP spid="9"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3438" y="414013"/>
            <a:ext cx="4016932" cy="6029973"/>
          </a:xfrm>
          <a:prstGeom prst="rect">
            <a:avLst/>
          </a:prstGeom>
          <a:noFill/>
          <a:ln w="28575">
            <a:solidFill>
              <a:schemeClr val="tx1"/>
            </a:solidFill>
          </a:ln>
          <a:scene3d>
            <a:camera prst="perspectiveContrastingLeftFacing" fov="3600000">
              <a:rot lat="0" lon="1200000" rev="21594000"/>
            </a:camera>
            <a:lightRig rig="threePt" dir="t">
              <a:rot lat="0" lon="0" rev="1200000"/>
            </a:lightRig>
          </a:scene3d>
          <a:sp3d extrusionH="317500" contourW="88900">
            <a:bevelT w="0"/>
            <a:bevelB w="0" h="127000"/>
            <a:contourClr>
              <a:schemeClr val="bg2">
                <a:lumMod val="90000"/>
              </a:schemeClr>
            </a:contourClr>
          </a:sp3d>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63141" y="513077"/>
            <a:ext cx="6017702" cy="6247864"/>
          </a:xfrm>
          <a:prstGeom prst="rect">
            <a:avLst/>
          </a:prstGeom>
          <a:noFill/>
        </p:spPr>
        <p:txBody>
          <a:bodyPr wrap="square" rtlCol="0">
            <a:spAutoFit/>
          </a:bodyPr>
          <a:lstStyle/>
          <a:p>
            <a:pPr marL="742950" indent="-742950">
              <a:buFont typeface="+mj-lt"/>
              <a:buAutoNum type="arabicPeriod"/>
            </a:pPr>
            <a:r>
              <a:rPr lang="en-US" sz="4000" b="1" dirty="0">
                <a:solidFill>
                  <a:srgbClr val="C00000"/>
                </a:solidFill>
              </a:rPr>
              <a:t>Professional Attitude</a:t>
            </a:r>
          </a:p>
          <a:p>
            <a:pPr marL="742950" indent="-742950">
              <a:buFont typeface="+mj-lt"/>
              <a:buAutoNum type="arabicPeriod"/>
            </a:pPr>
            <a:r>
              <a:rPr lang="en-US" sz="4000" b="1" dirty="0">
                <a:solidFill>
                  <a:srgbClr val="C00000"/>
                </a:solidFill>
              </a:rPr>
              <a:t>Mindset</a:t>
            </a:r>
          </a:p>
          <a:p>
            <a:pPr marL="742950" indent="-742950">
              <a:buFont typeface="+mj-lt"/>
              <a:buAutoNum type="arabicPeriod"/>
            </a:pPr>
            <a:r>
              <a:rPr lang="en-US" sz="4000" b="1" dirty="0">
                <a:solidFill>
                  <a:srgbClr val="C00000"/>
                </a:solidFill>
              </a:rPr>
              <a:t>Habits</a:t>
            </a:r>
          </a:p>
          <a:p>
            <a:pPr marL="742950" indent="-742950">
              <a:buFont typeface="+mj-lt"/>
              <a:buAutoNum type="arabicPeriod"/>
            </a:pPr>
            <a:r>
              <a:rPr lang="en-US" sz="4000" b="1" dirty="0">
                <a:solidFill>
                  <a:srgbClr val="C00000"/>
                </a:solidFill>
              </a:rPr>
              <a:t>Professionalism</a:t>
            </a:r>
          </a:p>
          <a:p>
            <a:pPr marL="742950" indent="-742950">
              <a:buFont typeface="+mj-lt"/>
              <a:buAutoNum type="arabicPeriod"/>
            </a:pPr>
            <a:r>
              <a:rPr lang="en-US" sz="4000" b="1" dirty="0">
                <a:solidFill>
                  <a:srgbClr val="C00000"/>
                </a:solidFill>
              </a:rPr>
              <a:t>Initiative</a:t>
            </a:r>
          </a:p>
          <a:p>
            <a:pPr marL="742950" indent="-742950">
              <a:buFont typeface="+mj-lt"/>
              <a:buAutoNum type="arabicPeriod"/>
            </a:pPr>
            <a:r>
              <a:rPr lang="en-US" sz="4000" b="1" dirty="0">
                <a:solidFill>
                  <a:srgbClr val="C00000"/>
                </a:solidFill>
              </a:rPr>
              <a:t>Reading/Writing</a:t>
            </a:r>
          </a:p>
          <a:p>
            <a:pPr marL="742950" indent="-742950">
              <a:buFont typeface="+mj-lt"/>
              <a:buAutoNum type="arabicPeriod"/>
            </a:pPr>
            <a:r>
              <a:rPr lang="en-US" sz="4000" b="1" dirty="0">
                <a:solidFill>
                  <a:srgbClr val="C00000"/>
                </a:solidFill>
              </a:rPr>
              <a:t>Public Speaking</a:t>
            </a:r>
          </a:p>
          <a:p>
            <a:pPr marL="742950" indent="-742950">
              <a:buFont typeface="+mj-lt"/>
              <a:buAutoNum type="arabicPeriod"/>
            </a:pPr>
            <a:r>
              <a:rPr lang="en-US" sz="4000" b="1" dirty="0">
                <a:solidFill>
                  <a:srgbClr val="C00000"/>
                </a:solidFill>
              </a:rPr>
              <a:t>Personal Care</a:t>
            </a:r>
          </a:p>
          <a:p>
            <a:pPr marL="742950" indent="-742950">
              <a:buFont typeface="+mj-lt"/>
              <a:buAutoNum type="arabicPeriod"/>
            </a:pPr>
            <a:r>
              <a:rPr lang="en-US" sz="4000" b="1" dirty="0">
                <a:solidFill>
                  <a:srgbClr val="C00000"/>
                </a:solidFill>
              </a:rPr>
              <a:t>Preparation</a:t>
            </a:r>
          </a:p>
          <a:p>
            <a:pPr marL="742950" indent="-742950">
              <a:buFont typeface="+mj-lt"/>
              <a:buAutoNum type="arabicPeriod"/>
            </a:pPr>
            <a:r>
              <a:rPr lang="en-US" sz="4000" b="1" dirty="0">
                <a:solidFill>
                  <a:srgbClr val="C00000"/>
                </a:solidFill>
              </a:rPr>
              <a:t>Personal Responsibility</a:t>
            </a:r>
          </a:p>
        </p:txBody>
      </p:sp>
    </p:spTree>
    <p:extLst>
      <p:ext uri="{BB962C8B-B14F-4D97-AF65-F5344CB8AC3E}">
        <p14:creationId xmlns:p14="http://schemas.microsoft.com/office/powerpoint/2010/main" val="30015587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3438" y="414013"/>
            <a:ext cx="4016932" cy="6029973"/>
          </a:xfrm>
          <a:prstGeom prst="rect">
            <a:avLst/>
          </a:prstGeom>
          <a:noFill/>
          <a:ln w="28575">
            <a:solidFill>
              <a:schemeClr val="tx1"/>
            </a:solidFill>
          </a:ln>
          <a:scene3d>
            <a:camera prst="perspectiveContrastingLeftFacing" fov="3600000">
              <a:rot lat="0" lon="1200000" rev="21594000"/>
            </a:camera>
            <a:lightRig rig="threePt" dir="t">
              <a:rot lat="0" lon="0" rev="1200000"/>
            </a:lightRig>
          </a:scene3d>
          <a:sp3d extrusionH="317500" contourW="88900">
            <a:bevelT w="0"/>
            <a:bevelB w="0" h="127000"/>
            <a:contourClr>
              <a:schemeClr val="bg2">
                <a:lumMod val="90000"/>
              </a:schemeClr>
            </a:contourClr>
          </a:sp3d>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84886" y="1583476"/>
            <a:ext cx="6738552" cy="4862870"/>
          </a:xfrm>
          <a:prstGeom prst="rect">
            <a:avLst/>
          </a:prstGeom>
          <a:noFill/>
        </p:spPr>
        <p:txBody>
          <a:bodyPr wrap="square" rtlCol="0">
            <a:spAutoFit/>
          </a:bodyPr>
          <a:lstStyle/>
          <a:p>
            <a:pPr marL="741363" indent="-741363"/>
            <a:r>
              <a:rPr lang="en-US" sz="5400" b="1" dirty="0">
                <a:solidFill>
                  <a:srgbClr val="C00000"/>
                </a:solidFill>
              </a:rPr>
              <a:t>I - Professional Attitude</a:t>
            </a:r>
          </a:p>
          <a:p>
            <a:endParaRPr lang="en-US" sz="4000" b="1" dirty="0">
              <a:solidFill>
                <a:srgbClr val="C00000"/>
              </a:solidFill>
            </a:endParaRPr>
          </a:p>
          <a:p>
            <a:pPr marL="568325" indent="-568325">
              <a:buFont typeface="+mj-lt"/>
              <a:buAutoNum type="arabicPeriod"/>
            </a:pPr>
            <a:r>
              <a:rPr lang="en-US" sz="3600" b="1" dirty="0">
                <a:solidFill>
                  <a:srgbClr val="000099"/>
                </a:solidFill>
              </a:rPr>
              <a:t>Do You Have an Attitude?</a:t>
            </a:r>
          </a:p>
          <a:p>
            <a:pPr marL="568325" indent="-568325">
              <a:buFont typeface="+mj-lt"/>
              <a:buAutoNum type="arabicPeriod"/>
            </a:pPr>
            <a:r>
              <a:rPr lang="en-US" sz="3600" b="1" dirty="0">
                <a:solidFill>
                  <a:srgbClr val="000099"/>
                </a:solidFill>
              </a:rPr>
              <a:t>Do You Have a Sense of Grace and Poise?</a:t>
            </a:r>
          </a:p>
          <a:p>
            <a:pPr marL="568325" indent="-568325">
              <a:buFont typeface="+mj-lt"/>
              <a:buAutoNum type="arabicPeriod"/>
            </a:pPr>
            <a:r>
              <a:rPr lang="en-US" sz="3600" b="1" dirty="0">
                <a:solidFill>
                  <a:srgbClr val="000099"/>
                </a:solidFill>
              </a:rPr>
              <a:t>Can You Talk to People?</a:t>
            </a:r>
          </a:p>
          <a:p>
            <a:pPr marL="342900" indent="-342900">
              <a:buFont typeface="+mj-lt"/>
              <a:buAutoNum type="arabicPeriod"/>
            </a:pPr>
            <a:endParaRPr lang="en-US" dirty="0"/>
          </a:p>
        </p:txBody>
      </p:sp>
    </p:spTree>
    <p:extLst>
      <p:ext uri="{BB962C8B-B14F-4D97-AF65-F5344CB8AC3E}">
        <p14:creationId xmlns:p14="http://schemas.microsoft.com/office/powerpoint/2010/main" val="40875041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3438" y="414013"/>
            <a:ext cx="4016932" cy="6029973"/>
          </a:xfrm>
          <a:prstGeom prst="rect">
            <a:avLst/>
          </a:prstGeom>
          <a:noFill/>
          <a:ln w="28575">
            <a:solidFill>
              <a:schemeClr val="tx1"/>
            </a:solidFill>
          </a:ln>
          <a:scene3d>
            <a:camera prst="perspectiveContrastingLeftFacing" fov="3600000">
              <a:rot lat="0" lon="1200000" rev="21594000"/>
            </a:camera>
            <a:lightRig rig="threePt" dir="t">
              <a:rot lat="0" lon="0" rev="1200000"/>
            </a:lightRig>
          </a:scene3d>
          <a:sp3d extrusionH="317500" contourW="88900">
            <a:bevelT w="0"/>
            <a:bevelB w="0" h="127000"/>
            <a:contourClr>
              <a:schemeClr val="bg2">
                <a:lumMod val="90000"/>
              </a:schemeClr>
            </a:contourClr>
          </a:sp3d>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93019" y="1444647"/>
            <a:ext cx="6420050" cy="4801314"/>
          </a:xfrm>
          <a:prstGeom prst="rect">
            <a:avLst/>
          </a:prstGeom>
          <a:noFill/>
        </p:spPr>
        <p:txBody>
          <a:bodyPr wrap="square" rtlCol="0">
            <a:spAutoFit/>
          </a:bodyPr>
          <a:lstStyle/>
          <a:p>
            <a:r>
              <a:rPr lang="en-US" sz="5400" b="1" dirty="0">
                <a:solidFill>
                  <a:srgbClr val="C00000"/>
                </a:solidFill>
              </a:rPr>
              <a:t>II - Mindset</a:t>
            </a:r>
          </a:p>
          <a:p>
            <a:pPr marL="568325" indent="-568325"/>
            <a:r>
              <a:rPr lang="en-US" sz="3600" b="1" dirty="0">
                <a:solidFill>
                  <a:srgbClr val="000099"/>
                </a:solidFill>
              </a:rPr>
              <a:t>4. 	Do You Have a Fixed or Growth Mindset?</a:t>
            </a:r>
          </a:p>
          <a:p>
            <a:pPr marL="568325" indent="-568325"/>
            <a:r>
              <a:rPr lang="en-US" sz="3600" b="1" dirty="0">
                <a:solidFill>
                  <a:srgbClr val="000099"/>
                </a:solidFill>
              </a:rPr>
              <a:t>5. 	Do You Know What Grit Is?</a:t>
            </a:r>
          </a:p>
          <a:p>
            <a:pPr marL="568325" indent="-568325"/>
            <a:r>
              <a:rPr lang="en-US" sz="3600" b="1" dirty="0">
                <a:solidFill>
                  <a:srgbClr val="000099"/>
                </a:solidFill>
              </a:rPr>
              <a:t>6. 	Are You Envious of Others?</a:t>
            </a:r>
          </a:p>
          <a:p>
            <a:pPr marL="568325" indent="-568325"/>
            <a:r>
              <a:rPr lang="en-US" sz="3600" b="1" dirty="0">
                <a:solidFill>
                  <a:srgbClr val="000099"/>
                </a:solidFill>
              </a:rPr>
              <a:t>7. 	Are You Good at Analyzing?</a:t>
            </a:r>
          </a:p>
          <a:p>
            <a:pPr marL="568325" indent="-568325"/>
            <a:r>
              <a:rPr lang="en-US" sz="3600" b="1" dirty="0">
                <a:solidFill>
                  <a:srgbClr val="000099"/>
                </a:solidFill>
              </a:rPr>
              <a:t>8. 	Can You Commit to Teaching?</a:t>
            </a:r>
          </a:p>
          <a:p>
            <a:pPr marL="568325" indent="-568325"/>
            <a:r>
              <a:rPr lang="en-US" sz="3600" b="1" dirty="0">
                <a:solidFill>
                  <a:srgbClr val="000099"/>
                </a:solidFill>
              </a:rPr>
              <a:t>9. 	Are You Mobile?</a:t>
            </a:r>
          </a:p>
        </p:txBody>
      </p:sp>
    </p:spTree>
    <p:extLst>
      <p:ext uri="{BB962C8B-B14F-4D97-AF65-F5344CB8AC3E}">
        <p14:creationId xmlns:p14="http://schemas.microsoft.com/office/powerpoint/2010/main" val="28740690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193</TotalTime>
  <Words>2558</Words>
  <Application>Microsoft Office PowerPoint</Application>
  <PresentationFormat>Widescreen</PresentationFormat>
  <Paragraphs>548</Paragraphs>
  <Slides>46</Slides>
  <Notes>9</Notes>
  <HiddenSlides>0</HiddenSlides>
  <MMClips>1</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46</vt:i4>
      </vt:variant>
    </vt:vector>
  </HeadingPairs>
  <TitlesOfParts>
    <vt:vector size="57" baseType="lpstr">
      <vt:lpstr>游ゴシック</vt:lpstr>
      <vt:lpstr>Arial</vt:lpstr>
      <vt:lpstr>Baskerville Old Face</vt:lpstr>
      <vt:lpstr>Book Antiqua</vt:lpstr>
      <vt:lpstr>Calibri</vt:lpstr>
      <vt:lpstr>Calibri Light</vt:lpstr>
      <vt:lpstr>Rockwell Condensed</vt:lpstr>
      <vt:lpstr>Tempus Sans ITC</vt:lpstr>
      <vt:lpstr>Times New Roman</vt:lpstr>
      <vt:lpstr>Office Theme</vt:lpstr>
      <vt:lpstr>Acrobat Document</vt:lpstr>
      <vt:lpstr>Grit to Teach and the Mindset to Stay: Do You Have What It Takes? </vt:lpstr>
      <vt:lpstr>About this session…</vt:lpstr>
      <vt:lpstr>Employability skills are a set of skills and behaviors that are necessary for every job.  Employability skills are sometimes called soft skills, foundational skills, work-readiness skills, or job-readiness skills.</vt:lpstr>
      <vt:lpstr>PowerPoint Presentation</vt:lpstr>
      <vt:lpstr>PowerPoint Presentation</vt:lpstr>
      <vt:lpstr>Come to Class With a Growth Mindset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Lunch &amp; Learn?  </vt:lpstr>
      <vt:lpstr>Objectives of the Seminar Series</vt:lpstr>
      <vt:lpstr>PowerPoint Presentation</vt:lpstr>
      <vt:lpstr>What’s the Importance of  Lunch and Learn? </vt:lpstr>
      <vt:lpstr>SCHEDULE Lunch and Learn, Fall Semester 2016</vt:lpstr>
      <vt:lpstr>Lunch and Learn, Fall Semester 2016</vt:lpstr>
      <vt:lpstr>Lunch and Learn , Fall Semester 2016</vt:lpstr>
      <vt:lpstr>Lunch and Learn, Spring Semester 2017</vt:lpstr>
      <vt:lpstr>Lunch and Learn, Spring Semester 2017</vt:lpstr>
      <vt:lpstr>Lunch and Learn, Spring Semester 2017</vt:lpstr>
      <vt:lpstr>PowerPoint Presentation</vt:lpstr>
      <vt:lpstr>PowerPoint Presentation</vt:lpstr>
      <vt:lpstr>OUTCOMES</vt:lpstr>
      <vt:lpstr>PowerPoint Presentation</vt:lpstr>
      <vt:lpstr>Recommendations for EPPs</vt:lpstr>
      <vt:lpstr>What students say…</vt:lpstr>
      <vt:lpstr>PowerPoint Presentation</vt:lpstr>
      <vt:lpstr>We want to know what you think. Let’s connect to share stories and ideas. Together, let’s  grow our mindset and become grittier leaders. </vt:lpstr>
      <vt:lpstr>Need Assistance? Contact us for support and information about: </vt:lpstr>
      <vt:lpstr>References</vt:lpstr>
      <vt:lpstr>References</vt:lpstr>
      <vt:lpstr>References</vt:lpstr>
      <vt:lpstr>Recommended Reading</vt:lpstr>
      <vt:lpstr>Children’s Books</vt:lpstr>
      <vt:lpstr>Web Resources</vt:lpstr>
      <vt:lpstr>Presenter Contact Information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Grit to Teach and the Mindset to Stay: Do You Have What It Takes?</dc:title>
  <dc:creator>Paul Young</dc:creator>
  <cp:lastModifiedBy>Paul Young</cp:lastModifiedBy>
  <cp:revision>17</cp:revision>
  <dcterms:created xsi:type="dcterms:W3CDTF">2017-01-27T16:50:10Z</dcterms:created>
  <dcterms:modified xsi:type="dcterms:W3CDTF">2017-03-15T00:40:59Z</dcterms:modified>
</cp:coreProperties>
</file>