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9" r:id="rId3"/>
    <p:sldId id="343" r:id="rId4"/>
    <p:sldId id="344" r:id="rId5"/>
    <p:sldId id="292" r:id="rId6"/>
    <p:sldId id="297" r:id="rId7"/>
    <p:sldId id="296" r:id="rId8"/>
    <p:sldId id="311" r:id="rId9"/>
    <p:sldId id="312" r:id="rId10"/>
    <p:sldId id="334" r:id="rId11"/>
    <p:sldId id="335" r:id="rId12"/>
    <p:sldId id="336" r:id="rId13"/>
    <p:sldId id="338" r:id="rId14"/>
    <p:sldId id="340" r:id="rId15"/>
    <p:sldId id="341" r:id="rId16"/>
    <p:sldId id="342" r:id="rId17"/>
    <p:sldId id="345" r:id="rId18"/>
    <p:sldId id="326" r:id="rId19"/>
    <p:sldId id="26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dougherty"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3333FF"/>
    <a:srgbClr val="009900"/>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39" autoAdjust="0"/>
  </p:normalViewPr>
  <p:slideViewPr>
    <p:cSldViewPr snapToGrid="0" snapToObjects="1">
      <p:cViewPr varScale="1">
        <p:scale>
          <a:sx n="78" d="100"/>
          <a:sy n="78" d="100"/>
        </p:scale>
        <p:origin x="249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AF92525B-6878-486C-8BB3-8FE9FBD718CE}" type="datetimeFigureOut">
              <a:rPr lang="en-US" smtClean="0"/>
              <a:t>3/30/2017</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22279DDF-4A72-42B2-8B4A-DF31D5E6ECD3}" type="slidenum">
              <a:rPr lang="en-US" smtClean="0"/>
              <a:t>‹#›</a:t>
            </a:fld>
            <a:endParaRPr lang="en-US"/>
          </a:p>
        </p:txBody>
      </p:sp>
    </p:spTree>
    <p:extLst>
      <p:ext uri="{BB962C8B-B14F-4D97-AF65-F5344CB8AC3E}">
        <p14:creationId xmlns:p14="http://schemas.microsoft.com/office/powerpoint/2010/main" val="266366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6523B6F3-3266-4202-B244-6C991C95393B}" type="datetimeFigureOut">
              <a:rPr lang="en-US" smtClean="0"/>
              <a:t>3/30/2017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4EE0CA37-B3D3-4D0D-8A2B-1C633EDD525F}" type="slidenum">
              <a:rPr lang="en-US" smtClean="0"/>
              <a:t>‹#›</a:t>
            </a:fld>
            <a:endParaRPr lang="en-US"/>
          </a:p>
        </p:txBody>
      </p:sp>
    </p:spTree>
    <p:extLst>
      <p:ext uri="{BB962C8B-B14F-4D97-AF65-F5344CB8AC3E}">
        <p14:creationId xmlns:p14="http://schemas.microsoft.com/office/powerpoint/2010/main" val="188593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5</a:t>
            </a:fld>
            <a:endParaRPr lang="en-US"/>
          </a:p>
        </p:txBody>
      </p:sp>
    </p:spTree>
    <p:extLst>
      <p:ext uri="{BB962C8B-B14F-4D97-AF65-F5344CB8AC3E}">
        <p14:creationId xmlns:p14="http://schemas.microsoft.com/office/powerpoint/2010/main" val="54618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SzPct val="75000"/>
              <a:buFont typeface="Wingdings" pitchFamily="2" charset="2"/>
              <a:buNone/>
            </a:pPr>
            <a:r>
              <a:rPr lang="en-US" sz="1400" dirty="0"/>
              <a:t>Recognizing</a:t>
            </a:r>
            <a:r>
              <a:rPr lang="en-US" sz="1400" baseline="0" dirty="0"/>
              <a:t> the need for a model code of ethics for the teaching profession, NASDTEC or the </a:t>
            </a:r>
            <a:r>
              <a:rPr lang="en-US" sz="1400" dirty="0"/>
              <a:t>National Association</a:t>
            </a:r>
            <a:r>
              <a:rPr lang="en-US" sz="1400" baseline="0" dirty="0"/>
              <a:t> of State Directors for Teacher Education and Certification convened a task force to develop a model code of ethics. </a:t>
            </a:r>
          </a:p>
          <a:p>
            <a:pPr marL="800100" lvl="1" indent="-342900">
              <a:buSzPct val="75000"/>
              <a:buFont typeface="Wingdings" pitchFamily="2" charset="2"/>
              <a:buChar char="ü"/>
            </a:pPr>
            <a:r>
              <a:rPr lang="en-US" sz="1400" baseline="0" dirty="0"/>
              <a:t>The task force consisted of 20 members (including 10 teachers, 3 principals, 2 superintendents, 1 paraprofessional, and 4 reps from state </a:t>
            </a:r>
            <a:r>
              <a:rPr lang="en-US" sz="1400" baseline="0" dirty="0" err="1"/>
              <a:t>ed</a:t>
            </a:r>
            <a:r>
              <a:rPr lang="en-US" sz="1400" baseline="0" dirty="0"/>
              <a:t> </a:t>
            </a:r>
            <a:r>
              <a:rPr lang="en-US" sz="1400" baseline="0" dirty="0" err="1"/>
              <a:t>depts</a:t>
            </a:r>
            <a:r>
              <a:rPr lang="en-US" sz="1400" baseline="0" dirty="0"/>
              <a:t>). The goal was to develop a code of ethics by educators for educators. The task force began work in Sept 2014.</a:t>
            </a:r>
          </a:p>
          <a:p>
            <a:pPr marL="800100" marR="0" lvl="1" indent="-342900" algn="l" defTabSz="914400" rtl="0" eaLnBrk="1" fontAlgn="auto" latinLnBrk="0" hangingPunct="1">
              <a:lnSpc>
                <a:spcPct val="100000"/>
              </a:lnSpc>
              <a:spcBef>
                <a:spcPts val="0"/>
              </a:spcBef>
              <a:spcAft>
                <a:spcPts val="0"/>
              </a:spcAft>
              <a:buClrTx/>
              <a:buSzPct val="75000"/>
              <a:buFont typeface="Wingdings" pitchFamily="2" charset="2"/>
              <a:buChar char="ü"/>
              <a:tabLst/>
              <a:defRPr/>
            </a:pPr>
            <a:r>
              <a:rPr lang="en-US" sz="1400" baseline="0" dirty="0"/>
              <a:t>Public comment and stakeholder feedback on the MCEE was solicited in Feb 2015</a:t>
            </a:r>
          </a:p>
          <a:p>
            <a:pPr marL="800100" lvl="1" indent="-342900">
              <a:buSzPct val="75000"/>
              <a:buFont typeface="Wingdings" pitchFamily="2" charset="2"/>
              <a:buChar char="ü"/>
            </a:pPr>
            <a:r>
              <a:rPr lang="en-US" sz="1400" baseline="0" dirty="0"/>
              <a:t>The MCEE was adopted by NASDTEC at June 2015 meeting</a:t>
            </a:r>
          </a:p>
          <a:p>
            <a:pPr marL="800100" lvl="1" indent="-342900">
              <a:buSzPct val="75000"/>
              <a:buFont typeface="Wingdings" pitchFamily="2" charset="2"/>
              <a:buChar char="ü"/>
            </a:pPr>
            <a:r>
              <a:rPr lang="en-US" sz="1400" baseline="0" dirty="0"/>
              <a:t>The MCEE contains 5 principles. Each principle begins with introduction that provides the context for the principle, followed by performance indicators that more specifically define aspects within each principle. </a:t>
            </a:r>
          </a:p>
          <a:p>
            <a:pPr lvl="1">
              <a:buSzPct val="75000"/>
              <a:buFont typeface="Wingdings" pitchFamily="2" charset="2"/>
              <a:buNone/>
            </a:pPr>
            <a:endParaRPr lang="en-US" sz="14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88EB8E9-7E05-4C60-A58D-798732DD5B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1190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endParaRPr lang="en-US" baseline="0" dirty="0"/>
          </a:p>
          <a:p>
            <a:pPr marL="171450" indent="-171450">
              <a:buFont typeface="Wingdings" panose="05000000000000000000" pitchFamily="2" charset="2"/>
              <a:buChar char="ü"/>
            </a:pPr>
            <a:r>
              <a:rPr lang="en-US" sz="1200" baseline="0" dirty="0"/>
              <a:t>The Model Code of Ethics for Educators and the Framing Document for the model code can be found on NASDTEC’s website. Once you navigate to the website address above, there is a MCEE link in the toolbar that will allow you to access these documents and other resources related to the model code of ethics. </a:t>
            </a:r>
          </a:p>
          <a:p>
            <a:pPr marL="171450" indent="-171450">
              <a:buFont typeface="Wingdings" panose="05000000000000000000" pitchFamily="2" charset="2"/>
              <a:buChar char="ü"/>
            </a:pPr>
            <a:endParaRPr lang="en-US" sz="1200" baseline="0" dirty="0"/>
          </a:p>
          <a:p>
            <a:pPr marL="171450" indent="-171450">
              <a:buFont typeface="Wingdings" panose="05000000000000000000" pitchFamily="2" charset="2"/>
              <a:buChar char="ü"/>
            </a:pPr>
            <a:r>
              <a:rPr lang="en-US" sz="1200" baseline="0" dirty="0"/>
              <a:t>Thank you for your time today. I would be happy to answer any questions you may have.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88EB8E9-7E05-4C60-A58D-798732DD5B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9784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6</a:t>
            </a:fld>
            <a:endParaRPr lang="en-US"/>
          </a:p>
        </p:txBody>
      </p:sp>
    </p:spTree>
    <p:extLst>
      <p:ext uri="{BB962C8B-B14F-4D97-AF65-F5344CB8AC3E}">
        <p14:creationId xmlns:p14="http://schemas.microsoft.com/office/powerpoint/2010/main" val="178391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8</a:t>
            </a:fld>
            <a:endParaRPr lang="en-US"/>
          </a:p>
        </p:txBody>
      </p:sp>
    </p:spTree>
    <p:extLst>
      <p:ext uri="{BB962C8B-B14F-4D97-AF65-F5344CB8AC3E}">
        <p14:creationId xmlns:p14="http://schemas.microsoft.com/office/powerpoint/2010/main" val="125748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Today I want to briefly</a:t>
            </a:r>
            <a:r>
              <a:rPr lang="en-US" sz="1200" baseline="0" dirty="0"/>
              <a:t> update you about some items that may impact the code of conduct. Frist, I want to give you information about the number and types of cases the Office processed last year. Then I wanted to talk about how the code of conduct has been accepted by the teaching profession in Ohio before concluding with the new national Model Code of Ethics for Educators.</a:t>
            </a:r>
            <a:endParaRPr lang="en-US" sz="1200" dirty="0"/>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9</a:t>
            </a:fld>
            <a:endParaRPr lang="en-US"/>
          </a:p>
        </p:txBody>
      </p:sp>
    </p:spTree>
    <p:extLst>
      <p:ext uri="{BB962C8B-B14F-4D97-AF65-F5344CB8AC3E}">
        <p14:creationId xmlns:p14="http://schemas.microsoft.com/office/powerpoint/2010/main" val="378993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Adopted by SBOE March 2008</a:t>
            </a:r>
          </a:p>
          <a:p>
            <a:pPr lvl="1">
              <a:buSzPct val="70000"/>
              <a:buFont typeface="Wingdings" pitchFamily="2" charset="2"/>
              <a:buChar char="ü"/>
            </a:pPr>
            <a:r>
              <a:rPr lang="en-US" sz="1400" dirty="0"/>
              <a:t>State Board policy</a:t>
            </a:r>
          </a:p>
          <a:p>
            <a:pPr lvl="1">
              <a:buSzPct val="70000"/>
              <a:buFont typeface="Wingdings" pitchFamily="2" charset="2"/>
              <a:buChar char="ü"/>
            </a:pPr>
            <a:r>
              <a:rPr lang="en-US" sz="1400" dirty="0"/>
              <a:t>Does not have the force and effect of law</a:t>
            </a:r>
          </a:p>
          <a:p>
            <a:endParaRPr lang="en-US" sz="1400" dirty="0"/>
          </a:p>
          <a:p>
            <a:r>
              <a:rPr lang="en-US" sz="1400" dirty="0"/>
              <a:t>ESB drafted LCPCOE – 3 months</a:t>
            </a:r>
          </a:p>
          <a:p>
            <a:pPr lvl="1">
              <a:buSzPct val="70000"/>
              <a:buFont typeface="Wingdings" pitchFamily="2" charset="2"/>
              <a:buChar char="ü"/>
            </a:pPr>
            <a:r>
              <a:rPr lang="en-US" sz="1400" dirty="0"/>
              <a:t>8 Principles</a:t>
            </a:r>
          </a:p>
          <a:p>
            <a:pPr lvl="1">
              <a:buSzPct val="70000"/>
              <a:buFont typeface="Wingdings" pitchFamily="2" charset="2"/>
              <a:buChar char="ü"/>
            </a:pPr>
            <a:r>
              <a:rPr lang="en-US" sz="1400" dirty="0"/>
              <a:t>Conduct Unbecoming examples</a:t>
            </a:r>
          </a:p>
          <a:p>
            <a:pPr lvl="1">
              <a:buSzPct val="70000"/>
              <a:buFont typeface="Wingdings" pitchFamily="2" charset="2"/>
              <a:buChar char="ü"/>
            </a:pPr>
            <a:r>
              <a:rPr lang="en-US" sz="1400" dirty="0"/>
              <a:t>Disciplinary Guidelines</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10</a:t>
            </a:fld>
            <a:endParaRPr lang="en-US"/>
          </a:p>
        </p:txBody>
      </p:sp>
    </p:spTree>
    <p:extLst>
      <p:ext uri="{BB962C8B-B14F-4D97-AF65-F5344CB8AC3E}">
        <p14:creationId xmlns:p14="http://schemas.microsoft.com/office/powerpoint/2010/main" val="49106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SzPct val="75000"/>
              <a:buFont typeface="Wingdings" pitchFamily="2" charset="2"/>
              <a:buNone/>
            </a:pPr>
            <a:r>
              <a:rPr lang="en-US" sz="1400" dirty="0"/>
              <a:t>When the code of conduct</a:t>
            </a:r>
            <a:r>
              <a:rPr lang="en-US" sz="1400" baseline="0" dirty="0"/>
              <a:t> was adopted by the State Board in 2008, the focus in the early years was on raising awareness of the code of conduct. Now that the code of conduct has been a State Board policy for 8 years, the code has become an accepted part of the profession.</a:t>
            </a:r>
          </a:p>
          <a:p>
            <a:pPr lvl="1">
              <a:buSzPct val="75000"/>
              <a:buFont typeface="Wingdings" pitchFamily="2" charset="2"/>
              <a:buNone/>
            </a:pPr>
            <a:endParaRPr lang="en-US" sz="1400" baseline="0" dirty="0"/>
          </a:p>
          <a:p>
            <a:pPr marL="800100" lvl="1" indent="-342900">
              <a:buSzPct val="75000"/>
              <a:buFont typeface="Wingdings" pitchFamily="2" charset="2"/>
              <a:buChar char="ü"/>
            </a:pPr>
            <a:r>
              <a:rPr lang="en-US" sz="1400" baseline="0" dirty="0"/>
              <a:t>The Department bases disciplinary decisions on the guidelines listed in the code. When an licensure case proceeds to a hearing, attorneys for the Department and attorneys for educators cite various provisions of the code to support their legal arguments. Hearing officers routinely analyze the applicable principles in the code and often use the disciplinary guidelines as a basis for their recommended sanctions. </a:t>
            </a:r>
          </a:p>
          <a:p>
            <a:pPr marL="800100" lvl="1" indent="-342900">
              <a:buSzPct val="75000"/>
              <a:buFont typeface="Wingdings" pitchFamily="2" charset="2"/>
              <a:buChar char="ü"/>
            </a:pPr>
            <a:r>
              <a:rPr lang="en-US" sz="1400" baseline="0" dirty="0"/>
              <a:t>Courts have cited the code of conduct in several decisions and these courts seem to have accepted the code as the conduct standards for the profession.</a:t>
            </a:r>
          </a:p>
          <a:p>
            <a:pPr marL="800100" lvl="1" indent="-342900">
              <a:buSzPct val="75000"/>
              <a:buFont typeface="Wingdings" pitchFamily="2" charset="2"/>
              <a:buChar char="ü"/>
            </a:pPr>
            <a:r>
              <a:rPr lang="en-US" sz="1400" baseline="0" dirty="0"/>
              <a:t>We’ve also seen schools accept the code of conduct by adopting the code as a school policy or incorporating provisions of the code in staff handbooks, by citing violations of the code in employment actions, and by referring to potential code of conduct violations when submitting educator misconducts report to the Department. </a:t>
            </a:r>
          </a:p>
          <a:p>
            <a:pPr marL="800100" lvl="1" indent="-342900">
              <a:buSzPct val="75000"/>
              <a:buFont typeface="Wingdings" pitchFamily="2" charset="2"/>
              <a:buChar char="ü"/>
            </a:pPr>
            <a:r>
              <a:rPr lang="en-US" sz="1400" baseline="0" dirty="0"/>
              <a:t>Finally, we have seen citizens refer to the standards in the code of conduct when referring concerns to the Department. Not only did the code make educators aware of the established standards of conduct, it also made parents and other members of the school community aware of conduct standards for educators. </a:t>
            </a:r>
            <a:endParaRPr lang="en-US" sz="1400" dirty="0"/>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11</a:t>
            </a:fld>
            <a:endParaRPr lang="en-US"/>
          </a:p>
        </p:txBody>
      </p:sp>
    </p:spTree>
    <p:extLst>
      <p:ext uri="{BB962C8B-B14F-4D97-AF65-F5344CB8AC3E}">
        <p14:creationId xmlns:p14="http://schemas.microsoft.com/office/powerpoint/2010/main" val="389100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aseline="0" dirty="0"/>
              <a:t>To understand what a code of ethics is, it may be helpful to first focus on what a code of ethics isn’t. A code of ethics is not a reflection of an educator’s personal values and beliefs, that is personal morality. A code of ethics is not a code of conduct. A code of conduct is a regulatory document that defines behavior absolutes (an educator shall not….). Violations of code of conducts can result in employment or licensure sanctions and sometimes may involve criminal convictions. </a:t>
            </a:r>
          </a:p>
          <a:p>
            <a:pPr marL="0" indent="0">
              <a:buFont typeface="Wingdings" panose="05000000000000000000" pitchFamily="2" charset="2"/>
              <a:buNone/>
            </a:pPr>
            <a:endParaRPr lang="en-US" sz="1200" baseline="0" dirty="0"/>
          </a:p>
          <a:p>
            <a:pPr marL="0" indent="0">
              <a:buFont typeface="Wingdings" panose="05000000000000000000" pitchFamily="2" charset="2"/>
              <a:buNone/>
            </a:pPr>
            <a:r>
              <a:rPr lang="en-US" sz="1200" baseline="0" dirty="0"/>
              <a:t>An ethical code can be thought of as a common language shared by a profession. Codes of ethics are the collective values of a profession. They are commonly agreed upon standards that inform the course of action related to ethical practice. Codes of ethics set a higher threshold than codes of conduct, they help guide discussions of ethical dilemmas, and establish a framework for decision-making. A code of ethics does not list what to do or what not to do – that is the function of a code of conduct. A code of ethics instead identifies potential ethical issues and lists factors to consider when contemplating an ethical dilemma. By using the guiding principles of a code of ethics, a professional can identify potential courses of action so an informed, ethical decision can be made. </a:t>
            </a:r>
          </a:p>
          <a:p>
            <a:pPr marL="0" indent="0">
              <a:buFont typeface="Wingdings" panose="05000000000000000000" pitchFamily="2" charset="2"/>
              <a:buNone/>
            </a:pPr>
            <a:endParaRPr lang="en-US" sz="1200" baseline="0" dirty="0"/>
          </a:p>
          <a:p>
            <a:pPr marL="0" indent="0">
              <a:buFont typeface="Wingdings" panose="05000000000000000000" pitchFamily="2" charset="2"/>
              <a:buNone/>
            </a:pPr>
            <a:r>
              <a:rPr lang="en-US" sz="1200" baseline="0" dirty="0"/>
              <a:t>The benefits of a code of ethics include</a:t>
            </a:r>
          </a:p>
          <a:p>
            <a:pPr marL="171450" indent="-171450">
              <a:buFont typeface="Arial" panose="020B0604020202020204" pitchFamily="34" charset="0"/>
              <a:buChar char="•"/>
            </a:pPr>
            <a:r>
              <a:rPr lang="en-US" sz="1200" baseline="0" dirty="0"/>
              <a:t>promoting student safety and welfare</a:t>
            </a:r>
          </a:p>
          <a:p>
            <a:pPr marL="171450" indent="-171450">
              <a:buFont typeface="Arial" panose="020B0604020202020204" pitchFamily="34" charset="0"/>
              <a:buChar char="•"/>
            </a:pPr>
            <a:r>
              <a:rPr lang="en-US" sz="1200" baseline="0" dirty="0"/>
              <a:t>fostering public confidence in the profession</a:t>
            </a:r>
          </a:p>
          <a:p>
            <a:pPr marL="171450" indent="-171450">
              <a:buFont typeface="Arial" panose="020B0604020202020204" pitchFamily="34" charset="0"/>
              <a:buChar char="•"/>
            </a:pPr>
            <a:r>
              <a:rPr lang="en-US" sz="1200" baseline="0" dirty="0"/>
              <a:t>advancing the profession’s ability to withstand public scrutiny 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guiding educator decision-making</a:t>
            </a:r>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12</a:t>
            </a:fld>
            <a:endParaRPr lang="en-US"/>
          </a:p>
        </p:txBody>
      </p:sp>
    </p:spTree>
    <p:extLst>
      <p:ext uri="{BB962C8B-B14F-4D97-AF65-F5344CB8AC3E}">
        <p14:creationId xmlns:p14="http://schemas.microsoft.com/office/powerpoint/2010/main" val="74516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ethical decision-making framework or ethical equilibrium can provide consistent guidance for educators as they navigate their professional interactions and professional relationships. </a:t>
            </a:r>
          </a:p>
          <a:p>
            <a:r>
              <a:rPr lang="en-US" baseline="0" dirty="0"/>
              <a:t>The first component of the ethical equilibrium is the Dispositional Framework – this encompasses the personal and professional attitudes, values and beliefs held by an educator. </a:t>
            </a:r>
          </a:p>
          <a:p>
            <a:endParaRPr lang="en-US" baseline="0" dirty="0"/>
          </a:p>
          <a:p>
            <a:r>
              <a:rPr lang="en-US" baseline="0" dirty="0"/>
              <a:t>The second component is the Regulatory Framework – this framework </a:t>
            </a:r>
            <a:r>
              <a:rPr lang="en-US" b="0" baseline="0" dirty="0"/>
              <a:t>focuses on the policies, statutes and case law that govern educator conduct. This is the framework where a code of conduct resides and typically identifies conduct that can result </a:t>
            </a:r>
            <a:r>
              <a:rPr lang="en-US" baseline="0" dirty="0"/>
              <a:t>in licensure sanctions and criminal convictions. </a:t>
            </a:r>
          </a:p>
          <a:p>
            <a:endParaRPr lang="en-US" baseline="0" dirty="0"/>
          </a:p>
          <a:p>
            <a:r>
              <a:rPr lang="en-US" baseline="0" dirty="0"/>
              <a:t>The final component is the Ethical Framework – this encompasses the professional ethical standards or code of ethics that guide decision making.</a:t>
            </a:r>
          </a:p>
          <a:p>
            <a:endParaRPr lang="en-US" baseline="0" dirty="0"/>
          </a:p>
          <a:p>
            <a:r>
              <a:rPr lang="en-US" baseline="0" dirty="0"/>
              <a:t>For example, use of social media….</a:t>
            </a:r>
            <a:endParaRPr lang="en-US" dirty="0"/>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13</a:t>
            </a:fld>
            <a:endParaRPr lang="en-US"/>
          </a:p>
        </p:txBody>
      </p:sp>
    </p:spTree>
    <p:extLst>
      <p:ext uri="{BB962C8B-B14F-4D97-AF65-F5344CB8AC3E}">
        <p14:creationId xmlns:p14="http://schemas.microsoft.com/office/powerpoint/2010/main" val="227689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SzPct val="75000"/>
              <a:buFont typeface="Wingdings" pitchFamily="2" charset="2"/>
              <a:buNone/>
            </a:pPr>
            <a:r>
              <a:rPr lang="en-US" sz="1400" dirty="0"/>
              <a:t>Recognizing</a:t>
            </a:r>
            <a:r>
              <a:rPr lang="en-US" sz="1400" baseline="0" dirty="0"/>
              <a:t> the need for a model code of ethics for the teaching profession, NASDTEC or the </a:t>
            </a:r>
            <a:r>
              <a:rPr lang="en-US" sz="1400" dirty="0"/>
              <a:t>National Association</a:t>
            </a:r>
            <a:r>
              <a:rPr lang="en-US" sz="1400" baseline="0" dirty="0"/>
              <a:t> of State Directors for Teacher Education and Certification convened a task force to develop a model code of ethics. </a:t>
            </a:r>
          </a:p>
          <a:p>
            <a:pPr marL="800100" lvl="1" indent="-342900">
              <a:buSzPct val="75000"/>
              <a:buFont typeface="Wingdings" pitchFamily="2" charset="2"/>
              <a:buChar char="ü"/>
            </a:pPr>
            <a:r>
              <a:rPr lang="en-US" sz="1400" baseline="0" dirty="0"/>
              <a:t>The task force consisted of 20 members (including 10 teachers, 3 principals, 2 superintendents, 1 paraprofessional, and 4 reps from state ed depts). The goal was to develop a code of ethics by educators for educators. The task force began work in Sept 2014.</a:t>
            </a:r>
          </a:p>
          <a:p>
            <a:pPr marL="800100" marR="0" lvl="1" indent="-342900" algn="l" defTabSz="914400" rtl="0" eaLnBrk="1" fontAlgn="auto" latinLnBrk="0" hangingPunct="1">
              <a:lnSpc>
                <a:spcPct val="100000"/>
              </a:lnSpc>
              <a:spcBef>
                <a:spcPts val="0"/>
              </a:spcBef>
              <a:spcAft>
                <a:spcPts val="0"/>
              </a:spcAft>
              <a:buClrTx/>
              <a:buSzPct val="75000"/>
              <a:buFont typeface="Wingdings" pitchFamily="2" charset="2"/>
              <a:buChar char="ü"/>
              <a:tabLst/>
              <a:defRPr/>
            </a:pPr>
            <a:r>
              <a:rPr lang="en-US" sz="1400" baseline="0" dirty="0"/>
              <a:t>Public comment and stakeholder feedback on the MCEE was solicited in Feb 2015</a:t>
            </a:r>
          </a:p>
          <a:p>
            <a:pPr marL="800100" lvl="1" indent="-342900">
              <a:buSzPct val="75000"/>
              <a:buFont typeface="Wingdings" pitchFamily="2" charset="2"/>
              <a:buChar char="ü"/>
            </a:pPr>
            <a:r>
              <a:rPr lang="en-US" sz="1400" baseline="0" dirty="0"/>
              <a:t>The MCEE was adopted by NASDTEC at June 2015 meeting</a:t>
            </a:r>
          </a:p>
          <a:p>
            <a:pPr marL="800100" lvl="1" indent="-342900">
              <a:buSzPct val="75000"/>
              <a:buFont typeface="Wingdings" pitchFamily="2" charset="2"/>
              <a:buChar char="ü"/>
            </a:pPr>
            <a:r>
              <a:rPr lang="en-US" sz="1400" baseline="0" dirty="0"/>
              <a:t>The MCEE contains 5 principles. Each principle begins with introduction that provides the context for the principle, followed by performance indicators that more specifically define aspects within each principle. </a:t>
            </a:r>
          </a:p>
          <a:p>
            <a:pPr lvl="1">
              <a:buSzPct val="75000"/>
              <a:buFont typeface="Wingdings" pitchFamily="2" charset="2"/>
              <a:buNone/>
            </a:pPr>
            <a:endParaRPr lang="en-US" sz="1400"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2709317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05764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sdtec.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torsrising.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itle2.ed.gov/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OCTEO </a:t>
            </a:r>
            <a:r>
              <a:rPr lang="en-US" cap="small" dirty="0"/>
              <a:t>Conference</a:t>
            </a:r>
            <a:endParaRPr lang="en-US" sz="4000" cap="small" dirty="0"/>
          </a:p>
        </p:txBody>
      </p:sp>
      <p:sp>
        <p:nvSpPr>
          <p:cNvPr id="3" name="Subtitle 2"/>
          <p:cNvSpPr>
            <a:spLocks noGrp="1"/>
          </p:cNvSpPr>
          <p:nvPr>
            <p:ph type="subTitle" idx="1"/>
          </p:nvPr>
        </p:nvSpPr>
        <p:spPr>
          <a:xfrm>
            <a:off x="406467" y="6173148"/>
            <a:ext cx="6400800" cy="430887"/>
          </a:xfrm>
        </p:spPr>
        <p:txBody>
          <a:bodyPr/>
          <a:lstStyle/>
          <a:p>
            <a:r>
              <a:rPr lang="en-US" cap="small" dirty="0"/>
              <a:t>ODE Update ∙ March 31,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827"/>
            <a:ext cx="8229600" cy="553998"/>
          </a:xfrm>
        </p:spPr>
        <p:txBody>
          <a:bodyPr/>
          <a:lstStyle/>
          <a:p>
            <a:r>
              <a:rPr lang="en-US" sz="3600" dirty="0"/>
              <a:t>Code of Conduct</a:t>
            </a:r>
            <a:endParaRPr lang="en-US" sz="2800" dirty="0"/>
          </a:p>
        </p:txBody>
      </p:sp>
      <p:sp>
        <p:nvSpPr>
          <p:cNvPr id="3" name="Content Placeholder 2"/>
          <p:cNvSpPr>
            <a:spLocks noGrp="1"/>
          </p:cNvSpPr>
          <p:nvPr>
            <p:ph idx="1"/>
          </p:nvPr>
        </p:nvSpPr>
        <p:spPr>
          <a:xfrm>
            <a:off x="304681" y="1556191"/>
            <a:ext cx="8229600" cy="4296307"/>
          </a:xfrm>
        </p:spPr>
        <p:txBody>
          <a:bodyPr/>
          <a:lstStyle/>
          <a:p>
            <a:pPr marL="0" indent="0" algn="ctr">
              <a:buNone/>
            </a:pPr>
            <a:r>
              <a:rPr lang="en-US" dirty="0"/>
              <a:t>State Board Policy – March 2008</a:t>
            </a:r>
          </a:p>
          <a:p>
            <a:pPr marL="0" indent="0" algn="ctr">
              <a:buNone/>
            </a:pPr>
            <a:endParaRPr lang="en-US" b="1" dirty="0"/>
          </a:p>
          <a:p>
            <a:pPr marL="0" indent="0" algn="ctr">
              <a:buNone/>
            </a:pPr>
            <a:r>
              <a:rPr lang="en-US" dirty="0"/>
              <a:t>Eight Principles</a:t>
            </a:r>
          </a:p>
          <a:p>
            <a:pPr marL="0" indent="0" algn="ctr">
              <a:buNone/>
            </a:pPr>
            <a:endParaRPr lang="en-US" dirty="0"/>
          </a:p>
          <a:p>
            <a:pPr marL="0" indent="0" algn="ctr">
              <a:buNone/>
            </a:pPr>
            <a:r>
              <a:rPr lang="en-US" dirty="0"/>
              <a:t>Conduct Unbecoming Guidelines</a:t>
            </a:r>
          </a:p>
          <a:p>
            <a:pPr marL="0" indent="0" algn="ctr">
              <a:buNone/>
            </a:pPr>
            <a:endParaRPr lang="en-US" dirty="0"/>
          </a:p>
          <a:p>
            <a:pPr marL="0" indent="0" algn="ctr">
              <a:buNone/>
            </a:pPr>
            <a:r>
              <a:rPr lang="en-US" dirty="0"/>
              <a:t>Disciplinary Guidelines</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cxnSp>
        <p:nvCxnSpPr>
          <p:cNvPr id="4" name="Straight Connector 3"/>
          <p:cNvCxnSpPr/>
          <p:nvPr/>
        </p:nvCxnSpPr>
        <p:spPr bwMode="auto">
          <a:xfrm>
            <a:off x="745413" y="3580777"/>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754466" y="4774881"/>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45413" y="2363231"/>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95601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072"/>
            <a:ext cx="8229600" cy="1661993"/>
          </a:xfrm>
        </p:spPr>
        <p:txBody>
          <a:bodyPr/>
          <a:lstStyle/>
          <a:p>
            <a:r>
              <a:rPr lang="en-US" sz="3600" dirty="0"/>
              <a:t>Acceptance of Licensure Code of Professional Conduct for Ohio Educators (LCPCOE)</a:t>
            </a:r>
            <a:endParaRPr lang="en-US" sz="2800" dirty="0"/>
          </a:p>
        </p:txBody>
      </p:sp>
      <p:sp>
        <p:nvSpPr>
          <p:cNvPr id="3" name="Content Placeholder 2"/>
          <p:cNvSpPr>
            <a:spLocks noGrp="1"/>
          </p:cNvSpPr>
          <p:nvPr>
            <p:ph idx="1"/>
          </p:nvPr>
        </p:nvSpPr>
        <p:spPr>
          <a:xfrm>
            <a:off x="457200" y="2578795"/>
            <a:ext cx="8229600" cy="4296307"/>
          </a:xfrm>
        </p:spPr>
        <p:txBody>
          <a:bodyPr/>
          <a:lstStyle/>
          <a:p>
            <a:pPr marL="0" indent="0" algn="ctr">
              <a:spcBef>
                <a:spcPts val="0"/>
              </a:spcBef>
              <a:buNone/>
            </a:pPr>
            <a:r>
              <a:rPr lang="en-US" dirty="0"/>
              <a:t>Licensure Hearings</a:t>
            </a:r>
          </a:p>
          <a:p>
            <a:pPr marL="0" indent="0" algn="ctr">
              <a:spcBef>
                <a:spcPts val="0"/>
              </a:spcBef>
              <a:buNone/>
            </a:pPr>
            <a:endParaRPr lang="en-US" dirty="0"/>
          </a:p>
          <a:p>
            <a:pPr marL="0" indent="0" algn="ctr">
              <a:spcBef>
                <a:spcPts val="0"/>
              </a:spcBef>
              <a:buNone/>
            </a:pPr>
            <a:r>
              <a:rPr lang="en-US" dirty="0"/>
              <a:t>Court Decisions</a:t>
            </a:r>
          </a:p>
          <a:p>
            <a:pPr marL="0" indent="0" algn="ctr">
              <a:spcBef>
                <a:spcPts val="0"/>
              </a:spcBef>
              <a:buNone/>
            </a:pPr>
            <a:endParaRPr lang="en-US" dirty="0"/>
          </a:p>
          <a:p>
            <a:pPr marL="0" indent="0" algn="ctr">
              <a:spcBef>
                <a:spcPts val="0"/>
              </a:spcBef>
              <a:buNone/>
            </a:pPr>
            <a:r>
              <a:rPr lang="en-US" dirty="0"/>
              <a:t>District Adoption</a:t>
            </a:r>
          </a:p>
          <a:p>
            <a:pPr marL="0" indent="0" algn="ctr">
              <a:spcBef>
                <a:spcPts val="0"/>
              </a:spcBef>
              <a:buNone/>
            </a:pPr>
            <a:endParaRPr lang="en-US" dirty="0"/>
          </a:p>
          <a:p>
            <a:pPr marL="0" indent="0" algn="ctr">
              <a:spcBef>
                <a:spcPts val="0"/>
              </a:spcBef>
              <a:buNone/>
            </a:pPr>
            <a:r>
              <a:rPr lang="en-US" dirty="0"/>
              <a:t>Citizen Referrals</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cxnSp>
        <p:nvCxnSpPr>
          <p:cNvPr id="4" name="Straight Connector 3"/>
          <p:cNvCxnSpPr/>
          <p:nvPr/>
        </p:nvCxnSpPr>
        <p:spPr bwMode="auto">
          <a:xfrm>
            <a:off x="754466" y="332728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754466" y="4267886"/>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45413" y="2363231"/>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p:cNvCxnSpPr/>
          <p:nvPr/>
        </p:nvCxnSpPr>
        <p:spPr bwMode="auto">
          <a:xfrm>
            <a:off x="754466" y="531657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10086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541"/>
            <a:ext cx="8229600" cy="1107996"/>
          </a:xfrm>
        </p:spPr>
        <p:txBody>
          <a:bodyPr/>
          <a:lstStyle/>
          <a:p>
            <a:r>
              <a:rPr lang="en-US" sz="3600" dirty="0"/>
              <a:t>Model Code of Ethics for Educators Framing Document – Code of Ethics</a:t>
            </a:r>
            <a:endParaRPr lang="en-US" sz="2800" dirty="0"/>
          </a:p>
        </p:txBody>
      </p:sp>
      <p:sp>
        <p:nvSpPr>
          <p:cNvPr id="3" name="Content Placeholder 2"/>
          <p:cNvSpPr>
            <a:spLocks noGrp="1"/>
          </p:cNvSpPr>
          <p:nvPr>
            <p:ph idx="1"/>
          </p:nvPr>
        </p:nvSpPr>
        <p:spPr>
          <a:xfrm>
            <a:off x="457200" y="2578795"/>
            <a:ext cx="8229600" cy="4296307"/>
          </a:xfrm>
        </p:spPr>
        <p:txBody>
          <a:bodyPr/>
          <a:lstStyle/>
          <a:p>
            <a:pPr marL="0" indent="0" algn="ctr">
              <a:spcBef>
                <a:spcPts val="0"/>
              </a:spcBef>
              <a:buNone/>
            </a:pPr>
            <a:r>
              <a:rPr lang="en-US" dirty="0"/>
              <a:t>Collective values of profession</a:t>
            </a:r>
          </a:p>
          <a:p>
            <a:pPr marL="0" indent="0" algn="ctr">
              <a:spcBef>
                <a:spcPts val="0"/>
              </a:spcBef>
              <a:buNone/>
            </a:pPr>
            <a:endParaRPr lang="en-US" dirty="0"/>
          </a:p>
          <a:p>
            <a:pPr marL="0" indent="0" algn="ctr">
              <a:spcBef>
                <a:spcPts val="0"/>
              </a:spcBef>
              <a:buNone/>
            </a:pPr>
            <a:r>
              <a:rPr lang="en-US" dirty="0"/>
              <a:t>Guide to discuss ethical dilemmas </a:t>
            </a:r>
          </a:p>
          <a:p>
            <a:pPr marL="0" indent="0" algn="ctr">
              <a:spcBef>
                <a:spcPts val="0"/>
              </a:spcBef>
              <a:buNone/>
            </a:pPr>
            <a:endParaRPr lang="en-US" dirty="0"/>
          </a:p>
          <a:p>
            <a:pPr marL="0" indent="0" algn="ctr">
              <a:spcBef>
                <a:spcPts val="0"/>
              </a:spcBef>
              <a:buNone/>
            </a:pPr>
            <a:r>
              <a:rPr lang="en-US" dirty="0"/>
              <a:t>Establish ethical decision-making framework</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cxnSp>
        <p:nvCxnSpPr>
          <p:cNvPr id="4" name="Straight Connector 3"/>
          <p:cNvCxnSpPr/>
          <p:nvPr/>
        </p:nvCxnSpPr>
        <p:spPr bwMode="auto">
          <a:xfrm>
            <a:off x="754466" y="332728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754466" y="4267886"/>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45413" y="2363231"/>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p:cNvCxnSpPr/>
          <p:nvPr/>
        </p:nvCxnSpPr>
        <p:spPr bwMode="auto">
          <a:xfrm>
            <a:off x="754466" y="531657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46692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3998"/>
          </a:xfrm>
        </p:spPr>
        <p:txBody>
          <a:bodyPr/>
          <a:lstStyle/>
          <a:p>
            <a:r>
              <a:rPr lang="en-US" sz="3600" dirty="0"/>
              <a:t>MCEE Framing Document</a:t>
            </a:r>
          </a:p>
        </p:txBody>
      </p:sp>
      <p:sp>
        <p:nvSpPr>
          <p:cNvPr id="4" name="Content Placeholder 3"/>
          <p:cNvSpPr txBox="1">
            <a:spLocks noGrp="1"/>
          </p:cNvSpPr>
          <p:nvPr>
            <p:ph idx="1"/>
          </p:nvPr>
        </p:nvSpPr>
        <p:spPr>
          <a:xfrm>
            <a:off x="457200" y="1465608"/>
            <a:ext cx="2476123" cy="861774"/>
          </a:xfrm>
          <a:prstGeom prst="rect">
            <a:avLst/>
          </a:prstGeom>
          <a:noFill/>
        </p:spPr>
        <p:txBody>
          <a:bodyPr wrap="square" rtlCol="0">
            <a:spAutoFit/>
          </a:bodyPr>
          <a:lstStyle/>
          <a:p>
            <a:pPr marL="0" indent="0" algn="ctr">
              <a:buNone/>
            </a:pPr>
            <a:r>
              <a:rPr lang="en-US" sz="2800" b="1" dirty="0">
                <a:latin typeface="Arial" panose="020B0604020202020204" pitchFamily="34" charset="0"/>
                <a:cs typeface="Arial" panose="020B0604020202020204" pitchFamily="34" charset="0"/>
              </a:rPr>
              <a:t>Dispositional Framework</a:t>
            </a:r>
          </a:p>
        </p:txBody>
      </p:sp>
      <p:sp>
        <p:nvSpPr>
          <p:cNvPr id="5" name="Isosceles Triangle 4"/>
          <p:cNvSpPr/>
          <p:nvPr/>
        </p:nvSpPr>
        <p:spPr>
          <a:xfrm rot="3535863">
            <a:off x="3393467" y="1276210"/>
            <a:ext cx="3026742" cy="2627236"/>
          </a:xfrm>
          <a:prstGeom prst="triangle">
            <a:avLst>
              <a:gd name="adj" fmla="val 52215"/>
            </a:avLst>
          </a:prstGeom>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539337" y="2210258"/>
            <a:ext cx="1973656" cy="954107"/>
          </a:xfrm>
          <a:prstGeom prst="rect">
            <a:avLst/>
          </a:prstGeom>
          <a:noFill/>
        </p:spPr>
        <p:txBody>
          <a:bodyPr wrap="square" rtlCol="0">
            <a:spAutoFit/>
          </a:bodyPr>
          <a:lstStyle/>
          <a:p>
            <a:pPr algn="ctr"/>
            <a:r>
              <a:rPr lang="en-US" sz="2800" b="1" dirty="0">
                <a:solidFill>
                  <a:schemeClr val="bg1"/>
                </a:solidFill>
              </a:rPr>
              <a:t>Ethical </a:t>
            </a:r>
            <a:br>
              <a:rPr lang="en-US" sz="2800" b="1" dirty="0">
                <a:solidFill>
                  <a:schemeClr val="bg1"/>
                </a:solidFill>
              </a:rPr>
            </a:br>
            <a:r>
              <a:rPr lang="en-US" sz="2800" b="1" dirty="0">
                <a:solidFill>
                  <a:schemeClr val="bg1"/>
                </a:solidFill>
              </a:rPr>
              <a:t>Equilibrium</a:t>
            </a:r>
            <a:endParaRPr lang="en-US" sz="2800" b="1" dirty="0"/>
          </a:p>
        </p:txBody>
      </p:sp>
      <p:sp>
        <p:nvSpPr>
          <p:cNvPr id="8" name="Content Placeholder 3"/>
          <p:cNvSpPr txBox="1">
            <a:spLocks/>
          </p:cNvSpPr>
          <p:nvPr/>
        </p:nvSpPr>
        <p:spPr>
          <a:xfrm>
            <a:off x="6167673" y="1444939"/>
            <a:ext cx="2476123" cy="861774"/>
          </a:xfrm>
          <a:prstGeom prst="rect">
            <a:avLst/>
          </a:prstGeom>
          <a:noFill/>
        </p:spPr>
        <p:txBody>
          <a:bodyPr vert="horz" wrap="square" lIns="0" tIns="0" rIns="0" bIns="0" rtlCol="0" anchor="t" anchorCtr="0">
            <a:sp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a:latin typeface="Arial" panose="020B0604020202020204" pitchFamily="34" charset="0"/>
                <a:cs typeface="Arial" panose="020B0604020202020204" pitchFamily="34" charset="0"/>
              </a:rPr>
              <a:t>Regulatory Framework</a:t>
            </a:r>
          </a:p>
        </p:txBody>
      </p:sp>
      <p:sp>
        <p:nvSpPr>
          <p:cNvPr id="9" name="Content Placeholder 3"/>
          <p:cNvSpPr txBox="1">
            <a:spLocks/>
          </p:cNvSpPr>
          <p:nvPr/>
        </p:nvSpPr>
        <p:spPr>
          <a:xfrm>
            <a:off x="3333937" y="4761156"/>
            <a:ext cx="2476123" cy="861774"/>
          </a:xfrm>
          <a:prstGeom prst="rect">
            <a:avLst/>
          </a:prstGeom>
          <a:noFill/>
        </p:spPr>
        <p:txBody>
          <a:bodyPr vert="horz" wrap="square" lIns="0" tIns="0" rIns="0" bIns="0" rtlCol="0" anchor="t" anchorCtr="0">
            <a:sp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dirty="0">
                <a:latin typeface="Arial" panose="020B0604020202020204" pitchFamily="34" charset="0"/>
                <a:cs typeface="Arial" panose="020B0604020202020204" pitchFamily="34" charset="0"/>
              </a:rPr>
              <a:t>Ethical Framework</a:t>
            </a:r>
          </a:p>
        </p:txBody>
      </p:sp>
      <p:sp>
        <p:nvSpPr>
          <p:cNvPr id="10" name="TextBox 9"/>
          <p:cNvSpPr txBox="1"/>
          <p:nvPr/>
        </p:nvSpPr>
        <p:spPr>
          <a:xfrm>
            <a:off x="457200" y="2430167"/>
            <a:ext cx="2580238"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Professional attitudes, values and beliefs that guide decision-making</a:t>
            </a:r>
          </a:p>
        </p:txBody>
      </p:sp>
      <p:sp>
        <p:nvSpPr>
          <p:cNvPr id="11" name="TextBox 10"/>
          <p:cNvSpPr txBox="1"/>
          <p:nvPr/>
        </p:nvSpPr>
        <p:spPr>
          <a:xfrm>
            <a:off x="6318752" y="2339042"/>
            <a:ext cx="2368048" cy="1477328"/>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Policies, statutes and case law that guide decision-making (actionable conduct absolutes)</a:t>
            </a:r>
          </a:p>
        </p:txBody>
      </p:sp>
      <p:sp>
        <p:nvSpPr>
          <p:cNvPr id="12" name="TextBox 11"/>
          <p:cNvSpPr txBox="1"/>
          <p:nvPr/>
        </p:nvSpPr>
        <p:spPr>
          <a:xfrm>
            <a:off x="2895977" y="5600435"/>
            <a:ext cx="3352045"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Professional ethical standards that guide decision-making</a:t>
            </a:r>
          </a:p>
        </p:txBody>
      </p:sp>
    </p:spTree>
    <p:extLst>
      <p:ext uri="{BB962C8B-B14F-4D97-AF65-F5344CB8AC3E}">
        <p14:creationId xmlns:p14="http://schemas.microsoft.com/office/powerpoint/2010/main" val="29792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P spid="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00986" y="1386662"/>
            <a:ext cx="71628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prstClr val="white"/>
              </a:solidFill>
            </a:endParaRPr>
          </a:p>
        </p:txBody>
      </p:sp>
      <p:sp>
        <p:nvSpPr>
          <p:cNvPr id="5" name="Rectangle 4"/>
          <p:cNvSpPr/>
          <p:nvPr/>
        </p:nvSpPr>
        <p:spPr bwMode="auto">
          <a:xfrm>
            <a:off x="800986" y="301207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prstClr val="white"/>
              </a:solidFill>
            </a:endParaRPr>
          </a:p>
        </p:txBody>
      </p:sp>
      <p:sp>
        <p:nvSpPr>
          <p:cNvPr id="6" name="Rectangle 5"/>
          <p:cNvSpPr/>
          <p:nvPr/>
        </p:nvSpPr>
        <p:spPr bwMode="auto">
          <a:xfrm>
            <a:off x="800986" y="4565675"/>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prstClr val="white"/>
              </a:solidFill>
            </a:endParaRPr>
          </a:p>
          <a:p>
            <a:pPr eaLnBrk="1" fontAlgn="auto" hangingPunct="1">
              <a:spcBef>
                <a:spcPts val="0"/>
              </a:spcBef>
              <a:spcAft>
                <a:spcPts val="0"/>
              </a:spcAft>
              <a:defRPr/>
            </a:pPr>
            <a:endParaRPr lang="en-US" dirty="0">
              <a:solidFill>
                <a:prstClr val="white"/>
              </a:solidFill>
            </a:endParaRPr>
          </a:p>
          <a:p>
            <a:pPr eaLnBrk="1" fontAlgn="auto" hangingPunct="1">
              <a:spcBef>
                <a:spcPts val="0"/>
              </a:spcBef>
              <a:spcAft>
                <a:spcPts val="0"/>
              </a:spcAft>
              <a:defRPr/>
            </a:pPr>
            <a:endParaRPr lang="en-US" sz="1800" dirty="0">
              <a:solidFill>
                <a:prstClr val="white"/>
              </a:solidFill>
            </a:endParaRPr>
          </a:p>
          <a:p>
            <a:pPr eaLnBrk="1" fontAlgn="auto" hangingPunct="1">
              <a:spcBef>
                <a:spcPts val="0"/>
              </a:spcBef>
              <a:spcAft>
                <a:spcPts val="0"/>
              </a:spcAft>
              <a:defRPr/>
            </a:pPr>
            <a:endParaRPr lang="en-US" sz="1800" dirty="0">
              <a:solidFill>
                <a:prstClr val="white"/>
              </a:solidFill>
            </a:endParaRPr>
          </a:p>
        </p:txBody>
      </p:sp>
      <p:sp>
        <p:nvSpPr>
          <p:cNvPr id="2" name="Title 1"/>
          <p:cNvSpPr>
            <a:spLocks noGrp="1"/>
          </p:cNvSpPr>
          <p:nvPr>
            <p:ph type="title"/>
          </p:nvPr>
        </p:nvSpPr>
        <p:spPr>
          <a:xfrm>
            <a:off x="457200" y="457200"/>
            <a:ext cx="8229600" cy="553998"/>
          </a:xfrm>
        </p:spPr>
        <p:txBody>
          <a:bodyPr/>
          <a:lstStyle/>
          <a:p>
            <a:pPr algn="ctr"/>
            <a:r>
              <a:rPr lang="en-US" sz="3600" dirty="0"/>
              <a:t>Model Code of Ethics for Educators </a:t>
            </a:r>
          </a:p>
        </p:txBody>
      </p:sp>
      <p:sp>
        <p:nvSpPr>
          <p:cNvPr id="3" name="Content Placeholder 2"/>
          <p:cNvSpPr>
            <a:spLocks noGrp="1"/>
          </p:cNvSpPr>
          <p:nvPr>
            <p:ph idx="1"/>
          </p:nvPr>
        </p:nvSpPr>
        <p:spPr>
          <a:xfrm>
            <a:off x="1041990" y="1773659"/>
            <a:ext cx="6772940" cy="639941"/>
          </a:xfrm>
        </p:spPr>
        <p:txBody>
          <a:bodyPr/>
          <a:lstStyle/>
          <a:p>
            <a:pPr marL="0" indent="0">
              <a:buNone/>
            </a:pPr>
            <a:r>
              <a:rPr lang="en-US" dirty="0"/>
              <a:t>Responsibility to Profession</a:t>
            </a:r>
          </a:p>
        </p:txBody>
      </p:sp>
      <p:sp>
        <p:nvSpPr>
          <p:cNvPr id="7" name="Content Placeholder 2"/>
          <p:cNvSpPr txBox="1">
            <a:spLocks/>
          </p:cNvSpPr>
          <p:nvPr/>
        </p:nvSpPr>
        <p:spPr>
          <a:xfrm>
            <a:off x="1041990" y="3119456"/>
            <a:ext cx="5773479" cy="1120544"/>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Responsibility for Professional Competence</a:t>
            </a:r>
          </a:p>
          <a:p>
            <a:pPr marL="0" indent="0">
              <a:buNone/>
            </a:pPr>
            <a:endParaRPr lang="en-US" dirty="0"/>
          </a:p>
        </p:txBody>
      </p:sp>
      <p:sp>
        <p:nvSpPr>
          <p:cNvPr id="8"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
        <p:nvSpPr>
          <p:cNvPr id="9" name="Content Placeholder 2"/>
          <p:cNvSpPr txBox="1">
            <a:spLocks/>
          </p:cNvSpPr>
          <p:nvPr/>
        </p:nvSpPr>
        <p:spPr>
          <a:xfrm>
            <a:off x="1041990" y="4935550"/>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Responsibility to Students</a:t>
            </a:r>
          </a:p>
        </p:txBody>
      </p:sp>
    </p:spTree>
    <p:extLst>
      <p:ext uri="{BB962C8B-B14F-4D97-AF65-F5344CB8AC3E}">
        <p14:creationId xmlns:p14="http://schemas.microsoft.com/office/powerpoint/2010/main" val="256911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00986" y="2117780"/>
            <a:ext cx="71628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 name="Rectangle 4"/>
          <p:cNvSpPr/>
          <p:nvPr/>
        </p:nvSpPr>
        <p:spPr bwMode="auto">
          <a:xfrm>
            <a:off x="800986" y="3880889"/>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1"/>
          <p:cNvSpPr>
            <a:spLocks noGrp="1"/>
          </p:cNvSpPr>
          <p:nvPr>
            <p:ph type="title"/>
          </p:nvPr>
        </p:nvSpPr>
        <p:spPr>
          <a:xfrm>
            <a:off x="457200" y="1055131"/>
            <a:ext cx="8229600" cy="553998"/>
          </a:xfrm>
        </p:spPr>
        <p:txBody>
          <a:bodyPr/>
          <a:lstStyle/>
          <a:p>
            <a:pPr algn="ctr"/>
            <a:r>
              <a:rPr lang="en-US" sz="3600" dirty="0"/>
              <a:t>Model Code of Ethics for Educators </a:t>
            </a:r>
          </a:p>
        </p:txBody>
      </p:sp>
      <p:sp>
        <p:nvSpPr>
          <p:cNvPr id="3" name="Content Placeholder 2"/>
          <p:cNvSpPr>
            <a:spLocks noGrp="1"/>
          </p:cNvSpPr>
          <p:nvPr>
            <p:ph idx="1"/>
          </p:nvPr>
        </p:nvSpPr>
        <p:spPr>
          <a:xfrm>
            <a:off x="995916" y="2521709"/>
            <a:ext cx="6772940" cy="639941"/>
          </a:xfrm>
        </p:spPr>
        <p:txBody>
          <a:bodyPr/>
          <a:lstStyle/>
          <a:p>
            <a:pPr marL="0" indent="0">
              <a:buNone/>
            </a:pPr>
            <a:r>
              <a:rPr lang="en-US" dirty="0"/>
              <a:t>Responsibility to School Community</a:t>
            </a:r>
          </a:p>
        </p:txBody>
      </p:sp>
      <p:sp>
        <p:nvSpPr>
          <p:cNvPr id="7" name="Content Placeholder 2"/>
          <p:cNvSpPr txBox="1">
            <a:spLocks/>
          </p:cNvSpPr>
          <p:nvPr/>
        </p:nvSpPr>
        <p:spPr>
          <a:xfrm>
            <a:off x="1169581" y="3940766"/>
            <a:ext cx="6425610" cy="125184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Arial"/>
                <a:ea typeface="+mn-ea"/>
                <a:cs typeface="Arial"/>
              </a:rPr>
              <a:t>Responsible and Ethical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Arial"/>
                <a:ea typeface="+mn-ea"/>
                <a:cs typeface="Arial"/>
              </a:rPr>
              <a:t>Use of Technology</a:t>
            </a:r>
          </a:p>
        </p:txBody>
      </p:sp>
      <p:sp>
        <p:nvSpPr>
          <p:cNvPr id="8"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41399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721490"/>
            <a:ext cx="8229600" cy="646331"/>
          </a:xfrm>
        </p:spPr>
        <p:txBody>
          <a:bodyPr/>
          <a:lstStyle/>
          <a:p>
            <a:r>
              <a:rPr lang="en-US" dirty="0"/>
              <a:t>Resources</a:t>
            </a:r>
          </a:p>
        </p:txBody>
      </p:sp>
      <p:sp>
        <p:nvSpPr>
          <p:cNvPr id="3" name="Content Placeholder 2"/>
          <p:cNvSpPr>
            <a:spLocks noGrp="1"/>
          </p:cNvSpPr>
          <p:nvPr>
            <p:ph idx="1"/>
          </p:nvPr>
        </p:nvSpPr>
        <p:spPr>
          <a:xfrm>
            <a:off x="457200" y="1867900"/>
            <a:ext cx="8392886" cy="3867882"/>
          </a:xfrm>
        </p:spPr>
        <p:txBody>
          <a:bodyPr/>
          <a:lstStyle/>
          <a:p>
            <a:pPr marL="0" indent="0" algn="ctr">
              <a:spcBef>
                <a:spcPts val="0"/>
              </a:spcBef>
              <a:buNone/>
            </a:pPr>
            <a:r>
              <a:rPr lang="en-US" dirty="0"/>
              <a:t>Model Code of Ethics for Educators (MCEE)</a:t>
            </a:r>
          </a:p>
          <a:p>
            <a:pPr marL="0" indent="0" algn="ctr">
              <a:spcBef>
                <a:spcPts val="0"/>
              </a:spcBef>
              <a:buNone/>
            </a:pPr>
            <a:endParaRPr lang="en-US" dirty="0"/>
          </a:p>
          <a:p>
            <a:pPr marL="0" indent="0" algn="ctr">
              <a:spcBef>
                <a:spcPts val="0"/>
              </a:spcBef>
              <a:buNone/>
            </a:pPr>
            <a:r>
              <a:rPr lang="en-US" dirty="0"/>
              <a:t>MCEE Framing Document</a:t>
            </a:r>
          </a:p>
          <a:p>
            <a:pPr marL="0" indent="0" algn="ctr">
              <a:spcBef>
                <a:spcPts val="0"/>
              </a:spcBef>
              <a:buNone/>
            </a:pPr>
            <a:endParaRPr lang="en-US" dirty="0"/>
          </a:p>
          <a:p>
            <a:pPr marL="0" indent="0" algn="ctr">
              <a:spcBef>
                <a:spcPts val="0"/>
              </a:spcBef>
              <a:buNone/>
            </a:pPr>
            <a:r>
              <a:rPr lang="en-US" sz="2800" dirty="0">
                <a:hlinkClick r:id="rId3"/>
              </a:rPr>
              <a:t>http://www.nasdtec.net/</a:t>
            </a:r>
            <a:r>
              <a:rPr lang="en-US" sz="2800" dirty="0"/>
              <a:t> </a:t>
            </a:r>
          </a:p>
          <a:p>
            <a:pPr marL="0" indent="0" algn="ctr">
              <a:spcBef>
                <a:spcPts val="0"/>
              </a:spcBef>
              <a:buNone/>
            </a:pPr>
            <a:r>
              <a:rPr lang="en-US" sz="2800" i="1" dirty="0"/>
              <a:t>Once on the NASDTEC site,</a:t>
            </a:r>
          </a:p>
          <a:p>
            <a:pPr marL="0" indent="0" algn="ctr">
              <a:spcBef>
                <a:spcPts val="0"/>
              </a:spcBef>
              <a:buNone/>
            </a:pPr>
            <a:r>
              <a:rPr lang="en-US" sz="2800" i="1" dirty="0"/>
              <a:t>Click on the MCEE link in the toolbar </a:t>
            </a:r>
            <a:endParaRPr lang="en-US" i="1" dirty="0"/>
          </a:p>
          <a:p>
            <a:pPr marL="0" indent="0">
              <a:buNone/>
            </a:pPr>
            <a:endParaRPr lang="en-US" dirty="0"/>
          </a:p>
        </p:txBody>
      </p:sp>
      <p:cxnSp>
        <p:nvCxnSpPr>
          <p:cNvPr id="4" name="Straight Connector 3"/>
          <p:cNvCxnSpPr/>
          <p:nvPr/>
        </p:nvCxnSpPr>
        <p:spPr bwMode="auto">
          <a:xfrm flipV="1">
            <a:off x="730332" y="2607793"/>
            <a:ext cx="7736774" cy="846"/>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730332" y="3608797"/>
            <a:ext cx="773677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181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77108"/>
          </a:xfrm>
        </p:spPr>
        <p:txBody>
          <a:bodyPr/>
          <a:lstStyle/>
          <a:p>
            <a:r>
              <a:rPr lang="en-US" sz="4400" cap="small" dirty="0"/>
              <a:t>Ohio Department of Education</a:t>
            </a:r>
            <a:endParaRPr lang="en-US" dirty="0"/>
          </a:p>
        </p:txBody>
      </p:sp>
      <p:sp>
        <p:nvSpPr>
          <p:cNvPr id="3" name="Content Placeholder 2"/>
          <p:cNvSpPr>
            <a:spLocks noGrp="1"/>
          </p:cNvSpPr>
          <p:nvPr>
            <p:ph idx="1"/>
          </p:nvPr>
        </p:nvSpPr>
        <p:spPr>
          <a:xfrm>
            <a:off x="457200" y="1960169"/>
            <a:ext cx="8229600" cy="676153"/>
          </a:xfrm>
        </p:spPr>
        <p:txBody>
          <a:bodyPr/>
          <a:lstStyle/>
          <a:p>
            <a:pPr marL="0" indent="0" algn="ctr">
              <a:buNone/>
            </a:pPr>
            <a:r>
              <a:rPr lang="en-US" dirty="0"/>
              <a:t>Questions for John, Immy or Lori?</a:t>
            </a:r>
          </a:p>
        </p:txBody>
      </p:sp>
      <p:pic>
        <p:nvPicPr>
          <p:cNvPr id="4" name="Picture 3" descr="&lt;strong&gt;Questions&lt;/strong&gt; Comments or Concerns"/>
          <p:cNvPicPr>
            <a:picLocks noChangeAspect="1"/>
          </p:cNvPicPr>
          <p:nvPr/>
        </p:nvPicPr>
        <p:blipFill>
          <a:blip r:embed="rId2"/>
          <a:stretch>
            <a:fillRect/>
          </a:stretch>
        </p:blipFill>
        <p:spPr>
          <a:xfrm>
            <a:off x="3166258" y="2871229"/>
            <a:ext cx="2811483" cy="2811483"/>
          </a:xfrm>
          <a:prstGeom prst="rect">
            <a:avLst/>
          </a:prstGeom>
        </p:spPr>
      </p:pic>
    </p:spTree>
    <p:extLst>
      <p:ext uri="{BB962C8B-B14F-4D97-AF65-F5344CB8AC3E}">
        <p14:creationId xmlns:p14="http://schemas.microsoft.com/office/powerpoint/2010/main" val="197368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31106"/>
          </a:xfrm>
        </p:spPr>
        <p:txBody>
          <a:bodyPr/>
          <a:lstStyle/>
          <a:p>
            <a:r>
              <a:rPr lang="en-US" sz="4000" cap="small" dirty="0"/>
              <a:t>Ohio Department of Education Contact Information</a:t>
            </a:r>
          </a:p>
        </p:txBody>
      </p:sp>
      <p:sp>
        <p:nvSpPr>
          <p:cNvPr id="3" name="Content Placeholder 2"/>
          <p:cNvSpPr>
            <a:spLocks noGrp="1"/>
          </p:cNvSpPr>
          <p:nvPr>
            <p:ph idx="1"/>
          </p:nvPr>
        </p:nvSpPr>
        <p:spPr>
          <a:xfrm>
            <a:off x="825325" y="1780372"/>
            <a:ext cx="7511153" cy="4962910"/>
          </a:xfrm>
        </p:spPr>
        <p:txBody>
          <a:bodyPr/>
          <a:lstStyle/>
          <a:p>
            <a:r>
              <a:rPr lang="en-US" sz="2600" dirty="0"/>
              <a:t> John W. Soloninka</a:t>
            </a:r>
          </a:p>
          <a:p>
            <a:pPr marL="0" indent="0">
              <a:buNone/>
            </a:pPr>
            <a:r>
              <a:rPr lang="en-US" sz="2600" dirty="0"/>
              <a:t>		Office of Educator Effectiveness</a:t>
            </a:r>
          </a:p>
          <a:p>
            <a:pPr marL="0" indent="0">
              <a:buNone/>
            </a:pPr>
            <a:r>
              <a:rPr lang="en-US" sz="2600" dirty="0"/>
              <a:t>			</a:t>
            </a:r>
            <a:r>
              <a:rPr lang="en-US" sz="2600" dirty="0">
                <a:solidFill>
                  <a:srgbClr val="3333FF"/>
                </a:solidFill>
              </a:rPr>
              <a:t>John.Soloninka@education.ohio.gov</a:t>
            </a:r>
            <a:endParaRPr lang="en-US" sz="2600" dirty="0"/>
          </a:p>
          <a:p>
            <a:pPr marL="0" indent="0">
              <a:buNone/>
            </a:pPr>
            <a:endParaRPr lang="en-US" sz="800" dirty="0"/>
          </a:p>
          <a:p>
            <a:pPr>
              <a:buFont typeface="Arial" panose="020B0604020202020204" pitchFamily="34" charset="0"/>
              <a:buChar char="•"/>
            </a:pPr>
            <a:r>
              <a:rPr lang="en-US" sz="2600" dirty="0"/>
              <a:t> 	Lori Parker</a:t>
            </a:r>
          </a:p>
          <a:p>
            <a:pPr marL="0" indent="0">
              <a:buNone/>
            </a:pPr>
            <a:r>
              <a:rPr lang="en-US" sz="2600" dirty="0"/>
              <a:t>		Office of Educator Effectiveness, Title II</a:t>
            </a:r>
          </a:p>
          <a:p>
            <a:pPr marL="0" indent="0">
              <a:buNone/>
            </a:pPr>
            <a:r>
              <a:rPr lang="en-US" sz="2600" dirty="0">
                <a:solidFill>
                  <a:srgbClr val="3333FF"/>
                </a:solidFill>
              </a:rPr>
              <a:t>			Lori.Parker@education.ohio.gov</a:t>
            </a:r>
          </a:p>
          <a:p>
            <a:pPr marL="0" indent="0">
              <a:buNone/>
            </a:pPr>
            <a:endParaRPr lang="en-US" sz="800" dirty="0">
              <a:solidFill>
                <a:srgbClr val="3333FF"/>
              </a:solidFill>
            </a:endParaRPr>
          </a:p>
          <a:p>
            <a:pPr marL="53975" lvl="1" indent="0">
              <a:buFont typeface="Arial" panose="020B0604020202020204" pitchFamily="34" charset="0"/>
              <a:buChar char="•"/>
            </a:pPr>
            <a:r>
              <a:rPr lang="en-US" sz="2600" dirty="0"/>
              <a:t> 	Lori M. Kelly</a:t>
            </a:r>
          </a:p>
          <a:p>
            <a:pPr marL="346075" lvl="1" indent="0">
              <a:buNone/>
            </a:pPr>
            <a:r>
              <a:rPr lang="en-US" sz="2600" dirty="0"/>
              <a:t>		Office of Professional Conduct</a:t>
            </a:r>
            <a:endParaRPr lang="en-US" sz="2600" dirty="0">
              <a:solidFill>
                <a:srgbClr val="3333FF"/>
              </a:solidFill>
            </a:endParaRPr>
          </a:p>
          <a:p>
            <a:pPr marL="346075" lvl="1" indent="0">
              <a:buNone/>
            </a:pPr>
            <a:r>
              <a:rPr lang="en-US" sz="2600" dirty="0">
                <a:solidFill>
                  <a:srgbClr val="3333FF"/>
                </a:solidFill>
              </a:rPr>
              <a:t>			Lori.Kelly@education.ohio.gov</a:t>
            </a:r>
          </a:p>
          <a:p>
            <a:endParaRPr lang="en-US" dirty="0"/>
          </a:p>
        </p:txBody>
      </p:sp>
    </p:spTree>
    <p:extLst>
      <p:ext uri="{BB962C8B-B14F-4D97-AF65-F5344CB8AC3E}">
        <p14:creationId xmlns:p14="http://schemas.microsoft.com/office/powerpoint/2010/main" val="39565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a:t>Social Media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3"/>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a:latin typeface="Arial"/>
                <a:cs typeface="Arial"/>
              </a:rPr>
              <a:t>@</a:t>
            </a:r>
            <a:r>
              <a:rPr lang="en-US" sz="3200" dirty="0" err="1">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a:latin typeface="Arial"/>
                <a:cs typeface="Arial"/>
              </a:rPr>
              <a:t>ohio</a:t>
            </a:r>
            <a:r>
              <a:rPr lang="en-US" sz="3200" dirty="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a:latin typeface="Arial"/>
                <a:cs typeface="Arial"/>
              </a:rPr>
              <a:t>Ohio Families and Education</a:t>
            </a:r>
          </a:p>
          <a:p>
            <a:r>
              <a:rPr lang="en-US" sz="3200" dirty="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a:latin typeface="Arial"/>
                <a:cs typeface="Arial"/>
              </a:rPr>
              <a:t>OhioEdDept</a:t>
            </a:r>
            <a:endParaRPr lang="en-US" sz="3200" dirty="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a:latin typeface="Arial"/>
                <a:cs typeface="Arial"/>
              </a:rPr>
              <a:t>storify.com/ohioEdDept</a:t>
            </a:r>
            <a:endParaRPr lang="en-US" sz="3200" dirty="0">
              <a:latin typeface="Arial"/>
              <a:cs typeface="Arial"/>
            </a:endParaRPr>
          </a:p>
        </p:txBody>
      </p:sp>
      <p:pic>
        <p:nvPicPr>
          <p:cNvPr id="15" name="Picture 14" descr="facebook-logo.jpg"/>
          <p:cNvPicPr>
            <a:picLocks noChangeAspect="1"/>
          </p:cNvPicPr>
          <p:nvPr/>
        </p:nvPicPr>
        <p:blipFill>
          <a:blip r:embed="rId4"/>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5"/>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6"/>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1" y="550016"/>
            <a:ext cx="8229600" cy="646331"/>
          </a:xfrm>
        </p:spPr>
        <p:txBody>
          <a:bodyPr/>
          <a:lstStyle/>
          <a:p>
            <a:r>
              <a:rPr lang="en-US" cap="small" dirty="0"/>
              <a:t>Overview</a:t>
            </a:r>
          </a:p>
        </p:txBody>
      </p:sp>
      <p:sp>
        <p:nvSpPr>
          <p:cNvPr id="3" name="Content Placeholder 2"/>
          <p:cNvSpPr>
            <a:spLocks noGrp="1"/>
          </p:cNvSpPr>
          <p:nvPr>
            <p:ph idx="1"/>
          </p:nvPr>
        </p:nvSpPr>
        <p:spPr>
          <a:xfrm>
            <a:off x="638108" y="1015367"/>
            <a:ext cx="7953153" cy="5496269"/>
          </a:xfrm>
        </p:spPr>
        <p:txBody>
          <a:bodyPr/>
          <a:lstStyle/>
          <a:p>
            <a:pPr marL="0" indent="0" algn="ctr">
              <a:spcBef>
                <a:spcPts val="0"/>
              </a:spcBef>
              <a:spcAft>
                <a:spcPts val="1800"/>
              </a:spcAft>
              <a:buNone/>
            </a:pPr>
            <a:endParaRPr lang="en-US" sz="3600" b="1" cap="small" dirty="0"/>
          </a:p>
          <a:p>
            <a:pPr marL="0" indent="0" algn="ctr">
              <a:spcBef>
                <a:spcPts val="0"/>
              </a:spcBef>
              <a:spcAft>
                <a:spcPts val="1800"/>
              </a:spcAft>
              <a:buNone/>
            </a:pPr>
            <a:r>
              <a:rPr lang="en-US" sz="3600" b="1" cap="small" dirty="0"/>
              <a:t>Educators Rising</a:t>
            </a:r>
          </a:p>
          <a:p>
            <a:pPr marL="0" indent="0" algn="ctr">
              <a:spcBef>
                <a:spcPts val="0"/>
              </a:spcBef>
              <a:spcAft>
                <a:spcPts val="1800"/>
              </a:spcAft>
              <a:buNone/>
            </a:pPr>
            <a:r>
              <a:rPr lang="en-US" sz="3600" b="1" cap="small" dirty="0"/>
              <a:t>Ohio Assessments for Educators</a:t>
            </a:r>
            <a:endParaRPr lang="en-US" sz="2800" cap="small" dirty="0"/>
          </a:p>
          <a:p>
            <a:pPr marL="0" indent="0" algn="ctr">
              <a:spcBef>
                <a:spcPts val="0"/>
              </a:spcBef>
              <a:spcAft>
                <a:spcPts val="1800"/>
              </a:spcAft>
              <a:buNone/>
            </a:pPr>
            <a:r>
              <a:rPr lang="en-US" sz="3600" b="1" cap="small" dirty="0"/>
              <a:t>Title II Report</a:t>
            </a:r>
            <a:endParaRPr lang="en-US" sz="2800" b="1" cap="small" dirty="0"/>
          </a:p>
          <a:p>
            <a:pPr marL="0" indent="0" algn="ctr">
              <a:spcBef>
                <a:spcPts val="0"/>
              </a:spcBef>
              <a:spcAft>
                <a:spcPts val="1800"/>
              </a:spcAft>
              <a:buNone/>
            </a:pPr>
            <a:r>
              <a:rPr lang="en-US" sz="3600" b="1" cap="small" dirty="0"/>
              <a:t>Educator Licensure</a:t>
            </a:r>
          </a:p>
          <a:p>
            <a:pPr marL="0" indent="0" algn="ctr">
              <a:spcBef>
                <a:spcPts val="0"/>
              </a:spcBef>
              <a:spcAft>
                <a:spcPts val="1800"/>
              </a:spcAft>
              <a:buNone/>
            </a:pPr>
            <a:r>
              <a:rPr lang="en-US" sz="3600" b="1" cap="small" dirty="0"/>
              <a:t>Professional Conduct</a:t>
            </a:r>
          </a:p>
          <a:p>
            <a:pPr marL="0" indent="0" algn="ctr">
              <a:buNone/>
            </a:pPr>
            <a:endParaRPr lang="en-US" sz="900" dirty="0"/>
          </a:p>
        </p:txBody>
      </p:sp>
      <p:cxnSp>
        <p:nvCxnSpPr>
          <p:cNvPr id="4" name="Straight Connector 3"/>
          <p:cNvCxnSpPr/>
          <p:nvPr/>
        </p:nvCxnSpPr>
        <p:spPr bwMode="auto">
          <a:xfrm>
            <a:off x="746223" y="2398602"/>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746223" y="4757039"/>
            <a:ext cx="777045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46223" y="3964165"/>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p:cNvCxnSpPr/>
          <p:nvPr/>
        </p:nvCxnSpPr>
        <p:spPr bwMode="auto">
          <a:xfrm>
            <a:off x="746223" y="3188312"/>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9" name="Straight Connector 8"/>
          <p:cNvCxnSpPr/>
          <p:nvPr/>
        </p:nvCxnSpPr>
        <p:spPr bwMode="auto">
          <a:xfrm>
            <a:off x="746223" y="1627363"/>
            <a:ext cx="7770456" cy="38693"/>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4887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649" y="53439"/>
            <a:ext cx="4494882" cy="2093204"/>
          </a:xfrm>
          <a:prstGeom prst="rect">
            <a:avLst/>
          </a:prstGeom>
          <a:noFill/>
          <a:ln>
            <a:noFill/>
          </a:ln>
        </p:spPr>
      </p:pic>
      <p:sp>
        <p:nvSpPr>
          <p:cNvPr id="3" name="Content Placeholder 2"/>
          <p:cNvSpPr>
            <a:spLocks noGrp="1"/>
          </p:cNvSpPr>
          <p:nvPr>
            <p:ph idx="1"/>
          </p:nvPr>
        </p:nvSpPr>
        <p:spPr>
          <a:xfrm>
            <a:off x="617516" y="1992264"/>
            <a:ext cx="7968342" cy="4485726"/>
          </a:xfrm>
        </p:spPr>
        <p:txBody>
          <a:bodyPr/>
          <a:lstStyle/>
          <a:p>
            <a:pPr marL="0" indent="0" algn="ctr">
              <a:spcBef>
                <a:spcPts val="0"/>
              </a:spcBef>
              <a:buNone/>
            </a:pPr>
            <a:r>
              <a:rPr lang="en-US" altLang="en-US" sz="2800" b="1" dirty="0">
                <a:solidFill>
                  <a:srgbClr val="D02431"/>
                </a:solidFill>
                <a:latin typeface="Gotham SSm A"/>
              </a:rPr>
              <a:t>Career-Technical Student Organization</a:t>
            </a:r>
            <a:endParaRPr lang="en-US" sz="2800" b="1" dirty="0">
              <a:solidFill>
                <a:srgbClr val="C52229"/>
              </a:solidFill>
              <a:latin typeface="Open Sans"/>
            </a:endParaRPr>
          </a:p>
          <a:p>
            <a:pPr marL="0" indent="0" algn="ctr">
              <a:spcBef>
                <a:spcPts val="0"/>
              </a:spcBef>
              <a:buNone/>
            </a:pPr>
            <a:r>
              <a:rPr lang="en-US" sz="2400" dirty="0">
                <a:solidFill>
                  <a:srgbClr val="C52229"/>
                </a:solidFill>
                <a:latin typeface="Open Sans"/>
                <a:hlinkClick r:id="rId3"/>
              </a:rPr>
              <a:t>www.educatorsrising.org</a:t>
            </a:r>
            <a:endParaRPr lang="en-US" sz="2400" dirty="0">
              <a:solidFill>
                <a:srgbClr val="C52229"/>
              </a:solidFill>
              <a:latin typeface="Open Sans"/>
            </a:endParaRPr>
          </a:p>
          <a:p>
            <a:pPr marL="0" indent="0" algn="ctr">
              <a:spcBef>
                <a:spcPts val="0"/>
              </a:spcBef>
              <a:buNone/>
            </a:pPr>
            <a:endParaRPr lang="en-US" sz="800" dirty="0">
              <a:solidFill>
                <a:srgbClr val="C52229"/>
              </a:solidFill>
              <a:latin typeface="Open Sans"/>
            </a:endParaRPr>
          </a:p>
          <a:p>
            <a:pPr>
              <a:spcBef>
                <a:spcPts val="600"/>
              </a:spcBef>
            </a:pPr>
            <a:r>
              <a:rPr lang="en-US" sz="2800" dirty="0">
                <a:solidFill>
                  <a:srgbClr val="000000"/>
                </a:solidFill>
                <a:latin typeface="Arial" panose="020B0604020202020204" pitchFamily="34" charset="0"/>
                <a:cs typeface="Arial" panose="020B0604020202020204" pitchFamily="34" charset="0"/>
              </a:rPr>
              <a:t>Teachers create an affiliated chapter at their district or school.</a:t>
            </a:r>
            <a:endParaRPr lang="en-US" altLang="en-US" sz="2800" dirty="0">
              <a:solidFill>
                <a:prstClr val="black"/>
              </a:solidFill>
              <a:latin typeface="Arial" panose="020B0604020202020204" pitchFamily="34" charset="0"/>
              <a:cs typeface="Arial" panose="020B0604020202020204" pitchFamily="34" charset="0"/>
            </a:endParaRPr>
          </a:p>
          <a:p>
            <a:pPr>
              <a:spcBef>
                <a:spcPts val="600"/>
              </a:spcBef>
            </a:pPr>
            <a:r>
              <a:rPr lang="en-US" sz="2800" dirty="0">
                <a:solidFill>
                  <a:srgbClr val="000000"/>
                </a:solidFill>
                <a:latin typeface="Arial" panose="020B0604020202020204" pitchFamily="34" charset="0"/>
                <a:cs typeface="Arial" panose="020B0604020202020204" pitchFamily="34" charset="0"/>
              </a:rPr>
              <a:t>Membership is open to all middle and high school students as a co-curricular program. </a:t>
            </a:r>
          </a:p>
          <a:p>
            <a:pPr>
              <a:spcBef>
                <a:spcPts val="600"/>
              </a:spcBef>
            </a:pPr>
            <a:r>
              <a:rPr lang="en-US" altLang="en-US" sz="2800" dirty="0">
                <a:solidFill>
                  <a:srgbClr val="111111"/>
                </a:solidFill>
                <a:latin typeface="Arial" panose="020B0604020202020204" pitchFamily="34" charset="0"/>
                <a:cs typeface="Arial" panose="020B0604020202020204" pitchFamily="34" charset="0"/>
              </a:rPr>
              <a:t>Some schools have an “Introduction to Education” elective or a pathway to teacher academy courses.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4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0274" y="53439"/>
            <a:ext cx="4494882" cy="2093204"/>
          </a:xfrm>
          <a:prstGeom prst="rect">
            <a:avLst/>
          </a:prstGeom>
          <a:noFill/>
          <a:ln>
            <a:noFill/>
          </a:ln>
        </p:spPr>
      </p:pic>
      <p:sp>
        <p:nvSpPr>
          <p:cNvPr id="3" name="Content Placeholder 2"/>
          <p:cNvSpPr>
            <a:spLocks noGrp="1"/>
          </p:cNvSpPr>
          <p:nvPr>
            <p:ph idx="1"/>
          </p:nvPr>
        </p:nvSpPr>
        <p:spPr>
          <a:xfrm>
            <a:off x="3526971" y="2004139"/>
            <a:ext cx="5308270" cy="4485726"/>
          </a:xfrm>
        </p:spPr>
        <p:txBody>
          <a:bodyPr/>
          <a:lstStyle/>
          <a:p>
            <a:pPr marL="0" indent="0" algn="ctr">
              <a:spcBef>
                <a:spcPts val="0"/>
              </a:spcBef>
              <a:buNone/>
            </a:pPr>
            <a:r>
              <a:rPr lang="en-US" altLang="en-US" sz="2800" b="1" dirty="0">
                <a:solidFill>
                  <a:srgbClr val="D02431"/>
                </a:solidFill>
                <a:latin typeface="Gotham SSm A"/>
              </a:rPr>
              <a:t>2017 State </a:t>
            </a:r>
            <a:r>
              <a:rPr lang="en-US" altLang="en-US" sz="2800" b="1" dirty="0" err="1">
                <a:solidFill>
                  <a:srgbClr val="D02431"/>
                </a:solidFill>
                <a:latin typeface="Gotham SSm A"/>
              </a:rPr>
              <a:t>EdRising</a:t>
            </a:r>
            <a:r>
              <a:rPr lang="en-US" altLang="en-US" sz="2800" b="1" dirty="0">
                <a:solidFill>
                  <a:srgbClr val="D02431"/>
                </a:solidFill>
                <a:latin typeface="Gotham SSm A"/>
              </a:rPr>
              <a:t> Conference</a:t>
            </a:r>
            <a:endParaRPr lang="en-US" sz="2800" b="1" dirty="0">
              <a:solidFill>
                <a:srgbClr val="C52229"/>
              </a:solidFill>
              <a:latin typeface="Open Sans"/>
            </a:endParaRPr>
          </a:p>
          <a:p>
            <a:pPr marL="0" indent="0">
              <a:spcBef>
                <a:spcPts val="0"/>
              </a:spcBef>
              <a:buNone/>
            </a:pPr>
            <a:endParaRPr lang="en-US" sz="2400" b="1" dirty="0">
              <a:solidFill>
                <a:srgbClr val="C52229"/>
              </a:solidFill>
              <a:latin typeface="Open Sans"/>
            </a:endParaRPr>
          </a:p>
          <a:p>
            <a:pPr>
              <a:spcBef>
                <a:spcPts val="0"/>
              </a:spcBef>
            </a:pPr>
            <a:r>
              <a:rPr lang="en-US" sz="2800" b="1" dirty="0">
                <a:solidFill>
                  <a:srgbClr val="000000"/>
                </a:solidFill>
                <a:latin typeface="+mj-lt"/>
              </a:rPr>
              <a:t>Hosted by Ohio Dominican University </a:t>
            </a:r>
          </a:p>
          <a:p>
            <a:pPr>
              <a:spcBef>
                <a:spcPts val="0"/>
              </a:spcBef>
            </a:pPr>
            <a:r>
              <a:rPr lang="en-US" sz="2800" b="1" dirty="0">
                <a:solidFill>
                  <a:srgbClr val="000000"/>
                </a:solidFill>
                <a:latin typeface="+mj-lt"/>
              </a:rPr>
              <a:t>48 Chapters attended</a:t>
            </a:r>
          </a:p>
          <a:p>
            <a:pPr>
              <a:spcBef>
                <a:spcPts val="0"/>
              </a:spcBef>
            </a:pPr>
            <a:r>
              <a:rPr lang="en-US" sz="2800" b="1" dirty="0">
                <a:solidFill>
                  <a:srgbClr val="000000"/>
                </a:solidFill>
                <a:latin typeface="+mj-lt"/>
              </a:rPr>
              <a:t>747 Student Attendees</a:t>
            </a:r>
          </a:p>
          <a:p>
            <a:pPr>
              <a:spcBef>
                <a:spcPts val="0"/>
              </a:spcBef>
            </a:pPr>
            <a:r>
              <a:rPr lang="en-US" sz="2800" b="1" dirty="0">
                <a:solidFill>
                  <a:srgbClr val="000000"/>
                </a:solidFill>
                <a:latin typeface="+mj-lt"/>
              </a:rPr>
              <a:t>19 Competitions</a:t>
            </a:r>
          </a:p>
          <a:p>
            <a:pPr>
              <a:spcBef>
                <a:spcPts val="0"/>
              </a:spcBef>
            </a:pPr>
            <a:r>
              <a:rPr lang="en-US" sz="2800" b="1" dirty="0">
                <a:solidFill>
                  <a:srgbClr val="000000"/>
                </a:solidFill>
                <a:latin typeface="+mj-lt"/>
              </a:rPr>
              <a:t>22 IHEs had tables at the College Fair</a:t>
            </a:r>
            <a:endParaRPr lang="en-US" sz="2800" dirty="0">
              <a:latin typeface="+mj-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29445126"/>
              </p:ext>
            </p:extLst>
          </p:nvPr>
        </p:nvGraphicFramePr>
        <p:xfrm>
          <a:off x="527432" y="1900052"/>
          <a:ext cx="2480173" cy="3169110"/>
        </p:xfrm>
        <a:graphic>
          <a:graphicData uri="http://schemas.openxmlformats.org/presentationml/2006/ole">
            <mc:AlternateContent xmlns:mc="http://schemas.openxmlformats.org/markup-compatibility/2006">
              <mc:Choice xmlns:v="urn:schemas-microsoft-com:vml" Requires="v">
                <p:oleObj spid="_x0000_s1042" name="Acrobat Document" r:id="rId4" imgW="4114665" imgH="5257800" progId="AcroExch.Document.DC">
                  <p:embed/>
                </p:oleObj>
              </mc:Choice>
              <mc:Fallback>
                <p:oleObj name="Acrobat Document" r:id="rId4" imgW="4114665" imgH="5257800" progId="AcroExch.Document.DC">
                  <p:embed/>
                  <p:pic>
                    <p:nvPicPr>
                      <p:cNvPr id="6" name="Object 5"/>
                      <p:cNvPicPr/>
                      <p:nvPr/>
                    </p:nvPicPr>
                    <p:blipFill>
                      <a:blip r:embed="rId5"/>
                      <a:stretch>
                        <a:fillRect/>
                      </a:stretch>
                    </p:blipFill>
                    <p:spPr>
                      <a:xfrm>
                        <a:off x="527432" y="1900052"/>
                        <a:ext cx="2480173" cy="3169110"/>
                      </a:xfrm>
                      <a:prstGeom prst="rect">
                        <a:avLst/>
                      </a:prstGeom>
                      <a:ln w="28575">
                        <a:solidFill>
                          <a:sysClr val="windowText" lastClr="000000"/>
                        </a:solidFill>
                        <a:prstDash val="solid"/>
                      </a:ln>
                    </p:spPr>
                  </p:pic>
                </p:oleObj>
              </mc:Fallback>
            </mc:AlternateContent>
          </a:graphicData>
        </a:graphic>
      </p:graphicFrame>
    </p:spTree>
    <p:extLst>
      <p:ext uri="{BB962C8B-B14F-4D97-AF65-F5344CB8AC3E}">
        <p14:creationId xmlns:p14="http://schemas.microsoft.com/office/powerpoint/2010/main" val="40313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607" y="1558825"/>
            <a:ext cx="7874000" cy="4566548"/>
          </a:xfrm>
        </p:spPr>
        <p:txBody>
          <a:bodyPr/>
          <a:lstStyle/>
          <a:p>
            <a:pPr marL="0" indent="0" algn="ctr">
              <a:spcAft>
                <a:spcPts val="1200"/>
              </a:spcAft>
              <a:buNone/>
            </a:pPr>
            <a:r>
              <a:rPr lang="en-US" dirty="0">
                <a:solidFill>
                  <a:schemeClr val="accent6">
                    <a:lumMod val="75000"/>
                  </a:schemeClr>
                </a:solidFill>
              </a:rPr>
              <a:t>http://www.oh.nesinc.com/</a:t>
            </a:r>
          </a:p>
          <a:p>
            <a:pPr marL="0" indent="0" algn="ctr">
              <a:spcBef>
                <a:spcPts val="400"/>
              </a:spcBef>
              <a:buNone/>
            </a:pPr>
            <a:r>
              <a:rPr lang="en-US" dirty="0"/>
              <a:t>OAE Reading</a:t>
            </a:r>
          </a:p>
          <a:p>
            <a:pPr marL="0" indent="0" algn="ctr">
              <a:spcBef>
                <a:spcPts val="400"/>
              </a:spcBef>
              <a:buNone/>
            </a:pPr>
            <a:r>
              <a:rPr lang="en-US" dirty="0"/>
              <a:t>(December 2016)</a:t>
            </a:r>
          </a:p>
          <a:p>
            <a:pPr marL="0" indent="0" algn="ctr">
              <a:spcBef>
                <a:spcPts val="400"/>
              </a:spcBef>
              <a:buNone/>
            </a:pPr>
            <a:endParaRPr lang="en-US" sz="800" dirty="0"/>
          </a:p>
          <a:p>
            <a:pPr marL="0" indent="0" algn="ctr">
              <a:spcBef>
                <a:spcPts val="400"/>
              </a:spcBef>
              <a:buNone/>
            </a:pPr>
            <a:r>
              <a:rPr lang="en-US" dirty="0"/>
              <a:t>OAE Middle Grades Assessments</a:t>
            </a:r>
          </a:p>
          <a:p>
            <a:pPr marL="0" indent="0" algn="ctr">
              <a:spcBef>
                <a:spcPts val="400"/>
              </a:spcBef>
              <a:buNone/>
            </a:pPr>
            <a:r>
              <a:rPr lang="en-US" dirty="0"/>
              <a:t>(September 2016)</a:t>
            </a:r>
          </a:p>
          <a:p>
            <a:pPr marL="0" indent="0" algn="ctr">
              <a:spcBef>
                <a:spcPts val="400"/>
              </a:spcBef>
              <a:buNone/>
            </a:pPr>
            <a:endParaRPr lang="en-US" sz="800" dirty="0"/>
          </a:p>
          <a:p>
            <a:pPr marL="0" indent="0" algn="ctr">
              <a:spcBef>
                <a:spcPts val="400"/>
              </a:spcBef>
              <a:buNone/>
            </a:pPr>
            <a:r>
              <a:rPr lang="en-US" dirty="0"/>
              <a:t>OAE Middle Grades – Social Studies</a:t>
            </a:r>
          </a:p>
          <a:p>
            <a:pPr marL="0" indent="0" algn="ctr">
              <a:spcBef>
                <a:spcPts val="400"/>
              </a:spcBef>
              <a:buNone/>
            </a:pPr>
            <a:endParaRPr lang="en-US" sz="800" dirty="0"/>
          </a:p>
          <a:p>
            <a:pPr marL="0" indent="0" algn="ctr">
              <a:spcBef>
                <a:spcPts val="400"/>
              </a:spcBef>
              <a:buNone/>
            </a:pPr>
            <a:r>
              <a:rPr lang="en-US" dirty="0"/>
              <a:t>ASL, Gifted Assessments </a:t>
            </a:r>
          </a:p>
          <a:p>
            <a:pPr marL="0" indent="0" algn="ctr">
              <a:spcBef>
                <a:spcPts val="0"/>
              </a:spcBef>
              <a:buNone/>
            </a:pPr>
            <a:endParaRPr lang="en-US" dirty="0"/>
          </a:p>
          <a:p>
            <a:pPr marL="0" indent="0" algn="ctr">
              <a:spcBef>
                <a:spcPts val="0"/>
              </a:spcBef>
              <a:buNone/>
            </a:pPr>
            <a:endParaRPr lang="en-US" sz="2800" i="1" dirty="0"/>
          </a:p>
          <a:p>
            <a:pPr marL="0" indent="0" algn="ctr">
              <a:spcBef>
                <a:spcPts val="0"/>
              </a:spcBef>
              <a:buNone/>
            </a:pPr>
            <a:endParaRPr lang="en-US" sz="2800" i="1" dirty="0"/>
          </a:p>
          <a:p>
            <a:pPr marL="0" indent="0" algn="ctr">
              <a:spcBef>
                <a:spcPts val="0"/>
              </a:spcBef>
              <a:buNone/>
            </a:pPr>
            <a:endParaRPr lang="en-US" sz="1600" i="1" dirty="0"/>
          </a:p>
          <a:p>
            <a:pPr marL="0" indent="0" algn="ctr">
              <a:spcBef>
                <a:spcPts val="0"/>
              </a:spcBef>
              <a:buNone/>
            </a:pPr>
            <a:endParaRPr lang="en-US" sz="2400" i="1" dirty="0"/>
          </a:p>
          <a:p>
            <a:endParaRPr lang="en-US" dirty="0"/>
          </a:p>
        </p:txBody>
      </p:sp>
      <p:cxnSp>
        <p:nvCxnSpPr>
          <p:cNvPr id="6" name="Straight Connector 5"/>
          <p:cNvCxnSpPr/>
          <p:nvPr/>
        </p:nvCxnSpPr>
        <p:spPr bwMode="auto">
          <a:xfrm>
            <a:off x="657225" y="2146128"/>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9" name="Straight Connector 8"/>
          <p:cNvCxnSpPr/>
          <p:nvPr/>
        </p:nvCxnSpPr>
        <p:spPr bwMode="auto">
          <a:xfrm>
            <a:off x="657225" y="3409082"/>
            <a:ext cx="778934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12" name="Straight Connector 11"/>
          <p:cNvCxnSpPr/>
          <p:nvPr/>
        </p:nvCxnSpPr>
        <p:spPr bwMode="auto">
          <a:xfrm>
            <a:off x="572571" y="4672603"/>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pic>
        <p:nvPicPr>
          <p:cNvPr id="1028" name="Picture 4" descr="Ohio Assessments for Educ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362" y="223637"/>
            <a:ext cx="6705725" cy="14571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a:off x="572571" y="5395019"/>
            <a:ext cx="78740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50752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594628"/>
            <a:ext cx="8388383" cy="646331"/>
          </a:xfrm>
        </p:spPr>
        <p:txBody>
          <a:bodyPr/>
          <a:lstStyle/>
          <a:p>
            <a:r>
              <a:rPr lang="en-US" cap="small" dirty="0"/>
              <a:t>Title II Report</a:t>
            </a:r>
          </a:p>
        </p:txBody>
      </p:sp>
      <p:sp>
        <p:nvSpPr>
          <p:cNvPr id="3" name="Content Placeholder 2"/>
          <p:cNvSpPr>
            <a:spLocks noGrp="1"/>
          </p:cNvSpPr>
          <p:nvPr>
            <p:ph idx="1"/>
          </p:nvPr>
        </p:nvSpPr>
        <p:spPr>
          <a:xfrm>
            <a:off x="589269" y="2297567"/>
            <a:ext cx="8159332" cy="3816909"/>
          </a:xfrm>
        </p:spPr>
        <p:txBody>
          <a:bodyPr/>
          <a:lstStyle/>
          <a:p>
            <a:pPr marL="0" lvl="0" indent="0" algn="ctr">
              <a:buNone/>
            </a:pPr>
            <a:r>
              <a:rPr lang="en-US" dirty="0"/>
              <a:t>View Title II Reports</a:t>
            </a:r>
          </a:p>
          <a:p>
            <a:pPr marL="0" lvl="0" indent="0" algn="ctr">
              <a:buNone/>
            </a:pPr>
            <a:r>
              <a:rPr lang="en-US" b="1" dirty="0">
                <a:solidFill>
                  <a:schemeClr val="accent6">
                    <a:lumMod val="75000"/>
                  </a:schemeClr>
                </a:solidFill>
              </a:rPr>
              <a:t>https://title2.ed.gov/Public/Home.aspx</a:t>
            </a:r>
          </a:p>
          <a:p>
            <a:pPr marL="0" lvl="0" indent="0" algn="ctr">
              <a:buNone/>
            </a:pPr>
            <a:endParaRPr lang="en-US" dirty="0"/>
          </a:p>
          <a:p>
            <a:pPr marL="0" indent="0" algn="ctr">
              <a:buNone/>
            </a:pPr>
            <a:r>
              <a:rPr lang="en-US" dirty="0" err="1"/>
              <a:t>Westat</a:t>
            </a:r>
            <a:r>
              <a:rPr lang="en-US" dirty="0"/>
              <a:t> Technical Assistance </a:t>
            </a:r>
          </a:p>
          <a:p>
            <a:pPr marL="0" indent="0" algn="ctr">
              <a:buNone/>
            </a:pPr>
            <a:r>
              <a:rPr lang="en-US" dirty="0" err="1"/>
              <a:t>Ph</a:t>
            </a:r>
            <a:r>
              <a:rPr lang="en-US" dirty="0"/>
              <a:t>: 877-684-8532</a:t>
            </a:r>
          </a:p>
          <a:p>
            <a:pPr marL="0" indent="0" algn="ctr">
              <a:buNone/>
            </a:pPr>
            <a:r>
              <a:rPr lang="en-US" dirty="0"/>
              <a:t>Contact Email:  </a:t>
            </a:r>
            <a:r>
              <a:rPr lang="en-US" dirty="0">
                <a:solidFill>
                  <a:srgbClr val="FF0000"/>
                </a:solidFill>
              </a:rPr>
              <a:t>title2@westat.com</a:t>
            </a:r>
          </a:p>
          <a:p>
            <a:pPr marL="0" indent="0">
              <a:buNone/>
            </a:pPr>
            <a:r>
              <a:rPr lang="en-US" dirty="0"/>
              <a:t> </a:t>
            </a:r>
          </a:p>
          <a:p>
            <a:pPr lvl="0"/>
            <a:endParaRPr lang="en-US" dirty="0"/>
          </a:p>
          <a:p>
            <a:pPr lvl="0"/>
            <a:endParaRPr lang="en-US" dirty="0"/>
          </a:p>
          <a:p>
            <a:endParaRPr lang="en-US" dirty="0"/>
          </a:p>
          <a:p>
            <a:pPr>
              <a:spcAft>
                <a:spcPts val="1200"/>
              </a:spcAft>
            </a:pPr>
            <a:endParaRPr lang="en-US" dirty="0"/>
          </a:p>
          <a:p>
            <a:pPr marL="0" indent="0">
              <a:spcAft>
                <a:spcPts val="1200"/>
              </a:spcAft>
              <a:buNone/>
            </a:pPr>
            <a:endParaRPr lang="en-US" dirty="0"/>
          </a:p>
          <a:p>
            <a:endParaRPr lang="en-US" dirty="0"/>
          </a:p>
        </p:txBody>
      </p:sp>
      <p:cxnSp>
        <p:nvCxnSpPr>
          <p:cNvPr id="4" name="Straight Connector 3"/>
          <p:cNvCxnSpPr/>
          <p:nvPr/>
        </p:nvCxnSpPr>
        <p:spPr bwMode="auto">
          <a:xfrm>
            <a:off x="589269" y="3735159"/>
            <a:ext cx="799191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pic>
        <p:nvPicPr>
          <p:cNvPr id="2050" name="Picture 2" descr="Title II HE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406" y="1240959"/>
            <a:ext cx="2193636" cy="94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2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77" y="190118"/>
            <a:ext cx="8038164" cy="646331"/>
          </a:xfrm>
        </p:spPr>
        <p:txBody>
          <a:bodyPr/>
          <a:lstStyle/>
          <a:p>
            <a:r>
              <a:rPr lang="en-US" cap="small" dirty="0"/>
              <a:t>Title II Update</a:t>
            </a:r>
          </a:p>
        </p:txBody>
      </p:sp>
      <p:sp>
        <p:nvSpPr>
          <p:cNvPr id="3" name="Content Placeholder 2"/>
          <p:cNvSpPr>
            <a:spLocks noGrp="1"/>
          </p:cNvSpPr>
          <p:nvPr>
            <p:ph idx="1"/>
          </p:nvPr>
        </p:nvSpPr>
        <p:spPr>
          <a:xfrm>
            <a:off x="598435" y="513283"/>
            <a:ext cx="8376248" cy="5821883"/>
          </a:xfrm>
        </p:spPr>
        <p:txBody>
          <a:bodyPr/>
          <a:lstStyle/>
          <a:p>
            <a:pPr marL="0" indent="0">
              <a:buNone/>
            </a:pPr>
            <a:endParaRPr lang="en-US" sz="800" dirty="0"/>
          </a:p>
          <a:p>
            <a:pPr marL="0" indent="0" algn="ctr">
              <a:buNone/>
            </a:pPr>
            <a:r>
              <a:rPr lang="en-US" dirty="0">
                <a:solidFill>
                  <a:schemeClr val="accent6">
                    <a:lumMod val="75000"/>
                  </a:schemeClr>
                </a:solidFill>
              </a:rPr>
              <a:t>https://title2.ed.gov</a:t>
            </a:r>
          </a:p>
          <a:p>
            <a:pPr marL="0" indent="0">
              <a:buNone/>
            </a:pPr>
            <a:endParaRPr lang="en-US" sz="800" b="1" dirty="0">
              <a:solidFill>
                <a:schemeClr val="accent5">
                  <a:lumMod val="75000"/>
                </a:schemeClr>
              </a:solidFill>
            </a:endParaRPr>
          </a:p>
          <a:p>
            <a:pPr marL="0" indent="0">
              <a:buNone/>
            </a:pPr>
            <a:r>
              <a:rPr lang="en-US" b="1" dirty="0">
                <a:solidFill>
                  <a:schemeClr val="accent5">
                    <a:lumMod val="75000"/>
                  </a:schemeClr>
                </a:solidFill>
              </a:rPr>
              <a:t>2017 Title II Report </a:t>
            </a:r>
          </a:p>
          <a:p>
            <a:pPr marL="0" indent="0">
              <a:buNone/>
            </a:pPr>
            <a:r>
              <a:rPr lang="en-US" dirty="0"/>
              <a:t>Licensure Assessment Pass Rate Data Collection and Reporting AY 2015-2016 </a:t>
            </a:r>
          </a:p>
          <a:p>
            <a:pPr marL="0" indent="0" algn="ctr">
              <a:buNone/>
            </a:pPr>
            <a:endParaRPr lang="en-US" sz="800" dirty="0"/>
          </a:p>
          <a:p>
            <a:pPr marL="0" indent="0">
              <a:spcAft>
                <a:spcPts val="1200"/>
              </a:spcAft>
              <a:buNone/>
            </a:pPr>
            <a:r>
              <a:rPr lang="en-US" sz="2000" strike="sngStrike" dirty="0"/>
              <a:t>December 9, 2016 – Initial Deadline for Data Collection Worksheet</a:t>
            </a:r>
          </a:p>
          <a:p>
            <a:pPr marL="0" indent="0">
              <a:spcAft>
                <a:spcPts val="1200"/>
              </a:spcAft>
              <a:buNone/>
            </a:pPr>
            <a:r>
              <a:rPr lang="en-US" sz="2000" strike="sngStrike" dirty="0"/>
              <a:t>February 1, 2017 – 2</a:t>
            </a:r>
            <a:r>
              <a:rPr lang="en-US" sz="2000" strike="sngStrike" baseline="30000" dirty="0"/>
              <a:t>nd</a:t>
            </a:r>
            <a:r>
              <a:rPr lang="en-US" sz="2000" strike="sngStrike" dirty="0"/>
              <a:t> Deadline for Data Collection Worksheet</a:t>
            </a:r>
          </a:p>
          <a:p>
            <a:pPr marL="0" indent="0">
              <a:spcAft>
                <a:spcPts val="1200"/>
              </a:spcAft>
              <a:buNone/>
            </a:pPr>
            <a:r>
              <a:rPr lang="en-US" sz="2000" strike="sngStrike" dirty="0"/>
              <a:t>March 3, 2017 – Final Deadline for Data Collection Worksheet</a:t>
            </a:r>
          </a:p>
          <a:p>
            <a:pPr marL="0" indent="0">
              <a:spcAft>
                <a:spcPts val="1200"/>
              </a:spcAft>
              <a:buNone/>
            </a:pPr>
            <a:r>
              <a:rPr lang="en-US" sz="2000" dirty="0"/>
              <a:t>April 30, 2017 – Deadline for IHEs to certify their IPRC </a:t>
            </a:r>
          </a:p>
          <a:p>
            <a:pPr marL="0" indent="0">
              <a:buNone/>
            </a:pPr>
            <a:r>
              <a:rPr lang="en-US" sz="2800" b="1" dirty="0">
                <a:solidFill>
                  <a:srgbClr val="83A2CA"/>
                </a:solidFill>
              </a:rPr>
              <a:t>ODHE</a:t>
            </a:r>
            <a:r>
              <a:rPr lang="en-US" sz="2800" dirty="0"/>
              <a:t> will be providing technical support for the 2018 Title II Data Collection and Reporting</a:t>
            </a:r>
          </a:p>
        </p:txBody>
      </p:sp>
      <p:cxnSp>
        <p:nvCxnSpPr>
          <p:cNvPr id="4" name="Straight Connector 3"/>
          <p:cNvCxnSpPr/>
          <p:nvPr/>
        </p:nvCxnSpPr>
        <p:spPr bwMode="auto">
          <a:xfrm>
            <a:off x="396560" y="1360302"/>
            <a:ext cx="803816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396560" y="3165815"/>
            <a:ext cx="803816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396560" y="5253893"/>
            <a:ext cx="8038164"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4101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74" y="504908"/>
            <a:ext cx="8559800" cy="646331"/>
          </a:xfrm>
        </p:spPr>
        <p:txBody>
          <a:bodyPr/>
          <a:lstStyle/>
          <a:p>
            <a:r>
              <a:rPr lang="en-US" cap="small" dirty="0"/>
              <a:t>Office of Educator Licensure</a:t>
            </a:r>
          </a:p>
        </p:txBody>
      </p:sp>
      <p:sp>
        <p:nvSpPr>
          <p:cNvPr id="3" name="Content Placeholder 2"/>
          <p:cNvSpPr>
            <a:spLocks noGrp="1"/>
          </p:cNvSpPr>
          <p:nvPr>
            <p:ph idx="1"/>
          </p:nvPr>
        </p:nvSpPr>
        <p:spPr>
          <a:xfrm>
            <a:off x="348974" y="1493585"/>
            <a:ext cx="8559799" cy="4722858"/>
          </a:xfrm>
        </p:spPr>
        <p:txBody>
          <a:bodyPr/>
          <a:lstStyle/>
          <a:p>
            <a:pPr marL="0" indent="0" algn="ctr">
              <a:buNone/>
            </a:pPr>
            <a:endParaRPr lang="en-US" sz="1000" dirty="0"/>
          </a:p>
          <a:p>
            <a:pPr marL="0" indent="0" algn="ctr">
              <a:buNone/>
            </a:pPr>
            <a:r>
              <a:rPr lang="en-US" sz="2800" cap="small" dirty="0"/>
              <a:t>ODE Office of Educator Licensure</a:t>
            </a:r>
            <a:br>
              <a:rPr lang="en-US" sz="2800" dirty="0"/>
            </a:br>
            <a:r>
              <a:rPr lang="en-US" sz="2000" u="sng" dirty="0"/>
              <a:t>http://education.ohio.gov/Topics/Teaching/Educator-Licensure</a:t>
            </a:r>
            <a:endParaRPr lang="en-US" sz="2000" dirty="0"/>
          </a:p>
          <a:p>
            <a:pPr marL="0" indent="0">
              <a:buNone/>
            </a:pPr>
            <a:r>
              <a:rPr lang="en-US" sz="2800" dirty="0"/>
              <a:t> </a:t>
            </a:r>
          </a:p>
          <a:p>
            <a:pPr marL="0" indent="0" algn="ctr">
              <a:buNone/>
            </a:pPr>
            <a:r>
              <a:rPr lang="en-US" sz="3000" b="1" dirty="0">
                <a:solidFill>
                  <a:schemeClr val="accent5">
                    <a:lumMod val="75000"/>
                  </a:schemeClr>
                </a:solidFill>
              </a:rPr>
              <a:t>Immy Singh, Director</a:t>
            </a:r>
          </a:p>
          <a:p>
            <a:pPr marL="0" indent="0">
              <a:buNone/>
            </a:pPr>
            <a:endParaRPr lang="en-US" sz="2800" dirty="0"/>
          </a:p>
          <a:p>
            <a:pPr marL="0" indent="0">
              <a:buNone/>
            </a:pPr>
            <a:r>
              <a:rPr lang="en-US" sz="2600" u="sng" dirty="0"/>
              <a:t>For Faculty</a:t>
            </a:r>
            <a:r>
              <a:rPr lang="en-US" sz="2600" dirty="0"/>
              <a:t> with licensure questions, please contact Kerry Martinez by email: </a:t>
            </a:r>
            <a:r>
              <a:rPr lang="en-US" sz="2600" dirty="0">
                <a:solidFill>
                  <a:srgbClr val="3333FF"/>
                </a:solidFill>
              </a:rPr>
              <a:t>Kerry.Martinez@eduation.ohio.gov</a:t>
            </a:r>
          </a:p>
          <a:p>
            <a:pPr marL="0" indent="0">
              <a:buNone/>
            </a:pPr>
            <a:endParaRPr lang="en-US" sz="1000" dirty="0">
              <a:solidFill>
                <a:srgbClr val="3333FF"/>
              </a:solidFill>
            </a:endParaRPr>
          </a:p>
          <a:p>
            <a:pPr marL="0" indent="0">
              <a:buNone/>
            </a:pPr>
            <a:r>
              <a:rPr lang="en-US" sz="2600" u="sng" dirty="0"/>
              <a:t>For Candidates</a:t>
            </a:r>
            <a:r>
              <a:rPr lang="en-US" sz="2600" dirty="0"/>
              <a:t> with licensure questions, please call the OEL specialists: 614-466-3593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6180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889"/>
            <a:ext cx="8229600" cy="2092881"/>
          </a:xfrm>
        </p:spPr>
        <p:txBody>
          <a:bodyPr/>
          <a:lstStyle/>
          <a:p>
            <a:r>
              <a:rPr lang="en-US" sz="3600" dirty="0"/>
              <a:t>ODE</a:t>
            </a:r>
            <a:br>
              <a:rPr lang="en-US" sz="3600" dirty="0"/>
            </a:br>
            <a:r>
              <a:rPr lang="en-US" sz="3600" dirty="0"/>
              <a:t>Office of Professional Conduct</a:t>
            </a:r>
            <a:br>
              <a:rPr lang="en-US" sz="3600" dirty="0"/>
            </a:br>
            <a:br>
              <a:rPr lang="en-US" sz="800" dirty="0"/>
            </a:br>
            <a:r>
              <a:rPr lang="en-US" sz="2800" dirty="0">
                <a:solidFill>
                  <a:schemeClr val="accent5">
                    <a:lumMod val="75000"/>
                  </a:schemeClr>
                </a:solidFill>
              </a:rPr>
              <a:t>Lori Kelly, Director</a:t>
            </a:r>
            <a:br>
              <a:rPr lang="en-US" sz="2800" dirty="0">
                <a:solidFill>
                  <a:schemeClr val="accent5">
                    <a:lumMod val="75000"/>
                  </a:schemeClr>
                </a:solidFill>
              </a:rPr>
            </a:br>
            <a:endParaRPr lang="en-US" sz="2800" dirty="0"/>
          </a:p>
        </p:txBody>
      </p:sp>
      <p:sp>
        <p:nvSpPr>
          <p:cNvPr id="3" name="Content Placeholder 2"/>
          <p:cNvSpPr>
            <a:spLocks noGrp="1"/>
          </p:cNvSpPr>
          <p:nvPr>
            <p:ph idx="1"/>
          </p:nvPr>
        </p:nvSpPr>
        <p:spPr>
          <a:xfrm>
            <a:off x="457200" y="2579233"/>
            <a:ext cx="8229600" cy="4296307"/>
          </a:xfrm>
        </p:spPr>
        <p:txBody>
          <a:bodyPr/>
          <a:lstStyle/>
          <a:p>
            <a:pPr marL="0" indent="0" algn="ctr">
              <a:buNone/>
            </a:pPr>
            <a:r>
              <a:rPr lang="en-US" dirty="0"/>
              <a:t>Code of Conduct Violations</a:t>
            </a:r>
          </a:p>
          <a:p>
            <a:pPr marL="0" indent="0" algn="ctr">
              <a:buNone/>
            </a:pPr>
            <a:endParaRPr lang="en-US" b="1" dirty="0"/>
          </a:p>
          <a:p>
            <a:pPr marL="0" indent="0" algn="ctr">
              <a:buNone/>
            </a:pPr>
            <a:r>
              <a:rPr lang="en-US" dirty="0"/>
              <a:t>Acceptance of Code of Conduct</a:t>
            </a:r>
          </a:p>
          <a:p>
            <a:pPr marL="0" indent="0" algn="ctr">
              <a:buNone/>
            </a:pPr>
            <a:endParaRPr lang="en-US" dirty="0"/>
          </a:p>
          <a:p>
            <a:pPr marL="0" indent="0" algn="ctr">
              <a:buNone/>
            </a:pPr>
            <a:r>
              <a:rPr lang="en-US" dirty="0"/>
              <a:t>Model Code of Ethics for Educators (MCEE)</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cxnSp>
        <p:nvCxnSpPr>
          <p:cNvPr id="4" name="Straight Connector 3"/>
          <p:cNvCxnSpPr/>
          <p:nvPr/>
        </p:nvCxnSpPr>
        <p:spPr bwMode="auto">
          <a:xfrm>
            <a:off x="745413" y="3379955"/>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754466" y="454125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745413" y="2399916"/>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205252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23850</TotalTime>
  <Words>1597</Words>
  <Application>Microsoft Office PowerPoint</Application>
  <PresentationFormat>On-screen Show (4:3)</PresentationFormat>
  <Paragraphs>213</Paragraphs>
  <Slides>19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Gotham SSm A</vt:lpstr>
      <vt:lpstr>Open Sans</vt:lpstr>
      <vt:lpstr>Wingdings</vt:lpstr>
      <vt:lpstr>Office Theme</vt:lpstr>
      <vt:lpstr>Acrobat Document</vt:lpstr>
      <vt:lpstr>OCTEO Conference</vt:lpstr>
      <vt:lpstr>Overview</vt:lpstr>
      <vt:lpstr>PowerPoint Presentation</vt:lpstr>
      <vt:lpstr>PowerPoint Presentation</vt:lpstr>
      <vt:lpstr>PowerPoint Presentation</vt:lpstr>
      <vt:lpstr>Title II Report</vt:lpstr>
      <vt:lpstr>Title II Update</vt:lpstr>
      <vt:lpstr>Office of Educator Licensure</vt:lpstr>
      <vt:lpstr>ODE Office of Professional Conduct  Lori Kelly, Director </vt:lpstr>
      <vt:lpstr>Code of Conduct</vt:lpstr>
      <vt:lpstr>Acceptance of Licensure Code of Professional Conduct for Ohio Educators (LCPCOE)</vt:lpstr>
      <vt:lpstr>Model Code of Ethics for Educators Framing Document – Code of Ethics</vt:lpstr>
      <vt:lpstr>MCEE Framing Document</vt:lpstr>
      <vt:lpstr>Model Code of Ethics for Educators </vt:lpstr>
      <vt:lpstr>Model Code of Ethics for Educators </vt:lpstr>
      <vt:lpstr>Resources</vt:lpstr>
      <vt:lpstr>Ohio Department of Education</vt:lpstr>
      <vt:lpstr>Ohio Department of Education Contact Information</vt:lpstr>
      <vt:lpstr>Social Media</vt:lpstr>
    </vt:vector>
  </TitlesOfParts>
  <Company>Sanger &amp; Eby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Soloninka, John</cp:lastModifiedBy>
  <cp:revision>218</cp:revision>
  <cp:lastPrinted>2017-03-29T17:07:28Z</cp:lastPrinted>
  <dcterms:created xsi:type="dcterms:W3CDTF">2013-05-22T22:41:52Z</dcterms:created>
  <dcterms:modified xsi:type="dcterms:W3CDTF">2017-03-30T14:03:21Z</dcterms:modified>
</cp:coreProperties>
</file>