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863" r:id="rId3"/>
    <p:sldMasterId id="2147483649" r:id="rId4"/>
  </p:sldMasterIdLst>
  <p:notesMasterIdLst>
    <p:notesMasterId r:id="rId12"/>
  </p:notesMasterIdLst>
  <p:handoutMasterIdLst>
    <p:handoutMasterId r:id="rId13"/>
  </p:handoutMasterIdLst>
  <p:sldIdLst>
    <p:sldId id="263" r:id="rId5"/>
    <p:sldId id="290" r:id="rId6"/>
    <p:sldId id="300" r:id="rId7"/>
    <p:sldId id="304" r:id="rId8"/>
    <p:sldId id="302" r:id="rId9"/>
    <p:sldId id="303" r:id="rId10"/>
    <p:sldId id="297" r:id="rId11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71AFF9"/>
    <a:srgbClr val="0066FF"/>
    <a:srgbClr val="339933"/>
    <a:srgbClr val="525051"/>
    <a:srgbClr val="73A5CC"/>
    <a:srgbClr val="700017"/>
    <a:srgbClr val="F20017"/>
    <a:srgbClr val="B5DC10"/>
    <a:srgbClr val="CDD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83" autoAdjust="0"/>
  </p:normalViewPr>
  <p:slideViewPr>
    <p:cSldViewPr>
      <p:cViewPr>
        <p:scale>
          <a:sx n="110" d="100"/>
          <a:sy n="110" d="100"/>
        </p:scale>
        <p:origin x="-318" y="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69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A193A-8DD9-48E5-9DAC-3BA1D62C7CD8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64523-2791-49C0-B2C4-854D9FE6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03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0C7C26-2495-494A-98CB-7D234A038E5A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67F107-C325-43AF-B1B6-1A0DBB002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48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7F107-C325-43AF-B1B6-1A0DBB002F8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7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804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223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4876800" cy="838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0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1105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7663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98816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194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4466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1329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5499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2090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095057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4086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511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6626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4495800"/>
            <a:ext cx="2362200" cy="83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4495800"/>
            <a:ext cx="2362200" cy="83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13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787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55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6406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23534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223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4876800" cy="838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3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60500"/>
            <a:ext cx="77724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95800"/>
            <a:ext cx="487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42900" indent="-342900" algn="l" rtl="0" eaLnBrk="0" fontAlgn="base" hangingPunct="0">
        <a:spcBef>
          <a:spcPts val="4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1pPr>
      <a:lvl2pPr marL="4191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2pPr>
      <a:lvl3pPr marL="8763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3pPr>
      <a:lvl4pPr marL="13335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4pPr>
      <a:lvl5pPr marL="17907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5pPr>
      <a:lvl6pPr marL="22479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6pPr>
      <a:lvl7pPr marL="27051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7pPr>
      <a:lvl8pPr marL="31623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8pPr>
      <a:lvl9pPr marL="36195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BFBFB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3200"/>
            <a:ext cx="82296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19400"/>
            <a:ext cx="8229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42900" indent="-3429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4850" indent="-28575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1049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ohiohighered.org/education-programs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662550"/>
            <a:ext cx="7620000" cy="1385450"/>
          </a:xfrm>
        </p:spPr>
        <p:txBody>
          <a:bodyPr anchor="b"/>
          <a:lstStyle/>
          <a:p>
            <a:pPr algn="l" eaLnBrk="1" hangingPunct="1">
              <a:defRPr/>
            </a:pP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  <a:sym typeface="Arial" pitchFamily="34" charset="0"/>
              </a:rPr>
              <a:t>Ohio Department of Higher Education </a:t>
            </a:r>
            <a:b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  <a:sym typeface="Arial" pitchFamily="34" charset="0"/>
              </a:rPr>
            </a:b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  <a:sym typeface="Arial" pitchFamily="34" charset="0"/>
              </a:rPr>
              <a:t>Spring 2016 Update to OCTEO</a:t>
            </a:r>
            <a:endParaRPr lang="en-US" sz="3600" i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ea typeface="ヒラギノ角ゴ ProN W3" charset="-128"/>
              <a:cs typeface="Calibri" pitchFamily="34" charset="0"/>
              <a:sym typeface="Arial" pitchFamily="34" charset="0"/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533400" y="3126938"/>
            <a:ext cx="71628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ts val="400"/>
              </a:spcBef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1" dirty="0" smtClean="0">
                <a:solidFill>
                  <a:srgbClr val="000000"/>
                </a:solidFill>
                <a:cs typeface="Arial" pitchFamily="34" charset="0"/>
                <a:sym typeface="Gill Sans" charset="0"/>
              </a:rPr>
              <a:t>Jessica Mercerhill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000000"/>
                </a:solidFill>
                <a:cs typeface="Arial" pitchFamily="34" charset="0"/>
                <a:sym typeface="Gill Sans" charset="0"/>
              </a:rPr>
              <a:t>Director, Academic Quality Assurance</a:t>
            </a:r>
            <a:endParaRPr lang="en-US" altLang="en-US" sz="1400" b="1" dirty="0">
              <a:solidFill>
                <a:srgbClr val="000000"/>
              </a:solidFill>
              <a:cs typeface="Arial" pitchFamily="34" charset="0"/>
              <a:sym typeface="Gill Sans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600" b="1" dirty="0" smtClean="0">
              <a:solidFill>
                <a:srgbClr val="000000"/>
              </a:solidFill>
              <a:cs typeface="Arial" pitchFamily="34" charset="0"/>
              <a:sym typeface="Gill Sans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 b="1" dirty="0" smtClean="0">
                <a:solidFill>
                  <a:srgbClr val="000000"/>
                </a:solidFill>
                <a:cs typeface="Arial" pitchFamily="34" charset="0"/>
                <a:sym typeface="Gill Sans" charset="0"/>
              </a:rPr>
              <a:t>Rebecca Watts, Ph.D.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000000"/>
                </a:solidFill>
                <a:cs typeface="Arial" pitchFamily="34" charset="0"/>
                <a:sym typeface="Gill Sans" charset="0"/>
              </a:rPr>
              <a:t>Associate Vice Chancellor, P-16 Initiatives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33400" y="3048000"/>
            <a:ext cx="76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2001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4"/>
          <p:cNvSpPr>
            <a:spLocks noGrp="1"/>
          </p:cNvSpPr>
          <p:nvPr>
            <p:ph type="subTitle" idx="4294967295"/>
          </p:nvPr>
        </p:nvSpPr>
        <p:spPr>
          <a:xfrm>
            <a:off x="533400" y="2743200"/>
            <a:ext cx="8229600" cy="35814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buClr>
                <a:srgbClr val="C00000"/>
              </a:buClr>
              <a:buFont typeface="+mj-lt"/>
              <a:buAutoNum type="alphaUcPeriod"/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Preparation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Program Performance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Reports</a:t>
            </a:r>
            <a:endParaRPr lang="en-US" sz="24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charset="-128"/>
            </a:endParaRPr>
          </a:p>
          <a:p>
            <a:pPr marL="457200" indent="-457200">
              <a:spcBef>
                <a:spcPts val="1800"/>
              </a:spcBef>
              <a:buClr>
                <a:srgbClr val="C00000"/>
              </a:buClr>
              <a:buFont typeface="+mj-lt"/>
              <a:buAutoNum type="alphaUcPeriod"/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Program Review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–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Schedule/Timelines</a:t>
            </a:r>
          </a:p>
          <a:p>
            <a:pPr marL="457200" indent="-457200">
              <a:spcBef>
                <a:spcPts val="1800"/>
              </a:spcBef>
              <a:buClr>
                <a:srgbClr val="C00000"/>
              </a:buClr>
              <a:buFont typeface="+mj-lt"/>
              <a:buAutoNum type="alphaUcPeriod"/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Education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Transfer Assurance Guide (TAG)</a:t>
            </a:r>
          </a:p>
          <a:p>
            <a:pPr marL="457200" indent="-457200">
              <a:spcBef>
                <a:spcPts val="1800"/>
              </a:spcBef>
              <a:buClr>
                <a:srgbClr val="C00000"/>
              </a:buClr>
              <a:buFont typeface="+mj-lt"/>
              <a:buAutoNum type="alphaUcPeriod"/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Council for Accreditation of Educator Preparation Advanced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Standards </a:t>
            </a:r>
            <a:endParaRPr lang="en-US" sz="24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charset="-128"/>
            </a:endParaRPr>
          </a:p>
          <a:p>
            <a:pPr marL="457200" indent="-457200">
              <a:spcBef>
                <a:spcPts val="1800"/>
              </a:spcBef>
              <a:buClr>
                <a:srgbClr val="C00000"/>
              </a:buClr>
              <a:buFont typeface="+mj-lt"/>
              <a:buAutoNum type="alphaUcPeriod"/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Questions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and Answers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lphaUcPeriod"/>
              <a:defRPr/>
            </a:pPr>
            <a:endParaRPr lang="en-US" sz="24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charset="-128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lphaUcPeriod"/>
              <a:defRPr/>
            </a:pPr>
            <a:endParaRPr lang="en-US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charset="-128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lphaUcPeriod"/>
              <a:defRPr/>
            </a:pPr>
            <a:endParaRPr lang="en-US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1662550"/>
            <a:ext cx="7620000" cy="928250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 smtClean="0">
                <a:latin typeface="Calibri" pitchFamily="34" charset="0"/>
                <a:cs typeface="Calibri" pitchFamily="34" charset="0"/>
                <a:sym typeface="Arial" pitchFamily="34" charset="0"/>
              </a:rPr>
              <a:t>Ohio Department of Higher Education </a:t>
            </a:r>
            <a:br>
              <a:rPr lang="en-US" sz="3200" b="1" kern="0" dirty="0" smtClean="0">
                <a:latin typeface="Calibri" pitchFamily="34" charset="0"/>
                <a:cs typeface="Calibri" pitchFamily="34" charset="0"/>
                <a:sym typeface="Arial" pitchFamily="34" charset="0"/>
              </a:rPr>
            </a:br>
            <a:r>
              <a:rPr lang="en-US" sz="3200" b="1" kern="0" dirty="0" smtClean="0">
                <a:latin typeface="Calibri" pitchFamily="34" charset="0"/>
                <a:cs typeface="Calibri" pitchFamily="34" charset="0"/>
                <a:sym typeface="Arial" pitchFamily="34" charset="0"/>
              </a:rPr>
              <a:t>Spring 2016 Update to OCTEO</a:t>
            </a:r>
            <a:endParaRPr lang="en-US" sz="3200" i="1" kern="0" dirty="0" smtClean="0">
              <a:solidFill>
                <a:srgbClr val="700017"/>
              </a:solidFill>
              <a:latin typeface="Calibri" pitchFamily="34" charset="0"/>
              <a:ea typeface="ヒラギノ角ゴ ProN W3" charset="-128"/>
              <a:cs typeface="Calibri" pitchFamily="34" charset="0"/>
              <a:sym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33400" y="2590800"/>
            <a:ext cx="8077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2001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4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153400" cy="47244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Awaiting Value-Added </a:t>
            </a: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data from </a:t>
            </a: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2014-2015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- Reports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will be published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when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those data become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available.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April 15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– default closing date for spring surveys; request for summer distribution lists including Employers of Teachers and Principals</a:t>
            </a:r>
            <a:endParaRPr lang="en-US" b="1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May 1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– EPPs sent corrections for profile summary, list of approved programs, MRS programs list (due June 30)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June 15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– Default distribution date for summer surveys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September 1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– Request for fall survey distribution lists sent</a:t>
            </a:r>
            <a:endParaRPr lang="en-US" b="1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October 1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– MRS opens for Sept 1, 2015 – Aug 31, 2016 data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October 9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- </a:t>
            </a:r>
            <a:r>
              <a:rPr lang="en-US" dirty="0">
                <a:solidFill>
                  <a:schemeClr val="tx1"/>
                </a:solidFill>
                <a:ea typeface="ＭＳ Ｐゴシック" charset="-128"/>
              </a:rPr>
              <a:t>Default distribution date for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fall surveys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November 30 </a:t>
            </a:r>
            <a:r>
              <a:rPr lang="en-US" dirty="0">
                <a:solidFill>
                  <a:schemeClr val="tx1"/>
                </a:solidFill>
                <a:ea typeface="ＭＳ Ｐゴシック" charset="-128"/>
              </a:rPr>
              <a:t>–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MRS Closes</a:t>
            </a:r>
          </a:p>
          <a:p>
            <a:pPr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ea typeface="ＭＳ Ｐゴシック" charset="-128"/>
              </a:rPr>
              <a:t>Full schedule may be found in the March 2016 newsletter </a:t>
            </a:r>
            <a:r>
              <a:rPr lang="en-US" sz="1600" dirty="0" smtClean="0">
                <a:solidFill>
                  <a:schemeClr val="tx1"/>
                </a:solidFill>
                <a:ea typeface="ＭＳ Ｐゴシック" charset="-128"/>
                <a:hlinkClick r:id="rId2"/>
              </a:rPr>
              <a:t>www.ohiohighered.org/education-programs</a:t>
            </a:r>
            <a:r>
              <a:rPr lang="en-US" sz="1600" dirty="0" smtClean="0">
                <a:solidFill>
                  <a:schemeClr val="tx1"/>
                </a:solidFill>
                <a:ea typeface="ＭＳ Ｐゴシック" charset="-128"/>
              </a:rPr>
              <a:t> and in the </a:t>
            </a:r>
          </a:p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ea typeface="ＭＳ Ｐゴシック" charset="-128"/>
              </a:rPr>
              <a:t>Metrics Reporting System. 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81000" y="762000"/>
            <a:ext cx="8686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3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A. Preparation Program Performance </a:t>
            </a:r>
            <a:r>
              <a:rPr lang="en-US" sz="3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Reports</a:t>
            </a:r>
          </a:p>
        </p:txBody>
      </p:sp>
      <p:sp>
        <p:nvSpPr>
          <p:cNvPr id="6149" name="Line 2"/>
          <p:cNvSpPr>
            <a:spLocks noChangeShapeType="1"/>
          </p:cNvSpPr>
          <p:nvPr/>
        </p:nvSpPr>
        <p:spPr bwMode="auto">
          <a:xfrm>
            <a:off x="457200" y="1371600"/>
            <a:ext cx="8001000" cy="3175"/>
          </a:xfrm>
          <a:prstGeom prst="line">
            <a:avLst/>
          </a:prstGeom>
          <a:noFill/>
          <a:ln w="9525">
            <a:solidFill>
              <a:srgbClr val="F200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961" y="4419600"/>
            <a:ext cx="1447039" cy="19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11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4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153400" cy="38100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Recruiting consultants for state review process:</a:t>
            </a:r>
          </a:p>
          <a:p>
            <a:pPr>
              <a:tabLst>
                <a:tab pos="914400" algn="l"/>
              </a:tabLst>
              <a:defRPr/>
            </a:pPr>
            <a:r>
              <a:rPr lang="en-US" b="1" dirty="0">
                <a:solidFill>
                  <a:schemeClr val="tx1"/>
                </a:solidFill>
                <a:ea typeface="ＭＳ Ｐゴシック" charset="-128"/>
              </a:rPr>
              <a:t>       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P-6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Mathematics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Endorsement</a:t>
            </a:r>
            <a:endParaRPr lang="en-US" dirty="0">
              <a:solidFill>
                <a:schemeClr val="tx1"/>
              </a:solidFill>
              <a:ea typeface="ＭＳ Ｐゴシック" charset="-128"/>
            </a:endParaRPr>
          </a:p>
          <a:p>
            <a:pPr>
              <a:tabLst>
                <a:tab pos="914400" algn="l"/>
              </a:tabLst>
              <a:defRPr/>
            </a:pPr>
            <a:r>
              <a:rPr lang="en-US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       4-9 Science</a:t>
            </a:r>
          </a:p>
          <a:p>
            <a:pPr>
              <a:tabLst>
                <a:tab pos="914400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        4-6 </a:t>
            </a:r>
            <a:r>
              <a:rPr lang="en-US" dirty="0">
                <a:solidFill>
                  <a:schemeClr val="tx1"/>
                </a:solidFill>
                <a:ea typeface="ＭＳ Ｐゴシック" charset="-128"/>
              </a:rPr>
              <a:t>Science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Generalist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Endorsement</a:t>
            </a:r>
            <a:endParaRPr lang="en-US" dirty="0">
              <a:solidFill>
                <a:schemeClr val="tx1"/>
              </a:solidFill>
              <a:ea typeface="ＭＳ Ｐゴシック" charset="-128"/>
            </a:endParaRPr>
          </a:p>
          <a:p>
            <a:pPr>
              <a:tabLst>
                <a:tab pos="914400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        4-9 </a:t>
            </a:r>
            <a:r>
              <a:rPr lang="en-US" dirty="0">
                <a:solidFill>
                  <a:schemeClr val="tx1"/>
                </a:solidFill>
                <a:ea typeface="ＭＳ Ｐゴシック" charset="-128"/>
              </a:rPr>
              <a:t>Social Studies</a:t>
            </a:r>
          </a:p>
          <a:p>
            <a:pPr>
              <a:tabLst>
                <a:tab pos="914400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        Early </a:t>
            </a:r>
            <a:r>
              <a:rPr lang="en-US" dirty="0">
                <a:solidFill>
                  <a:schemeClr val="tx1"/>
                </a:solidFill>
                <a:ea typeface="ＭＳ Ｐゴシック" charset="-128"/>
              </a:rPr>
              <a:t>Childhood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Endorsement</a:t>
            </a:r>
            <a:endParaRPr lang="en-US" b="1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Spring </a:t>
            </a: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2016 deadline </a:t>
            </a: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was March </a:t>
            </a: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21.</a:t>
            </a:r>
            <a:endParaRPr lang="en-US" b="1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Goal for completed reviews is </a:t>
            </a: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mid-May.</a:t>
            </a:r>
            <a:endParaRPr lang="en-US" b="1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Fall </a:t>
            </a: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2016 Initial Inquiry </a:t>
            </a: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deadline is September </a:t>
            </a: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30.</a:t>
            </a:r>
            <a:endParaRPr lang="en-US" b="1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 startAt="2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81000" y="762000"/>
            <a:ext cx="8001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B. Program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Review Update</a:t>
            </a:r>
          </a:p>
        </p:txBody>
      </p:sp>
      <p:sp>
        <p:nvSpPr>
          <p:cNvPr id="6149" name="Line 2"/>
          <p:cNvSpPr>
            <a:spLocks noChangeShapeType="1"/>
          </p:cNvSpPr>
          <p:nvPr/>
        </p:nvSpPr>
        <p:spPr bwMode="auto">
          <a:xfrm>
            <a:off x="457200" y="1371600"/>
            <a:ext cx="8001000" cy="3175"/>
          </a:xfrm>
          <a:prstGeom prst="line">
            <a:avLst/>
          </a:prstGeom>
          <a:noFill/>
          <a:ln w="9525">
            <a:solidFill>
              <a:srgbClr val="F200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961" y="4419600"/>
            <a:ext cx="1447039" cy="19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734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4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001000" cy="3810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Professional Education Module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Introduction to Education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Education Psychology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Individuals with Exceptionalities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1100" dirty="0">
              <a:solidFill>
                <a:schemeClr val="tx1"/>
              </a:solidFill>
              <a:ea typeface="ＭＳ Ｐゴシック" charset="-128"/>
            </a:endParaRPr>
          </a:p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ea typeface="ＭＳ Ｐゴシック" charset="-128"/>
              </a:rPr>
              <a:t>Early Childhood Education</a:t>
            </a:r>
            <a:endParaRPr lang="en-US" b="1" dirty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Introductory Child Development – </a:t>
            </a:r>
            <a:r>
              <a:rPr lang="en-US" i="1" dirty="0" smtClean="0">
                <a:solidFill>
                  <a:schemeClr val="tx1"/>
                </a:solidFill>
                <a:ea typeface="ＭＳ Ｐゴシック" charset="-128"/>
              </a:rPr>
              <a:t>Out for </a:t>
            </a:r>
            <a:r>
              <a:rPr lang="en-US" i="1" dirty="0" smtClean="0">
                <a:solidFill>
                  <a:schemeClr val="tx1"/>
                </a:solidFill>
                <a:ea typeface="ＭＳ Ｐゴシック" charset="-128"/>
              </a:rPr>
              <a:t>Statewide Endorsement</a:t>
            </a:r>
            <a:endParaRPr lang="en-US" i="1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Families, Communities, and Schools</a:t>
            </a:r>
            <a:r>
              <a:rPr lang="en-US" dirty="0">
                <a:solidFill>
                  <a:schemeClr val="tx1"/>
                </a:solidFill>
                <a:ea typeface="ＭＳ Ｐゴシック" charset="-128"/>
              </a:rPr>
              <a:t> – </a:t>
            </a:r>
            <a:r>
              <a:rPr lang="en-US" i="1" dirty="0" smtClean="0">
                <a:solidFill>
                  <a:schemeClr val="tx1"/>
                </a:solidFill>
                <a:ea typeface="ＭＳ Ｐゴシック" charset="-128"/>
              </a:rPr>
              <a:t>Out for </a:t>
            </a:r>
            <a:r>
              <a:rPr lang="en-US" i="1" dirty="0" smtClean="0">
                <a:solidFill>
                  <a:schemeClr val="tx1"/>
                </a:solidFill>
                <a:ea typeface="ＭＳ Ｐゴシック" charset="-128"/>
              </a:rPr>
              <a:t>Statewide Endorsement</a:t>
            </a: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Introduction </a:t>
            </a:r>
            <a:r>
              <a:rPr lang="en-US" dirty="0">
                <a:solidFill>
                  <a:schemeClr val="tx1"/>
                </a:solidFill>
                <a:ea typeface="ＭＳ Ｐゴシック" charset="-128"/>
              </a:rPr>
              <a:t>to Education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ea typeface="ＭＳ Ｐゴシック" charset="-128"/>
              </a:rPr>
              <a:t>Education Psychology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ea typeface="ＭＳ Ｐゴシック" charset="-128"/>
              </a:rPr>
              <a:t>Individuals with Exceptionalities</a:t>
            </a:r>
          </a:p>
          <a:p>
            <a:pPr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81000" y="762000"/>
            <a:ext cx="8458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3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C. Education </a:t>
            </a:r>
            <a:r>
              <a:rPr lang="en-US" sz="3000" b="1" u="sng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</a:t>
            </a:r>
            <a:r>
              <a:rPr lang="en-US" sz="3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ransfer </a:t>
            </a:r>
            <a:r>
              <a:rPr lang="en-US" sz="3000" b="1" u="sng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</a:t>
            </a:r>
            <a:r>
              <a:rPr lang="en-US" sz="3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ssurance </a:t>
            </a:r>
            <a:r>
              <a:rPr lang="en-US" sz="3000" b="1" u="sng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G</a:t>
            </a:r>
            <a:r>
              <a:rPr lang="en-US" sz="3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uide Courses</a:t>
            </a:r>
          </a:p>
        </p:txBody>
      </p:sp>
      <p:sp>
        <p:nvSpPr>
          <p:cNvPr id="6149" name="Line 2"/>
          <p:cNvSpPr>
            <a:spLocks noChangeShapeType="1"/>
          </p:cNvSpPr>
          <p:nvPr/>
        </p:nvSpPr>
        <p:spPr bwMode="auto">
          <a:xfrm>
            <a:off x="457200" y="1371600"/>
            <a:ext cx="8001000" cy="3175"/>
          </a:xfrm>
          <a:prstGeom prst="line">
            <a:avLst/>
          </a:prstGeom>
          <a:noFill/>
          <a:ln w="9525">
            <a:solidFill>
              <a:srgbClr val="F200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10"/>
          <a:stretch/>
        </p:blipFill>
        <p:spPr>
          <a:xfrm>
            <a:off x="4800600" y="5246941"/>
            <a:ext cx="4038600" cy="12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633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/>
          <p:cNvSpPr txBox="1">
            <a:spLocks/>
          </p:cNvSpPr>
          <p:nvPr/>
        </p:nvSpPr>
        <p:spPr bwMode="auto">
          <a:xfrm>
            <a:off x="457200" y="2514600"/>
            <a:ext cx="838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1" dirty="0" smtClean="0">
                <a:solidFill>
                  <a:sysClr val="windowText" lastClr="000000"/>
                </a:solidFill>
                <a:ea typeface="ＭＳ Ｐゴシック" charset="-128"/>
              </a:rPr>
              <a:t>Timeline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ysClr val="windowText" lastClr="000000"/>
                </a:solidFill>
                <a:ea typeface="ＭＳ Ｐゴシック" charset="-128"/>
              </a:rPr>
              <a:t>Fall 2015 – Report from Working Group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ysClr val="windowText" lastClr="000000"/>
                </a:solidFill>
                <a:ea typeface="ＭＳ Ｐゴシック" charset="-128"/>
              </a:rPr>
              <a:t>March 2016 – Deadline for Feedback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ysClr val="windowText" lastClr="000000"/>
                </a:solidFill>
                <a:ea typeface="ＭＳ Ｐゴシック" charset="-128"/>
              </a:rPr>
              <a:t>Spring 2016 – Revision of Draft Guidelines based on feedback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ysClr val="windowText" lastClr="000000"/>
                </a:solidFill>
                <a:ea typeface="ＭＳ Ｐゴシック" charset="-128"/>
              </a:rPr>
              <a:t>June 2016 – CAEP Board Action on Advanced Standards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ysClr val="windowText" lastClr="000000"/>
                </a:solidFill>
                <a:ea typeface="ＭＳ Ｐゴシック" charset="-128"/>
              </a:rPr>
              <a:t>Summer 2016 – Draft of Advanced Standards </a:t>
            </a:r>
            <a:r>
              <a:rPr lang="en-US" i="1" dirty="0" smtClean="0">
                <a:solidFill>
                  <a:sysClr val="windowText" lastClr="000000"/>
                </a:solidFill>
                <a:ea typeface="ＭＳ Ｐゴシック" charset="-128"/>
              </a:rPr>
              <a:t>Guidelines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ysClr val="windowText" lastClr="000000"/>
                </a:solidFill>
                <a:ea typeface="ＭＳ Ｐゴシック" charset="-128"/>
              </a:rPr>
              <a:t>Fall 2016 – Process in Accreditation Handbook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ysClr val="windowText" lastClr="000000"/>
                </a:solidFill>
                <a:ea typeface="ＭＳ Ｐゴシック" charset="-128"/>
              </a:rPr>
              <a:t>Fall 2016 – Phase-in Plan for Advanced Standards begins.</a:t>
            </a:r>
            <a:endParaRPr lang="en-US" dirty="0" smtClean="0">
              <a:solidFill>
                <a:sysClr val="windowText" lastClr="000000"/>
              </a:solidFill>
              <a:ea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1" dirty="0" smtClean="0">
                <a:solidFill>
                  <a:sysClr val="windowText" lastClr="000000"/>
                </a:solidFill>
                <a:ea typeface="ＭＳ Ｐゴシック" charset="-128"/>
              </a:rPr>
              <a:t>Concerns from the Field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ysClr val="windowText" lastClr="000000"/>
                </a:solidFill>
                <a:ea typeface="ＭＳ Ｐゴシック" charset="-128"/>
              </a:rPr>
              <a:t>ODHE </a:t>
            </a:r>
            <a:r>
              <a:rPr lang="en-US" dirty="0" smtClean="0">
                <a:solidFill>
                  <a:sysClr val="windowText" lastClr="000000"/>
                </a:solidFill>
                <a:ea typeface="ＭＳ Ｐゴシック" charset="-128"/>
              </a:rPr>
              <a:t>outreach to </a:t>
            </a:r>
            <a:r>
              <a:rPr lang="en-US" dirty="0" smtClean="0">
                <a:solidFill>
                  <a:sysClr val="windowText" lastClr="000000"/>
                </a:solidFill>
                <a:ea typeface="ＭＳ Ｐゴシック" charset="-128"/>
              </a:rPr>
              <a:t>CAEP regarding concerns related to inclusion of graduate programs outside of the education unit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 bwMode="auto">
          <a:xfrm>
            <a:off x="457200" y="1371600"/>
            <a:ext cx="838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3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D. Council for Accreditation of Educator Preparation (CAEP) Advanced </a:t>
            </a:r>
            <a:r>
              <a:rPr lang="en-US" sz="3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Standards</a:t>
            </a: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457200" y="2435225"/>
            <a:ext cx="8001000" cy="3175"/>
          </a:xfrm>
          <a:prstGeom prst="line">
            <a:avLst/>
          </a:prstGeom>
          <a:noFill/>
          <a:ln w="9525">
            <a:solidFill>
              <a:srgbClr val="F200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7238284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600200" y="2819400"/>
            <a:ext cx="6781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sym typeface="Gill Sans" charset="0"/>
              </a:rPr>
              <a:t>E. Questions </a:t>
            </a:r>
            <a:r>
              <a:rPr lang="en-US" altLang="en-US" sz="4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sym typeface="Gill Sans" charset="0"/>
              </a:rPr>
              <a:t>and Discussion</a:t>
            </a:r>
            <a:endParaRPr lang="en-US" altLang="en-US" sz="4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sym typeface="Gill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1AFF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9" y="1828799"/>
            <a:ext cx="1110443" cy="21469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657600"/>
            <a:ext cx="1752827" cy="17439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1209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PLATE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- Custom Layou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1209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Custom Layout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Custom Layo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Pages>0</Pages>
  <Words>388</Words>
  <Characters>0</Characters>
  <Application>Microsoft Office PowerPoint</Application>
  <PresentationFormat>On-screen Show (4:3)</PresentationFormat>
  <Lines>0</Lines>
  <Paragraphs>65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Default - Title Slide</vt:lpstr>
      <vt:lpstr>TEMPLATE_light</vt:lpstr>
      <vt:lpstr>1_TEMPLATE_light</vt:lpstr>
      <vt:lpstr>Default - Custom Layout</vt:lpstr>
      <vt:lpstr>Ohio Department of Higher Education  Spring 2016 Update to OCTEO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LLM</dc:creator>
  <cp:lastModifiedBy>Rebecca Watts</cp:lastModifiedBy>
  <cp:revision>84</cp:revision>
  <cp:lastPrinted>2011-09-28T20:03:32Z</cp:lastPrinted>
  <dcterms:modified xsi:type="dcterms:W3CDTF">2016-03-29T17:04:15Z</dcterms:modified>
</cp:coreProperties>
</file>