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9" r:id="rId3"/>
    <p:sldId id="292" r:id="rId4"/>
    <p:sldId id="297" r:id="rId5"/>
    <p:sldId id="296" r:id="rId6"/>
    <p:sldId id="290" r:id="rId7"/>
    <p:sldId id="309" r:id="rId8"/>
    <p:sldId id="324" r:id="rId9"/>
    <p:sldId id="325" r:id="rId10"/>
    <p:sldId id="300" r:id="rId11"/>
    <p:sldId id="311" r:id="rId12"/>
    <p:sldId id="312" r:id="rId13"/>
    <p:sldId id="317" r:id="rId14"/>
    <p:sldId id="318" r:id="rId15"/>
    <p:sldId id="320" r:id="rId16"/>
    <p:sldId id="319" r:id="rId17"/>
    <p:sldId id="313" r:id="rId18"/>
    <p:sldId id="274" r:id="rId19"/>
    <p:sldId id="321" r:id="rId20"/>
    <p:sldId id="322" r:id="rId21"/>
    <p:sldId id="323" r:id="rId22"/>
    <p:sldId id="260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.dougherty" initials="m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9900"/>
    <a:srgbClr val="83A2CA"/>
    <a:srgbClr val="CD0920"/>
    <a:srgbClr val="C0DB37"/>
    <a:srgbClr val="040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35" autoAdjust="0"/>
  </p:normalViewPr>
  <p:slideViewPr>
    <p:cSldViewPr snapToGrid="0" snapToObjects="1"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2525B-6878-486C-8BB3-8FE9FBD718CE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79DDF-4A72-42B2-8B4A-DF31D5E6E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523B6F3-3266-4202-B244-6C991C95393B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EE0CA37-B3D3-4D0D-8A2B-1C633EDD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3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CA37-B3D3-4D0D-8A2B-1C633EDD5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1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644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tle2.ed.gov/default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OCTEO </a:t>
            </a:r>
            <a:r>
              <a:rPr lang="en-US" cap="small" dirty="0"/>
              <a:t>Conference</a:t>
            </a:r>
            <a:endParaRPr lang="en-US" sz="4000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173148"/>
            <a:ext cx="6400800" cy="430887"/>
          </a:xfrm>
        </p:spPr>
        <p:txBody>
          <a:bodyPr/>
          <a:lstStyle/>
          <a:p>
            <a:r>
              <a:rPr lang="en-US" cap="small" dirty="0" smtClean="0"/>
              <a:t>ODE Update ∙ </a:t>
            </a:r>
            <a:r>
              <a:rPr lang="en-US" cap="small" dirty="0" smtClean="0"/>
              <a:t>April 1, 2016</a:t>
            </a:r>
            <a:endParaRPr lang="en-US" cap="smal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505380"/>
            <a:ext cx="8238835" cy="1077218"/>
          </a:xfrm>
        </p:spPr>
        <p:txBody>
          <a:bodyPr/>
          <a:lstStyle/>
          <a:p>
            <a:r>
              <a:rPr lang="en-US" cap="small" dirty="0" smtClean="0"/>
              <a:t>School </a:t>
            </a:r>
            <a:r>
              <a:rPr lang="en-US" cap="small" dirty="0" smtClean="0"/>
              <a:t>Counselors</a:t>
            </a:r>
            <a:r>
              <a:rPr lang="en-US" sz="2800" cap="small" dirty="0" smtClean="0"/>
              <a:t/>
            </a:r>
            <a:br>
              <a:rPr lang="en-US" sz="2800" cap="small" dirty="0" smtClean="0"/>
            </a:b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3333FF"/>
                </a:solidFill>
              </a:rPr>
              <a:t>http://www.ohioschoolcounselor.org</a:t>
            </a:r>
            <a:r>
              <a:rPr lang="en-US" sz="2000" dirty="0" smtClean="0">
                <a:solidFill>
                  <a:srgbClr val="3333FF"/>
                </a:solidFill>
              </a:rPr>
              <a:t>/</a:t>
            </a:r>
            <a:endParaRPr lang="en-US" sz="2000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8" y="1707791"/>
            <a:ext cx="8375209" cy="4872303"/>
          </a:xfrm>
        </p:spPr>
        <p:txBody>
          <a:bodyPr/>
          <a:lstStyle/>
          <a:p>
            <a:pPr marL="0" indent="0" algn="ctr">
              <a:buNone/>
            </a:pPr>
            <a:endParaRPr lang="en-US" sz="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Ohio School Counselor Standards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Ohio School Counselor Evaluation </a:t>
            </a:r>
            <a:r>
              <a:rPr lang="en-US" dirty="0" smtClean="0"/>
              <a:t>  		      	Framework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Districts are to have School Counselor 	Evaluation Framework in place by fall 2016</a:t>
            </a:r>
            <a:endParaRPr lang="en-US" dirty="0">
              <a:solidFill>
                <a:srgbClr val="3333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Contact </a:t>
            </a:r>
            <a:r>
              <a:rPr lang="en-US" sz="2800" dirty="0"/>
              <a:t>Email: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Carolyn.George@education.ohio.gov</a:t>
            </a:r>
            <a:endParaRPr 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35709" y="1707791"/>
            <a:ext cx="8063345" cy="1697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9097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74" y="706786"/>
            <a:ext cx="8559800" cy="646331"/>
          </a:xfrm>
        </p:spPr>
        <p:txBody>
          <a:bodyPr/>
          <a:lstStyle/>
          <a:p>
            <a:r>
              <a:rPr lang="en-US" cap="small" dirty="0" smtClean="0"/>
              <a:t>Office of Educator Licensure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59835"/>
            <a:ext cx="7772400" cy="4383156"/>
          </a:xfrm>
        </p:spPr>
        <p:txBody>
          <a:bodyPr/>
          <a:lstStyle/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2800" cap="small" dirty="0" smtClean="0"/>
              <a:t>ODE </a:t>
            </a:r>
            <a:r>
              <a:rPr lang="en-US" sz="2800" cap="small" dirty="0"/>
              <a:t>O</a:t>
            </a:r>
            <a:r>
              <a:rPr lang="en-US" sz="2800" cap="small" dirty="0" smtClean="0"/>
              <a:t>ffice </a:t>
            </a:r>
            <a:r>
              <a:rPr lang="en-US" sz="2800" cap="small" dirty="0"/>
              <a:t>of </a:t>
            </a:r>
            <a:r>
              <a:rPr lang="en-US" sz="2800" cap="small" dirty="0" smtClean="0"/>
              <a:t>Educator Licensure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u="sng" dirty="0"/>
              <a:t>http://education.ohio.gov/Topics/Teaching/Educator-Licensure</a:t>
            </a:r>
            <a:endParaRPr lang="en-US" sz="20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 algn="ctr">
              <a:buNone/>
            </a:pPr>
            <a:r>
              <a:rPr lang="en-US" sz="3000" b="1" dirty="0" smtClean="0"/>
              <a:t>Kerry </a:t>
            </a:r>
            <a:r>
              <a:rPr lang="en-US" sz="3000" b="1" dirty="0" smtClean="0"/>
              <a:t>Martinez</a:t>
            </a:r>
            <a:endParaRPr lang="en-US" sz="3000" b="1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600" u="sng" dirty="0" smtClean="0"/>
              <a:t>For Faculty </a:t>
            </a:r>
            <a:r>
              <a:rPr lang="en-US" sz="2600" dirty="0" smtClean="0"/>
              <a:t>with issues, please contact Kerry by email:</a:t>
            </a:r>
            <a:r>
              <a:rPr lang="en-US" sz="2600" dirty="0"/>
              <a:t> </a:t>
            </a:r>
            <a:r>
              <a:rPr lang="en-US" sz="2600" dirty="0" smtClean="0">
                <a:solidFill>
                  <a:srgbClr val="3333FF"/>
                </a:solidFill>
              </a:rPr>
              <a:t>Kerry.Martinez@eduation.ohio.gov</a:t>
            </a:r>
          </a:p>
          <a:p>
            <a:pPr marL="0" indent="0">
              <a:buNone/>
            </a:pPr>
            <a:r>
              <a:rPr lang="en-US" sz="2600" u="sng" dirty="0" smtClean="0"/>
              <a:t>For Candidates </a:t>
            </a:r>
            <a:r>
              <a:rPr lang="en-US" sz="2600" dirty="0" smtClean="0"/>
              <a:t>with issues, please call the OEL specialists: 614-466-3593</a:t>
            </a:r>
            <a:endParaRPr lang="en-US" sz="26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214"/>
            <a:ext cx="8229600" cy="646331"/>
          </a:xfrm>
        </p:spPr>
        <p:txBody>
          <a:bodyPr/>
          <a:lstStyle/>
          <a:p>
            <a:r>
              <a:rPr lang="en-US" dirty="0"/>
              <a:t>CORE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3" y="1533236"/>
            <a:ext cx="8229600" cy="370378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SAFE Account </a:t>
            </a:r>
            <a:r>
              <a:rPr lang="en-US" dirty="0"/>
              <a:t>	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My Educator Profile Dashboard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STARS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842211" y="2847446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842211" y="4050604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7" name="Straight Connector 6"/>
          <p:cNvCxnSpPr/>
          <p:nvPr/>
        </p:nvCxnSpPr>
        <p:spPr bwMode="auto">
          <a:xfrm>
            <a:off x="754466" y="1820023"/>
            <a:ext cx="734813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20525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77218"/>
          </a:xfrm>
        </p:spPr>
        <p:txBody>
          <a:bodyPr/>
          <a:lstStyle/>
          <a:p>
            <a:r>
              <a:rPr lang="en-US" cap="small" dirty="0" smtClean="0"/>
              <a:t>ODE Safe Account</a:t>
            </a:r>
            <a:br>
              <a:rPr lang="en-US" cap="small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www.education.ohio.gov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891" t="668"/>
          <a:stretch/>
        </p:blipFill>
        <p:spPr>
          <a:xfrm>
            <a:off x="563004" y="1873624"/>
            <a:ext cx="8016069" cy="4469194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19800159">
            <a:off x="5194057" y="1308331"/>
            <a:ext cx="3270905" cy="24434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44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54" t="2321"/>
          <a:stretch/>
        </p:blipFill>
        <p:spPr>
          <a:xfrm>
            <a:off x="457200" y="1882589"/>
            <a:ext cx="8081465" cy="4425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77218"/>
          </a:xfrm>
        </p:spPr>
        <p:txBody>
          <a:bodyPr/>
          <a:lstStyle/>
          <a:p>
            <a:r>
              <a:rPr lang="en-US" cap="small" dirty="0" smtClean="0"/>
              <a:t>ODE Safe Account</a:t>
            </a:r>
            <a:br>
              <a:rPr lang="en-US" cap="small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www.education.ohio.gov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800159">
            <a:off x="2622723" y="2113968"/>
            <a:ext cx="6184599" cy="29529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800159">
            <a:off x="5449850" y="1936018"/>
            <a:ext cx="3707238" cy="295292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20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126" t="1664" b="1606"/>
          <a:stretch/>
        </p:blipFill>
        <p:spPr>
          <a:xfrm>
            <a:off x="212435" y="1570086"/>
            <a:ext cx="8762245" cy="4911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77218"/>
          </a:xfrm>
        </p:spPr>
        <p:txBody>
          <a:bodyPr/>
          <a:lstStyle/>
          <a:p>
            <a:r>
              <a:rPr lang="en-US" cap="small" dirty="0" smtClean="0"/>
              <a:t>ODE Safe Account</a:t>
            </a:r>
            <a:br>
              <a:rPr lang="en-US" cap="small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www.education.ohio.gov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800159">
            <a:off x="3079812" y="2337236"/>
            <a:ext cx="4912865" cy="24614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8141" y="2967318"/>
            <a:ext cx="654424" cy="1165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800159">
            <a:off x="2821021" y="1509547"/>
            <a:ext cx="4912865" cy="24614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64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975" t="145" b="9528"/>
          <a:stretch/>
        </p:blipFill>
        <p:spPr>
          <a:xfrm>
            <a:off x="408000" y="1658088"/>
            <a:ext cx="827880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18" y="457200"/>
            <a:ext cx="8695764" cy="1723549"/>
          </a:xfrm>
        </p:spPr>
        <p:txBody>
          <a:bodyPr/>
          <a:lstStyle/>
          <a:p>
            <a:r>
              <a:rPr lang="en-US" cap="small" dirty="0" smtClean="0"/>
              <a:t>ODE CORE; My Educator Profile</a:t>
            </a:r>
            <a:br>
              <a:rPr lang="en-US" cap="small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www.education.ohio.gov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800159">
            <a:off x="1254499" y="2651381"/>
            <a:ext cx="7254152" cy="342142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40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7273"/>
            <a:ext cx="8000734" cy="646331"/>
          </a:xfrm>
        </p:spPr>
        <p:txBody>
          <a:bodyPr/>
          <a:lstStyle/>
          <a:p>
            <a:r>
              <a:rPr lang="en-US" cap="small" dirty="0"/>
              <a:t>CORE Dashboard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72911"/>
            <a:ext cx="8000734" cy="452596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043082" y="1223604"/>
            <a:ext cx="717177" cy="40797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723530" y="1223604"/>
            <a:ext cx="717177" cy="40797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9800159">
            <a:off x="4135647" y="3789888"/>
            <a:ext cx="5041294" cy="286511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365008" y="1223603"/>
            <a:ext cx="717177" cy="183336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4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37409"/>
            <a:ext cx="8198883" cy="435465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						    </a:t>
            </a:r>
            <a:r>
              <a:rPr lang="en-US" b="1" dirty="0" smtClean="0">
                <a:solidFill>
                  <a:srgbClr val="3333FF"/>
                </a:solidFill>
              </a:rPr>
              <a:t>Fees for an educator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 license, permit or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 certificate or renewal will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3333FF"/>
                </a:solidFill>
              </a:rPr>
              <a:t>	</a:t>
            </a:r>
            <a:r>
              <a:rPr lang="en-US" b="1" dirty="0" smtClean="0">
                <a:solidFill>
                  <a:srgbClr val="3333FF"/>
                </a:solidFill>
              </a:rPr>
              <a:t>					  be waived for </a:t>
            </a:r>
            <a:r>
              <a:rPr lang="en-US" b="1" dirty="0" smtClean="0">
                <a:solidFill>
                  <a:srgbClr val="C00000"/>
                </a:solidFill>
              </a:rPr>
              <a:t>veterans</a:t>
            </a:r>
            <a:r>
              <a:rPr lang="en-US" b="1" dirty="0" smtClean="0">
                <a:solidFill>
                  <a:srgbClr val="3333FF"/>
                </a:solidFill>
              </a:rPr>
              <a:t> of the US armed forces including the </a:t>
            </a:r>
            <a:r>
              <a:rPr lang="en-US" b="1" dirty="0">
                <a:solidFill>
                  <a:srgbClr val="3333FF"/>
                </a:solidFill>
              </a:rPr>
              <a:t>N</a:t>
            </a:r>
            <a:r>
              <a:rPr lang="en-US" b="1" dirty="0" smtClean="0">
                <a:solidFill>
                  <a:srgbClr val="3333FF"/>
                </a:solidFill>
              </a:rPr>
              <a:t>ational </a:t>
            </a:r>
            <a:r>
              <a:rPr lang="en-US" b="1" dirty="0">
                <a:solidFill>
                  <a:srgbClr val="3333FF"/>
                </a:solidFill>
              </a:rPr>
              <a:t>G</a:t>
            </a:r>
            <a:r>
              <a:rPr lang="en-US" b="1" dirty="0" smtClean="0">
                <a:solidFill>
                  <a:srgbClr val="3333FF"/>
                </a:solidFill>
              </a:rPr>
              <a:t>uard or Reserves. </a:t>
            </a:r>
            <a:r>
              <a:rPr lang="en-US" b="1" dirty="0" smtClean="0">
                <a:solidFill>
                  <a:srgbClr val="C00000"/>
                </a:solidFill>
              </a:rPr>
              <a:t>Spouses</a:t>
            </a:r>
            <a:r>
              <a:rPr lang="en-US" b="1" dirty="0" smtClean="0">
                <a:solidFill>
                  <a:srgbClr val="3333FF"/>
                </a:solidFill>
              </a:rPr>
              <a:t> of active duty service members may also have licensure fees waived.</a:t>
            </a:r>
          </a:p>
          <a:p>
            <a:pPr marL="0" lvl="0" indent="0">
              <a:buNone/>
            </a:pPr>
            <a:endParaRPr lang="en-US" sz="800" dirty="0" smtClean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007" y="512808"/>
            <a:ext cx="8229600" cy="1292662"/>
          </a:xfrm>
        </p:spPr>
        <p:txBody>
          <a:bodyPr/>
          <a:lstStyle/>
          <a:p>
            <a:r>
              <a:rPr lang="en-US" cap="small" dirty="0" smtClean="0"/>
              <a:t>For Veterans</a:t>
            </a:r>
            <a:br>
              <a:rPr lang="en-US" cap="small" dirty="0" smtClean="0"/>
            </a:br>
            <a:r>
              <a:rPr lang="en-US" cap="small" dirty="0" smtClean="0"/>
              <a:t>ODE Educator </a:t>
            </a:r>
            <a:r>
              <a:rPr lang="en-US" cap="small" dirty="0"/>
              <a:t>Licensure </a:t>
            </a:r>
            <a:r>
              <a:rPr lang="en-US" cap="small" dirty="0" smtClean="0"/>
              <a:t>Fees</a:t>
            </a:r>
            <a:endParaRPr lang="en-US" cap="smal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" y="220928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126" t="1664" b="1606"/>
          <a:stretch/>
        </p:blipFill>
        <p:spPr>
          <a:xfrm>
            <a:off x="212435" y="1570086"/>
            <a:ext cx="8762245" cy="4911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77218"/>
          </a:xfrm>
        </p:spPr>
        <p:txBody>
          <a:bodyPr/>
          <a:lstStyle/>
          <a:p>
            <a:r>
              <a:rPr lang="en-US" cap="small" dirty="0" smtClean="0"/>
              <a:t>Stars Account</a:t>
            </a:r>
            <a:br>
              <a:rPr lang="en-US" cap="small" dirty="0" smtClean="0"/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www.education.ohio.gov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800159">
            <a:off x="3079812" y="2561361"/>
            <a:ext cx="4912865" cy="24614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8141" y="2967318"/>
            <a:ext cx="654424" cy="1165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4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51" y="132918"/>
            <a:ext cx="8229600" cy="646331"/>
          </a:xfrm>
        </p:spPr>
        <p:txBody>
          <a:bodyPr/>
          <a:lstStyle/>
          <a:p>
            <a:r>
              <a:rPr lang="en-US" cap="small" dirty="0" smtClean="0"/>
              <a:t>Overview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08" y="1015367"/>
            <a:ext cx="7953153" cy="549626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Ohio Assessments for Educators</a:t>
            </a:r>
            <a:endParaRPr lang="en-US" sz="2800" cap="small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Title II Report</a:t>
            </a:r>
            <a:endParaRPr lang="en-US" sz="2800" b="1" cap="small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Resident </a:t>
            </a:r>
            <a:r>
              <a:rPr lang="en-US" sz="3600" b="1" cap="small" dirty="0"/>
              <a:t>Educator Program </a:t>
            </a:r>
            <a:endParaRPr lang="en-US" sz="3600" b="1" cap="small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K-12 Ohio Learning Standards</a:t>
            </a:r>
            <a:endParaRPr lang="en-US" sz="3600" b="1" cap="small" dirty="0" smtClean="0"/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School Counselors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b="1" cap="small" dirty="0" smtClean="0"/>
              <a:t>Educator </a:t>
            </a:r>
            <a:r>
              <a:rPr lang="en-US" sz="3600" b="1" cap="small" dirty="0" smtClean="0"/>
              <a:t>Licensure</a:t>
            </a:r>
            <a:endParaRPr lang="en-US" sz="2800" cap="small" dirty="0" smtClean="0"/>
          </a:p>
          <a:p>
            <a:pPr marL="0" indent="0" algn="ctr">
              <a:buNone/>
            </a:pPr>
            <a:endParaRPr lang="en-US" sz="900" dirty="0" smtClean="0"/>
          </a:p>
          <a:p>
            <a:pPr marL="0" indent="0" algn="ctr">
              <a:buNone/>
            </a:pPr>
            <a:r>
              <a:rPr lang="en-US" sz="2400" dirty="0" smtClean="0"/>
              <a:t>Contact Email: </a:t>
            </a:r>
            <a:r>
              <a:rPr lang="en-US" sz="2400" dirty="0" smtClean="0">
                <a:solidFill>
                  <a:srgbClr val="3333FF"/>
                </a:solidFill>
              </a:rPr>
              <a:t>John.Soloninka@education.ohio.gov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746223" y="2398602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746223" y="5633358"/>
            <a:ext cx="777045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6" name="Straight Connector 5"/>
          <p:cNvCxnSpPr/>
          <p:nvPr/>
        </p:nvCxnSpPr>
        <p:spPr bwMode="auto">
          <a:xfrm>
            <a:off x="746223" y="4757039"/>
            <a:ext cx="7770456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7" name="Straight Connector 6"/>
          <p:cNvCxnSpPr/>
          <p:nvPr/>
        </p:nvCxnSpPr>
        <p:spPr bwMode="auto">
          <a:xfrm>
            <a:off x="746223" y="3964165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8" name="Straight Connector 7"/>
          <p:cNvCxnSpPr/>
          <p:nvPr/>
        </p:nvCxnSpPr>
        <p:spPr bwMode="auto">
          <a:xfrm>
            <a:off x="746223" y="3188312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746223" y="1627363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10" name="Straight Connector 9"/>
          <p:cNvCxnSpPr/>
          <p:nvPr/>
        </p:nvCxnSpPr>
        <p:spPr bwMode="auto">
          <a:xfrm>
            <a:off x="746223" y="861502"/>
            <a:ext cx="7770456" cy="38693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488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903" b="3568"/>
          <a:stretch/>
        </p:blipFill>
        <p:spPr>
          <a:xfrm>
            <a:off x="242047" y="1812324"/>
            <a:ext cx="8762863" cy="4744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78" y="197223"/>
            <a:ext cx="8229600" cy="1169551"/>
          </a:xfrm>
        </p:spPr>
        <p:txBody>
          <a:bodyPr/>
          <a:lstStyle/>
          <a:p>
            <a:r>
              <a:rPr lang="en-US" sz="2800" cap="small" dirty="0" smtClean="0"/>
              <a:t>RE Mentor Trainings</a:t>
            </a:r>
            <a:br>
              <a:rPr lang="en-US" sz="2800" cap="small" dirty="0" smtClean="0"/>
            </a:br>
            <a:r>
              <a:rPr lang="en-US" sz="2800" cap="small" dirty="0" smtClean="0"/>
              <a:t>ODE Stars Account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www.education.ohio.gov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800159">
            <a:off x="1433797" y="1713347"/>
            <a:ext cx="5123450" cy="208936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988" b="-602"/>
          <a:stretch/>
        </p:blipFill>
        <p:spPr>
          <a:xfrm>
            <a:off x="1" y="1199797"/>
            <a:ext cx="9144000" cy="5173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246"/>
            <a:ext cx="8229600" cy="1169551"/>
          </a:xfrm>
        </p:spPr>
        <p:txBody>
          <a:bodyPr/>
          <a:lstStyle/>
          <a:p>
            <a:r>
              <a:rPr lang="en-US" sz="2800" cap="small" dirty="0"/>
              <a:t>RE Mentor </a:t>
            </a:r>
            <a:r>
              <a:rPr lang="en-US" sz="2800" cap="small" dirty="0" smtClean="0"/>
              <a:t>Trainings </a:t>
            </a:r>
            <a:r>
              <a:rPr lang="en-US" sz="1800" cap="small" dirty="0" smtClean="0">
                <a:solidFill>
                  <a:schemeClr val="accent3">
                    <a:lumMod val="75000"/>
                  </a:schemeClr>
                </a:solidFill>
              </a:rPr>
              <a:t>($85 / day)</a:t>
            </a:r>
            <a:r>
              <a:rPr lang="en-US" sz="2800" cap="small" dirty="0"/>
              <a:t/>
            </a:r>
            <a:br>
              <a:rPr lang="en-US" sz="2800" cap="small" dirty="0"/>
            </a:br>
            <a:r>
              <a:rPr lang="en-US" sz="2800" cap="small" dirty="0"/>
              <a:t>ODE </a:t>
            </a:r>
            <a:r>
              <a:rPr lang="en-US" sz="2800" cap="small" dirty="0" smtClean="0"/>
              <a:t>Stars </a:t>
            </a:r>
            <a:r>
              <a:rPr lang="en-US" sz="2800" cap="small" dirty="0"/>
              <a:t>Account</a:t>
            </a:r>
            <a:r>
              <a:rPr lang="en-US" cap="small" dirty="0"/>
              <a:t/>
            </a:r>
            <a:br>
              <a:rPr lang="en-US" cap="small" dirty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www.education.ohio.gov</a:t>
            </a:r>
          </a:p>
        </p:txBody>
      </p:sp>
      <p:sp>
        <p:nvSpPr>
          <p:cNvPr id="7" name="Left Arrow 6"/>
          <p:cNvSpPr/>
          <p:nvPr/>
        </p:nvSpPr>
        <p:spPr>
          <a:xfrm rot="19800159">
            <a:off x="1012651" y="1458444"/>
            <a:ext cx="4524925" cy="254519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9800159">
            <a:off x="1815788" y="1668834"/>
            <a:ext cx="4912865" cy="24614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6606169" y="1747104"/>
            <a:ext cx="3090757" cy="246139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6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 smtClean="0"/>
              <a:t>Social Media</a:t>
            </a:r>
            <a:endParaRPr lang="en-US" cap="sm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2" y="2675530"/>
            <a:ext cx="1600200" cy="452034"/>
          </a:xfrm>
          <a:prstGeom prst="rect">
            <a:avLst/>
          </a:prstGeom>
        </p:spPr>
      </p:pic>
      <p:pic>
        <p:nvPicPr>
          <p:cNvPr id="9" name="Picture 8" descr="facebook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54" y="1441033"/>
            <a:ext cx="1603248" cy="3291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5695" y="4494210"/>
            <a:ext cx="2854949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@</a:t>
            </a:r>
            <a:r>
              <a:rPr lang="en-US" sz="3200" dirty="0" err="1" smtClean="0">
                <a:latin typeface="Arial"/>
                <a:cs typeface="Arial"/>
              </a:rPr>
              <a:t>OHEducation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695" y="2656173"/>
            <a:ext cx="5371663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</a:t>
            </a:r>
            <a:r>
              <a:rPr lang="en-US" sz="3200" dirty="0" smtClean="0">
                <a:latin typeface="Arial"/>
                <a:cs typeface="Arial"/>
              </a:rPr>
              <a:t>-department-of-education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5695" y="1339441"/>
            <a:ext cx="5238614" cy="98488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Ohio Families and Education</a:t>
            </a:r>
          </a:p>
          <a:p>
            <a:r>
              <a:rPr lang="en-US" sz="3200" dirty="0" smtClean="0">
                <a:latin typeface="Arial"/>
                <a:cs typeface="Arial"/>
              </a:rPr>
              <a:t>Ohio Teachers’ Homeroom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5695" y="5522187"/>
            <a:ext cx="2325317" cy="492443"/>
          </a:xfrm>
          <a:prstGeom prst="rect">
            <a:avLst/>
          </a:prstGeom>
        </p:spPr>
        <p:txBody>
          <a:bodyPr wrap="none" lIns="0" t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OhioEdDept</a:t>
            </a:r>
            <a:endParaRPr lang="en-US" sz="3200" dirty="0" smtClean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5695" y="3524403"/>
            <a:ext cx="4206280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3200" dirty="0" err="1" smtClean="0">
                <a:latin typeface="Arial"/>
                <a:cs typeface="Arial"/>
              </a:rPr>
              <a:t>storify.com/ohioEdDept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15" name="Picture 14" descr="facebook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02" y="4590233"/>
            <a:ext cx="1600200" cy="298703"/>
          </a:xfrm>
          <a:prstGeom prst="rect">
            <a:avLst/>
          </a:prstGeom>
        </p:spPr>
      </p:pic>
      <p:pic>
        <p:nvPicPr>
          <p:cNvPr id="17" name="Picture 16" descr="facebook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597" y="5462783"/>
            <a:ext cx="1152605" cy="457200"/>
          </a:xfrm>
          <a:prstGeom prst="rect">
            <a:avLst/>
          </a:prstGeom>
        </p:spPr>
      </p:pic>
      <p:pic>
        <p:nvPicPr>
          <p:cNvPr id="18" name="Picture 17" descr="facebook-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27" y="3581627"/>
            <a:ext cx="16002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690061"/>
            <a:ext cx="7874000" cy="4566548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http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://www.oh.nesinc.com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/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OAE Dance, Reading, ASL Assessments 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dirty="0" smtClean="0"/>
              <a:t>OAE Middle Grades Assessments </a:t>
            </a:r>
            <a:r>
              <a:rPr lang="en-US" dirty="0"/>
              <a:t>R</a:t>
            </a:r>
            <a:r>
              <a:rPr lang="en-US" dirty="0" smtClean="0"/>
              <a:t>eview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/>
              <a:t>Faculty and Teachers needed for the Assessment Validation Studies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i="1" dirty="0"/>
          </a:p>
          <a:p>
            <a:pPr marL="0" indent="0" algn="ctr">
              <a:spcBef>
                <a:spcPts val="0"/>
              </a:spcBef>
              <a:buNone/>
            </a:pPr>
            <a:endParaRPr lang="en-US" sz="2800" i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sz="1600" i="1" dirty="0"/>
          </a:p>
          <a:p>
            <a:pPr marL="0" indent="0" algn="ctr">
              <a:spcBef>
                <a:spcPts val="0"/>
              </a:spcBef>
              <a:buNone/>
            </a:pPr>
            <a:endParaRPr lang="en-US" sz="2400" i="1" dirty="0" smtClean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7225" y="2527791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657225" y="3497715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12" name="Straight Connector 11"/>
          <p:cNvCxnSpPr/>
          <p:nvPr/>
        </p:nvCxnSpPr>
        <p:spPr bwMode="auto">
          <a:xfrm>
            <a:off x="657225" y="4411345"/>
            <a:ext cx="787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1028" name="Picture 4" descr="Ohio Assessments for Educ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62" y="297727"/>
            <a:ext cx="6705725" cy="14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594628"/>
            <a:ext cx="8388383" cy="646331"/>
          </a:xfrm>
        </p:spPr>
        <p:txBody>
          <a:bodyPr/>
          <a:lstStyle/>
          <a:p>
            <a:r>
              <a:rPr lang="en-US" cap="small" dirty="0" smtClean="0"/>
              <a:t>Title II Report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269" y="2297567"/>
            <a:ext cx="8159332" cy="3816909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dirty="0" smtClean="0"/>
              <a:t>View Title II Reports</a:t>
            </a:r>
          </a:p>
          <a:p>
            <a:pPr marL="0" lvl="0" indent="0" algn="ctr">
              <a:buNone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https://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title2.ed.gov/Public/Home.aspx</a:t>
            </a:r>
          </a:p>
          <a:p>
            <a:pPr marL="0" lv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Westat</a:t>
            </a:r>
            <a:r>
              <a:rPr lang="en-US" dirty="0" smtClean="0"/>
              <a:t> Technical </a:t>
            </a:r>
            <a:r>
              <a:rPr lang="en-US" dirty="0"/>
              <a:t>A</a:t>
            </a:r>
            <a:r>
              <a:rPr lang="en-US" dirty="0" smtClean="0"/>
              <a:t>ssistance </a:t>
            </a:r>
          </a:p>
          <a:p>
            <a:pPr marL="0" indent="0" algn="ctr">
              <a:buNone/>
            </a:pPr>
            <a:r>
              <a:rPr lang="en-US" dirty="0" err="1" smtClean="0"/>
              <a:t>Ph</a:t>
            </a:r>
            <a:r>
              <a:rPr lang="en-US" dirty="0" smtClean="0"/>
              <a:t>: 877-684-8532</a:t>
            </a:r>
          </a:p>
          <a:p>
            <a:pPr marL="0" indent="0" algn="ctr">
              <a:buNone/>
            </a:pPr>
            <a:r>
              <a:rPr lang="en-US" dirty="0" smtClean="0"/>
              <a:t>Contact Email:  </a:t>
            </a:r>
            <a:r>
              <a:rPr lang="en-US" dirty="0" smtClean="0">
                <a:solidFill>
                  <a:srgbClr val="FF0000"/>
                </a:solidFill>
              </a:rPr>
              <a:t>title2@westat.com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89269" y="3735159"/>
            <a:ext cx="799191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2050" name="Picture 2" descr="Title II HE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06" y="1240959"/>
            <a:ext cx="2193636" cy="9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52" y="383848"/>
            <a:ext cx="8038164" cy="646331"/>
          </a:xfrm>
        </p:spPr>
        <p:txBody>
          <a:bodyPr/>
          <a:lstStyle/>
          <a:p>
            <a:r>
              <a:rPr lang="en-US" cap="small" dirty="0" smtClean="0"/>
              <a:t>Title II Update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34" y="1375983"/>
            <a:ext cx="8109882" cy="498787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Pearson’s website is open to submit teacher candidate data for the 2016 </a:t>
            </a:r>
            <a:r>
              <a:rPr lang="en-US" dirty="0" smtClean="0"/>
              <a:t>Report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due April 30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dirty="0" smtClean="0"/>
              <a:t>Pearson will conduct a data exchange with ETS and ACTFL.</a:t>
            </a:r>
          </a:p>
          <a:p>
            <a:pPr marL="0" indent="0" algn="ctr">
              <a:buNone/>
            </a:pPr>
            <a:endParaRPr lang="en-US" sz="800" dirty="0" smtClean="0"/>
          </a:p>
          <a:p>
            <a:pPr marL="0" indent="0" algn="ctr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/>
              <a:t>ODE Contact </a:t>
            </a:r>
            <a:r>
              <a:rPr lang="en-US" dirty="0"/>
              <a:t>Email: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    </a:t>
            </a:r>
            <a:r>
              <a:rPr lang="en-US" dirty="0" smtClean="0">
                <a:solidFill>
                  <a:schemeClr val="accent2"/>
                </a:solidFill>
              </a:rPr>
              <a:t>Lori.Parker@education.ohio.gov</a:t>
            </a: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800" dirty="0" smtClean="0"/>
          </a:p>
          <a:p>
            <a:pPr marL="0" indent="0">
              <a:spcAft>
                <a:spcPts val="1200"/>
              </a:spcAft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31652" y="3064704"/>
            <a:ext cx="803816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5" name="Straight Connector 4"/>
          <p:cNvCxnSpPr/>
          <p:nvPr/>
        </p:nvCxnSpPr>
        <p:spPr bwMode="auto">
          <a:xfrm>
            <a:off x="531652" y="4469042"/>
            <a:ext cx="803816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cxnSp>
        <p:nvCxnSpPr>
          <p:cNvPr id="9" name="Straight Connector 8"/>
          <p:cNvCxnSpPr/>
          <p:nvPr/>
        </p:nvCxnSpPr>
        <p:spPr bwMode="auto">
          <a:xfrm>
            <a:off x="531652" y="5934635"/>
            <a:ext cx="8038164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33410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900" y="457200"/>
            <a:ext cx="7498663" cy="646331"/>
          </a:xfrm>
        </p:spPr>
        <p:txBody>
          <a:bodyPr/>
          <a:lstStyle/>
          <a:p>
            <a:r>
              <a:rPr lang="en-US" cap="small" dirty="0" smtClean="0"/>
              <a:t>Resident Educator Program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39" y="1534597"/>
            <a:ext cx="7842391" cy="4230256"/>
          </a:xfrm>
        </p:spPr>
        <p:txBody>
          <a:bodyPr/>
          <a:lstStyle/>
          <a:p>
            <a:endParaRPr lang="en-US" sz="1600" dirty="0"/>
          </a:p>
          <a:p>
            <a:pPr marL="0" indent="0">
              <a:buNone/>
            </a:pPr>
            <a:r>
              <a:rPr lang="en-US" dirty="0"/>
              <a:t>Resident educators must have mentors in years one and two of the program</a:t>
            </a:r>
            <a:r>
              <a:rPr lang="en-US" dirty="0" smtClean="0"/>
              <a:t>. Two Day Mentor Training is available this summer starting in June at selected ESCs. Cost is $85/day.  </a:t>
            </a:r>
            <a:endParaRPr lang="en-US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dirty="0" smtClean="0"/>
              <a:t>Resident </a:t>
            </a:r>
            <a:r>
              <a:rPr lang="en-US" dirty="0"/>
              <a:t>educators must take the summative assessment </a:t>
            </a:r>
            <a:r>
              <a:rPr lang="en-US" b="1" dirty="0"/>
              <a:t>in year three of the program</a:t>
            </a:r>
            <a:r>
              <a:rPr lang="en-US" dirty="0"/>
              <a:t>.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810258" y="1691889"/>
            <a:ext cx="7880552" cy="33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65" y="270456"/>
            <a:ext cx="1006763" cy="10243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786560" y="4403441"/>
            <a:ext cx="7885170" cy="33956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11509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331690"/>
            <a:ext cx="8746837" cy="1292662"/>
          </a:xfrm>
        </p:spPr>
        <p:txBody>
          <a:bodyPr/>
          <a:lstStyle/>
          <a:p>
            <a:r>
              <a:rPr lang="en-US" cap="small" dirty="0" smtClean="0"/>
              <a:t>Resident Educator Summative Assessment (RESA)</a:t>
            </a:r>
            <a:endParaRPr lang="en-US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786226"/>
            <a:ext cx="8432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RESA Handbook </a:t>
            </a:r>
            <a:r>
              <a:rPr lang="en-US" dirty="0" smtClean="0"/>
              <a:t>is available on the </a:t>
            </a:r>
            <a:r>
              <a:rPr lang="en-US" dirty="0" err="1" smtClean="0"/>
              <a:t>Educopia</a:t>
            </a:r>
            <a:r>
              <a:rPr lang="en-US" dirty="0" smtClean="0"/>
              <a:t> website and at: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www.OhioRESA.com</a:t>
            </a:r>
          </a:p>
          <a:p>
            <a:pPr marL="0" indent="0" algn="ctr">
              <a:buNone/>
            </a:pPr>
            <a:r>
              <a:rPr lang="en-US" sz="2400" b="1" cap="small" dirty="0" smtClean="0">
                <a:solidFill>
                  <a:srgbClr val="3333FF"/>
                </a:solidFill>
              </a:rPr>
              <a:t>RESA Instrument and RESA Participant Guidebook</a:t>
            </a:r>
          </a:p>
          <a:p>
            <a:pPr marL="0" indent="0"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Score Reports will be provided by June 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 REs who fail the RESA three times will have 	their licenses inactivated by ODE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They will have to complete 3 semester 	hours of coursework in education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554181" y="3531147"/>
            <a:ext cx="8063345" cy="16978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C00000"/>
            </a:extrusionClr>
            <a:contourClr>
              <a:srgbClr val="C00000"/>
            </a:contourClr>
          </a:sp3d>
        </p:spPr>
      </p:cxnSp>
    </p:spTree>
    <p:extLst>
      <p:ext uri="{BB962C8B-B14F-4D97-AF65-F5344CB8AC3E}">
        <p14:creationId xmlns:p14="http://schemas.microsoft.com/office/powerpoint/2010/main" val="25056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233082"/>
            <a:ext cx="8746837" cy="6771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cap="small" dirty="0" smtClean="0"/>
              <a:t>Ohio’s </a:t>
            </a:r>
            <a:r>
              <a:rPr lang="en-US" sz="4400" cap="small" dirty="0"/>
              <a:t>Learning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910190"/>
            <a:ext cx="8580581" cy="545475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3333FF"/>
                </a:solidFill>
              </a:rPr>
              <a:t>http://</a:t>
            </a:r>
            <a:r>
              <a:rPr lang="en-US" sz="2000" b="1" dirty="0" smtClean="0">
                <a:solidFill>
                  <a:srgbClr val="3333FF"/>
                </a:solidFill>
              </a:rPr>
              <a:t>education.ohio.gov/Topics/Ohios-Learning-Standards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C00000"/>
                </a:solidFill>
              </a:rPr>
              <a:t> Sign up for email updates, volunteer for a working group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u="sng" dirty="0" smtClean="0"/>
              <a:t>2016 Revisions: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3333FF"/>
                </a:solidFill>
              </a:rPr>
              <a:t>English Language Arts and Mathematics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Public Survey ends April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Advisory and Working groups meet Summer and   	  Fall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Revised Standards posted for Public Comment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SBOE adopts revised standards December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Educators begin to transition to the revised standards in 2017-2018 School Year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60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45" y="233082"/>
            <a:ext cx="8746837" cy="6771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400" cap="small" dirty="0" smtClean="0"/>
              <a:t>Ohio’s </a:t>
            </a:r>
            <a:r>
              <a:rPr lang="en-US" sz="4400" cap="small" dirty="0"/>
              <a:t>Learning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910190"/>
            <a:ext cx="8580581" cy="5200549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3333FF"/>
                </a:solidFill>
              </a:rPr>
              <a:t>http://</a:t>
            </a:r>
            <a:r>
              <a:rPr lang="en-US" sz="2000" b="1" dirty="0" smtClean="0">
                <a:solidFill>
                  <a:srgbClr val="3333FF"/>
                </a:solidFill>
              </a:rPr>
              <a:t>education.ohio.gov/Topics/Ohios-Learning-Standards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sz="2800" u="sng" dirty="0" smtClean="0"/>
              <a:t>2016-2017 Revisions: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3333FF"/>
                </a:solidFill>
              </a:rPr>
              <a:t>Science, Social Studies and Financial Literacy</a:t>
            </a:r>
            <a:endParaRPr lang="en-US" sz="2800" i="1" dirty="0">
              <a:solidFill>
                <a:srgbClr val="3333FF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Public Survey TBA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Advisory and Working groups meet TBA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Revised Standards posted for Public Comment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 SBOE adopts revised standards TBA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dirty="0" smtClean="0"/>
              <a:t>Educators begin to transition to the revised standards 2018-2019 School Year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054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16546</TotalTime>
  <Words>381</Words>
  <Application>Microsoft Office PowerPoint</Application>
  <PresentationFormat>On-screen Show (4:3)</PresentationFormat>
  <Paragraphs>122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OCTEO Conference</vt:lpstr>
      <vt:lpstr>Overview</vt:lpstr>
      <vt:lpstr>PowerPoint Presentation</vt:lpstr>
      <vt:lpstr>Title II Report</vt:lpstr>
      <vt:lpstr>Title II Update</vt:lpstr>
      <vt:lpstr>Resident Educator Program</vt:lpstr>
      <vt:lpstr>Resident Educator Summative Assessment (RESA)</vt:lpstr>
      <vt:lpstr>Ohio’s Learning Standards</vt:lpstr>
      <vt:lpstr>Ohio’s Learning Standards</vt:lpstr>
      <vt:lpstr>School Counselors  http://www.ohioschoolcounselor.org/</vt:lpstr>
      <vt:lpstr>Office of Educator Licensure</vt:lpstr>
      <vt:lpstr>CORE </vt:lpstr>
      <vt:lpstr>ODE Safe Account www.education.ohio.gov</vt:lpstr>
      <vt:lpstr>ODE Safe Account www.education.ohio.gov</vt:lpstr>
      <vt:lpstr>ODE Safe Account www.education.ohio.gov</vt:lpstr>
      <vt:lpstr>ODE CORE; My Educator Profile www.education.ohio.gov</vt:lpstr>
      <vt:lpstr>CORE Dashboard</vt:lpstr>
      <vt:lpstr>For Veterans ODE Educator Licensure Fees</vt:lpstr>
      <vt:lpstr>Stars Account www.education.ohio.gov</vt:lpstr>
      <vt:lpstr>RE Mentor Trainings ODE Stars Account www.education.ohio.gov</vt:lpstr>
      <vt:lpstr>RE Mentor Trainings ($85 / day) ODE Stars Account www.education.ohio.gov</vt:lpstr>
      <vt:lpstr>Social Media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 Ramous</dc:creator>
  <cp:lastModifiedBy>Soloninka, John</cp:lastModifiedBy>
  <cp:revision>159</cp:revision>
  <cp:lastPrinted>2016-03-31T18:32:18Z</cp:lastPrinted>
  <dcterms:created xsi:type="dcterms:W3CDTF">2013-05-22T22:41:52Z</dcterms:created>
  <dcterms:modified xsi:type="dcterms:W3CDTF">2016-03-31T19:30:06Z</dcterms:modified>
</cp:coreProperties>
</file>