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71" r:id="rId6"/>
    <p:sldId id="283" r:id="rId7"/>
    <p:sldId id="260" r:id="rId8"/>
    <p:sldId id="261" r:id="rId9"/>
    <p:sldId id="279" r:id="rId10"/>
    <p:sldId id="280" r:id="rId11"/>
    <p:sldId id="281" r:id="rId12"/>
    <p:sldId id="262" r:id="rId13"/>
    <p:sldId id="263" r:id="rId14"/>
    <p:sldId id="274" r:id="rId15"/>
    <p:sldId id="276" r:id="rId16"/>
    <p:sldId id="277" r:id="rId17"/>
    <p:sldId id="278" r:id="rId18"/>
    <p:sldId id="264" r:id="rId19"/>
    <p:sldId id="265" r:id="rId20"/>
    <p:sldId id="288" r:id="rId21"/>
    <p:sldId id="266" r:id="rId22"/>
    <p:sldId id="267" r:id="rId23"/>
    <p:sldId id="268" r:id="rId24"/>
    <p:sldId id="270"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78356" autoAdjust="0"/>
  </p:normalViewPr>
  <p:slideViewPr>
    <p:cSldViewPr snapToGrid="0" snapToObjects="1">
      <p:cViewPr varScale="1">
        <p:scale>
          <a:sx n="70" d="100"/>
          <a:sy n="70" d="100"/>
        </p:scale>
        <p:origin x="1723"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6254D-85B6-2247-9F0B-697AAFEB492F}" type="doc">
      <dgm:prSet loTypeId="urn:microsoft.com/office/officeart/2005/8/layout/process1" loCatId="" qsTypeId="urn:microsoft.com/office/officeart/2005/8/quickstyle/simple4" qsCatId="simple" csTypeId="urn:microsoft.com/office/officeart/2005/8/colors/accent1_2" csCatId="accent1" phldr="1"/>
      <dgm:spPr/>
    </dgm:pt>
    <dgm:pt modelId="{578B45B7-A287-0749-B128-009DBB28E975}">
      <dgm:prSet phldrT="[Text]"/>
      <dgm:spPr/>
      <dgm:t>
        <a:bodyPr/>
        <a:lstStyle/>
        <a:p>
          <a:r>
            <a:rPr lang="en-US" dirty="0" smtClean="0"/>
            <a:t>Pre-Survey</a:t>
          </a:r>
          <a:endParaRPr lang="en-US" dirty="0"/>
        </a:p>
      </dgm:t>
    </dgm:pt>
    <dgm:pt modelId="{E3DAC0EF-1C5B-3244-90E3-04A4691DD28D}" type="parTrans" cxnId="{2F7C7CF8-CCE5-8F4B-A3B3-6846343B37F7}">
      <dgm:prSet/>
      <dgm:spPr/>
      <dgm:t>
        <a:bodyPr/>
        <a:lstStyle/>
        <a:p>
          <a:endParaRPr lang="en-US"/>
        </a:p>
      </dgm:t>
    </dgm:pt>
    <dgm:pt modelId="{2171D5A7-8E88-4247-842F-99739459F1F7}" type="sibTrans" cxnId="{2F7C7CF8-CCE5-8F4B-A3B3-6846343B37F7}">
      <dgm:prSet/>
      <dgm:spPr/>
      <dgm:t>
        <a:bodyPr/>
        <a:lstStyle/>
        <a:p>
          <a:endParaRPr lang="en-US"/>
        </a:p>
      </dgm:t>
    </dgm:pt>
    <dgm:pt modelId="{45560B03-A57A-1247-AD3F-A3BFBB9A161C}">
      <dgm:prSet phldrT="[Text]"/>
      <dgm:spPr/>
      <dgm:t>
        <a:bodyPr/>
        <a:lstStyle/>
        <a:p>
          <a:r>
            <a:rPr lang="en-US" dirty="0" smtClean="0"/>
            <a:t>Instruction</a:t>
          </a:r>
          <a:endParaRPr lang="en-US" dirty="0"/>
        </a:p>
      </dgm:t>
    </dgm:pt>
    <dgm:pt modelId="{D4BFE278-5B88-8A44-834C-D94C480A6874}" type="parTrans" cxnId="{5396E32D-B8F3-7C4B-AC6F-E87D8ABF253C}">
      <dgm:prSet/>
      <dgm:spPr/>
      <dgm:t>
        <a:bodyPr/>
        <a:lstStyle/>
        <a:p>
          <a:endParaRPr lang="en-US"/>
        </a:p>
      </dgm:t>
    </dgm:pt>
    <dgm:pt modelId="{B4D8DC7F-655D-3D4D-8708-B2067C289FE7}" type="sibTrans" cxnId="{5396E32D-B8F3-7C4B-AC6F-E87D8ABF253C}">
      <dgm:prSet/>
      <dgm:spPr/>
      <dgm:t>
        <a:bodyPr/>
        <a:lstStyle/>
        <a:p>
          <a:endParaRPr lang="en-US"/>
        </a:p>
      </dgm:t>
    </dgm:pt>
    <dgm:pt modelId="{90B6A49A-3B77-3248-B06B-02AB3C9473ED}">
      <dgm:prSet phldrT="[Text]" custT="1"/>
      <dgm:spPr/>
      <dgm:t>
        <a:bodyPr/>
        <a:lstStyle/>
        <a:p>
          <a:r>
            <a:rPr lang="en-US" sz="1800" dirty="0" smtClean="0"/>
            <a:t>Formative Assessment </a:t>
          </a:r>
        </a:p>
        <a:p>
          <a:r>
            <a:rPr lang="en-US" sz="1200" dirty="0" smtClean="0"/>
            <a:t>(re-teaching suggestions)</a:t>
          </a:r>
          <a:endParaRPr lang="en-US" sz="1200" dirty="0"/>
        </a:p>
      </dgm:t>
    </dgm:pt>
    <dgm:pt modelId="{B813E2F5-BB1B-584E-97F4-60484E136D6C}" type="parTrans" cxnId="{25901E55-091F-B749-B699-3BB17E1C3C83}">
      <dgm:prSet/>
      <dgm:spPr/>
      <dgm:t>
        <a:bodyPr/>
        <a:lstStyle/>
        <a:p>
          <a:endParaRPr lang="en-US"/>
        </a:p>
      </dgm:t>
    </dgm:pt>
    <dgm:pt modelId="{DFE7944F-33E5-EA4E-A88D-D7B278C043BF}" type="sibTrans" cxnId="{25901E55-091F-B749-B699-3BB17E1C3C83}">
      <dgm:prSet/>
      <dgm:spPr/>
      <dgm:t>
        <a:bodyPr/>
        <a:lstStyle/>
        <a:p>
          <a:endParaRPr lang="en-US"/>
        </a:p>
      </dgm:t>
    </dgm:pt>
    <dgm:pt modelId="{9C80D3C2-B79F-EA49-8373-AB82B89381F1}" type="pres">
      <dgm:prSet presAssocID="{C996254D-85B6-2247-9F0B-697AAFEB492F}" presName="Name0" presStyleCnt="0">
        <dgm:presLayoutVars>
          <dgm:dir/>
          <dgm:resizeHandles val="exact"/>
        </dgm:presLayoutVars>
      </dgm:prSet>
      <dgm:spPr/>
    </dgm:pt>
    <dgm:pt modelId="{2DA0306D-9F6E-074B-9934-2E1056030FF9}" type="pres">
      <dgm:prSet presAssocID="{578B45B7-A287-0749-B128-009DBB28E975}" presName="node" presStyleLbl="node1" presStyleIdx="0" presStyleCnt="3" custScaleX="54369" custScaleY="35653" custLinFactY="-23368" custLinFactNeighborX="-52" custLinFactNeighborY="-100000">
        <dgm:presLayoutVars>
          <dgm:bulletEnabled val="1"/>
        </dgm:presLayoutVars>
      </dgm:prSet>
      <dgm:spPr/>
      <dgm:t>
        <a:bodyPr/>
        <a:lstStyle/>
        <a:p>
          <a:endParaRPr lang="en-US"/>
        </a:p>
      </dgm:t>
    </dgm:pt>
    <dgm:pt modelId="{B5CE4A8A-E23D-8640-B377-C867094D4A3D}" type="pres">
      <dgm:prSet presAssocID="{2171D5A7-8E88-4247-842F-99739459F1F7}" presName="sibTrans" presStyleLbl="sibTrans2D1" presStyleIdx="0" presStyleCnt="2"/>
      <dgm:spPr/>
      <dgm:t>
        <a:bodyPr/>
        <a:lstStyle/>
        <a:p>
          <a:endParaRPr lang="en-US"/>
        </a:p>
      </dgm:t>
    </dgm:pt>
    <dgm:pt modelId="{27FD248C-20F6-994C-8C35-C032D047AAFB}" type="pres">
      <dgm:prSet presAssocID="{2171D5A7-8E88-4247-842F-99739459F1F7}" presName="connectorText" presStyleLbl="sibTrans2D1" presStyleIdx="0" presStyleCnt="2"/>
      <dgm:spPr/>
      <dgm:t>
        <a:bodyPr/>
        <a:lstStyle/>
        <a:p>
          <a:endParaRPr lang="en-US"/>
        </a:p>
      </dgm:t>
    </dgm:pt>
    <dgm:pt modelId="{F45C29DC-5DCC-134E-B63B-E6218799A346}" type="pres">
      <dgm:prSet presAssocID="{45560B03-A57A-1247-AD3F-A3BFBB9A161C}" presName="node" presStyleLbl="node1" presStyleIdx="1" presStyleCnt="3" custScaleX="67822" custScaleY="34839" custLinFactY="-22297" custLinFactNeighborX="1786" custLinFactNeighborY="-100000">
        <dgm:presLayoutVars>
          <dgm:bulletEnabled val="1"/>
        </dgm:presLayoutVars>
      </dgm:prSet>
      <dgm:spPr/>
      <dgm:t>
        <a:bodyPr/>
        <a:lstStyle/>
        <a:p>
          <a:endParaRPr lang="en-US"/>
        </a:p>
      </dgm:t>
    </dgm:pt>
    <dgm:pt modelId="{F56A4148-14BA-5B4E-A376-F6D8F689BAC1}" type="pres">
      <dgm:prSet presAssocID="{B4D8DC7F-655D-3D4D-8708-B2067C289FE7}" presName="sibTrans" presStyleLbl="sibTrans2D1" presStyleIdx="1" presStyleCnt="2"/>
      <dgm:spPr/>
      <dgm:t>
        <a:bodyPr/>
        <a:lstStyle/>
        <a:p>
          <a:endParaRPr lang="en-US"/>
        </a:p>
      </dgm:t>
    </dgm:pt>
    <dgm:pt modelId="{F8EC67F9-4067-5141-BE90-A576F6EF7488}" type="pres">
      <dgm:prSet presAssocID="{B4D8DC7F-655D-3D4D-8708-B2067C289FE7}" presName="connectorText" presStyleLbl="sibTrans2D1" presStyleIdx="1" presStyleCnt="2"/>
      <dgm:spPr/>
      <dgm:t>
        <a:bodyPr/>
        <a:lstStyle/>
        <a:p>
          <a:endParaRPr lang="en-US"/>
        </a:p>
      </dgm:t>
    </dgm:pt>
    <dgm:pt modelId="{D7515E0A-18A9-F240-8559-7E56ABA97BDB}" type="pres">
      <dgm:prSet presAssocID="{90B6A49A-3B77-3248-B06B-02AB3C9473ED}" presName="node" presStyleLbl="node1" presStyleIdx="2" presStyleCnt="3" custScaleX="98444" custScaleY="42061" custLinFactY="-22152" custLinFactNeighborX="52" custLinFactNeighborY="-100000">
        <dgm:presLayoutVars>
          <dgm:bulletEnabled val="1"/>
        </dgm:presLayoutVars>
      </dgm:prSet>
      <dgm:spPr/>
      <dgm:t>
        <a:bodyPr/>
        <a:lstStyle/>
        <a:p>
          <a:endParaRPr lang="en-US"/>
        </a:p>
      </dgm:t>
    </dgm:pt>
  </dgm:ptLst>
  <dgm:cxnLst>
    <dgm:cxn modelId="{5DDE7FB9-5228-F84B-A0AA-377CB835EADA}" type="presOf" srcId="{2171D5A7-8E88-4247-842F-99739459F1F7}" destId="{27FD248C-20F6-994C-8C35-C032D047AAFB}" srcOrd="1" destOrd="0" presId="urn:microsoft.com/office/officeart/2005/8/layout/process1"/>
    <dgm:cxn modelId="{BFC03E4A-1064-514C-8587-A66D0E7952AA}" type="presOf" srcId="{2171D5A7-8E88-4247-842F-99739459F1F7}" destId="{B5CE4A8A-E23D-8640-B377-C867094D4A3D}" srcOrd="0" destOrd="0" presId="urn:microsoft.com/office/officeart/2005/8/layout/process1"/>
    <dgm:cxn modelId="{6FB83495-7B4F-A042-A181-B87D0C7299D9}" type="presOf" srcId="{578B45B7-A287-0749-B128-009DBB28E975}" destId="{2DA0306D-9F6E-074B-9934-2E1056030FF9}" srcOrd="0" destOrd="0" presId="urn:microsoft.com/office/officeart/2005/8/layout/process1"/>
    <dgm:cxn modelId="{2824E9C9-43D5-7C41-894F-78054783016F}" type="presOf" srcId="{B4D8DC7F-655D-3D4D-8708-B2067C289FE7}" destId="{F8EC67F9-4067-5141-BE90-A576F6EF7488}" srcOrd="1" destOrd="0" presId="urn:microsoft.com/office/officeart/2005/8/layout/process1"/>
    <dgm:cxn modelId="{25901E55-091F-B749-B699-3BB17E1C3C83}" srcId="{C996254D-85B6-2247-9F0B-697AAFEB492F}" destId="{90B6A49A-3B77-3248-B06B-02AB3C9473ED}" srcOrd="2" destOrd="0" parTransId="{B813E2F5-BB1B-584E-97F4-60484E136D6C}" sibTransId="{DFE7944F-33E5-EA4E-A88D-D7B278C043BF}"/>
    <dgm:cxn modelId="{2F7C7CF8-CCE5-8F4B-A3B3-6846343B37F7}" srcId="{C996254D-85B6-2247-9F0B-697AAFEB492F}" destId="{578B45B7-A287-0749-B128-009DBB28E975}" srcOrd="0" destOrd="0" parTransId="{E3DAC0EF-1C5B-3244-90E3-04A4691DD28D}" sibTransId="{2171D5A7-8E88-4247-842F-99739459F1F7}"/>
    <dgm:cxn modelId="{B1D1AE43-2ED7-CB49-AE25-D439F7BF6DBB}" type="presOf" srcId="{C996254D-85B6-2247-9F0B-697AAFEB492F}" destId="{9C80D3C2-B79F-EA49-8373-AB82B89381F1}" srcOrd="0" destOrd="0" presId="urn:microsoft.com/office/officeart/2005/8/layout/process1"/>
    <dgm:cxn modelId="{8827B030-A637-2D40-934D-752D179FB52A}" type="presOf" srcId="{45560B03-A57A-1247-AD3F-A3BFBB9A161C}" destId="{F45C29DC-5DCC-134E-B63B-E6218799A346}" srcOrd="0" destOrd="0" presId="urn:microsoft.com/office/officeart/2005/8/layout/process1"/>
    <dgm:cxn modelId="{034C577C-DA08-F142-B968-5BFC3FDC7BB4}" type="presOf" srcId="{B4D8DC7F-655D-3D4D-8708-B2067C289FE7}" destId="{F56A4148-14BA-5B4E-A376-F6D8F689BAC1}" srcOrd="0" destOrd="0" presId="urn:microsoft.com/office/officeart/2005/8/layout/process1"/>
    <dgm:cxn modelId="{AE845CCA-3C58-DC4B-B39E-DF3B5B4DE2BB}" type="presOf" srcId="{90B6A49A-3B77-3248-B06B-02AB3C9473ED}" destId="{D7515E0A-18A9-F240-8559-7E56ABA97BDB}" srcOrd="0" destOrd="0" presId="urn:microsoft.com/office/officeart/2005/8/layout/process1"/>
    <dgm:cxn modelId="{5396E32D-B8F3-7C4B-AC6F-E87D8ABF253C}" srcId="{C996254D-85B6-2247-9F0B-697AAFEB492F}" destId="{45560B03-A57A-1247-AD3F-A3BFBB9A161C}" srcOrd="1" destOrd="0" parTransId="{D4BFE278-5B88-8A44-834C-D94C480A6874}" sibTransId="{B4D8DC7F-655D-3D4D-8708-B2067C289FE7}"/>
    <dgm:cxn modelId="{7175F397-3A64-9844-AA8B-A6A3EEE69591}" type="presParOf" srcId="{9C80D3C2-B79F-EA49-8373-AB82B89381F1}" destId="{2DA0306D-9F6E-074B-9934-2E1056030FF9}" srcOrd="0" destOrd="0" presId="urn:microsoft.com/office/officeart/2005/8/layout/process1"/>
    <dgm:cxn modelId="{668E6526-6B22-504A-B955-BBF5642923CC}" type="presParOf" srcId="{9C80D3C2-B79F-EA49-8373-AB82B89381F1}" destId="{B5CE4A8A-E23D-8640-B377-C867094D4A3D}" srcOrd="1" destOrd="0" presId="urn:microsoft.com/office/officeart/2005/8/layout/process1"/>
    <dgm:cxn modelId="{CCC80A3E-D0C7-9942-ACAE-804EA265F971}" type="presParOf" srcId="{B5CE4A8A-E23D-8640-B377-C867094D4A3D}" destId="{27FD248C-20F6-994C-8C35-C032D047AAFB}" srcOrd="0" destOrd="0" presId="urn:microsoft.com/office/officeart/2005/8/layout/process1"/>
    <dgm:cxn modelId="{9645081E-1375-C241-801A-964093B5BA7D}" type="presParOf" srcId="{9C80D3C2-B79F-EA49-8373-AB82B89381F1}" destId="{F45C29DC-5DCC-134E-B63B-E6218799A346}" srcOrd="2" destOrd="0" presId="urn:microsoft.com/office/officeart/2005/8/layout/process1"/>
    <dgm:cxn modelId="{2BFE13ED-17CD-E849-9406-C9021A6D6183}" type="presParOf" srcId="{9C80D3C2-B79F-EA49-8373-AB82B89381F1}" destId="{F56A4148-14BA-5B4E-A376-F6D8F689BAC1}" srcOrd="3" destOrd="0" presId="urn:microsoft.com/office/officeart/2005/8/layout/process1"/>
    <dgm:cxn modelId="{395907D9-40E1-0743-9531-44E06629DE66}" type="presParOf" srcId="{F56A4148-14BA-5B4E-A376-F6D8F689BAC1}" destId="{F8EC67F9-4067-5141-BE90-A576F6EF7488}" srcOrd="0" destOrd="0" presId="urn:microsoft.com/office/officeart/2005/8/layout/process1"/>
    <dgm:cxn modelId="{67DB6BC0-11AF-5848-8FC3-26E86772C27A}" type="presParOf" srcId="{9C80D3C2-B79F-EA49-8373-AB82B89381F1}" destId="{D7515E0A-18A9-F240-8559-7E56ABA97BDB}"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5D2D55-6D09-1647-AD2B-4E337006F282}"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en-US"/>
        </a:p>
      </dgm:t>
    </dgm:pt>
    <dgm:pt modelId="{BFABFD94-80CD-D847-A7FC-369B50FBA1FD}">
      <dgm:prSet phldrT="[Text]"/>
      <dgm:spPr/>
      <dgm:t>
        <a:bodyPr/>
        <a:lstStyle/>
        <a:p>
          <a:r>
            <a:rPr lang="en-US" dirty="0" smtClean="0"/>
            <a:t>Re-teaching</a:t>
          </a:r>
        </a:p>
        <a:p>
          <a:r>
            <a:rPr lang="en-US" dirty="0" smtClean="0"/>
            <a:t>Monday</a:t>
          </a:r>
          <a:endParaRPr lang="en-US" dirty="0"/>
        </a:p>
      </dgm:t>
    </dgm:pt>
    <dgm:pt modelId="{5F4F33F2-13F0-0046-9EF9-148DE8400563}" type="parTrans" cxnId="{ADD94F5B-75D4-3146-B20F-AE299812E13C}">
      <dgm:prSet/>
      <dgm:spPr/>
      <dgm:t>
        <a:bodyPr/>
        <a:lstStyle/>
        <a:p>
          <a:endParaRPr lang="en-US"/>
        </a:p>
      </dgm:t>
    </dgm:pt>
    <dgm:pt modelId="{801EFB34-D35C-5B4C-8597-4DEEC5E843E0}" type="sibTrans" cxnId="{ADD94F5B-75D4-3146-B20F-AE299812E13C}">
      <dgm:prSet/>
      <dgm:spPr/>
      <dgm:t>
        <a:bodyPr/>
        <a:lstStyle/>
        <a:p>
          <a:endParaRPr lang="en-US"/>
        </a:p>
      </dgm:t>
    </dgm:pt>
    <dgm:pt modelId="{725FF10C-994D-9A48-90B5-C336C2704744}">
      <dgm:prSet phldrT="[Text]"/>
      <dgm:spPr/>
      <dgm:t>
        <a:bodyPr/>
        <a:lstStyle/>
        <a:p>
          <a:r>
            <a:rPr lang="en-US" dirty="0" smtClean="0"/>
            <a:t>Instruction</a:t>
          </a:r>
        </a:p>
        <a:p>
          <a:r>
            <a:rPr lang="en-US" dirty="0" smtClean="0"/>
            <a:t>Monday-Wednesday</a:t>
          </a:r>
          <a:endParaRPr lang="en-US" dirty="0"/>
        </a:p>
      </dgm:t>
    </dgm:pt>
    <dgm:pt modelId="{96821724-3AEA-DE43-A966-7E3AECAB68AD}" type="parTrans" cxnId="{2631FCF2-75AB-D54B-B417-E9F0E2DEA628}">
      <dgm:prSet/>
      <dgm:spPr/>
      <dgm:t>
        <a:bodyPr/>
        <a:lstStyle/>
        <a:p>
          <a:endParaRPr lang="en-US"/>
        </a:p>
      </dgm:t>
    </dgm:pt>
    <dgm:pt modelId="{2855B231-3880-6640-8ADA-2E772559056A}" type="sibTrans" cxnId="{2631FCF2-75AB-D54B-B417-E9F0E2DEA628}">
      <dgm:prSet/>
      <dgm:spPr/>
      <dgm:t>
        <a:bodyPr/>
        <a:lstStyle/>
        <a:p>
          <a:endParaRPr lang="en-US"/>
        </a:p>
      </dgm:t>
    </dgm:pt>
    <dgm:pt modelId="{03EB1C44-B845-2546-B83F-4199CC3800DA}">
      <dgm:prSet phldrT="[Text]"/>
      <dgm:spPr/>
      <dgm:t>
        <a:bodyPr/>
        <a:lstStyle/>
        <a:p>
          <a:r>
            <a:rPr lang="en-US" dirty="0" smtClean="0"/>
            <a:t>Survey / Focus Group</a:t>
          </a:r>
        </a:p>
        <a:p>
          <a:r>
            <a:rPr lang="en-US" dirty="0" smtClean="0"/>
            <a:t>Wednesday</a:t>
          </a:r>
          <a:endParaRPr lang="en-US" dirty="0"/>
        </a:p>
      </dgm:t>
    </dgm:pt>
    <dgm:pt modelId="{82CE4568-716D-D24A-A37B-9A71C2ACD182}" type="parTrans" cxnId="{5DEED5E5-F8C6-D240-B947-A52F981B23B6}">
      <dgm:prSet/>
      <dgm:spPr/>
      <dgm:t>
        <a:bodyPr/>
        <a:lstStyle/>
        <a:p>
          <a:endParaRPr lang="en-US"/>
        </a:p>
      </dgm:t>
    </dgm:pt>
    <dgm:pt modelId="{D8A00E08-53DD-B645-A9AC-053A651D501B}" type="sibTrans" cxnId="{5DEED5E5-F8C6-D240-B947-A52F981B23B6}">
      <dgm:prSet/>
      <dgm:spPr/>
      <dgm:t>
        <a:bodyPr/>
        <a:lstStyle/>
        <a:p>
          <a:endParaRPr lang="en-US"/>
        </a:p>
      </dgm:t>
    </dgm:pt>
    <dgm:pt modelId="{287CF782-7C04-7245-B697-60EBE8E5FB00}">
      <dgm:prSet phldrT="[Text]"/>
      <dgm:spPr/>
      <dgm:t>
        <a:bodyPr/>
        <a:lstStyle/>
        <a:p>
          <a:r>
            <a:rPr lang="en-US" dirty="0" smtClean="0"/>
            <a:t>Instruction</a:t>
          </a:r>
        </a:p>
        <a:p>
          <a:r>
            <a:rPr lang="en-US" dirty="0" smtClean="0"/>
            <a:t>Thursday </a:t>
          </a:r>
          <a:endParaRPr lang="en-US" dirty="0"/>
        </a:p>
      </dgm:t>
    </dgm:pt>
    <dgm:pt modelId="{CCBCFED1-12B4-8A42-BC7B-DBBEC745B5FF}" type="parTrans" cxnId="{F28B3354-B9B1-EC4F-860D-052CB0262B0E}">
      <dgm:prSet/>
      <dgm:spPr/>
      <dgm:t>
        <a:bodyPr/>
        <a:lstStyle/>
        <a:p>
          <a:endParaRPr lang="en-US"/>
        </a:p>
      </dgm:t>
    </dgm:pt>
    <dgm:pt modelId="{E378D483-6AA6-0448-BAB2-30C8613AD088}" type="sibTrans" cxnId="{F28B3354-B9B1-EC4F-860D-052CB0262B0E}">
      <dgm:prSet/>
      <dgm:spPr/>
      <dgm:t>
        <a:bodyPr/>
        <a:lstStyle/>
        <a:p>
          <a:endParaRPr lang="en-US"/>
        </a:p>
      </dgm:t>
    </dgm:pt>
    <dgm:pt modelId="{71853C6D-A0CB-774C-94DE-677903131385}">
      <dgm:prSet phldrT="[Text]"/>
      <dgm:spPr/>
      <dgm:t>
        <a:bodyPr/>
        <a:lstStyle/>
        <a:p>
          <a:r>
            <a:rPr lang="en-US" dirty="0" smtClean="0"/>
            <a:t>Friday Formative Assessment </a:t>
          </a:r>
        </a:p>
        <a:p>
          <a:r>
            <a:rPr lang="en-US" dirty="0" smtClean="0"/>
            <a:t>(re-teaching suggestions)</a:t>
          </a:r>
          <a:endParaRPr lang="en-US" dirty="0"/>
        </a:p>
      </dgm:t>
    </dgm:pt>
    <dgm:pt modelId="{5A56CF2F-34D1-7244-AF9F-742F20DA83F9}" type="parTrans" cxnId="{79298181-9284-F741-9723-718F2C9EEC4A}">
      <dgm:prSet/>
      <dgm:spPr/>
      <dgm:t>
        <a:bodyPr/>
        <a:lstStyle/>
        <a:p>
          <a:endParaRPr lang="en-US"/>
        </a:p>
      </dgm:t>
    </dgm:pt>
    <dgm:pt modelId="{6E1B1906-8DBC-2546-AF21-DBCC587B6D4C}" type="sibTrans" cxnId="{79298181-9284-F741-9723-718F2C9EEC4A}">
      <dgm:prSet/>
      <dgm:spPr/>
      <dgm:t>
        <a:bodyPr/>
        <a:lstStyle/>
        <a:p>
          <a:endParaRPr lang="en-US"/>
        </a:p>
      </dgm:t>
    </dgm:pt>
    <dgm:pt modelId="{F3C6D5A0-11F1-504C-85A6-69215D224613}" type="pres">
      <dgm:prSet presAssocID="{285D2D55-6D09-1647-AD2B-4E337006F282}" presName="cycle" presStyleCnt="0">
        <dgm:presLayoutVars>
          <dgm:dir/>
          <dgm:resizeHandles val="exact"/>
        </dgm:presLayoutVars>
      </dgm:prSet>
      <dgm:spPr/>
      <dgm:t>
        <a:bodyPr/>
        <a:lstStyle/>
        <a:p>
          <a:endParaRPr lang="en-US"/>
        </a:p>
      </dgm:t>
    </dgm:pt>
    <dgm:pt modelId="{DCE9F92F-BDF1-4945-A6BF-BFFB90FB4D51}" type="pres">
      <dgm:prSet presAssocID="{BFABFD94-80CD-D847-A7FC-369B50FBA1FD}" presName="node" presStyleLbl="node1" presStyleIdx="0" presStyleCnt="5">
        <dgm:presLayoutVars>
          <dgm:bulletEnabled val="1"/>
        </dgm:presLayoutVars>
      </dgm:prSet>
      <dgm:spPr/>
      <dgm:t>
        <a:bodyPr/>
        <a:lstStyle/>
        <a:p>
          <a:endParaRPr lang="en-US"/>
        </a:p>
      </dgm:t>
    </dgm:pt>
    <dgm:pt modelId="{80B46913-CD15-6546-AE02-83FD6481CA1D}" type="pres">
      <dgm:prSet presAssocID="{BFABFD94-80CD-D847-A7FC-369B50FBA1FD}" presName="spNode" presStyleCnt="0"/>
      <dgm:spPr/>
    </dgm:pt>
    <dgm:pt modelId="{2C8F1E29-9FDD-2D4D-8EFC-FA21005EC24F}" type="pres">
      <dgm:prSet presAssocID="{801EFB34-D35C-5B4C-8597-4DEEC5E843E0}" presName="sibTrans" presStyleLbl="sibTrans1D1" presStyleIdx="0" presStyleCnt="5"/>
      <dgm:spPr/>
      <dgm:t>
        <a:bodyPr/>
        <a:lstStyle/>
        <a:p>
          <a:endParaRPr lang="en-US"/>
        </a:p>
      </dgm:t>
    </dgm:pt>
    <dgm:pt modelId="{53974D63-F7CE-4D4C-84B5-6DDE8FC54F56}" type="pres">
      <dgm:prSet presAssocID="{725FF10C-994D-9A48-90B5-C336C2704744}" presName="node" presStyleLbl="node1" presStyleIdx="1" presStyleCnt="5">
        <dgm:presLayoutVars>
          <dgm:bulletEnabled val="1"/>
        </dgm:presLayoutVars>
      </dgm:prSet>
      <dgm:spPr/>
      <dgm:t>
        <a:bodyPr/>
        <a:lstStyle/>
        <a:p>
          <a:endParaRPr lang="en-US"/>
        </a:p>
      </dgm:t>
    </dgm:pt>
    <dgm:pt modelId="{3CBF88F2-5F8B-234B-B8E6-E3B9FB7824D3}" type="pres">
      <dgm:prSet presAssocID="{725FF10C-994D-9A48-90B5-C336C2704744}" presName="spNode" presStyleCnt="0"/>
      <dgm:spPr/>
    </dgm:pt>
    <dgm:pt modelId="{5135D086-B379-4A40-8321-F56ECD9193ED}" type="pres">
      <dgm:prSet presAssocID="{2855B231-3880-6640-8ADA-2E772559056A}" presName="sibTrans" presStyleLbl="sibTrans1D1" presStyleIdx="1" presStyleCnt="5"/>
      <dgm:spPr/>
      <dgm:t>
        <a:bodyPr/>
        <a:lstStyle/>
        <a:p>
          <a:endParaRPr lang="en-US"/>
        </a:p>
      </dgm:t>
    </dgm:pt>
    <dgm:pt modelId="{215AFD16-2DE2-3644-B3E9-05ABAB7A409B}" type="pres">
      <dgm:prSet presAssocID="{03EB1C44-B845-2546-B83F-4199CC3800DA}" presName="node" presStyleLbl="node1" presStyleIdx="2" presStyleCnt="5" custRadScaleRad="93520" custRadScaleInc="-31965">
        <dgm:presLayoutVars>
          <dgm:bulletEnabled val="1"/>
        </dgm:presLayoutVars>
      </dgm:prSet>
      <dgm:spPr/>
      <dgm:t>
        <a:bodyPr/>
        <a:lstStyle/>
        <a:p>
          <a:endParaRPr lang="en-US"/>
        </a:p>
      </dgm:t>
    </dgm:pt>
    <dgm:pt modelId="{A2D6F735-DE0B-DD4B-A88E-F7798CEC6B36}" type="pres">
      <dgm:prSet presAssocID="{03EB1C44-B845-2546-B83F-4199CC3800DA}" presName="spNode" presStyleCnt="0"/>
      <dgm:spPr/>
    </dgm:pt>
    <dgm:pt modelId="{744F19E2-AB86-4E45-8F41-CBEB090786AB}" type="pres">
      <dgm:prSet presAssocID="{D8A00E08-53DD-B645-A9AC-053A651D501B}" presName="sibTrans" presStyleLbl="sibTrans1D1" presStyleIdx="2" presStyleCnt="5"/>
      <dgm:spPr/>
      <dgm:t>
        <a:bodyPr/>
        <a:lstStyle/>
        <a:p>
          <a:endParaRPr lang="en-US"/>
        </a:p>
      </dgm:t>
    </dgm:pt>
    <dgm:pt modelId="{67274CBD-CC21-8442-BE16-AB84BE6BFD1E}" type="pres">
      <dgm:prSet presAssocID="{287CF782-7C04-7245-B697-60EBE8E5FB00}" presName="node" presStyleLbl="node1" presStyleIdx="3" presStyleCnt="5" custRadScaleRad="91263" custRadScaleInc="25693">
        <dgm:presLayoutVars>
          <dgm:bulletEnabled val="1"/>
        </dgm:presLayoutVars>
      </dgm:prSet>
      <dgm:spPr/>
      <dgm:t>
        <a:bodyPr/>
        <a:lstStyle/>
        <a:p>
          <a:endParaRPr lang="en-US"/>
        </a:p>
      </dgm:t>
    </dgm:pt>
    <dgm:pt modelId="{69F332D5-E208-B344-8D7E-8120583E7BC3}" type="pres">
      <dgm:prSet presAssocID="{287CF782-7C04-7245-B697-60EBE8E5FB00}" presName="spNode" presStyleCnt="0"/>
      <dgm:spPr/>
    </dgm:pt>
    <dgm:pt modelId="{74480AEB-57BC-DE47-9928-58BAFB50CFD2}" type="pres">
      <dgm:prSet presAssocID="{E378D483-6AA6-0448-BAB2-30C8613AD088}" presName="sibTrans" presStyleLbl="sibTrans1D1" presStyleIdx="3" presStyleCnt="5"/>
      <dgm:spPr/>
      <dgm:t>
        <a:bodyPr/>
        <a:lstStyle/>
        <a:p>
          <a:endParaRPr lang="en-US"/>
        </a:p>
      </dgm:t>
    </dgm:pt>
    <dgm:pt modelId="{A53E2015-6640-AE49-87D2-741D77AD05D9}" type="pres">
      <dgm:prSet presAssocID="{71853C6D-A0CB-774C-94DE-677903131385}" presName="node" presStyleLbl="node1" presStyleIdx="4" presStyleCnt="5">
        <dgm:presLayoutVars>
          <dgm:bulletEnabled val="1"/>
        </dgm:presLayoutVars>
      </dgm:prSet>
      <dgm:spPr/>
      <dgm:t>
        <a:bodyPr/>
        <a:lstStyle/>
        <a:p>
          <a:endParaRPr lang="en-US"/>
        </a:p>
      </dgm:t>
    </dgm:pt>
    <dgm:pt modelId="{A3E2DA0D-91B9-BA40-A9F2-03ADE4C5C562}" type="pres">
      <dgm:prSet presAssocID="{71853C6D-A0CB-774C-94DE-677903131385}" presName="spNode" presStyleCnt="0"/>
      <dgm:spPr/>
    </dgm:pt>
    <dgm:pt modelId="{102EE0EE-FCBF-FE48-B9ED-BC97CBAE9322}" type="pres">
      <dgm:prSet presAssocID="{6E1B1906-8DBC-2546-AF21-DBCC587B6D4C}" presName="sibTrans" presStyleLbl="sibTrans1D1" presStyleIdx="4" presStyleCnt="5"/>
      <dgm:spPr/>
      <dgm:t>
        <a:bodyPr/>
        <a:lstStyle/>
        <a:p>
          <a:endParaRPr lang="en-US"/>
        </a:p>
      </dgm:t>
    </dgm:pt>
  </dgm:ptLst>
  <dgm:cxnLst>
    <dgm:cxn modelId="{FC1A1F81-F42B-4D4D-9312-D815813B5EC6}" type="presOf" srcId="{71853C6D-A0CB-774C-94DE-677903131385}" destId="{A53E2015-6640-AE49-87D2-741D77AD05D9}" srcOrd="0" destOrd="0" presId="urn:microsoft.com/office/officeart/2005/8/layout/cycle5"/>
    <dgm:cxn modelId="{D5D11B98-A86B-6548-A9C9-5A618A2C4856}" type="presOf" srcId="{287CF782-7C04-7245-B697-60EBE8E5FB00}" destId="{67274CBD-CC21-8442-BE16-AB84BE6BFD1E}" srcOrd="0" destOrd="0" presId="urn:microsoft.com/office/officeart/2005/8/layout/cycle5"/>
    <dgm:cxn modelId="{4798B8CE-96C8-EE45-84D2-F71AC22842BF}" type="presOf" srcId="{BFABFD94-80CD-D847-A7FC-369B50FBA1FD}" destId="{DCE9F92F-BDF1-4945-A6BF-BFFB90FB4D51}" srcOrd="0" destOrd="0" presId="urn:microsoft.com/office/officeart/2005/8/layout/cycle5"/>
    <dgm:cxn modelId="{7EDAE85E-92D9-7247-85B1-1580E712A027}" type="presOf" srcId="{03EB1C44-B845-2546-B83F-4199CC3800DA}" destId="{215AFD16-2DE2-3644-B3E9-05ABAB7A409B}" srcOrd="0" destOrd="0" presId="urn:microsoft.com/office/officeart/2005/8/layout/cycle5"/>
    <dgm:cxn modelId="{5DEED5E5-F8C6-D240-B947-A52F981B23B6}" srcId="{285D2D55-6D09-1647-AD2B-4E337006F282}" destId="{03EB1C44-B845-2546-B83F-4199CC3800DA}" srcOrd="2" destOrd="0" parTransId="{82CE4568-716D-D24A-A37B-9A71C2ACD182}" sibTransId="{D8A00E08-53DD-B645-A9AC-053A651D501B}"/>
    <dgm:cxn modelId="{79298181-9284-F741-9723-718F2C9EEC4A}" srcId="{285D2D55-6D09-1647-AD2B-4E337006F282}" destId="{71853C6D-A0CB-774C-94DE-677903131385}" srcOrd="4" destOrd="0" parTransId="{5A56CF2F-34D1-7244-AF9F-742F20DA83F9}" sibTransId="{6E1B1906-8DBC-2546-AF21-DBCC587B6D4C}"/>
    <dgm:cxn modelId="{13B328AE-2DE2-524F-B738-3EE4BEF2C3DD}" type="presOf" srcId="{6E1B1906-8DBC-2546-AF21-DBCC587B6D4C}" destId="{102EE0EE-FCBF-FE48-B9ED-BC97CBAE9322}" srcOrd="0" destOrd="0" presId="urn:microsoft.com/office/officeart/2005/8/layout/cycle5"/>
    <dgm:cxn modelId="{2631FCF2-75AB-D54B-B417-E9F0E2DEA628}" srcId="{285D2D55-6D09-1647-AD2B-4E337006F282}" destId="{725FF10C-994D-9A48-90B5-C336C2704744}" srcOrd="1" destOrd="0" parTransId="{96821724-3AEA-DE43-A966-7E3AECAB68AD}" sibTransId="{2855B231-3880-6640-8ADA-2E772559056A}"/>
    <dgm:cxn modelId="{929D80A8-F294-C74B-90D9-4B1859C8C0FF}" type="presOf" srcId="{285D2D55-6D09-1647-AD2B-4E337006F282}" destId="{F3C6D5A0-11F1-504C-85A6-69215D224613}" srcOrd="0" destOrd="0" presId="urn:microsoft.com/office/officeart/2005/8/layout/cycle5"/>
    <dgm:cxn modelId="{ADD94F5B-75D4-3146-B20F-AE299812E13C}" srcId="{285D2D55-6D09-1647-AD2B-4E337006F282}" destId="{BFABFD94-80CD-D847-A7FC-369B50FBA1FD}" srcOrd="0" destOrd="0" parTransId="{5F4F33F2-13F0-0046-9EF9-148DE8400563}" sibTransId="{801EFB34-D35C-5B4C-8597-4DEEC5E843E0}"/>
    <dgm:cxn modelId="{F28B3354-B9B1-EC4F-860D-052CB0262B0E}" srcId="{285D2D55-6D09-1647-AD2B-4E337006F282}" destId="{287CF782-7C04-7245-B697-60EBE8E5FB00}" srcOrd="3" destOrd="0" parTransId="{CCBCFED1-12B4-8A42-BC7B-DBBEC745B5FF}" sibTransId="{E378D483-6AA6-0448-BAB2-30C8613AD088}"/>
    <dgm:cxn modelId="{52BEC2DF-2AAA-E242-A853-E59B7D5480EB}" type="presOf" srcId="{725FF10C-994D-9A48-90B5-C336C2704744}" destId="{53974D63-F7CE-4D4C-84B5-6DDE8FC54F56}" srcOrd="0" destOrd="0" presId="urn:microsoft.com/office/officeart/2005/8/layout/cycle5"/>
    <dgm:cxn modelId="{3435FAD6-4594-0944-81FC-A565E4FA6ABF}" type="presOf" srcId="{2855B231-3880-6640-8ADA-2E772559056A}" destId="{5135D086-B379-4A40-8321-F56ECD9193ED}" srcOrd="0" destOrd="0" presId="urn:microsoft.com/office/officeart/2005/8/layout/cycle5"/>
    <dgm:cxn modelId="{5CEE2A9B-6DA3-A948-A777-B8BCCFA0A2A5}" type="presOf" srcId="{801EFB34-D35C-5B4C-8597-4DEEC5E843E0}" destId="{2C8F1E29-9FDD-2D4D-8EFC-FA21005EC24F}" srcOrd="0" destOrd="0" presId="urn:microsoft.com/office/officeart/2005/8/layout/cycle5"/>
    <dgm:cxn modelId="{470C7895-439E-B24D-B031-61443C96CB92}" type="presOf" srcId="{D8A00E08-53DD-B645-A9AC-053A651D501B}" destId="{744F19E2-AB86-4E45-8F41-CBEB090786AB}" srcOrd="0" destOrd="0" presId="urn:microsoft.com/office/officeart/2005/8/layout/cycle5"/>
    <dgm:cxn modelId="{F9F6FFB4-F8B1-9B45-B400-ABF76686CF75}" type="presOf" srcId="{E378D483-6AA6-0448-BAB2-30C8613AD088}" destId="{74480AEB-57BC-DE47-9928-58BAFB50CFD2}" srcOrd="0" destOrd="0" presId="urn:microsoft.com/office/officeart/2005/8/layout/cycle5"/>
    <dgm:cxn modelId="{4C200411-F823-E943-B6CD-067132D8EB41}" type="presParOf" srcId="{F3C6D5A0-11F1-504C-85A6-69215D224613}" destId="{DCE9F92F-BDF1-4945-A6BF-BFFB90FB4D51}" srcOrd="0" destOrd="0" presId="urn:microsoft.com/office/officeart/2005/8/layout/cycle5"/>
    <dgm:cxn modelId="{B963B31A-1752-944E-9B29-D58B9E421E5D}" type="presParOf" srcId="{F3C6D5A0-11F1-504C-85A6-69215D224613}" destId="{80B46913-CD15-6546-AE02-83FD6481CA1D}" srcOrd="1" destOrd="0" presId="urn:microsoft.com/office/officeart/2005/8/layout/cycle5"/>
    <dgm:cxn modelId="{7BA530AC-89CC-124F-A9A4-3220E21EAAD2}" type="presParOf" srcId="{F3C6D5A0-11F1-504C-85A6-69215D224613}" destId="{2C8F1E29-9FDD-2D4D-8EFC-FA21005EC24F}" srcOrd="2" destOrd="0" presId="urn:microsoft.com/office/officeart/2005/8/layout/cycle5"/>
    <dgm:cxn modelId="{01CDB610-5D5D-D849-845E-47CAE2C5F1F9}" type="presParOf" srcId="{F3C6D5A0-11F1-504C-85A6-69215D224613}" destId="{53974D63-F7CE-4D4C-84B5-6DDE8FC54F56}" srcOrd="3" destOrd="0" presId="urn:microsoft.com/office/officeart/2005/8/layout/cycle5"/>
    <dgm:cxn modelId="{8E526086-D7EE-EB42-82EE-949646AA7C87}" type="presParOf" srcId="{F3C6D5A0-11F1-504C-85A6-69215D224613}" destId="{3CBF88F2-5F8B-234B-B8E6-E3B9FB7824D3}" srcOrd="4" destOrd="0" presId="urn:microsoft.com/office/officeart/2005/8/layout/cycle5"/>
    <dgm:cxn modelId="{6304680A-6F87-9343-8A31-8521761E0B87}" type="presParOf" srcId="{F3C6D5A0-11F1-504C-85A6-69215D224613}" destId="{5135D086-B379-4A40-8321-F56ECD9193ED}" srcOrd="5" destOrd="0" presId="urn:microsoft.com/office/officeart/2005/8/layout/cycle5"/>
    <dgm:cxn modelId="{E348D9F0-3ED6-394E-AEF4-505D44AE5737}" type="presParOf" srcId="{F3C6D5A0-11F1-504C-85A6-69215D224613}" destId="{215AFD16-2DE2-3644-B3E9-05ABAB7A409B}" srcOrd="6" destOrd="0" presId="urn:microsoft.com/office/officeart/2005/8/layout/cycle5"/>
    <dgm:cxn modelId="{DE132081-C1EF-444A-9FCB-6AFB820C1996}" type="presParOf" srcId="{F3C6D5A0-11F1-504C-85A6-69215D224613}" destId="{A2D6F735-DE0B-DD4B-A88E-F7798CEC6B36}" srcOrd="7" destOrd="0" presId="urn:microsoft.com/office/officeart/2005/8/layout/cycle5"/>
    <dgm:cxn modelId="{3419D91F-BA6A-424F-AB8E-9C0D8C8B5345}" type="presParOf" srcId="{F3C6D5A0-11F1-504C-85A6-69215D224613}" destId="{744F19E2-AB86-4E45-8F41-CBEB090786AB}" srcOrd="8" destOrd="0" presId="urn:microsoft.com/office/officeart/2005/8/layout/cycle5"/>
    <dgm:cxn modelId="{9C0E266B-992C-4D46-BEDD-0ED3EB596AC6}" type="presParOf" srcId="{F3C6D5A0-11F1-504C-85A6-69215D224613}" destId="{67274CBD-CC21-8442-BE16-AB84BE6BFD1E}" srcOrd="9" destOrd="0" presId="urn:microsoft.com/office/officeart/2005/8/layout/cycle5"/>
    <dgm:cxn modelId="{478AC02D-E216-DE47-A06F-A532614CDEAC}" type="presParOf" srcId="{F3C6D5A0-11F1-504C-85A6-69215D224613}" destId="{69F332D5-E208-B344-8D7E-8120583E7BC3}" srcOrd="10" destOrd="0" presId="urn:microsoft.com/office/officeart/2005/8/layout/cycle5"/>
    <dgm:cxn modelId="{3FE79CA9-C50E-5E45-98D4-A369D8E64E29}" type="presParOf" srcId="{F3C6D5A0-11F1-504C-85A6-69215D224613}" destId="{74480AEB-57BC-DE47-9928-58BAFB50CFD2}" srcOrd="11" destOrd="0" presId="urn:microsoft.com/office/officeart/2005/8/layout/cycle5"/>
    <dgm:cxn modelId="{2979F0E8-2DDB-0145-BA4D-7828BD18BF58}" type="presParOf" srcId="{F3C6D5A0-11F1-504C-85A6-69215D224613}" destId="{A53E2015-6640-AE49-87D2-741D77AD05D9}" srcOrd="12" destOrd="0" presId="urn:microsoft.com/office/officeart/2005/8/layout/cycle5"/>
    <dgm:cxn modelId="{987C34EB-415C-3B47-8955-00920FC6D38B}" type="presParOf" srcId="{F3C6D5A0-11F1-504C-85A6-69215D224613}" destId="{A3E2DA0D-91B9-BA40-A9F2-03ADE4C5C562}" srcOrd="13" destOrd="0" presId="urn:microsoft.com/office/officeart/2005/8/layout/cycle5"/>
    <dgm:cxn modelId="{85DBB710-B678-624D-A45E-7543FDFA333C}" type="presParOf" srcId="{F3C6D5A0-11F1-504C-85A6-69215D224613}" destId="{102EE0EE-FCBF-FE48-B9ED-BC97CBAE9322}" srcOrd="14" destOrd="0" presId="urn:microsoft.com/office/officeart/2005/8/layout/cycle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40FDB8-7082-4CBB-A909-F8404114EC2B}" type="datetimeFigureOut">
              <a:rPr lang="en-US" smtClean="0"/>
              <a:t>3/5/2015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426D33-5479-4769-802E-1DFA3D1EC3C2}" type="slidenum">
              <a:rPr lang="en-US" smtClean="0"/>
              <a:t>‹#›</a:t>
            </a:fld>
            <a:endParaRPr lang="en-US"/>
          </a:p>
        </p:txBody>
      </p:sp>
    </p:spTree>
    <p:extLst>
      <p:ext uri="{BB962C8B-B14F-4D97-AF65-F5344CB8AC3E}">
        <p14:creationId xmlns:p14="http://schemas.microsoft.com/office/powerpoint/2010/main" val="4289391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a:t>
            </a:fld>
            <a:endParaRPr lang="en-US"/>
          </a:p>
        </p:txBody>
      </p:sp>
    </p:spTree>
    <p:extLst>
      <p:ext uri="{BB962C8B-B14F-4D97-AF65-F5344CB8AC3E}">
        <p14:creationId xmlns:p14="http://schemas.microsoft.com/office/powerpoint/2010/main" val="4146197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10</a:t>
            </a:fld>
            <a:endParaRPr lang="en-US"/>
          </a:p>
        </p:txBody>
      </p:sp>
    </p:spTree>
    <p:extLst>
      <p:ext uri="{BB962C8B-B14F-4D97-AF65-F5344CB8AC3E}">
        <p14:creationId xmlns:p14="http://schemas.microsoft.com/office/powerpoint/2010/main" val="933509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11</a:t>
            </a:fld>
            <a:endParaRPr lang="en-US"/>
          </a:p>
        </p:txBody>
      </p:sp>
    </p:spTree>
    <p:extLst>
      <p:ext uri="{BB962C8B-B14F-4D97-AF65-F5344CB8AC3E}">
        <p14:creationId xmlns:p14="http://schemas.microsoft.com/office/powerpoint/2010/main" val="191142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12</a:t>
            </a:fld>
            <a:endParaRPr lang="en-US"/>
          </a:p>
        </p:txBody>
      </p:sp>
    </p:spTree>
    <p:extLst>
      <p:ext uri="{BB962C8B-B14F-4D97-AF65-F5344CB8AC3E}">
        <p14:creationId xmlns:p14="http://schemas.microsoft.com/office/powerpoint/2010/main" val="2035858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13</a:t>
            </a:fld>
            <a:endParaRPr lang="en-US"/>
          </a:p>
        </p:txBody>
      </p:sp>
    </p:spTree>
    <p:extLst>
      <p:ext uri="{BB962C8B-B14F-4D97-AF65-F5344CB8AC3E}">
        <p14:creationId xmlns:p14="http://schemas.microsoft.com/office/powerpoint/2010/main" val="3351991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031744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15</a:t>
            </a:fld>
            <a:endParaRPr lang="en-US"/>
          </a:p>
        </p:txBody>
      </p:sp>
    </p:spTree>
    <p:extLst>
      <p:ext uri="{BB962C8B-B14F-4D97-AF65-F5344CB8AC3E}">
        <p14:creationId xmlns:p14="http://schemas.microsoft.com/office/powerpoint/2010/main" val="1415349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16</a:t>
            </a:fld>
            <a:endParaRPr lang="en-US"/>
          </a:p>
        </p:txBody>
      </p:sp>
    </p:spTree>
    <p:extLst>
      <p:ext uri="{BB962C8B-B14F-4D97-AF65-F5344CB8AC3E}">
        <p14:creationId xmlns:p14="http://schemas.microsoft.com/office/powerpoint/2010/main" val="95053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17</a:t>
            </a:fld>
            <a:endParaRPr lang="en-US"/>
          </a:p>
        </p:txBody>
      </p:sp>
    </p:spTree>
    <p:extLst>
      <p:ext uri="{BB962C8B-B14F-4D97-AF65-F5344CB8AC3E}">
        <p14:creationId xmlns:p14="http://schemas.microsoft.com/office/powerpoint/2010/main" val="139714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18</a:t>
            </a:fld>
            <a:endParaRPr lang="en-US"/>
          </a:p>
        </p:txBody>
      </p:sp>
    </p:spTree>
    <p:extLst>
      <p:ext uri="{BB962C8B-B14F-4D97-AF65-F5344CB8AC3E}">
        <p14:creationId xmlns:p14="http://schemas.microsoft.com/office/powerpoint/2010/main" val="2251690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19</a:t>
            </a:fld>
            <a:endParaRPr lang="en-US"/>
          </a:p>
        </p:txBody>
      </p:sp>
    </p:spTree>
    <p:extLst>
      <p:ext uri="{BB962C8B-B14F-4D97-AF65-F5344CB8AC3E}">
        <p14:creationId xmlns:p14="http://schemas.microsoft.com/office/powerpoint/2010/main" val="3926157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2</a:t>
            </a:fld>
            <a:endParaRPr lang="en-US"/>
          </a:p>
        </p:txBody>
      </p:sp>
    </p:spTree>
    <p:extLst>
      <p:ext uri="{BB962C8B-B14F-4D97-AF65-F5344CB8AC3E}">
        <p14:creationId xmlns:p14="http://schemas.microsoft.com/office/powerpoint/2010/main" val="3853543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20</a:t>
            </a:fld>
            <a:endParaRPr lang="en-US"/>
          </a:p>
        </p:txBody>
      </p:sp>
    </p:spTree>
    <p:extLst>
      <p:ext uri="{BB962C8B-B14F-4D97-AF65-F5344CB8AC3E}">
        <p14:creationId xmlns:p14="http://schemas.microsoft.com/office/powerpoint/2010/main" val="3926157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3</a:t>
            </a:fld>
            <a:endParaRPr lang="en-US"/>
          </a:p>
        </p:txBody>
      </p:sp>
    </p:spTree>
    <p:extLst>
      <p:ext uri="{BB962C8B-B14F-4D97-AF65-F5344CB8AC3E}">
        <p14:creationId xmlns:p14="http://schemas.microsoft.com/office/powerpoint/2010/main" val="3854329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4</a:t>
            </a:fld>
            <a:endParaRPr lang="en-US"/>
          </a:p>
        </p:txBody>
      </p:sp>
    </p:spTree>
    <p:extLst>
      <p:ext uri="{BB962C8B-B14F-4D97-AF65-F5344CB8AC3E}">
        <p14:creationId xmlns:p14="http://schemas.microsoft.com/office/powerpoint/2010/main" val="342093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5</a:t>
            </a:fld>
            <a:endParaRPr lang="en-US"/>
          </a:p>
        </p:txBody>
      </p:sp>
    </p:spTree>
    <p:extLst>
      <p:ext uri="{BB962C8B-B14F-4D97-AF65-F5344CB8AC3E}">
        <p14:creationId xmlns:p14="http://schemas.microsoft.com/office/powerpoint/2010/main" val="3002088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6</a:t>
            </a:fld>
            <a:endParaRPr lang="en-US"/>
          </a:p>
        </p:txBody>
      </p:sp>
    </p:spTree>
    <p:extLst>
      <p:ext uri="{BB962C8B-B14F-4D97-AF65-F5344CB8AC3E}">
        <p14:creationId xmlns:p14="http://schemas.microsoft.com/office/powerpoint/2010/main" val="286859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7</a:t>
            </a:fld>
            <a:endParaRPr lang="en-US"/>
          </a:p>
        </p:txBody>
      </p:sp>
    </p:spTree>
    <p:extLst>
      <p:ext uri="{BB962C8B-B14F-4D97-AF65-F5344CB8AC3E}">
        <p14:creationId xmlns:p14="http://schemas.microsoft.com/office/powerpoint/2010/main" val="678583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8</a:t>
            </a:fld>
            <a:endParaRPr lang="en-US"/>
          </a:p>
        </p:txBody>
      </p:sp>
    </p:spTree>
    <p:extLst>
      <p:ext uri="{BB962C8B-B14F-4D97-AF65-F5344CB8AC3E}">
        <p14:creationId xmlns:p14="http://schemas.microsoft.com/office/powerpoint/2010/main" val="110915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26D33-5479-4769-802E-1DFA3D1EC3C2}" type="slidenum">
              <a:rPr lang="en-US" smtClean="0"/>
              <a:t>9</a:t>
            </a:fld>
            <a:endParaRPr lang="en-US"/>
          </a:p>
        </p:txBody>
      </p:sp>
    </p:spTree>
    <p:extLst>
      <p:ext uri="{BB962C8B-B14F-4D97-AF65-F5344CB8AC3E}">
        <p14:creationId xmlns:p14="http://schemas.microsoft.com/office/powerpoint/2010/main" val="2107419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10" name="Picture 9" descr="paperBackingColor.jpg"/>
          <p:cNvPicPr>
            <a:picLocks noChangeAspect="1"/>
          </p:cNvPicPr>
          <p:nvPr/>
        </p:nvPicPr>
        <p:blipFill>
          <a:blip r:embed="rId2"/>
          <a:srcRect l="469" t="13915"/>
          <a:stretch>
            <a:fillRect/>
          </a:stretch>
        </p:blipFill>
        <p:spPr>
          <a:xfrm>
            <a:off x="1613903" y="699248"/>
            <a:ext cx="5916194" cy="3837694"/>
          </a:xfrm>
          <a:prstGeom prst="rect">
            <a:avLst/>
          </a:prstGeom>
          <a:solidFill>
            <a:srgbClr val="FFFFFF">
              <a:shade val="85000"/>
            </a:srgbClr>
          </a:solidFill>
          <a:ln w="22225" cap="sq">
            <a:solidFill>
              <a:srgbClr val="FDFDFD"/>
            </a:solidFill>
            <a:miter lim="800000"/>
          </a:ln>
          <a:effectLst>
            <a:outerShdw blurRad="57150" dist="37500" dir="7560000" sy="98000" kx="80000" ky="63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pic>
      <p:sp>
        <p:nvSpPr>
          <p:cNvPr id="4" name="Date Placeholder 3"/>
          <p:cNvSpPr>
            <a:spLocks noGrp="1"/>
          </p:cNvSpPr>
          <p:nvPr>
            <p:ph type="dt" sz="half" idx="10"/>
          </p:nvPr>
        </p:nvSpPr>
        <p:spPr/>
        <p:txBody>
          <a:body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
        <p:nvSpPr>
          <p:cNvPr id="2" name="Title 1"/>
          <p:cNvSpPr>
            <a:spLocks noGrp="1"/>
          </p:cNvSpPr>
          <p:nvPr>
            <p:ph type="ctrTitle"/>
          </p:nvPr>
        </p:nvSpPr>
        <p:spPr>
          <a:xfrm>
            <a:off x="1709569" y="1143000"/>
            <a:ext cx="5724862" cy="1846961"/>
          </a:xfrm>
        </p:spPr>
        <p:txBody>
          <a:bodyPr vert="horz" lIns="91440" tIns="45720" rIns="91440" bIns="45720" rtlCol="0" anchor="b" anchorCtr="0">
            <a:noAutofit/>
          </a:bodyPr>
          <a:lstStyle>
            <a:lvl1pPr algn="ctr" defTabSz="914400" rtl="0" eaLnBrk="1" latinLnBrk="0" hangingPunct="1">
              <a:spcBef>
                <a:spcPct val="0"/>
              </a:spcBef>
              <a:buNone/>
              <a:defRPr sz="6000" kern="1200">
                <a:solidFill>
                  <a:schemeClr val="bg2">
                    <a:lumMod val="75000"/>
                  </a:schemeClr>
                </a:solidFill>
                <a:effectLst>
                  <a:outerShdw blurRad="50800" dist="38100" dir="2700000" algn="t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09569" y="2994212"/>
            <a:ext cx="5724862" cy="1007200"/>
          </a:xfrm>
        </p:spPr>
        <p:txBody>
          <a:bodyPr vert="horz" lIns="91440" tIns="45720" rIns="91440" bIns="45720" rtlCol="0">
            <a:normAutofit/>
          </a:bodyPr>
          <a:lstStyle>
            <a:lvl1pPr marL="0" indent="0" algn="ctr" defTabSz="914400" rtl="0" eaLnBrk="1" latinLnBrk="0" hangingPunct="1">
              <a:spcBef>
                <a:spcPts val="0"/>
              </a:spcBef>
              <a:buSzPct val="90000"/>
              <a:buFont typeface="Wingdings" pitchFamily="2" charset="2"/>
              <a:buNone/>
              <a:defRPr sz="2000" kern="1200">
                <a:solidFill>
                  <a:schemeClr val="bg2">
                    <a:lumMod val="75000"/>
                  </a:schemeClr>
                </a:solidFill>
                <a:effectLst>
                  <a:outerShdw blurRad="50800" dist="38100" dir="2700000" algn="tl"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BE1EF4-31ED-45C2-AC47-F2718A41336B}" type="datetimeFigureOut">
              <a:rPr lang="en-US" smtClean="0"/>
              <a:t>3/5/2015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t>3/5/2015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0363" y="1143000"/>
            <a:ext cx="3807662" cy="1341344"/>
          </a:xfrm>
        </p:spPr>
        <p:txBody>
          <a:bodyPr anchor="b"/>
          <a:lstStyle>
            <a:lvl1pPr algn="ctr">
              <a:defRPr sz="4400" b="0"/>
            </a:lvl1pPr>
          </a:lstStyle>
          <a:p>
            <a:r>
              <a:rPr lang="en-US" smtClean="0"/>
              <a:t>Click to edit Master title style</a:t>
            </a:r>
            <a:endParaRPr/>
          </a:p>
        </p:txBody>
      </p:sp>
      <p:sp>
        <p:nvSpPr>
          <p:cNvPr id="3" name="Content Placeholder 2"/>
          <p:cNvSpPr>
            <a:spLocks noGrp="1"/>
          </p:cNvSpPr>
          <p:nvPr>
            <p:ph idx="1"/>
          </p:nvPr>
        </p:nvSpPr>
        <p:spPr>
          <a:xfrm>
            <a:off x="4648199" y="605118"/>
            <a:ext cx="3776472" cy="5565495"/>
          </a:xfrm>
        </p:spPr>
        <p:txBody>
          <a:bodyPr>
            <a:normAutofit/>
          </a:bodyPr>
          <a:lstStyle>
            <a:lvl1pPr>
              <a:defRPr sz="2400"/>
            </a:lvl1pPr>
            <a:lvl2pPr>
              <a:defRPr sz="2200"/>
            </a:lvl2pPr>
            <a:lvl3pPr>
              <a:defRPr sz="20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10363" y="2618815"/>
            <a:ext cx="3807662" cy="313316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BE1EF4-31ED-45C2-AC47-F2718A41336B}"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pic>
        <p:nvPicPr>
          <p:cNvPr id="10" name="Picture 9" descr="pictureCaptionBacking.png"/>
          <p:cNvPicPr>
            <a:picLocks noChangeAspect="1"/>
          </p:cNvPicPr>
          <p:nvPr/>
        </p:nvPicPr>
        <p:blipFill>
          <a:blip r:embed="rId2"/>
          <a:srcRect l="52272" t="8889" r="5152" b="16566"/>
          <a:stretch>
            <a:fillRect/>
          </a:stretch>
        </p:blipFill>
        <p:spPr>
          <a:xfrm>
            <a:off x="4594412" y="663388"/>
            <a:ext cx="3893127" cy="5112327"/>
          </a:xfrm>
          <a:prstGeom prst="rect">
            <a:avLst/>
          </a:prstGeom>
        </p:spPr>
      </p:pic>
      <p:sp>
        <p:nvSpPr>
          <p:cNvPr id="11" name="Title 1"/>
          <p:cNvSpPr>
            <a:spLocks noGrp="1"/>
          </p:cNvSpPr>
          <p:nvPr>
            <p:ph type="title"/>
          </p:nvPr>
        </p:nvSpPr>
        <p:spPr>
          <a:xfrm>
            <a:off x="725487" y="1143000"/>
            <a:ext cx="3792537" cy="1341344"/>
          </a:xfrm>
        </p:spPr>
        <p:txBody>
          <a:bodyPr anchor="b"/>
          <a:lstStyle>
            <a:lvl1pPr algn="ctr">
              <a:defRPr sz="4400" b="0"/>
            </a:lvl1pPr>
          </a:lstStyle>
          <a:p>
            <a:r>
              <a:rPr lang="en-US" smtClean="0"/>
              <a:t>Click to edit Master title style</a:t>
            </a:r>
            <a:endParaRPr/>
          </a:p>
        </p:txBody>
      </p:sp>
      <p:sp>
        <p:nvSpPr>
          <p:cNvPr id="12" name="Text Placeholder 3"/>
          <p:cNvSpPr>
            <a:spLocks noGrp="1"/>
          </p:cNvSpPr>
          <p:nvPr>
            <p:ph type="body" sz="half" idx="2"/>
          </p:nvPr>
        </p:nvSpPr>
        <p:spPr>
          <a:xfrm>
            <a:off x="725487" y="2618815"/>
            <a:ext cx="3792537" cy="313316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829938" y="864971"/>
            <a:ext cx="3422075" cy="4709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25487" y="462896"/>
            <a:ext cx="7718425" cy="828021"/>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725489" y="1598613"/>
            <a:ext cx="7718424" cy="45720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685801"/>
            <a:ext cx="1066800" cy="54848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25488" y="685757"/>
            <a:ext cx="6437312" cy="548222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2"/>
      </p:bgRef>
    </p:bg>
    <p:spTree>
      <p:nvGrpSpPr>
        <p:cNvPr id="1" name=""/>
        <p:cNvGrpSpPr/>
        <p:nvPr/>
      </p:nvGrpSpPr>
      <p:grpSpPr>
        <a:xfrm>
          <a:off x="0" y="0"/>
          <a:ext cx="0" cy="0"/>
          <a:chOff x="0" y="0"/>
          <a:chExt cx="0" cy="0"/>
        </a:xfrm>
      </p:grpSpPr>
      <p:pic>
        <p:nvPicPr>
          <p:cNvPr id="12" name="Picture 11" descr="titlePhotoBacking-r.png"/>
          <p:cNvPicPr>
            <a:picLocks noChangeAspect="1"/>
          </p:cNvPicPr>
          <p:nvPr/>
        </p:nvPicPr>
        <p:blipFill>
          <a:blip r:embed="rId2"/>
          <a:srcRect l="17353" t="9412" r="17500" b="32353"/>
          <a:stretch>
            <a:fillRect/>
          </a:stretch>
        </p:blipFill>
        <p:spPr>
          <a:xfrm>
            <a:off x="1586753" y="645459"/>
            <a:ext cx="5957047" cy="3993776"/>
          </a:xfrm>
          <a:prstGeom prst="rect">
            <a:avLst/>
          </a:prstGeom>
        </p:spPr>
      </p:pic>
      <p:sp>
        <p:nvSpPr>
          <p:cNvPr id="4" name="Date Placeholder 3"/>
          <p:cNvSpPr>
            <a:spLocks noGrp="1"/>
          </p:cNvSpPr>
          <p:nvPr>
            <p:ph type="dt" sz="half" idx="10"/>
          </p:nvPr>
        </p:nvSpPr>
        <p:spPr>
          <a:xfrm>
            <a:off x="457200" y="6324600"/>
            <a:ext cx="2133600" cy="273050"/>
          </a:xfrm>
        </p:spPr>
        <p:txBody>
          <a:bodyPr/>
          <a:lstStyle>
            <a:lvl1pPr>
              <a:defRPr sz="1400">
                <a:solidFill>
                  <a:schemeClr val="tx2">
                    <a:lumMod val="75000"/>
                  </a:schemeClr>
                </a:solidFill>
              </a:defRPr>
            </a:lvl1p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a:xfrm>
            <a:off x="3124200" y="6324600"/>
            <a:ext cx="2895600" cy="273050"/>
          </a:xfrm>
        </p:spPr>
        <p:txBody>
          <a:bodyPr/>
          <a:lstStyle>
            <a:lvl1pPr>
              <a:defRPr sz="1400">
                <a:solidFill>
                  <a:schemeClr val="tx2">
                    <a:lumMod val="75000"/>
                  </a:schemeClr>
                </a:solidFill>
              </a:defRPr>
            </a:lvl1pPr>
          </a:lstStyle>
          <a:p>
            <a:endParaRPr lang="en-US"/>
          </a:p>
        </p:txBody>
      </p:sp>
      <p:sp>
        <p:nvSpPr>
          <p:cNvPr id="6" name="Slide Number Placeholder 5"/>
          <p:cNvSpPr>
            <a:spLocks noGrp="1"/>
          </p:cNvSpPr>
          <p:nvPr>
            <p:ph type="sldNum" sz="quarter" idx="12"/>
          </p:nvPr>
        </p:nvSpPr>
        <p:spPr>
          <a:xfrm>
            <a:off x="6553200" y="6324600"/>
            <a:ext cx="2133600" cy="273050"/>
          </a:xfrm>
        </p:spPr>
        <p:txBody>
          <a:bodyPr/>
          <a:lstStyle>
            <a:lvl1pPr>
              <a:defRPr sz="1400">
                <a:solidFill>
                  <a:schemeClr val="tx2">
                    <a:lumMod val="75000"/>
                  </a:schemeClr>
                </a:solidFill>
              </a:defRPr>
            </a:lvl1pPr>
          </a:lstStyle>
          <a:p>
            <a:fld id="{B51EACD6-A525-4B49-8009-7F09B4461B46}" type="slidenum">
              <a:rPr lang="en-US" smtClean="0"/>
              <a:t>‹#›</a:t>
            </a:fld>
            <a:endParaRPr lang="en-US"/>
          </a:p>
        </p:txBody>
      </p:sp>
      <p:sp>
        <p:nvSpPr>
          <p:cNvPr id="2" name="Title 1"/>
          <p:cNvSpPr>
            <a:spLocks noGrp="1"/>
          </p:cNvSpPr>
          <p:nvPr>
            <p:ph type="ctrTitle"/>
          </p:nvPr>
        </p:nvSpPr>
        <p:spPr>
          <a:xfrm>
            <a:off x="524435" y="4953000"/>
            <a:ext cx="8095130" cy="857250"/>
          </a:xfrm>
        </p:spPr>
        <p:txBody>
          <a:bodyPr anchor="b" anchorCtr="0">
            <a:noAutofit/>
          </a:bodyPr>
          <a:lstStyle>
            <a:lvl1pPr>
              <a:defRPr sz="540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524435" y="5791200"/>
            <a:ext cx="8095130" cy="507200"/>
          </a:xfrm>
        </p:spPr>
        <p:txBody>
          <a:bodyPr>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1" name="Picture Placeholder 10"/>
          <p:cNvSpPr>
            <a:spLocks noGrp="1"/>
          </p:cNvSpPr>
          <p:nvPr>
            <p:ph type="pic" sz="quarter" idx="13"/>
          </p:nvPr>
        </p:nvSpPr>
        <p:spPr>
          <a:xfrm>
            <a:off x="1764792" y="804672"/>
            <a:ext cx="5638800" cy="3657600"/>
          </a:xfrm>
        </p:spPr>
        <p:txBody>
          <a:bodyPr/>
          <a:lstStyle>
            <a:lvl1pPr>
              <a:buNone/>
              <a:defRPr>
                <a:solidFill>
                  <a:schemeClr val="bg2"/>
                </a:solidFill>
              </a:defRPr>
            </a:lvl1pPr>
          </a:lstStyle>
          <a:p>
            <a:r>
              <a:rPr lang="en-US" smtClean="0"/>
              <a:t>Drag picture to placeholder or click icon to add</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0818" y="2514600"/>
            <a:ext cx="8162365" cy="914400"/>
          </a:xfrm>
        </p:spPr>
        <p:txBody>
          <a:bodyPr anchor="b" anchorCtr="0"/>
          <a:lstStyle>
            <a:lvl1pPr algn="ctr">
              <a:defRPr sz="5400" b="0" cap="none" baseline="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Text Placeholder 2"/>
          <p:cNvSpPr>
            <a:spLocks noGrp="1"/>
          </p:cNvSpPr>
          <p:nvPr>
            <p:ph type="body" idx="1"/>
          </p:nvPr>
        </p:nvSpPr>
        <p:spPr>
          <a:xfrm>
            <a:off x="490818" y="3429000"/>
            <a:ext cx="8162365" cy="701000"/>
          </a:xfrm>
        </p:spPr>
        <p:txBody>
          <a:bodyPr anchor="t" anchorCtr="0">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400" kern="1200">
                <a:solidFill>
                  <a:schemeClr val="tx2">
                    <a:lumMod val="75000"/>
                  </a:schemeClr>
                </a:solidFill>
                <a:latin typeface="+mn-lt"/>
                <a:ea typeface="+mn-ea"/>
                <a:cs typeface="+mn-cs"/>
              </a:defRPr>
            </a:lvl1pPr>
          </a:lstStyle>
          <a:p>
            <a:fld id="{A6BE1EF4-31ED-45C2-AC47-F2718A41336B}" type="datetimeFigureOut">
              <a:rPr lang="en-US" smtClean="0"/>
              <a:t>3/5/2015</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400" kern="1200">
                <a:solidFill>
                  <a:schemeClr val="tx2">
                    <a:lumMod val="75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400" kern="1200">
                <a:solidFill>
                  <a:schemeClr val="tx2">
                    <a:lumMod val="75000"/>
                  </a:schemeClr>
                </a:solidFill>
                <a:latin typeface="+mn-lt"/>
                <a:ea typeface="+mn-ea"/>
                <a:cs typeface="+mn-cs"/>
              </a:defRPr>
            </a:lvl1pPr>
          </a:lstStyle>
          <a:p>
            <a:fld id="{B51EACD6-A525-4B49-8009-7F09B4461B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23900" y="1598613"/>
            <a:ext cx="3773488"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23900" y="2174875"/>
            <a:ext cx="3773488" cy="3997325"/>
          </a:xfrm>
        </p:spPr>
        <p:txBody>
          <a:bodyPr/>
          <a:lstStyle>
            <a:lvl1pPr>
              <a:defRPr sz="2400"/>
            </a:lvl1pPr>
            <a:lvl2pPr>
              <a:defRPr sz="2200"/>
            </a:lvl2pPr>
            <a:lvl3pPr>
              <a:defRPr sz="2000"/>
            </a:lvl3pPr>
            <a:lvl4pPr>
              <a:defRPr sz="1800"/>
            </a:lvl4pPr>
            <a:lvl5pPr>
              <a:defRPr sz="1800"/>
            </a:lvl5pPr>
            <a:lvl6pPr>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45026" y="1598613"/>
            <a:ext cx="3776472"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3776472" cy="3997325"/>
          </a:xfrm>
        </p:spPr>
        <p:txBody>
          <a:bodyPr/>
          <a:lstStyle>
            <a:lvl1pPr>
              <a:defRPr sz="2400"/>
            </a:lvl1pPr>
            <a:lvl2pPr>
              <a:defRPr sz="2200"/>
            </a:lvl2pPr>
            <a:lvl3pPr>
              <a:defRPr sz="2000"/>
            </a:lvl3pPr>
            <a:lvl4pPr>
              <a:defRPr sz="1800"/>
            </a:lvl4pPr>
            <a:lvl5pPr>
              <a:defRPr sz="1800"/>
            </a:lvl5pPr>
            <a:lvl6pPr>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6BE1EF4-31ED-45C2-AC47-F2718A41336B}" type="datetimeFigureOut">
              <a:rPr lang="en-US" smtClean="0"/>
              <a:t>3/5/2015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
        <p:nvSpPr>
          <p:cNvPr id="8" name="Content Placeholder 2"/>
          <p:cNvSpPr>
            <a:spLocks noGrp="1"/>
          </p:cNvSpPr>
          <p:nvPr>
            <p:ph sz="half" idx="13"/>
          </p:nvPr>
        </p:nvSpPr>
        <p:spPr>
          <a:xfrm>
            <a:off x="723900" y="3914170"/>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
        <p:nvSpPr>
          <p:cNvPr id="8"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BE1EF4-31ED-45C2-AC47-F2718A41336B}" type="datetimeFigureOut">
              <a:rPr lang="en-US" smtClean="0"/>
              <a:t>3/5/2015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t>‹#›</a:t>
            </a:fld>
            <a:endParaRPr lang="en-US"/>
          </a:p>
        </p:txBody>
      </p:sp>
      <p:sp>
        <p:nvSpPr>
          <p:cNvPr id="6" name="Content Placeholder 2"/>
          <p:cNvSpPr>
            <a:spLocks noGrp="1"/>
          </p:cNvSpPr>
          <p:nvPr>
            <p:ph sz="half" idx="1"/>
          </p:nvPr>
        </p:nvSpPr>
        <p:spPr>
          <a:xfrm>
            <a:off x="7239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Content Placeholder 2"/>
          <p:cNvSpPr>
            <a:spLocks noGrp="1"/>
          </p:cNvSpPr>
          <p:nvPr>
            <p:ph sz="half" idx="13"/>
          </p:nvPr>
        </p:nvSpPr>
        <p:spPr>
          <a:xfrm>
            <a:off x="7239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6141" y="314979"/>
            <a:ext cx="7691719" cy="1143000"/>
          </a:xfrm>
          <a:prstGeom prst="rect">
            <a:avLst/>
          </a:prstGeom>
        </p:spPr>
        <p:txBody>
          <a:bodyPr vert="horz" lIns="91440" tIns="45720" rIns="91440" bIns="45720" rtlCol="0" anchor="ctr">
            <a:noAutofit/>
          </a:bodyPr>
          <a:lstStyle/>
          <a:p>
            <a:r>
              <a:rPr/>
              <a:t>Click to edit title style</a:t>
            </a:r>
          </a:p>
        </p:txBody>
      </p:sp>
      <p:sp>
        <p:nvSpPr>
          <p:cNvPr id="3" name="Text Placeholder 2"/>
          <p:cNvSpPr>
            <a:spLocks noGrp="1"/>
          </p:cNvSpPr>
          <p:nvPr>
            <p:ph type="body" idx="1"/>
          </p:nvPr>
        </p:nvSpPr>
        <p:spPr>
          <a:xfrm>
            <a:off x="726141" y="1586753"/>
            <a:ext cx="7691719" cy="4571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400">
                <a:solidFill>
                  <a:schemeClr val="tx1">
                    <a:lumMod val="65000"/>
                    <a:lumOff val="35000"/>
                  </a:schemeClr>
                </a:solidFill>
              </a:defRPr>
            </a:lvl1pPr>
          </a:lstStyle>
          <a:p>
            <a:fld id="{A6BE1EF4-31ED-45C2-AC47-F2718A41336B}" type="datetimeFigureOut">
              <a:rPr lang="en-US" smtClean="0"/>
              <a:t>3/5/2015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lumMod val="65000"/>
                    <a:lumOff val="35000"/>
                  </a:schemeClr>
                </a:solidFill>
              </a:defRPr>
            </a:lvl1pPr>
          </a:lstStyle>
          <a:p>
            <a:fld id="{B51EACD6-A525-4B49-8009-7F09B4461B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5400" kern="1200">
          <a:solidFill>
            <a:schemeClr val="tx1">
              <a:lumMod val="85000"/>
              <a:lumOff val="15000"/>
            </a:schemeClr>
          </a:solidFill>
          <a:latin typeface="+mj-lt"/>
          <a:ea typeface="+mj-ea"/>
          <a:cs typeface="+mj-cs"/>
        </a:defRPr>
      </a:lvl1pPr>
    </p:titleStyle>
    <p:bodyStyle>
      <a:lvl1pPr marL="457200" indent="-457200" algn="l" defTabSz="914400" rtl="0" eaLnBrk="1" latinLnBrk="0" hangingPunct="1">
        <a:spcBef>
          <a:spcPts val="2400"/>
        </a:spcBef>
        <a:buSzPct val="90000"/>
        <a:buFont typeface="Wingdings" pitchFamily="2" charset="2"/>
        <a:buChar char="v"/>
        <a:defRPr sz="24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1200"/>
        </a:spcBef>
        <a:buClr>
          <a:schemeClr val="bg1">
            <a:lumMod val="65000"/>
          </a:schemeClr>
        </a:buClr>
        <a:buSzPct val="90000"/>
        <a:buFont typeface="Wingdings" pitchFamily="2" charset="2"/>
        <a:buChar char="v"/>
        <a:defRPr sz="2200" kern="1200">
          <a:solidFill>
            <a:schemeClr val="tx1">
              <a:lumMod val="75000"/>
              <a:lumOff val="25000"/>
            </a:schemeClr>
          </a:solidFill>
          <a:latin typeface="+mn-lt"/>
          <a:ea typeface="+mn-ea"/>
          <a:cs typeface="+mn-cs"/>
        </a:defRPr>
      </a:lvl2pPr>
      <a:lvl3pPr marL="1263650" indent="-349250" algn="l" defTabSz="914400" rtl="0" eaLnBrk="1" latinLnBrk="0" hangingPunct="1">
        <a:spcBef>
          <a:spcPts val="1200"/>
        </a:spcBef>
        <a:buSzPct val="90000"/>
        <a:buFont typeface="Wingdings" pitchFamily="2" charset="2"/>
        <a:buChar char="v"/>
        <a:defRPr sz="2000" kern="1200">
          <a:solidFill>
            <a:schemeClr val="tx1">
              <a:lumMod val="75000"/>
              <a:lumOff val="25000"/>
            </a:schemeClr>
          </a:solidFill>
          <a:latin typeface="+mn-lt"/>
          <a:ea typeface="+mn-ea"/>
          <a:cs typeface="+mn-cs"/>
        </a:defRPr>
      </a:lvl3pPr>
      <a:lvl4pPr marL="1600200" indent="-336550" algn="l" defTabSz="914400" rtl="0" eaLnBrk="1" latinLnBrk="0" hangingPunct="1">
        <a:spcBef>
          <a:spcPts val="1200"/>
        </a:spcBef>
        <a:buClr>
          <a:schemeClr val="bg1">
            <a:lumMod val="65000"/>
          </a:schemeClr>
        </a:buClr>
        <a:buSzPct val="90000"/>
        <a:buFont typeface="Wingdings" pitchFamily="2" charset="2"/>
        <a:buChar char="v"/>
        <a:defRPr sz="1800" kern="1200">
          <a:solidFill>
            <a:schemeClr val="tx1">
              <a:lumMod val="75000"/>
              <a:lumOff val="25000"/>
            </a:schemeClr>
          </a:solidFill>
          <a:latin typeface="+mn-lt"/>
          <a:ea typeface="+mn-ea"/>
          <a:cs typeface="+mn-cs"/>
        </a:defRPr>
      </a:lvl4pPr>
      <a:lvl5pPr marL="1946275" indent="-346075" algn="l" defTabSz="914400" rtl="0" eaLnBrk="1" latinLnBrk="0" hangingPunct="1">
        <a:spcBef>
          <a:spcPts val="1200"/>
        </a:spcBef>
        <a:buSzPct val="90000"/>
        <a:buFont typeface="Wingdings" pitchFamily="2" charset="2"/>
        <a:buChar char="v"/>
        <a:defRPr sz="1800" kern="1200">
          <a:solidFill>
            <a:schemeClr val="tx1">
              <a:lumMod val="75000"/>
              <a:lumOff val="25000"/>
            </a:schemeClr>
          </a:solidFill>
          <a:latin typeface="+mn-lt"/>
          <a:ea typeface="+mn-ea"/>
          <a:cs typeface="+mn-cs"/>
        </a:defRPr>
      </a:lvl5pPr>
      <a:lvl6pPr marL="2290763" indent="-344488" algn="l" defTabSz="914400" rtl="0" eaLnBrk="1" latinLnBrk="0" hangingPunct="1">
        <a:spcBef>
          <a:spcPct val="20000"/>
        </a:spcBef>
        <a:buClr>
          <a:schemeClr val="bg1">
            <a:lumMod val="65000"/>
          </a:schemeClr>
        </a:buClr>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6pPr>
      <a:lvl7pPr marL="2625725" indent="-344488" algn="l" defTabSz="914400" rtl="0" eaLnBrk="1" latinLnBrk="0" hangingPunct="1">
        <a:spcBef>
          <a:spcPct val="20000"/>
        </a:spcBef>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7pPr>
      <a:lvl8pPr marL="2970213" indent="-344488" algn="l" defTabSz="914400" rtl="0" eaLnBrk="1" latinLnBrk="0" hangingPunct="1">
        <a:spcBef>
          <a:spcPct val="20000"/>
        </a:spcBef>
        <a:buClr>
          <a:schemeClr val="bg1">
            <a:lumMod val="65000"/>
          </a:schemeClr>
        </a:buClr>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8pPr>
      <a:lvl9pPr marL="3313113" indent="-344488" algn="l" defTabSz="914400" rtl="0" eaLnBrk="1" latinLnBrk="0" hangingPunct="1">
        <a:spcBef>
          <a:spcPct val="20000"/>
        </a:spcBef>
        <a:buSzPct val="90000"/>
        <a:buFont typeface="Wingdings" pitchFamily="2" charset="2"/>
        <a:buChar char="v"/>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nfed.org/thinkers/et-lewin.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Student-Suggested Instruction on Assessment Outcomes</a:t>
            </a:r>
            <a:endParaRPr lang="en-US" sz="4000" dirty="0"/>
          </a:p>
        </p:txBody>
      </p:sp>
      <p:sp>
        <p:nvSpPr>
          <p:cNvPr id="3" name="Subtitle 2"/>
          <p:cNvSpPr>
            <a:spLocks noGrp="1"/>
          </p:cNvSpPr>
          <p:nvPr>
            <p:ph type="subTitle" idx="1"/>
          </p:nvPr>
        </p:nvSpPr>
        <p:spPr>
          <a:xfrm>
            <a:off x="1709569" y="3846912"/>
            <a:ext cx="5724862" cy="429218"/>
          </a:xfrm>
        </p:spPr>
        <p:txBody>
          <a:bodyPr>
            <a:normAutofit/>
          </a:bodyPr>
          <a:lstStyle/>
          <a:p>
            <a:r>
              <a:rPr lang="en-US" sz="1600" dirty="0" smtClean="0"/>
              <a:t>Wright </a:t>
            </a:r>
            <a:r>
              <a:rPr lang="en-US" sz="1600" dirty="0"/>
              <a:t>State University, Graduate </a:t>
            </a:r>
            <a:r>
              <a:rPr lang="en-US" sz="1600" dirty="0" smtClean="0"/>
              <a:t>Students</a:t>
            </a:r>
            <a:endParaRPr lang="en-US" sz="1600" dirty="0"/>
          </a:p>
          <a:p>
            <a:endParaRPr lang="en-US" sz="1600" dirty="0"/>
          </a:p>
          <a:p>
            <a:endParaRPr lang="en-US" sz="1600" dirty="0"/>
          </a:p>
          <a:p>
            <a:endParaRPr lang="en-US" sz="1600" dirty="0"/>
          </a:p>
        </p:txBody>
      </p:sp>
      <p:sp>
        <p:nvSpPr>
          <p:cNvPr id="4" name="TextBox 3"/>
          <p:cNvSpPr txBox="1"/>
          <p:nvPr/>
        </p:nvSpPr>
        <p:spPr>
          <a:xfrm>
            <a:off x="2755900" y="3225800"/>
            <a:ext cx="1892300" cy="861774"/>
          </a:xfrm>
          <a:prstGeom prst="rect">
            <a:avLst/>
          </a:prstGeom>
          <a:noFill/>
        </p:spPr>
        <p:txBody>
          <a:bodyPr wrap="square" rtlCol="0">
            <a:spAutoFit/>
          </a:bodyPr>
          <a:lstStyle/>
          <a:p>
            <a:r>
              <a:rPr lang="en-US" sz="1600" dirty="0">
                <a:solidFill>
                  <a:schemeClr val="bg2">
                    <a:lumMod val="75000"/>
                  </a:schemeClr>
                </a:solidFill>
              </a:rPr>
              <a:t>Mariah </a:t>
            </a:r>
            <a:r>
              <a:rPr lang="en-US" sz="1600" dirty="0" err="1">
                <a:solidFill>
                  <a:schemeClr val="bg2">
                    <a:lumMod val="75000"/>
                  </a:schemeClr>
                </a:solidFill>
              </a:rPr>
              <a:t>Vraniak</a:t>
            </a:r>
            <a:endParaRPr lang="en-US" sz="1600" dirty="0">
              <a:solidFill>
                <a:schemeClr val="bg2">
                  <a:lumMod val="75000"/>
                </a:schemeClr>
              </a:solidFill>
            </a:endParaRPr>
          </a:p>
          <a:p>
            <a:r>
              <a:rPr lang="en-US" sz="1600" dirty="0">
                <a:solidFill>
                  <a:schemeClr val="bg2">
                    <a:lumMod val="75000"/>
                  </a:schemeClr>
                </a:solidFill>
              </a:rPr>
              <a:t>Michael </a:t>
            </a:r>
            <a:r>
              <a:rPr lang="en-US" sz="1600" dirty="0" err="1">
                <a:solidFill>
                  <a:schemeClr val="bg2">
                    <a:lumMod val="75000"/>
                  </a:schemeClr>
                </a:solidFill>
              </a:rPr>
              <a:t>Fmura</a:t>
            </a:r>
            <a:endParaRPr lang="en-US" sz="1600" dirty="0">
              <a:solidFill>
                <a:schemeClr val="bg2">
                  <a:lumMod val="75000"/>
                </a:schemeClr>
              </a:solidFill>
            </a:endParaRPr>
          </a:p>
          <a:p>
            <a:r>
              <a:rPr lang="en-US" dirty="0"/>
              <a:t> </a:t>
            </a:r>
          </a:p>
        </p:txBody>
      </p:sp>
      <p:sp>
        <p:nvSpPr>
          <p:cNvPr id="5" name="TextBox 4"/>
          <p:cNvSpPr txBox="1"/>
          <p:nvPr/>
        </p:nvSpPr>
        <p:spPr>
          <a:xfrm>
            <a:off x="4648200" y="3225800"/>
            <a:ext cx="2235200" cy="584776"/>
          </a:xfrm>
          <a:prstGeom prst="rect">
            <a:avLst/>
          </a:prstGeom>
          <a:noFill/>
        </p:spPr>
        <p:txBody>
          <a:bodyPr wrap="square" rtlCol="0">
            <a:spAutoFit/>
          </a:bodyPr>
          <a:lstStyle/>
          <a:p>
            <a:r>
              <a:rPr lang="en-US" sz="1600" dirty="0">
                <a:solidFill>
                  <a:srgbClr val="56633C"/>
                </a:solidFill>
              </a:rPr>
              <a:t>Maggie </a:t>
            </a:r>
            <a:r>
              <a:rPr lang="en-US" sz="1600" dirty="0" err="1">
                <a:solidFill>
                  <a:srgbClr val="56633C"/>
                </a:solidFill>
              </a:rPr>
              <a:t>Demarse</a:t>
            </a:r>
            <a:r>
              <a:rPr lang="en-US" sz="1600" dirty="0">
                <a:solidFill>
                  <a:srgbClr val="56633C"/>
                </a:solidFill>
              </a:rPr>
              <a:t> </a:t>
            </a:r>
          </a:p>
          <a:p>
            <a:r>
              <a:rPr lang="en-US" sz="1600" dirty="0" smtClean="0">
                <a:solidFill>
                  <a:srgbClr val="56633C"/>
                </a:solidFill>
              </a:rPr>
              <a:t>Nicholas </a:t>
            </a:r>
            <a:r>
              <a:rPr lang="en-US" sz="1600" dirty="0">
                <a:solidFill>
                  <a:srgbClr val="56633C"/>
                </a:solidFill>
              </a:rPr>
              <a:t>Davis</a:t>
            </a:r>
          </a:p>
        </p:txBody>
      </p:sp>
    </p:spTree>
    <p:extLst>
      <p:ext uri="{BB962C8B-B14F-4D97-AF65-F5344CB8AC3E}">
        <p14:creationId xmlns:p14="http://schemas.microsoft.com/office/powerpoint/2010/main" val="400737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Who’s the Boss</a:t>
            </a:r>
            <a:endParaRPr lang="en-US" dirty="0"/>
          </a:p>
        </p:txBody>
      </p:sp>
      <p:sp>
        <p:nvSpPr>
          <p:cNvPr id="7" name="Rectangle 6"/>
          <p:cNvSpPr/>
          <p:nvPr/>
        </p:nvSpPr>
        <p:spPr>
          <a:xfrm>
            <a:off x="1054100" y="4672771"/>
            <a:ext cx="7150100" cy="2031325"/>
          </a:xfrm>
          <a:prstGeom prst="rect">
            <a:avLst/>
          </a:prstGeom>
        </p:spPr>
        <p:txBody>
          <a:bodyPr wrap="square">
            <a:spAutoFit/>
          </a:bodyPr>
          <a:lstStyle/>
          <a:p>
            <a:pPr marL="342900" lvl="0" indent="-342900" fontAlgn="base">
              <a:buAutoNum type="arabicPeriod"/>
            </a:pPr>
            <a:endParaRPr lang="en-US" dirty="0" smtClean="0"/>
          </a:p>
          <a:p>
            <a:pPr marL="342900" lvl="0" indent="-342900" fontAlgn="base">
              <a:buAutoNum type="arabicPeriod"/>
            </a:pPr>
            <a:r>
              <a:rPr lang="en-US" dirty="0" smtClean="0"/>
              <a:t>How </a:t>
            </a:r>
            <a:r>
              <a:rPr lang="en-US" dirty="0"/>
              <a:t>do you feel your input for the Monday re-teaching sessions is affecting your </a:t>
            </a:r>
            <a:r>
              <a:rPr lang="en-US" dirty="0" smtClean="0"/>
              <a:t>learning?</a:t>
            </a:r>
          </a:p>
          <a:p>
            <a:pPr marL="342900" lvl="0" indent="-342900" fontAlgn="base">
              <a:buAutoNum type="arabicPeriod"/>
            </a:pPr>
            <a:endParaRPr lang="en-US" dirty="0" smtClean="0"/>
          </a:p>
          <a:p>
            <a:pPr marL="342900" lvl="0" indent="-342900" fontAlgn="base">
              <a:buAutoNum type="arabicPeriod"/>
            </a:pPr>
            <a:r>
              <a:rPr lang="en-US" dirty="0" smtClean="0"/>
              <a:t>What </a:t>
            </a:r>
            <a:r>
              <a:rPr lang="en-US" dirty="0"/>
              <a:t>do you like </a:t>
            </a:r>
            <a:r>
              <a:rPr lang="en-US" dirty="0" smtClean="0"/>
              <a:t>and/or </a:t>
            </a:r>
            <a:r>
              <a:rPr lang="en-US" dirty="0"/>
              <a:t>dislike about being able to provide input for the Monday re-teaching sessions?</a:t>
            </a:r>
          </a:p>
          <a:p>
            <a:pPr lvl="0" fontAlgn="base"/>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66311253"/>
              </p:ext>
            </p:extLst>
          </p:nvPr>
        </p:nvGraphicFramePr>
        <p:xfrm>
          <a:off x="164414" y="1454959"/>
          <a:ext cx="8893090" cy="3247670"/>
        </p:xfrm>
        <a:graphic>
          <a:graphicData uri="http://schemas.openxmlformats.org/drawingml/2006/table">
            <a:tbl>
              <a:tblPr firstRow="1" firstCol="1" bandRow="1">
                <a:tableStyleId>{5C22544A-7EE6-4342-B048-85BDC9FD1C3A}</a:tableStyleId>
              </a:tblPr>
              <a:tblGrid>
                <a:gridCol w="4395229"/>
                <a:gridCol w="963827"/>
                <a:gridCol w="716692"/>
                <a:gridCol w="864973"/>
                <a:gridCol w="976184"/>
                <a:gridCol w="976185"/>
              </a:tblGrid>
              <a:tr h="504470">
                <a:tc>
                  <a:txBody>
                    <a:bodyPr/>
                    <a:lstStyle/>
                    <a:p>
                      <a:pPr marL="0" marR="0">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Strongly Agree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Agree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I do not know</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Disagree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Strongly Disagree</a:t>
                      </a:r>
                      <a:endParaRPr lang="en-US"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739717">
                <a:tc>
                  <a:txBody>
                    <a:bodyPr/>
                    <a:lstStyle/>
                    <a:p>
                      <a:pPr marL="0" marR="0">
                        <a:spcBef>
                          <a:spcPts val="0"/>
                        </a:spcBef>
                        <a:spcAft>
                          <a:spcPts val="0"/>
                        </a:spcAft>
                      </a:pPr>
                      <a:r>
                        <a:rPr lang="en-US" sz="2000" dirty="0" smtClean="0">
                          <a:effectLst/>
                        </a:rPr>
                        <a:t>2.</a:t>
                      </a:r>
                      <a:r>
                        <a:rPr lang="en-US" sz="2000" baseline="0" dirty="0" smtClean="0">
                          <a:effectLst/>
                        </a:rPr>
                        <a:t> </a:t>
                      </a:r>
                      <a:r>
                        <a:rPr lang="en-US" sz="2000" dirty="0" smtClean="0">
                          <a:effectLst/>
                        </a:rPr>
                        <a:t>I </a:t>
                      </a:r>
                      <a:r>
                        <a:rPr lang="en-US" sz="2000" dirty="0">
                          <a:effectLst/>
                        </a:rPr>
                        <a:t>enjoy having input on the instruction for re-teaching in this class. </a:t>
                      </a: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871297">
                <a:tc>
                  <a:txBody>
                    <a:bodyPr/>
                    <a:lstStyle/>
                    <a:p>
                      <a:pPr marL="0" marR="0">
                        <a:spcBef>
                          <a:spcPts val="0"/>
                        </a:spcBef>
                        <a:spcAft>
                          <a:spcPts val="0"/>
                        </a:spcAft>
                      </a:pPr>
                      <a:r>
                        <a:rPr lang="en-US" sz="2000" dirty="0" smtClean="0">
                          <a:effectLst/>
                        </a:rPr>
                        <a:t>3. I </a:t>
                      </a:r>
                      <a:r>
                        <a:rPr lang="en-US" sz="2000" dirty="0">
                          <a:effectLst/>
                        </a:rPr>
                        <a:t>feel more engaged in lessons when I have input for the Monday re-teaching sessions</a:t>
                      </a:r>
                      <a:r>
                        <a:rPr lang="en-US" sz="2000" dirty="0" smtClean="0">
                          <a:effectLst/>
                        </a:rPr>
                        <a:t>.</a:t>
                      </a:r>
                      <a:endParaRPr lang="en-US" sz="2000" dirty="0">
                        <a:effectLst/>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871297">
                <a:tc>
                  <a:txBody>
                    <a:bodyPr/>
                    <a:lstStyle/>
                    <a:p>
                      <a:pPr marL="0" marR="0">
                        <a:spcBef>
                          <a:spcPts val="0"/>
                        </a:spcBef>
                        <a:spcAft>
                          <a:spcPts val="0"/>
                        </a:spcAft>
                      </a:pPr>
                      <a:r>
                        <a:rPr lang="en-US" sz="2000" dirty="0" smtClean="0">
                          <a:effectLst/>
                        </a:rPr>
                        <a:t>5. I </a:t>
                      </a:r>
                      <a:r>
                        <a:rPr lang="en-US" sz="2000" dirty="0">
                          <a:effectLst/>
                        </a:rPr>
                        <a:t>feel that I do better on quizzes when I have input for the Monday re-teaching sessions</a:t>
                      </a:r>
                      <a:r>
                        <a:rPr lang="en-US" sz="2000" dirty="0" smtClean="0">
                          <a:effectLst/>
                        </a:rPr>
                        <a:t>.</a:t>
                      </a:r>
                      <a:endParaRPr lang="en-US" sz="2000" dirty="0">
                        <a:effectLst/>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0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274795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a:t>
            </a:r>
            <a:endParaRPr lang="en-US" dirty="0"/>
          </a:p>
        </p:txBody>
      </p:sp>
      <p:sp>
        <p:nvSpPr>
          <p:cNvPr id="3" name="Content Placeholder 2"/>
          <p:cNvSpPr>
            <a:spLocks noGrp="1"/>
          </p:cNvSpPr>
          <p:nvPr>
            <p:ph idx="1"/>
          </p:nvPr>
        </p:nvSpPr>
        <p:spPr>
          <a:xfrm>
            <a:off x="726140" y="1735034"/>
            <a:ext cx="7691719" cy="4571999"/>
          </a:xfrm>
        </p:spPr>
        <p:txBody>
          <a:bodyPr>
            <a:normAutofit/>
          </a:bodyPr>
          <a:lstStyle/>
          <a:p>
            <a:pPr lvl="0">
              <a:buAutoNum type="arabicPeriod"/>
            </a:pPr>
            <a:r>
              <a:rPr lang="en-US" dirty="0" smtClean="0"/>
              <a:t>Do </a:t>
            </a:r>
            <a:r>
              <a:rPr lang="en-US" dirty="0"/>
              <a:t>you feel that the different methods of re-teaching on Mondays benefit you? Why or why not</a:t>
            </a:r>
            <a:r>
              <a:rPr lang="en-US" dirty="0" smtClean="0"/>
              <a:t>?</a:t>
            </a:r>
          </a:p>
          <a:p>
            <a:pPr lvl="0">
              <a:buAutoNum type="arabicPeriod"/>
            </a:pPr>
            <a:r>
              <a:rPr lang="en-US" dirty="0" smtClean="0"/>
              <a:t>How </a:t>
            </a:r>
            <a:r>
              <a:rPr lang="en-US" dirty="0"/>
              <a:t>do you feel that providing suggestions for the re-teaching on Mondays is affecting your learning in </a:t>
            </a:r>
            <a:r>
              <a:rPr lang="en-US" dirty="0" smtClean="0"/>
              <a:t>* class?</a:t>
            </a:r>
          </a:p>
          <a:p>
            <a:pPr lvl="0">
              <a:buAutoNum type="arabicPeriod"/>
            </a:pPr>
            <a:r>
              <a:rPr lang="en-US" dirty="0" smtClean="0"/>
              <a:t>How </a:t>
            </a:r>
            <a:r>
              <a:rPr lang="en-US" dirty="0"/>
              <a:t>does providing suggestions for the re-teaching methods used on Mondays make you feel about the learning * and motivate you to learn? Why?</a:t>
            </a:r>
          </a:p>
          <a:p>
            <a:pPr marL="0" indent="0">
              <a:buNone/>
            </a:pPr>
            <a:endParaRPr lang="en-US" dirty="0"/>
          </a:p>
        </p:txBody>
      </p:sp>
    </p:spTree>
    <p:extLst>
      <p:ext uri="{BB962C8B-B14F-4D97-AF65-F5344CB8AC3E}">
        <p14:creationId xmlns:p14="http://schemas.microsoft.com/office/powerpoint/2010/main" val="2838633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065" y="240340"/>
            <a:ext cx="8417859" cy="1143000"/>
          </a:xfrm>
        </p:spPr>
        <p:txBody>
          <a:bodyPr/>
          <a:lstStyle/>
          <a:p>
            <a:r>
              <a:rPr lang="en-US" sz="4800" dirty="0" smtClean="0"/>
              <a:t>Data Instruments &amp; Procedures</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5247697"/>
              </p:ext>
            </p:extLst>
          </p:nvPr>
        </p:nvGraphicFramePr>
        <p:xfrm>
          <a:off x="726141" y="1132667"/>
          <a:ext cx="7691719" cy="4571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948027890"/>
              </p:ext>
            </p:extLst>
          </p:nvPr>
        </p:nvGraphicFramePr>
        <p:xfrm>
          <a:off x="1264237" y="2155789"/>
          <a:ext cx="6096000" cy="47283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69426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a:t>P</a:t>
            </a:r>
            <a:r>
              <a:rPr lang="en-US" dirty="0" smtClean="0"/>
              <a:t>re-Survey</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362059163"/>
              </p:ext>
            </p:extLst>
          </p:nvPr>
        </p:nvGraphicFramePr>
        <p:xfrm>
          <a:off x="119742" y="2428875"/>
          <a:ext cx="8860972" cy="2839811"/>
        </p:xfrm>
        <a:graphic>
          <a:graphicData uri="http://schemas.openxmlformats.org/presentationml/2006/ole">
            <mc:AlternateContent xmlns:mc="http://schemas.openxmlformats.org/markup-compatibility/2006">
              <mc:Choice xmlns:v="urn:schemas-microsoft-com:vml" Requires="v">
                <p:oleObj spid="_x0000_s3159" name="Worksheet" r:id="rId5" imgW="5813994" imgH="1760031" progId="Excel.Sheet.12">
                  <p:embed/>
                </p:oleObj>
              </mc:Choice>
              <mc:Fallback>
                <p:oleObj name="Worksheet" r:id="rId5" imgW="5813994" imgH="1760031" progId="Excel.Sheet.12">
                  <p:embed/>
                  <p:pic>
                    <p:nvPicPr>
                      <p:cNvPr id="0" name=""/>
                      <p:cNvPicPr/>
                      <p:nvPr/>
                    </p:nvPicPr>
                    <p:blipFill>
                      <a:blip r:embed="rId6"/>
                      <a:stretch>
                        <a:fillRect/>
                      </a:stretch>
                    </p:blipFill>
                    <p:spPr>
                      <a:xfrm>
                        <a:off x="119742" y="2428875"/>
                        <a:ext cx="8860972" cy="2839811"/>
                      </a:xfrm>
                      <a:prstGeom prst="rect">
                        <a:avLst/>
                      </a:prstGeom>
                    </p:spPr>
                  </p:pic>
                </p:oleObj>
              </mc:Fallback>
            </mc:AlternateContent>
          </a:graphicData>
        </a:graphic>
      </p:graphicFrame>
    </p:spTree>
    <p:extLst>
      <p:ext uri="{BB962C8B-B14F-4D97-AF65-F5344CB8AC3E}">
        <p14:creationId xmlns:p14="http://schemas.microsoft.com/office/powerpoint/2010/main" val="2854746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Pre-Survey</a:t>
            </a:r>
            <a:endParaRPr lang="en-US" dirty="0"/>
          </a:p>
        </p:txBody>
      </p:sp>
      <p:sp>
        <p:nvSpPr>
          <p:cNvPr id="3" name="Content Placeholder 2"/>
          <p:cNvSpPr>
            <a:spLocks noGrp="1"/>
          </p:cNvSpPr>
          <p:nvPr>
            <p:ph idx="1"/>
          </p:nvPr>
        </p:nvSpPr>
        <p:spPr/>
        <p:txBody>
          <a:bodyPr/>
          <a:lstStyle/>
          <a:p>
            <a:r>
              <a:rPr lang="en-US" b="1" i="1" dirty="0" smtClean="0"/>
              <a:t>Question </a:t>
            </a:r>
            <a:r>
              <a:rPr lang="en-US" b="1" i="1" dirty="0"/>
              <a:t>1: How do you feel that you learn best?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28470484"/>
              </p:ext>
            </p:extLst>
          </p:nvPr>
        </p:nvGraphicFramePr>
        <p:xfrm>
          <a:off x="150013" y="2122961"/>
          <a:ext cx="8810776" cy="4475548"/>
        </p:xfrm>
        <a:graphic>
          <a:graphicData uri="http://schemas.openxmlformats.org/drawingml/2006/table">
            <a:tbl>
              <a:tblPr firstRow="1" bandRow="1">
                <a:tableStyleId>{5C22544A-7EE6-4342-B048-85BDC9FD1C3A}</a:tableStyleId>
              </a:tblPr>
              <a:tblGrid>
                <a:gridCol w="2202694"/>
                <a:gridCol w="2202694"/>
                <a:gridCol w="2055464"/>
                <a:gridCol w="2349924"/>
              </a:tblGrid>
              <a:tr h="566482">
                <a:tc>
                  <a:txBody>
                    <a:bodyPr/>
                    <a:lstStyle/>
                    <a:p>
                      <a:pPr algn="ctr"/>
                      <a:r>
                        <a:rPr lang="en-US" sz="2600" dirty="0" smtClean="0"/>
                        <a:t>Visual</a:t>
                      </a:r>
                      <a:endParaRPr lang="en-US" sz="2600" dirty="0"/>
                    </a:p>
                  </a:txBody>
                  <a:tcPr marL="132162" marR="132162" marT="66081" marB="66081"/>
                </a:tc>
                <a:tc>
                  <a:txBody>
                    <a:bodyPr/>
                    <a:lstStyle/>
                    <a:p>
                      <a:pPr algn="ctr"/>
                      <a:r>
                        <a:rPr lang="en-US" sz="2600" dirty="0" smtClean="0"/>
                        <a:t>Audio</a:t>
                      </a:r>
                      <a:endParaRPr lang="en-US" sz="2600" dirty="0"/>
                    </a:p>
                  </a:txBody>
                  <a:tcPr marL="132162" marR="132162" marT="66081" marB="66081"/>
                </a:tc>
                <a:tc>
                  <a:txBody>
                    <a:bodyPr/>
                    <a:lstStyle/>
                    <a:p>
                      <a:pPr algn="ctr"/>
                      <a:r>
                        <a:rPr lang="en-US" sz="2600" dirty="0" smtClean="0"/>
                        <a:t>Hands</a:t>
                      </a:r>
                      <a:r>
                        <a:rPr lang="en-US" sz="2600" baseline="0" dirty="0" smtClean="0"/>
                        <a:t> on</a:t>
                      </a:r>
                      <a:endParaRPr lang="en-US" sz="2600" dirty="0"/>
                    </a:p>
                  </a:txBody>
                  <a:tcPr marL="132162" marR="132162" marT="66081" marB="66081"/>
                </a:tc>
                <a:tc>
                  <a:txBody>
                    <a:bodyPr/>
                    <a:lstStyle/>
                    <a:p>
                      <a:pPr algn="ctr"/>
                      <a:r>
                        <a:rPr lang="en-US" sz="2600" dirty="0" smtClean="0"/>
                        <a:t>Interpersonal</a:t>
                      </a:r>
                      <a:endParaRPr lang="en-US" sz="2600" dirty="0"/>
                    </a:p>
                  </a:txBody>
                  <a:tcPr marL="132162" marR="132162" marT="66081" marB="66081"/>
                </a:tc>
              </a:tr>
              <a:tr h="620633">
                <a:tc>
                  <a:txBody>
                    <a:bodyPr/>
                    <a:lstStyle/>
                    <a:p>
                      <a:r>
                        <a:rPr lang="en-US" sz="1400" dirty="0" smtClean="0">
                          <a:solidFill>
                            <a:srgbClr val="FF0000"/>
                          </a:solidFill>
                          <a:effectLst/>
                          <a:latin typeface="Times New Roman" panose="02020603050405020304" pitchFamily="18" charset="0"/>
                          <a:ea typeface="Calibri" panose="020F0502020204030204" pitchFamily="34" charset="0"/>
                        </a:rPr>
                        <a:t>“I learn best from videos and graphic organizers…”</a:t>
                      </a:r>
                      <a:endParaRPr lang="en-US" sz="1400" dirty="0">
                        <a:solidFill>
                          <a:srgbClr val="FF0000"/>
                        </a:solidFill>
                      </a:endParaRPr>
                    </a:p>
                  </a:txBody>
                  <a:tcPr marL="132162" marR="132162" marT="66081" marB="66081"/>
                </a:tc>
                <a:tc>
                  <a:txBody>
                    <a:bodyPr/>
                    <a:lstStyle/>
                    <a:p>
                      <a:r>
                        <a:rPr lang="en-US" sz="1400" kern="1200" dirty="0" smtClean="0">
                          <a:solidFill>
                            <a:schemeClr val="dk1"/>
                          </a:solidFill>
                          <a:effectLst/>
                          <a:latin typeface="+mn-lt"/>
                          <a:ea typeface="+mn-ea"/>
                          <a:cs typeface="+mn-cs"/>
                        </a:rPr>
                        <a:t>“…putting my headphones on and listening to music…”</a:t>
                      </a:r>
                      <a:endParaRPr lang="en-US" sz="1400" dirty="0"/>
                    </a:p>
                  </a:txBody>
                  <a:tcPr marL="132162" marR="132162" marT="66081" marB="66081"/>
                </a:tc>
                <a:tc>
                  <a:txBody>
                    <a:bodyPr/>
                    <a:lstStyle/>
                    <a:p>
                      <a:r>
                        <a:rPr lang="en-US" sz="1400" dirty="0" smtClean="0"/>
                        <a:t>“</a:t>
                      </a:r>
                      <a:r>
                        <a:rPr lang="en-US" sz="1400" kern="1200" dirty="0" smtClean="0">
                          <a:solidFill>
                            <a:schemeClr val="dk1"/>
                          </a:solidFill>
                          <a:effectLst/>
                          <a:latin typeface="+mn-lt"/>
                          <a:ea typeface="+mn-ea"/>
                          <a:cs typeface="+mn-cs"/>
                        </a:rPr>
                        <a:t>Hands on learning …”</a:t>
                      </a:r>
                      <a:endParaRPr lang="en-US" sz="1400" dirty="0"/>
                    </a:p>
                  </a:txBody>
                  <a:tcPr marL="132162" marR="132162" marT="66081" marB="66081"/>
                </a:tc>
                <a:tc>
                  <a:txBody>
                    <a:bodyPr/>
                    <a:lstStyle/>
                    <a:p>
                      <a:r>
                        <a:rPr lang="en-US" sz="1400" kern="1200" dirty="0" smtClean="0">
                          <a:solidFill>
                            <a:srgbClr val="FF0000"/>
                          </a:solidFill>
                          <a:effectLst/>
                          <a:latin typeface="+mn-lt"/>
                          <a:ea typeface="+mn-ea"/>
                          <a:cs typeface="+mn-cs"/>
                        </a:rPr>
                        <a:t>“…getting up and “acting out” plays rather than just reading it.”</a:t>
                      </a:r>
                      <a:endParaRPr lang="en-US" sz="1400" dirty="0">
                        <a:solidFill>
                          <a:srgbClr val="FF0000"/>
                        </a:solidFill>
                      </a:endParaRPr>
                    </a:p>
                  </a:txBody>
                  <a:tcPr marL="132162" marR="132162" marT="66081" marB="66081"/>
                </a:tc>
              </a:tr>
              <a:tr h="7998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“I learn best when a similar equation is solved...”</a:t>
                      </a:r>
                      <a:endParaRPr lang="en-US" sz="1400" dirty="0" smtClean="0"/>
                    </a:p>
                  </a:txBody>
                  <a:tcPr marL="132162" marR="132162" marT="66081" marB="66081"/>
                </a:tc>
                <a:tc>
                  <a:txBody>
                    <a:bodyPr/>
                    <a:lstStyle/>
                    <a:p>
                      <a:r>
                        <a:rPr lang="en-US" sz="1400" kern="1200" dirty="0" smtClean="0">
                          <a:solidFill>
                            <a:schemeClr val="dk1"/>
                          </a:solidFill>
                          <a:effectLst/>
                          <a:latin typeface="+mn-lt"/>
                          <a:ea typeface="+mn-ea"/>
                          <a:cs typeface="+mn-cs"/>
                        </a:rPr>
                        <a:t>“I like listening to music…”</a:t>
                      </a:r>
                      <a:endParaRPr lang="en-US" sz="1400" dirty="0"/>
                    </a:p>
                  </a:txBody>
                  <a:tcPr marL="132162" marR="132162" marT="66081" marB="66081"/>
                </a:tc>
                <a:tc>
                  <a:txBody>
                    <a:bodyPr/>
                    <a:lstStyle/>
                    <a:p>
                      <a:r>
                        <a:rPr lang="en-US" sz="1400" kern="1200" dirty="0" smtClean="0">
                          <a:solidFill>
                            <a:schemeClr val="dk1"/>
                          </a:solidFill>
                          <a:effectLst/>
                          <a:latin typeface="+mn-lt"/>
                          <a:ea typeface="+mn-ea"/>
                          <a:cs typeface="+mn-cs"/>
                        </a:rPr>
                        <a:t>“I learn best with hands-on experiments…”</a:t>
                      </a:r>
                      <a:endParaRPr lang="en-US" sz="1400" dirty="0"/>
                    </a:p>
                  </a:txBody>
                  <a:tcPr marL="132162" marR="132162" marT="66081" marB="66081"/>
                </a:tc>
                <a:tc>
                  <a:txBody>
                    <a:bodyPr/>
                    <a:lstStyle/>
                    <a:p>
                      <a:r>
                        <a:rPr lang="en-US" sz="1400" kern="1200" dirty="0" smtClean="0">
                          <a:solidFill>
                            <a:schemeClr val="dk1"/>
                          </a:solidFill>
                          <a:effectLst/>
                          <a:latin typeface="+mn-lt"/>
                          <a:ea typeface="+mn-ea"/>
                          <a:cs typeface="+mn-cs"/>
                        </a:rPr>
                        <a:t>“I learn best when I am active”</a:t>
                      </a:r>
                      <a:endParaRPr lang="en-US" sz="1400" dirty="0"/>
                    </a:p>
                  </a:txBody>
                  <a:tcPr marL="132162" marR="132162" marT="66081" marB="66081"/>
                </a:tc>
              </a:tr>
              <a:tr h="792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effectLst/>
                          <a:latin typeface="+mn-lt"/>
                          <a:ea typeface="+mn-ea"/>
                          <a:cs typeface="+mn-cs"/>
                        </a:rPr>
                        <a:t>“Watching a teacher do an example on the board…”</a:t>
                      </a:r>
                      <a:endParaRPr lang="en-US" sz="1400" dirty="0" smtClean="0">
                        <a:solidFill>
                          <a:schemeClr val="tx1"/>
                        </a:solidFill>
                      </a:endParaRPr>
                    </a:p>
                  </a:txBody>
                  <a:tcPr marL="132162" marR="132162" marT="66081" marB="66081"/>
                </a:tc>
                <a:tc>
                  <a:txBody>
                    <a:bodyPr/>
                    <a:lstStyle/>
                    <a:p>
                      <a:r>
                        <a:rPr lang="en-US" sz="1400" kern="1200" dirty="0" smtClean="0">
                          <a:solidFill>
                            <a:schemeClr val="dk1"/>
                          </a:solidFill>
                          <a:effectLst/>
                          <a:latin typeface="+mn-lt"/>
                          <a:ea typeface="+mn-ea"/>
                          <a:cs typeface="+mn-cs"/>
                        </a:rPr>
                        <a:t>“I learn best listening to a video or music”</a:t>
                      </a:r>
                      <a:endParaRPr lang="en-US" sz="1400" dirty="0"/>
                    </a:p>
                  </a:txBody>
                  <a:tcPr marL="132162" marR="132162" marT="66081" marB="6608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“Like labs, hands on…”</a:t>
                      </a:r>
                      <a:endParaRPr lang="en-US" sz="1400" dirty="0" smtClean="0"/>
                    </a:p>
                    <a:p>
                      <a:endParaRPr lang="en-US" sz="1400" dirty="0"/>
                    </a:p>
                  </a:txBody>
                  <a:tcPr marL="132162" marR="132162" marT="66081" marB="66081"/>
                </a:tc>
                <a:tc>
                  <a:txBody>
                    <a:bodyPr/>
                    <a:lstStyle/>
                    <a:p>
                      <a:r>
                        <a:rPr lang="en-US" sz="1400" kern="1200" dirty="0" smtClean="0">
                          <a:solidFill>
                            <a:srgbClr val="FF0000"/>
                          </a:solidFill>
                          <a:effectLst/>
                          <a:latin typeface="+mn-lt"/>
                          <a:ea typeface="+mn-ea"/>
                          <a:cs typeface="+mn-cs"/>
                        </a:rPr>
                        <a:t>“… I would learn best with partner’s”</a:t>
                      </a:r>
                      <a:endParaRPr lang="en-US" sz="1400" dirty="0">
                        <a:solidFill>
                          <a:srgbClr val="FF0000"/>
                        </a:solidFill>
                      </a:endParaRPr>
                    </a:p>
                  </a:txBody>
                  <a:tcPr marL="132162" marR="132162" marT="66081" marB="66081"/>
                </a:tc>
              </a:tr>
              <a:tr h="535989">
                <a:tc>
                  <a:txBody>
                    <a:bodyPr/>
                    <a:lstStyle/>
                    <a:p>
                      <a:r>
                        <a:rPr lang="en-US" sz="1400" kern="1200" dirty="0" smtClean="0">
                          <a:solidFill>
                            <a:srgbClr val="FF0000"/>
                          </a:solidFill>
                          <a:effectLst/>
                          <a:latin typeface="+mn-lt"/>
                          <a:ea typeface="+mn-ea"/>
                          <a:cs typeface="+mn-cs"/>
                        </a:rPr>
                        <a:t>“I learn best when shown examples of what we are talking about…”</a:t>
                      </a:r>
                      <a:endParaRPr lang="en-US" sz="1400" dirty="0">
                        <a:solidFill>
                          <a:srgbClr val="FF0000"/>
                        </a:solidFill>
                      </a:endParaRPr>
                    </a:p>
                  </a:txBody>
                  <a:tcPr marL="132162" marR="132162" marT="66081" marB="6608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“I feel like I learn when it’s quite or soft/quite music”</a:t>
                      </a:r>
                    </a:p>
                  </a:txBody>
                  <a:tcPr marL="132162" marR="132162" marT="66081" marB="66081"/>
                </a:tc>
                <a:tc>
                  <a:txBody>
                    <a:bodyPr/>
                    <a:lstStyle/>
                    <a:p>
                      <a:r>
                        <a:rPr lang="en-US" sz="1400" kern="1200" dirty="0" smtClean="0">
                          <a:solidFill>
                            <a:srgbClr val="FF0000"/>
                          </a:solidFill>
                          <a:effectLst/>
                          <a:latin typeface="+mn-lt"/>
                          <a:ea typeface="+mn-ea"/>
                          <a:cs typeface="+mn-cs"/>
                        </a:rPr>
                        <a:t>“I learned best by doing hands on activities.”</a:t>
                      </a:r>
                      <a:endParaRPr lang="en-US" sz="1400" dirty="0">
                        <a:solidFill>
                          <a:srgbClr val="FF0000"/>
                        </a:solidFill>
                      </a:endParaRPr>
                    </a:p>
                  </a:txBody>
                  <a:tcPr marL="132162" marR="132162" marT="66081" marB="66081"/>
                </a:tc>
                <a:tc>
                  <a:txBody>
                    <a:bodyPr/>
                    <a:lstStyle/>
                    <a:p>
                      <a:r>
                        <a:rPr lang="en-US" sz="1400" kern="1200" dirty="0" smtClean="0">
                          <a:solidFill>
                            <a:schemeClr val="dk1"/>
                          </a:solidFill>
                          <a:effectLst/>
                          <a:latin typeface="+mn-lt"/>
                          <a:ea typeface="+mn-ea"/>
                          <a:cs typeface="+mn-cs"/>
                        </a:rPr>
                        <a:t>“…by talking as a class”</a:t>
                      </a:r>
                      <a:endParaRPr lang="en-US" sz="1400" dirty="0"/>
                    </a:p>
                  </a:txBody>
                  <a:tcPr marL="132162" marR="132162" marT="66081" marB="66081"/>
                </a:tc>
              </a:tr>
              <a:tr h="647138">
                <a:tc>
                  <a:txBody>
                    <a:bodyPr/>
                    <a:lstStyle/>
                    <a:p>
                      <a:r>
                        <a:rPr lang="en-US" sz="1400" kern="1200" dirty="0" smtClean="0">
                          <a:solidFill>
                            <a:schemeClr val="dk1"/>
                          </a:solidFill>
                          <a:effectLst/>
                          <a:latin typeface="+mn-lt"/>
                          <a:ea typeface="+mn-ea"/>
                          <a:cs typeface="+mn-cs"/>
                        </a:rPr>
                        <a:t>“I find it better when I </a:t>
                      </a:r>
                      <a:r>
                        <a:rPr lang="en-US" sz="1400" kern="1200" dirty="0" err="1" smtClean="0">
                          <a:solidFill>
                            <a:schemeClr val="dk1"/>
                          </a:solidFill>
                          <a:effectLst/>
                          <a:latin typeface="+mn-lt"/>
                          <a:ea typeface="+mn-ea"/>
                          <a:cs typeface="+mn-cs"/>
                        </a:rPr>
                        <a:t>whatch</a:t>
                      </a:r>
                      <a:r>
                        <a:rPr lang="en-US" sz="1400" kern="1200" dirty="0" smtClean="0">
                          <a:solidFill>
                            <a:schemeClr val="dk1"/>
                          </a:solidFill>
                          <a:effectLst/>
                          <a:latin typeface="+mn-lt"/>
                          <a:ea typeface="+mn-ea"/>
                          <a:cs typeface="+mn-cs"/>
                        </a:rPr>
                        <a:t> videos of people doing it”</a:t>
                      </a:r>
                      <a:endParaRPr lang="en-US" sz="1400" dirty="0"/>
                    </a:p>
                  </a:txBody>
                  <a:tcPr marL="132162" marR="132162" marT="66081" marB="66081"/>
                </a:tc>
                <a:tc>
                  <a:txBody>
                    <a:bodyPr/>
                    <a:lstStyle/>
                    <a:p>
                      <a:r>
                        <a:rPr lang="en-US" sz="1400" kern="1200" dirty="0" smtClean="0">
                          <a:solidFill>
                            <a:schemeClr val="dk1"/>
                          </a:solidFill>
                          <a:effectLst/>
                          <a:latin typeface="+mn-lt"/>
                          <a:ea typeface="+mn-ea"/>
                          <a:cs typeface="+mn-cs"/>
                        </a:rPr>
                        <a:t>“I learn best by listening to </a:t>
                      </a:r>
                      <a:r>
                        <a:rPr lang="en-US" sz="1400" kern="1200" dirty="0" err="1" smtClean="0">
                          <a:solidFill>
                            <a:schemeClr val="dk1"/>
                          </a:solidFill>
                          <a:effectLst/>
                          <a:latin typeface="+mn-lt"/>
                          <a:ea typeface="+mn-ea"/>
                          <a:cs typeface="+mn-cs"/>
                        </a:rPr>
                        <a:t>pentatonics</a:t>
                      </a:r>
                      <a:r>
                        <a:rPr lang="en-US" sz="1400" kern="1200" dirty="0" smtClean="0">
                          <a:solidFill>
                            <a:schemeClr val="dk1"/>
                          </a:solidFill>
                          <a:effectLst/>
                          <a:latin typeface="+mn-lt"/>
                          <a:ea typeface="+mn-ea"/>
                          <a:cs typeface="+mn-cs"/>
                        </a:rPr>
                        <a:t>…”</a:t>
                      </a:r>
                      <a:endParaRPr lang="en-US" sz="1400" dirty="0"/>
                    </a:p>
                  </a:txBody>
                  <a:tcPr marL="132162" marR="132162" marT="66081" marB="66081"/>
                </a:tc>
                <a:tc>
                  <a:txBody>
                    <a:bodyPr/>
                    <a:lstStyle/>
                    <a:p>
                      <a:r>
                        <a:rPr lang="en-US" sz="1400" kern="1200" dirty="0" smtClean="0">
                          <a:solidFill>
                            <a:schemeClr val="dk1"/>
                          </a:solidFill>
                          <a:effectLst/>
                          <a:latin typeface="+mn-lt"/>
                          <a:ea typeface="+mn-ea"/>
                          <a:cs typeface="+mn-cs"/>
                        </a:rPr>
                        <a:t>“hands on! with things I can </a:t>
                      </a:r>
                      <a:r>
                        <a:rPr lang="en-US" sz="1400" kern="1200" dirty="0" err="1" smtClean="0">
                          <a:solidFill>
                            <a:schemeClr val="dk1"/>
                          </a:solidFill>
                          <a:effectLst/>
                          <a:latin typeface="+mn-lt"/>
                          <a:ea typeface="+mn-ea"/>
                          <a:cs typeface="+mn-cs"/>
                        </a:rPr>
                        <a:t>hae</a:t>
                      </a:r>
                      <a:r>
                        <a:rPr lang="en-US" sz="1400" kern="1200" dirty="0" smtClean="0">
                          <a:solidFill>
                            <a:schemeClr val="dk1"/>
                          </a:solidFill>
                          <a:effectLst/>
                          <a:latin typeface="+mn-lt"/>
                          <a:ea typeface="+mn-ea"/>
                          <a:cs typeface="+mn-cs"/>
                        </a:rPr>
                        <a:t> interactive notebook… </a:t>
                      </a:r>
                      <a:r>
                        <a:rPr lang="en-US" sz="1400" kern="1200" dirty="0" err="1" smtClean="0">
                          <a:solidFill>
                            <a:schemeClr val="dk1"/>
                          </a:solidFill>
                          <a:effectLst/>
                          <a:latin typeface="+mn-lt"/>
                          <a:ea typeface="+mn-ea"/>
                          <a:cs typeface="+mn-cs"/>
                        </a:rPr>
                        <a:t>yeaa</a:t>
                      </a:r>
                      <a:r>
                        <a:rPr lang="en-US" sz="1400" kern="1200" dirty="0" smtClean="0">
                          <a:solidFill>
                            <a:schemeClr val="dk1"/>
                          </a:solidFill>
                          <a:effectLst/>
                          <a:latin typeface="+mn-lt"/>
                          <a:ea typeface="+mn-ea"/>
                          <a:cs typeface="+mn-cs"/>
                        </a:rPr>
                        <a:t>”</a:t>
                      </a:r>
                      <a:endParaRPr lang="en-US" sz="1400" dirty="0"/>
                    </a:p>
                  </a:txBody>
                  <a:tcPr marL="132162" marR="132162" marT="66081" marB="66081"/>
                </a:tc>
                <a:tc>
                  <a:txBody>
                    <a:bodyPr/>
                    <a:lstStyle/>
                    <a:p>
                      <a:r>
                        <a:rPr lang="en-US" sz="1400" kern="1200" dirty="0" smtClean="0">
                          <a:solidFill>
                            <a:schemeClr val="dk1"/>
                          </a:solidFill>
                          <a:effectLst/>
                          <a:latin typeface="+mn-lt"/>
                          <a:ea typeface="+mn-ea"/>
                          <a:cs typeface="+mn-cs"/>
                        </a:rPr>
                        <a:t>“I think I learn best by experience.”</a:t>
                      </a:r>
                      <a:endParaRPr lang="en-US" sz="1200" dirty="0"/>
                    </a:p>
                  </a:txBody>
                  <a:tcPr marL="132162" marR="132162" marT="66081" marB="66081"/>
                </a:tc>
              </a:tr>
            </a:tbl>
          </a:graphicData>
        </a:graphic>
      </p:graphicFrame>
    </p:spTree>
    <p:extLst>
      <p:ext uri="{BB962C8B-B14F-4D97-AF65-F5344CB8AC3E}">
        <p14:creationId xmlns:p14="http://schemas.microsoft.com/office/powerpoint/2010/main" val="2383265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Who’s the Boss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587567731"/>
              </p:ext>
            </p:extLst>
          </p:nvPr>
        </p:nvGraphicFramePr>
        <p:xfrm>
          <a:off x="119744" y="2051479"/>
          <a:ext cx="8915400" cy="3162777"/>
        </p:xfrm>
        <a:graphic>
          <a:graphicData uri="http://schemas.openxmlformats.org/presentationml/2006/ole">
            <mc:AlternateContent xmlns:mc="http://schemas.openxmlformats.org/markup-compatibility/2006">
              <mc:Choice xmlns:v="urn:schemas-microsoft-com:vml" Requires="v">
                <p:oleObj spid="_x0000_s5205" name="Worksheet" r:id="rId5" imgW="5608320" imgH="1958136" progId="Excel.Sheet.12">
                  <p:embed/>
                </p:oleObj>
              </mc:Choice>
              <mc:Fallback>
                <p:oleObj name="Worksheet" r:id="rId5" imgW="5608320" imgH="1958136" progId="Excel.Sheet.12">
                  <p:embed/>
                  <p:pic>
                    <p:nvPicPr>
                      <p:cNvPr id="0" name=""/>
                      <p:cNvPicPr/>
                      <p:nvPr/>
                    </p:nvPicPr>
                    <p:blipFill>
                      <a:blip r:embed="rId6"/>
                      <a:stretch>
                        <a:fillRect/>
                      </a:stretch>
                    </p:blipFill>
                    <p:spPr>
                      <a:xfrm>
                        <a:off x="119744" y="2051479"/>
                        <a:ext cx="8915400" cy="3162777"/>
                      </a:xfrm>
                      <a:prstGeom prst="rect">
                        <a:avLst/>
                      </a:prstGeom>
                    </p:spPr>
                  </p:pic>
                </p:oleObj>
              </mc:Fallback>
            </mc:AlternateContent>
          </a:graphicData>
        </a:graphic>
      </p:graphicFrame>
    </p:spTree>
    <p:extLst>
      <p:ext uri="{BB962C8B-B14F-4D97-AF65-F5344CB8AC3E}">
        <p14:creationId xmlns:p14="http://schemas.microsoft.com/office/powerpoint/2010/main" val="3411454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Who’s the Boss</a:t>
            </a:r>
            <a:endParaRPr lang="en-US" sz="4800" dirty="0"/>
          </a:p>
        </p:txBody>
      </p:sp>
      <p:sp>
        <p:nvSpPr>
          <p:cNvPr id="3" name="Content Placeholder 2"/>
          <p:cNvSpPr>
            <a:spLocks noGrp="1"/>
          </p:cNvSpPr>
          <p:nvPr>
            <p:ph idx="1"/>
          </p:nvPr>
        </p:nvSpPr>
        <p:spPr/>
        <p:txBody>
          <a:bodyPr/>
          <a:lstStyle/>
          <a:p>
            <a:r>
              <a:rPr lang="en-US" b="1" i="1" dirty="0"/>
              <a:t>Question 1: How do you feel your input for the Monday re-teaching sessions is affecting your learning?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62671399"/>
              </p:ext>
            </p:extLst>
          </p:nvPr>
        </p:nvGraphicFramePr>
        <p:xfrm>
          <a:off x="256031" y="2441780"/>
          <a:ext cx="8644128" cy="4202016"/>
        </p:xfrm>
        <a:graphic>
          <a:graphicData uri="http://schemas.openxmlformats.org/drawingml/2006/table">
            <a:tbl>
              <a:tblPr firstRow="1" bandRow="1">
                <a:tableStyleId>{5C22544A-7EE6-4342-B048-85BDC9FD1C3A}</a:tableStyleId>
              </a:tblPr>
              <a:tblGrid>
                <a:gridCol w="2881376"/>
                <a:gridCol w="2881376"/>
                <a:gridCol w="2881376"/>
              </a:tblGrid>
              <a:tr h="437051">
                <a:tc>
                  <a:txBody>
                    <a:bodyPr/>
                    <a:lstStyle/>
                    <a:p>
                      <a:pPr algn="ctr"/>
                      <a:r>
                        <a:rPr lang="en-US" sz="1800" dirty="0" smtClean="0"/>
                        <a:t>Content understanding</a:t>
                      </a:r>
                      <a:endParaRPr lang="en-US" sz="1800" dirty="0"/>
                    </a:p>
                  </a:txBody>
                  <a:tcPr marL="120864" marR="120864" marT="60432" marB="60432"/>
                </a:tc>
                <a:tc>
                  <a:txBody>
                    <a:bodyPr/>
                    <a:lstStyle/>
                    <a:p>
                      <a:pPr algn="ctr"/>
                      <a:r>
                        <a:rPr lang="en-US" sz="1800" dirty="0" smtClean="0"/>
                        <a:t>Addresses</a:t>
                      </a:r>
                      <a:r>
                        <a:rPr lang="en-US" sz="1800" baseline="0" dirty="0" smtClean="0"/>
                        <a:t> learning preferences</a:t>
                      </a:r>
                      <a:endParaRPr lang="en-US" sz="1800" dirty="0"/>
                    </a:p>
                  </a:txBody>
                  <a:tcPr marL="120864" marR="120864" marT="60432" marB="60432"/>
                </a:tc>
                <a:tc>
                  <a:txBody>
                    <a:bodyPr/>
                    <a:lstStyle/>
                    <a:p>
                      <a:pPr algn="ctr"/>
                      <a:r>
                        <a:rPr lang="en-US" sz="1800" dirty="0" smtClean="0"/>
                        <a:t>Student investment</a:t>
                      </a:r>
                      <a:endParaRPr lang="en-US" sz="1800" dirty="0"/>
                    </a:p>
                  </a:txBody>
                  <a:tcPr marL="120864" marR="120864" marT="60432" marB="60432"/>
                </a:tc>
              </a:tr>
              <a:tr h="1028230">
                <a:tc>
                  <a:txBody>
                    <a:bodyPr/>
                    <a:lstStyle/>
                    <a:p>
                      <a:r>
                        <a:rPr lang="en-US" sz="1600" kern="1200" dirty="0" smtClean="0">
                          <a:solidFill>
                            <a:srgbClr val="FF0000"/>
                          </a:solidFill>
                          <a:effectLst/>
                          <a:latin typeface="+mn-lt"/>
                          <a:ea typeface="+mn-ea"/>
                          <a:cs typeface="+mn-cs"/>
                        </a:rPr>
                        <a:t>“I feel like going over it again gave me a better understanding of what I was learning and it answered all the questions I had.”</a:t>
                      </a:r>
                      <a:endParaRPr lang="en-US" sz="1400" dirty="0">
                        <a:solidFill>
                          <a:srgbClr val="FF0000"/>
                        </a:solidFill>
                      </a:endParaRPr>
                    </a:p>
                  </a:txBody>
                  <a:tcPr marL="120864" marR="120864" marT="60432" marB="60432"/>
                </a:tc>
                <a:tc>
                  <a:txBody>
                    <a:bodyPr/>
                    <a:lstStyle/>
                    <a:p>
                      <a:r>
                        <a:rPr lang="en-US" sz="1600" kern="1200" dirty="0" smtClean="0">
                          <a:solidFill>
                            <a:schemeClr val="dk1"/>
                          </a:solidFill>
                          <a:effectLst/>
                          <a:latin typeface="+mn-lt"/>
                          <a:ea typeface="+mn-ea"/>
                          <a:cs typeface="+mn-cs"/>
                        </a:rPr>
                        <a:t>“I feel like its helping me understand it more because I am leaning it my way and the teachers way.”</a:t>
                      </a:r>
                      <a:endParaRPr lang="en-US" sz="1400" dirty="0"/>
                    </a:p>
                  </a:txBody>
                  <a:tcPr marL="120864" marR="120864" marT="60432" marB="60432"/>
                </a:tc>
                <a:tc>
                  <a:txBody>
                    <a:bodyPr/>
                    <a:lstStyle/>
                    <a:p>
                      <a:r>
                        <a:rPr lang="en-US" sz="1600" kern="1200" dirty="0" smtClean="0">
                          <a:solidFill>
                            <a:schemeClr val="dk1"/>
                          </a:solidFill>
                          <a:effectLst/>
                          <a:latin typeface="+mn-lt"/>
                          <a:ea typeface="+mn-ea"/>
                          <a:cs typeface="+mn-cs"/>
                        </a:rPr>
                        <a:t>“I feel like if I input the types of ways I want to learn, I learn better because I’m doing something interesting.”</a:t>
                      </a:r>
                      <a:endParaRPr lang="en-US" sz="1400" dirty="0"/>
                    </a:p>
                  </a:txBody>
                  <a:tcPr marL="120864" marR="120864" marT="60432" marB="60432"/>
                </a:tc>
              </a:tr>
              <a:tr h="870779">
                <a:tc>
                  <a:txBody>
                    <a:bodyPr/>
                    <a:lstStyle/>
                    <a:p>
                      <a:r>
                        <a:rPr lang="en-US" sz="1600" kern="1200" dirty="0" smtClean="0">
                          <a:solidFill>
                            <a:schemeClr val="dk1"/>
                          </a:solidFill>
                          <a:effectLst/>
                          <a:latin typeface="+mn-lt"/>
                          <a:ea typeface="+mn-ea"/>
                          <a:cs typeface="+mn-cs"/>
                        </a:rPr>
                        <a:t>“It is affecting my learning because when you reteach it refreshes my memory on Fridays topic.”</a:t>
                      </a:r>
                      <a:endParaRPr lang="en-US" sz="1400" dirty="0"/>
                    </a:p>
                  </a:txBody>
                  <a:tcPr marL="120864" marR="120864" marT="60432" marB="60432"/>
                </a:tc>
                <a:tc>
                  <a:txBody>
                    <a:bodyPr/>
                    <a:lstStyle/>
                    <a:p>
                      <a:r>
                        <a:rPr lang="en-US" sz="1600" kern="1200" dirty="0" smtClean="0">
                          <a:solidFill>
                            <a:schemeClr val="dk1"/>
                          </a:solidFill>
                          <a:effectLst/>
                          <a:latin typeface="+mn-lt"/>
                          <a:ea typeface="+mn-ea"/>
                          <a:cs typeface="+mn-cs"/>
                        </a:rPr>
                        <a:t>“It helps me because I pick the way we learn and get to tell the way I learn best.”</a:t>
                      </a:r>
                      <a:endParaRPr lang="en-US" sz="1400" dirty="0"/>
                    </a:p>
                  </a:txBody>
                  <a:tcPr marL="120864" marR="120864" marT="60432" marB="60432"/>
                </a:tc>
                <a:tc>
                  <a:txBody>
                    <a:bodyPr/>
                    <a:lstStyle/>
                    <a:p>
                      <a:r>
                        <a:rPr lang="en-US" sz="1600" kern="1200" dirty="0" smtClean="0">
                          <a:solidFill>
                            <a:srgbClr val="FF0000"/>
                          </a:solidFill>
                          <a:effectLst/>
                          <a:latin typeface="+mn-lt"/>
                          <a:ea typeface="+mn-ea"/>
                          <a:cs typeface="+mn-cs"/>
                        </a:rPr>
                        <a:t>“I think I feel a little more confident in my work.”</a:t>
                      </a:r>
                      <a:endParaRPr lang="en-US" sz="1400" dirty="0">
                        <a:solidFill>
                          <a:srgbClr val="FF0000"/>
                        </a:solidFill>
                      </a:endParaRPr>
                    </a:p>
                  </a:txBody>
                  <a:tcPr marL="120864" marR="120864" marT="60432" marB="60432"/>
                </a:tc>
              </a:tr>
              <a:tr h="508101">
                <a:tc>
                  <a:txBody>
                    <a:bodyPr/>
                    <a:lstStyle/>
                    <a:p>
                      <a:r>
                        <a:rPr lang="en-US" sz="1600" kern="1200" dirty="0" smtClean="0">
                          <a:solidFill>
                            <a:schemeClr val="dk1"/>
                          </a:solidFill>
                          <a:effectLst/>
                          <a:latin typeface="+mn-lt"/>
                          <a:ea typeface="+mn-ea"/>
                          <a:cs typeface="+mn-cs"/>
                        </a:rPr>
                        <a:t>“It affected my learning because I got higher scores than what I usually would have gotten.”</a:t>
                      </a:r>
                      <a:endParaRPr lang="en-US" sz="1400" dirty="0"/>
                    </a:p>
                  </a:txBody>
                  <a:tcPr marL="120864" marR="120864" marT="60432" marB="60432"/>
                </a:tc>
                <a:tc>
                  <a:txBody>
                    <a:bodyPr/>
                    <a:lstStyle/>
                    <a:p>
                      <a:r>
                        <a:rPr lang="en-US" sz="1600" kern="1200" dirty="0" smtClean="0">
                          <a:solidFill>
                            <a:srgbClr val="FF0000"/>
                          </a:solidFill>
                          <a:effectLst/>
                          <a:latin typeface="+mn-lt"/>
                          <a:ea typeface="+mn-ea"/>
                          <a:cs typeface="+mn-cs"/>
                        </a:rPr>
                        <a:t>“lets get down to the </a:t>
                      </a:r>
                      <a:r>
                        <a:rPr lang="en-US" sz="1600" kern="1200" dirty="0" err="1" smtClean="0">
                          <a:solidFill>
                            <a:srgbClr val="FF0000"/>
                          </a:solidFill>
                          <a:effectLst/>
                          <a:latin typeface="+mn-lt"/>
                          <a:ea typeface="+mn-ea"/>
                          <a:cs typeface="+mn-cs"/>
                        </a:rPr>
                        <a:t>diddly</a:t>
                      </a:r>
                      <a:r>
                        <a:rPr lang="en-US" sz="1600" kern="1200" dirty="0" smtClean="0">
                          <a:solidFill>
                            <a:srgbClr val="FF0000"/>
                          </a:solidFill>
                          <a:effectLst/>
                          <a:latin typeface="+mn-lt"/>
                          <a:ea typeface="+mn-ea"/>
                          <a:cs typeface="+mn-cs"/>
                        </a:rPr>
                        <a:t> darn point. I do totes better working alone. So yes.”</a:t>
                      </a:r>
                      <a:endParaRPr lang="en-US" sz="1400" dirty="0">
                        <a:solidFill>
                          <a:srgbClr val="FF0000"/>
                        </a:solidFill>
                      </a:endParaRPr>
                    </a:p>
                  </a:txBody>
                  <a:tcPr marL="120864" marR="120864" marT="60432" marB="60432"/>
                </a:tc>
                <a:tc>
                  <a:txBody>
                    <a:bodyPr/>
                    <a:lstStyle/>
                    <a:p>
                      <a:pPr marL="0" marR="0" algn="l" fontAlgn="base">
                        <a:lnSpc>
                          <a:spcPct val="107000"/>
                        </a:lnSpc>
                        <a:spcBef>
                          <a:spcPts val="0"/>
                        </a:spcBef>
                        <a:spcAft>
                          <a:spcPts val="800"/>
                        </a:spcAft>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think that it makes me feel like my opinions matter so , yes, it affects my learning positively.”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21919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Who’s the Boss</a:t>
            </a:r>
            <a:endParaRPr lang="en-US" sz="4800" dirty="0"/>
          </a:p>
        </p:txBody>
      </p:sp>
      <p:sp>
        <p:nvSpPr>
          <p:cNvPr id="3" name="Content Placeholder 2"/>
          <p:cNvSpPr>
            <a:spLocks noGrp="1"/>
          </p:cNvSpPr>
          <p:nvPr>
            <p:ph idx="1"/>
          </p:nvPr>
        </p:nvSpPr>
        <p:spPr/>
        <p:txBody>
          <a:bodyPr/>
          <a:lstStyle/>
          <a:p>
            <a:r>
              <a:rPr lang="en-US" b="1" i="1" dirty="0"/>
              <a:t>Question 2: What do you like and/or dislike about being able to provide input for the Monday re-teaching sessions?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5731672"/>
              </p:ext>
            </p:extLst>
          </p:nvPr>
        </p:nvGraphicFramePr>
        <p:xfrm>
          <a:off x="256029" y="2465651"/>
          <a:ext cx="8566694" cy="4081453"/>
        </p:xfrm>
        <a:graphic>
          <a:graphicData uri="http://schemas.openxmlformats.org/drawingml/2006/table">
            <a:tbl>
              <a:tblPr firstRow="1" bandRow="1">
                <a:tableStyleId>{5C22544A-7EE6-4342-B048-85BDC9FD1C3A}</a:tableStyleId>
              </a:tblPr>
              <a:tblGrid>
                <a:gridCol w="4283347"/>
                <a:gridCol w="4283347"/>
              </a:tblGrid>
              <a:tr h="420713">
                <a:tc>
                  <a:txBody>
                    <a:bodyPr/>
                    <a:lstStyle/>
                    <a:p>
                      <a:pPr algn="ctr"/>
                      <a:r>
                        <a:rPr lang="en-US" dirty="0" smtClean="0"/>
                        <a:t>Student</a:t>
                      </a:r>
                      <a:r>
                        <a:rPr lang="en-US" baseline="0" dirty="0" smtClean="0"/>
                        <a:t> investment</a:t>
                      </a:r>
                      <a:endParaRPr lang="en-US" dirty="0"/>
                    </a:p>
                  </a:txBody>
                  <a:tcPr marL="120864" marR="120864" marT="60432" marB="60432"/>
                </a:tc>
                <a:tc>
                  <a:txBody>
                    <a:bodyPr/>
                    <a:lstStyle/>
                    <a:p>
                      <a:pPr algn="ctr"/>
                      <a:r>
                        <a:rPr lang="en-US" dirty="0" smtClean="0"/>
                        <a:t>Content understanding</a:t>
                      </a:r>
                      <a:endParaRPr lang="en-US" dirty="0"/>
                    </a:p>
                  </a:txBody>
                  <a:tcPr marL="120864" marR="120864" marT="60432" marB="60432"/>
                </a:tc>
              </a:tr>
              <a:tr h="1496177">
                <a:tc>
                  <a:txBody>
                    <a:bodyPr/>
                    <a:lstStyle/>
                    <a:p>
                      <a:r>
                        <a:rPr lang="en-US" sz="1800" kern="1200" dirty="0" smtClean="0">
                          <a:solidFill>
                            <a:srgbClr val="FF0000"/>
                          </a:solidFill>
                          <a:effectLst/>
                          <a:latin typeface="+mn-lt"/>
                          <a:ea typeface="+mn-ea"/>
                          <a:cs typeface="+mn-cs"/>
                        </a:rPr>
                        <a:t>“I like that we get to choose what is best for us and choose things to do that we will understand. I don’t have any dislikes.”</a:t>
                      </a:r>
                      <a:endParaRPr lang="en-US" dirty="0">
                        <a:solidFill>
                          <a:srgbClr val="FF0000"/>
                        </a:solidFill>
                      </a:endParaRPr>
                    </a:p>
                  </a:txBody>
                  <a:tcPr marL="120864" marR="120864" marT="60432" marB="60432"/>
                </a:tc>
                <a:tc>
                  <a:txBody>
                    <a:bodyPr/>
                    <a:lstStyle/>
                    <a:p>
                      <a:r>
                        <a:rPr lang="en-US" sz="1800" kern="1200" dirty="0" smtClean="0">
                          <a:solidFill>
                            <a:srgbClr val="FF0000"/>
                          </a:solidFill>
                          <a:effectLst/>
                          <a:latin typeface="+mn-lt"/>
                          <a:ea typeface="+mn-ea"/>
                          <a:cs typeface="+mn-cs"/>
                        </a:rPr>
                        <a:t>“I like that it helps me understand the material not just memorize it for a test.”</a:t>
                      </a:r>
                      <a:endParaRPr lang="en-US" dirty="0">
                        <a:solidFill>
                          <a:srgbClr val="FF0000"/>
                        </a:solidFill>
                      </a:endParaRPr>
                    </a:p>
                  </a:txBody>
                  <a:tcPr marL="120864" marR="120864" marT="60432" marB="60432"/>
                </a:tc>
              </a:tr>
              <a:tr h="1015548">
                <a:tc>
                  <a:txBody>
                    <a:bodyPr/>
                    <a:lstStyle/>
                    <a:p>
                      <a:r>
                        <a:rPr lang="en-US" sz="1800" kern="1200" dirty="0" smtClean="0">
                          <a:solidFill>
                            <a:schemeClr val="dk1"/>
                          </a:solidFill>
                          <a:effectLst/>
                          <a:latin typeface="+mn-lt"/>
                          <a:ea typeface="+mn-ea"/>
                          <a:cs typeface="+mn-cs"/>
                        </a:rPr>
                        <a:t>“I like being involved.”</a:t>
                      </a:r>
                      <a:endParaRPr lang="en-US" dirty="0"/>
                    </a:p>
                  </a:txBody>
                  <a:tcPr marL="120864" marR="120864" marT="60432" marB="60432"/>
                </a:tc>
                <a:tc>
                  <a:txBody>
                    <a:bodyPr/>
                    <a:lstStyle/>
                    <a:p>
                      <a:r>
                        <a:rPr lang="en-US" sz="1800" kern="1200" dirty="0" smtClean="0">
                          <a:solidFill>
                            <a:schemeClr val="dk1"/>
                          </a:solidFill>
                          <a:effectLst/>
                          <a:latin typeface="+mn-lt"/>
                          <a:ea typeface="+mn-ea"/>
                          <a:cs typeface="+mn-cs"/>
                        </a:rPr>
                        <a:t>“I like it cause I understand it better.” </a:t>
                      </a:r>
                      <a:endParaRPr lang="en-US" dirty="0"/>
                    </a:p>
                  </a:txBody>
                  <a:tcPr marL="120864" marR="120864" marT="60432" marB="60432"/>
                </a:tc>
              </a:tr>
              <a:tr h="1149015">
                <a:tc>
                  <a:txBody>
                    <a:bodyPr/>
                    <a:lstStyle/>
                    <a:p>
                      <a:r>
                        <a:rPr lang="en-US" sz="1800" kern="1200" dirty="0" smtClean="0">
                          <a:solidFill>
                            <a:srgbClr val="FF0000"/>
                          </a:solidFill>
                          <a:effectLst/>
                          <a:latin typeface="+mn-lt"/>
                          <a:ea typeface="+mn-ea"/>
                          <a:cs typeface="+mn-cs"/>
                        </a:rPr>
                        <a:t>“we can tell you what to do </a:t>
                      </a:r>
                      <a:r>
                        <a:rPr lang="en-US" sz="1800" b="1" kern="1200" dirty="0" smtClean="0">
                          <a:solidFill>
                            <a:srgbClr val="FF0000"/>
                          </a:solidFill>
                          <a:effectLst/>
                          <a:latin typeface="+mn-lt"/>
                          <a:ea typeface="+mn-ea"/>
                          <a:cs typeface="+mn-cs"/>
                        </a:rPr>
                        <a:t>MWAHAHA</a:t>
                      </a:r>
                      <a:r>
                        <a:rPr lang="en-US" sz="1800" b="0" kern="1200" dirty="0" smtClean="0">
                          <a:solidFill>
                            <a:srgbClr val="FF0000"/>
                          </a:solidFill>
                          <a:effectLst/>
                          <a:latin typeface="+mn-lt"/>
                          <a:ea typeface="+mn-ea"/>
                          <a:cs typeface="+mn-cs"/>
                        </a:rPr>
                        <a:t>”</a:t>
                      </a:r>
                      <a:endParaRPr lang="en-US" dirty="0">
                        <a:solidFill>
                          <a:srgbClr val="FF0000"/>
                        </a:solidFill>
                      </a:endParaRPr>
                    </a:p>
                  </a:txBody>
                  <a:tcPr marL="120864" marR="120864" marT="60432" marB="60432"/>
                </a:tc>
                <a:tc>
                  <a:txBody>
                    <a:bodyPr/>
                    <a:lstStyle/>
                    <a:p>
                      <a:r>
                        <a:rPr lang="en-US" sz="1800" kern="1200" dirty="0" smtClean="0">
                          <a:solidFill>
                            <a:schemeClr val="dk1"/>
                          </a:solidFill>
                          <a:effectLst/>
                          <a:latin typeface="+mn-lt"/>
                          <a:ea typeface="+mn-ea"/>
                          <a:cs typeface="+mn-cs"/>
                        </a:rPr>
                        <a:t>“I like it because it help me learn stuff things”</a:t>
                      </a:r>
                      <a:endParaRPr lang="en-US" dirty="0"/>
                    </a:p>
                  </a:txBody>
                  <a:tcPr marL="120864" marR="120864" marT="60432" marB="60432"/>
                </a:tc>
              </a:tr>
            </a:tbl>
          </a:graphicData>
        </a:graphic>
      </p:graphicFrame>
    </p:spTree>
    <p:extLst>
      <p:ext uri="{BB962C8B-B14F-4D97-AF65-F5344CB8AC3E}">
        <p14:creationId xmlns:p14="http://schemas.microsoft.com/office/powerpoint/2010/main" val="4210285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48745"/>
            <a:ext cx="7691719" cy="1143000"/>
          </a:xfrm>
        </p:spPr>
        <p:txBody>
          <a:bodyPr/>
          <a:lstStyle/>
          <a:p>
            <a:r>
              <a:rPr lang="en-US" dirty="0" smtClean="0"/>
              <a:t>Results: Focus Group</a:t>
            </a:r>
            <a:endParaRPr lang="en-US" dirty="0"/>
          </a:p>
        </p:txBody>
      </p:sp>
      <p:sp>
        <p:nvSpPr>
          <p:cNvPr id="3" name="Content Placeholder 2"/>
          <p:cNvSpPr>
            <a:spLocks noGrp="1"/>
          </p:cNvSpPr>
          <p:nvPr>
            <p:ph idx="1"/>
          </p:nvPr>
        </p:nvSpPr>
        <p:spPr>
          <a:xfrm>
            <a:off x="726140" y="1586753"/>
            <a:ext cx="7691719" cy="4571999"/>
          </a:xfrm>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49203428"/>
              </p:ext>
            </p:extLst>
          </p:nvPr>
        </p:nvGraphicFramePr>
        <p:xfrm>
          <a:off x="165151" y="1191745"/>
          <a:ext cx="8770125" cy="5337217"/>
        </p:xfrm>
        <a:graphic>
          <a:graphicData uri="http://schemas.openxmlformats.org/drawingml/2006/table">
            <a:tbl>
              <a:tblPr firstRow="1" bandRow="1">
                <a:tableStyleId>{5C22544A-7EE6-4342-B048-85BDC9FD1C3A}</a:tableStyleId>
              </a:tblPr>
              <a:tblGrid>
                <a:gridCol w="2923375"/>
                <a:gridCol w="2923375"/>
                <a:gridCol w="2923375"/>
              </a:tblGrid>
              <a:tr h="721115">
                <a:tc>
                  <a:txBody>
                    <a:bodyPr/>
                    <a:lstStyle/>
                    <a:p>
                      <a:pPr algn="ctr"/>
                      <a:r>
                        <a:rPr lang="en-US" sz="2000" dirty="0" smtClean="0"/>
                        <a:t>Student investment</a:t>
                      </a:r>
                      <a:endParaRPr lang="en-US" sz="2000" dirty="0"/>
                    </a:p>
                  </a:txBody>
                  <a:tcPr marL="132162" marR="132162" marT="66081" marB="66081"/>
                </a:tc>
                <a:tc>
                  <a:txBody>
                    <a:bodyPr/>
                    <a:lstStyle/>
                    <a:p>
                      <a:pPr algn="ctr"/>
                      <a:r>
                        <a:rPr lang="en-US" sz="2000" dirty="0" smtClean="0"/>
                        <a:t>Review of material</a:t>
                      </a:r>
                      <a:endParaRPr lang="en-US" sz="2000" dirty="0"/>
                    </a:p>
                  </a:txBody>
                  <a:tcPr marL="132162" marR="132162" marT="66081" marB="66081"/>
                </a:tc>
                <a:tc>
                  <a:txBody>
                    <a:bodyPr/>
                    <a:lstStyle/>
                    <a:p>
                      <a:pPr algn="ctr"/>
                      <a:r>
                        <a:rPr lang="en-US" sz="2000" dirty="0" smtClean="0"/>
                        <a:t>Meeting</a:t>
                      </a:r>
                      <a:r>
                        <a:rPr lang="en-US" sz="2000" baseline="0" dirty="0" smtClean="0"/>
                        <a:t> students’ needs</a:t>
                      </a:r>
                      <a:endParaRPr lang="en-US" sz="2000" dirty="0"/>
                    </a:p>
                  </a:txBody>
                  <a:tcPr marL="132162" marR="132162" marT="66081" marB="66081"/>
                </a:tc>
              </a:tr>
              <a:tr h="1845738">
                <a:tc>
                  <a:txBody>
                    <a:bodyPr/>
                    <a:lstStyle/>
                    <a:p>
                      <a:r>
                        <a:rPr lang="en-US" sz="1400" kern="1200" dirty="0" smtClean="0">
                          <a:solidFill>
                            <a:schemeClr val="dk1"/>
                          </a:solidFill>
                          <a:effectLst/>
                          <a:latin typeface="+mn-lt"/>
                          <a:ea typeface="+mn-ea"/>
                          <a:cs typeface="+mn-cs"/>
                        </a:rPr>
                        <a:t>“I like the choice because you know how our class is quiet but when you give us choices I feel like it engages our classroom more”</a:t>
                      </a:r>
                      <a:endParaRPr lang="en-US" sz="1400" dirty="0"/>
                    </a:p>
                  </a:txBody>
                  <a:tcPr marL="132162" marR="132162" marT="66081" marB="66081"/>
                </a:tc>
                <a:tc>
                  <a:txBody>
                    <a:bodyPr/>
                    <a:lstStyle/>
                    <a:p>
                      <a:r>
                        <a:rPr lang="en-US" sz="1400" kern="1200" dirty="0" smtClean="0">
                          <a:solidFill>
                            <a:srgbClr val="FF0000"/>
                          </a:solidFill>
                          <a:effectLst/>
                          <a:latin typeface="+mn-lt"/>
                          <a:ea typeface="+mn-ea"/>
                          <a:cs typeface="+mn-cs"/>
                        </a:rPr>
                        <a:t>“Umm I think it’s very beneficial because of how we might forget something that we were taught last week and we get the re-teach the week of the test. So yeah, it helps us, I can’t get the word for it… remember what we covered the week before.”</a:t>
                      </a:r>
                      <a:endParaRPr lang="en-US" sz="1400" dirty="0">
                        <a:solidFill>
                          <a:srgbClr val="FF0000"/>
                        </a:solidFill>
                      </a:endParaRPr>
                    </a:p>
                  </a:txBody>
                  <a:tcPr marL="132162" marR="132162" marT="66081" marB="66081"/>
                </a:tc>
                <a:tc>
                  <a:txBody>
                    <a:bodyPr/>
                    <a:lstStyle/>
                    <a:p>
                      <a:r>
                        <a:rPr lang="en-US" sz="1400" kern="1200" dirty="0" smtClean="0">
                          <a:solidFill>
                            <a:schemeClr val="dk1"/>
                          </a:solidFill>
                          <a:effectLst/>
                          <a:latin typeface="+mn-lt"/>
                          <a:ea typeface="+mn-ea"/>
                          <a:cs typeface="+mn-cs"/>
                        </a:rPr>
                        <a:t>“So like umm if people have certain ways they like to learn on reteach Mondays you could switch it up a bit to benefit them.”</a:t>
                      </a:r>
                      <a:endParaRPr lang="en-US" sz="1400" dirty="0"/>
                    </a:p>
                  </a:txBody>
                  <a:tcPr marL="132162" marR="132162" marT="66081" marB="66081"/>
                </a:tc>
              </a:tr>
              <a:tr h="1165589">
                <a:tc>
                  <a:txBody>
                    <a:bodyPr/>
                    <a:lstStyle/>
                    <a:p>
                      <a:r>
                        <a:rPr lang="en-US" sz="1400" kern="1200" dirty="0" smtClean="0">
                          <a:solidFill>
                            <a:schemeClr val="dk1"/>
                          </a:solidFill>
                          <a:effectLst/>
                          <a:latin typeface="+mn-lt"/>
                          <a:ea typeface="+mn-ea"/>
                          <a:cs typeface="+mn-cs"/>
                        </a:rPr>
                        <a:t>“We are more invested since we chose and engaged”</a:t>
                      </a:r>
                      <a:endParaRPr lang="en-US" sz="1400" dirty="0"/>
                    </a:p>
                  </a:txBody>
                  <a:tcPr marL="132162" marR="132162" marT="66081" marB="6608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“And we forget over the weekend”</a:t>
                      </a:r>
                    </a:p>
                  </a:txBody>
                  <a:tcPr marL="132162" marR="132162" marT="66081" marB="6608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“So I think that it lets the kids express themselves or like helps them be able to do what they need to do to get better grades or whatnot. So it’s really beneficial.”</a:t>
                      </a:r>
                    </a:p>
                  </a:txBody>
                  <a:tcPr marL="132162" marR="132162" marT="66081" marB="66081"/>
                </a:tc>
              </a:tr>
              <a:tr h="1550756">
                <a:tc>
                  <a:txBody>
                    <a:bodyPr/>
                    <a:lstStyle/>
                    <a:p>
                      <a:r>
                        <a:rPr lang="en-US" sz="1400" kern="1200" dirty="0" smtClean="0">
                          <a:solidFill>
                            <a:srgbClr val="FF0000"/>
                          </a:solidFill>
                          <a:effectLst/>
                          <a:latin typeface="+mn-lt"/>
                          <a:ea typeface="+mn-ea"/>
                          <a:cs typeface="+mn-cs"/>
                        </a:rPr>
                        <a:t>“Most teachers like to be a dictator but like since we get to choose it involves us more in the class and we feel like a democracy”</a:t>
                      </a:r>
                      <a:endParaRPr lang="en-US" sz="1400" dirty="0">
                        <a:solidFill>
                          <a:srgbClr val="FF0000"/>
                        </a:solidFill>
                      </a:endParaRPr>
                    </a:p>
                  </a:txBody>
                  <a:tcPr marL="132162" marR="132162" marT="66081" marB="6608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“I </a:t>
                      </a:r>
                      <a:r>
                        <a:rPr lang="en-US" sz="1400" kern="1200" dirty="0" err="1" smtClean="0">
                          <a:solidFill>
                            <a:schemeClr val="dk1"/>
                          </a:solidFill>
                          <a:effectLst/>
                          <a:latin typeface="+mn-lt"/>
                          <a:ea typeface="+mn-ea"/>
                          <a:cs typeface="+mn-cs"/>
                        </a:rPr>
                        <a:t>gotta</a:t>
                      </a:r>
                      <a:r>
                        <a:rPr lang="en-US" sz="1400" kern="1200" dirty="0" smtClean="0">
                          <a:solidFill>
                            <a:schemeClr val="dk1"/>
                          </a:solidFill>
                          <a:effectLst/>
                          <a:latin typeface="+mn-lt"/>
                          <a:ea typeface="+mn-ea"/>
                          <a:cs typeface="+mn-cs"/>
                        </a:rPr>
                        <a:t> say something right here, I think this is really fun, when we get to choose what we want and do what we want, and relearn what we might have forgot over the weekend. It’s really good stuff.”</a:t>
                      </a:r>
                    </a:p>
                  </a:txBody>
                  <a:tcPr marL="132162" marR="132162" marT="66081" marB="66081"/>
                </a:tc>
                <a:tc>
                  <a:txBody>
                    <a:bodyPr/>
                    <a:lstStyle/>
                    <a:p>
                      <a:r>
                        <a:rPr lang="en-US" sz="1400" kern="1200" dirty="0" smtClean="0">
                          <a:solidFill>
                            <a:srgbClr val="FF0000"/>
                          </a:solidFill>
                          <a:effectLst/>
                          <a:latin typeface="+mn-lt"/>
                          <a:ea typeface="+mn-ea"/>
                          <a:cs typeface="+mn-cs"/>
                        </a:rPr>
                        <a:t>“And that’s maybe how we learn better say some people learn visually or from a game or learn more from actually doing stuff so that can help since we have a choice for once.”</a:t>
                      </a:r>
                      <a:endParaRPr lang="en-US" sz="1100" dirty="0">
                        <a:solidFill>
                          <a:srgbClr val="FF0000"/>
                        </a:solidFill>
                      </a:endParaRPr>
                    </a:p>
                  </a:txBody>
                  <a:tcPr marL="132162" marR="132162" marT="66081" marB="66081"/>
                </a:tc>
              </a:tr>
            </a:tbl>
          </a:graphicData>
        </a:graphic>
      </p:graphicFrame>
    </p:spTree>
    <p:extLst>
      <p:ext uri="{BB962C8B-B14F-4D97-AF65-F5344CB8AC3E}">
        <p14:creationId xmlns:p14="http://schemas.microsoft.com/office/powerpoint/2010/main" val="2772725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Homerun Hitters</a:t>
            </a:r>
            <a:endParaRPr lang="en-US" dirty="0"/>
          </a:p>
        </p:txBody>
      </p:sp>
      <p:sp>
        <p:nvSpPr>
          <p:cNvPr id="3" name="Content Placeholder 2"/>
          <p:cNvSpPr>
            <a:spLocks noGrp="1"/>
          </p:cNvSpPr>
          <p:nvPr>
            <p:ph idx="1"/>
          </p:nvPr>
        </p:nvSpPr>
        <p:spPr/>
        <p:txBody>
          <a:bodyPr>
            <a:normAutofit/>
          </a:bodyPr>
          <a:lstStyle/>
          <a:p>
            <a:r>
              <a:rPr lang="en-US" dirty="0"/>
              <a:t>Student choice and learning preferences </a:t>
            </a:r>
            <a:endParaRPr lang="en-US" dirty="0" smtClean="0"/>
          </a:p>
          <a:p>
            <a:r>
              <a:rPr lang="en-US" dirty="0"/>
              <a:t>S</a:t>
            </a:r>
            <a:r>
              <a:rPr lang="en-US" dirty="0" smtClean="0"/>
              <a:t>tudent </a:t>
            </a:r>
            <a:r>
              <a:rPr lang="en-US" dirty="0"/>
              <a:t>c</a:t>
            </a:r>
            <a:r>
              <a:rPr lang="en-US" dirty="0" smtClean="0"/>
              <a:t>onfidence and </a:t>
            </a:r>
            <a:r>
              <a:rPr lang="en-US" dirty="0"/>
              <a:t>s</a:t>
            </a:r>
            <a:r>
              <a:rPr lang="en-US" dirty="0" smtClean="0"/>
              <a:t>elf</a:t>
            </a:r>
            <a:r>
              <a:rPr lang="en-US" dirty="0"/>
              <a:t>-efficacy </a:t>
            </a:r>
            <a:endParaRPr lang="en-US" dirty="0" smtClean="0"/>
          </a:p>
          <a:p>
            <a:r>
              <a:rPr lang="en-US" dirty="0"/>
              <a:t>S</a:t>
            </a:r>
            <a:r>
              <a:rPr lang="en-US" dirty="0" smtClean="0"/>
              <a:t>tudent investment and engagement </a:t>
            </a:r>
          </a:p>
          <a:p>
            <a:r>
              <a:rPr lang="en-US" dirty="0"/>
              <a:t>S</a:t>
            </a:r>
            <a:r>
              <a:rPr lang="en-US" dirty="0" smtClean="0"/>
              <a:t>tudent summative assessment scores</a:t>
            </a:r>
          </a:p>
        </p:txBody>
      </p:sp>
    </p:spTree>
    <p:extLst>
      <p:ext uri="{BB962C8B-B14F-4D97-AF65-F5344CB8AC3E}">
        <p14:creationId xmlns:p14="http://schemas.microsoft.com/office/powerpoint/2010/main" val="67558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a:t>
            </a:r>
            <a:endParaRPr lang="en-US" dirty="0"/>
          </a:p>
        </p:txBody>
      </p:sp>
      <p:sp>
        <p:nvSpPr>
          <p:cNvPr id="3" name="Content Placeholder 2"/>
          <p:cNvSpPr>
            <a:spLocks noGrp="1"/>
          </p:cNvSpPr>
          <p:nvPr>
            <p:ph idx="1"/>
          </p:nvPr>
        </p:nvSpPr>
        <p:spPr/>
        <p:txBody>
          <a:bodyPr/>
          <a:lstStyle/>
          <a:p>
            <a:r>
              <a:rPr lang="en-US" dirty="0"/>
              <a:t>E</a:t>
            </a:r>
            <a:r>
              <a:rPr lang="en-US" dirty="0" smtClean="0"/>
              <a:t>ngage students in learning</a:t>
            </a:r>
          </a:p>
          <a:p>
            <a:r>
              <a:rPr lang="en-US" dirty="0"/>
              <a:t>P</a:t>
            </a:r>
            <a:r>
              <a:rPr lang="en-US" dirty="0" smtClean="0"/>
              <a:t>rovide opportunities for students to determine instructional methods</a:t>
            </a:r>
          </a:p>
          <a:p>
            <a:r>
              <a:rPr lang="en-US" dirty="0" smtClean="0"/>
              <a:t>Identify students’ misunderstandings </a:t>
            </a:r>
          </a:p>
          <a:p>
            <a:r>
              <a:rPr lang="en-US" dirty="0"/>
              <a:t>M</a:t>
            </a:r>
            <a:r>
              <a:rPr lang="en-US" dirty="0" smtClean="0"/>
              <a:t>ake the education process transparent </a:t>
            </a:r>
          </a:p>
          <a:p>
            <a:r>
              <a:rPr lang="en-US" dirty="0"/>
              <a:t>B</a:t>
            </a:r>
            <a:r>
              <a:rPr lang="en-US" dirty="0" smtClean="0"/>
              <a:t>uild rapport with students </a:t>
            </a:r>
          </a:p>
          <a:p>
            <a:r>
              <a:rPr lang="en-US" dirty="0" smtClean="0"/>
              <a:t>Nurture students’ investment in learning </a:t>
            </a:r>
            <a:endParaRPr lang="en-US" dirty="0"/>
          </a:p>
        </p:txBody>
      </p:sp>
    </p:spTree>
    <p:extLst>
      <p:ext uri="{BB962C8B-B14F-4D97-AF65-F5344CB8AC3E}">
        <p14:creationId xmlns:p14="http://schemas.microsoft.com/office/powerpoint/2010/main" val="427312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normAutofit/>
          </a:bodyPr>
          <a:lstStyle/>
          <a:p>
            <a:r>
              <a:rPr lang="en-US" dirty="0" smtClean="0"/>
              <a:t>Time management </a:t>
            </a:r>
          </a:p>
          <a:p>
            <a:r>
              <a:rPr lang="en-US" dirty="0" smtClean="0"/>
              <a:t>Data-based instruction</a:t>
            </a:r>
          </a:p>
          <a:p>
            <a:r>
              <a:rPr lang="en-US" dirty="0" smtClean="0"/>
              <a:t>Classroom Management</a:t>
            </a:r>
          </a:p>
          <a:p>
            <a:r>
              <a:rPr lang="en-US" dirty="0" smtClean="0"/>
              <a:t>Ease of implementation </a:t>
            </a:r>
          </a:p>
        </p:txBody>
      </p:sp>
    </p:spTree>
    <p:extLst>
      <p:ext uri="{BB962C8B-B14F-4D97-AF65-F5344CB8AC3E}">
        <p14:creationId xmlns:p14="http://schemas.microsoft.com/office/powerpoint/2010/main" val="3638971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398033" y="1376979"/>
            <a:ext cx="8358692" cy="5099125"/>
          </a:xfrm>
        </p:spPr>
        <p:txBody>
          <a:bodyPr>
            <a:normAutofit lnSpcReduction="10000"/>
          </a:bodyPr>
          <a:lstStyle/>
          <a:p>
            <a:pPr>
              <a:lnSpc>
                <a:spcPct val="110000"/>
              </a:lnSpc>
            </a:pPr>
            <a:r>
              <a:rPr lang="en-US" sz="1000" dirty="0" err="1" smtClean="0"/>
              <a:t>Adediwura</a:t>
            </a:r>
            <a:r>
              <a:rPr lang="en-US" sz="1000" dirty="0"/>
              <a:t>, A. A. (2012). Effect of peer and self-assessment on male and female students' self-efficacy and self-autonomy in the learning of mathematics. </a:t>
            </a:r>
            <a:r>
              <a:rPr lang="en-US" sz="1000" i="1" dirty="0"/>
              <a:t>Gender &amp; </a:t>
            </a:r>
            <a:r>
              <a:rPr lang="en-US" sz="1000" i="1" dirty="0" err="1"/>
              <a:t>Behaviour</a:t>
            </a:r>
            <a:r>
              <a:rPr lang="en-US" sz="1000" dirty="0"/>
              <a:t>, </a:t>
            </a:r>
            <a:r>
              <a:rPr lang="en-US" sz="1000" i="1" dirty="0"/>
              <a:t>10</a:t>
            </a:r>
            <a:r>
              <a:rPr lang="en-US" sz="1000" dirty="0"/>
              <a:t>(1), 4492-4508.</a:t>
            </a:r>
          </a:p>
          <a:p>
            <a:pPr>
              <a:lnSpc>
                <a:spcPct val="110000"/>
              </a:lnSpc>
            </a:pPr>
            <a:r>
              <a:rPr lang="en-US" sz="1000" dirty="0"/>
              <a:t>Ali, A., &amp; Ali, U. (2010). Educational measurement and testing: Historical perspectives. </a:t>
            </a:r>
            <a:r>
              <a:rPr lang="en-US" sz="1000" i="1" dirty="0"/>
              <a:t>Journal Of Educational Research</a:t>
            </a:r>
            <a:r>
              <a:rPr lang="en-US" sz="1000" dirty="0"/>
              <a:t>, </a:t>
            </a:r>
            <a:r>
              <a:rPr lang="en-US" sz="1000" i="1" dirty="0"/>
              <a:t>13</a:t>
            </a:r>
            <a:r>
              <a:rPr lang="en-US" sz="1000" dirty="0"/>
              <a:t>(2), 216-221.</a:t>
            </a:r>
          </a:p>
          <a:p>
            <a:pPr>
              <a:lnSpc>
                <a:spcPct val="110000"/>
              </a:lnSpc>
            </a:pPr>
            <a:r>
              <a:rPr lang="en-US" sz="1000" dirty="0" err="1"/>
              <a:t>Alkharusi</a:t>
            </a:r>
            <a:r>
              <a:rPr lang="en-US" sz="1000" dirty="0"/>
              <a:t>, H., </a:t>
            </a:r>
            <a:r>
              <a:rPr lang="en-US" sz="1000" dirty="0" err="1"/>
              <a:t>Aldhafri</a:t>
            </a:r>
            <a:r>
              <a:rPr lang="en-US" sz="1000" dirty="0"/>
              <a:t>, S., </a:t>
            </a:r>
            <a:r>
              <a:rPr lang="en-US" sz="1000" dirty="0" err="1"/>
              <a:t>Alnabhani</a:t>
            </a:r>
            <a:r>
              <a:rPr lang="en-US" sz="1000" dirty="0"/>
              <a:t>, H., &amp; </a:t>
            </a:r>
            <a:r>
              <a:rPr lang="en-US" sz="1000" dirty="0" err="1"/>
              <a:t>Alkalbani</a:t>
            </a:r>
            <a:r>
              <a:rPr lang="en-US" sz="1000" dirty="0"/>
              <a:t>, M. (2013). The impact of students' perceptions of assessment tasks on self-efficacy and perception of task value: A path analysis. </a:t>
            </a:r>
            <a:r>
              <a:rPr lang="en-US" sz="1000" i="1" dirty="0"/>
              <a:t>Social Behavior and Personality</a:t>
            </a:r>
            <a:r>
              <a:rPr lang="en-US" sz="1000" dirty="0"/>
              <a:t>, </a:t>
            </a:r>
            <a:r>
              <a:rPr lang="en-US" sz="1000" i="1" dirty="0"/>
              <a:t>41</a:t>
            </a:r>
            <a:r>
              <a:rPr lang="en-US" sz="1000" dirty="0"/>
              <a:t>(10), 1681-1692. </a:t>
            </a:r>
          </a:p>
          <a:p>
            <a:pPr>
              <a:lnSpc>
                <a:spcPct val="110000"/>
              </a:lnSpc>
            </a:pPr>
            <a:r>
              <a:rPr lang="en-US" sz="1000" dirty="0"/>
              <a:t> </a:t>
            </a:r>
            <a:r>
              <a:rPr lang="en-US" sz="1000" dirty="0" err="1"/>
              <a:t>Bakula</a:t>
            </a:r>
            <a:r>
              <a:rPr lang="en-US" sz="1000" dirty="0"/>
              <a:t> N. (2010). The benefits of formative assessments for teaching and learning. </a:t>
            </a:r>
            <a:r>
              <a:rPr lang="en-US" sz="1000" i="1" dirty="0"/>
              <a:t>Science Scope</a:t>
            </a:r>
            <a:r>
              <a:rPr lang="en-US" sz="1000" dirty="0"/>
              <a:t>, </a:t>
            </a:r>
            <a:r>
              <a:rPr lang="en-US" sz="1000" i="1" dirty="0"/>
              <a:t>34</a:t>
            </a:r>
            <a:r>
              <a:rPr lang="en-US" sz="1000" dirty="0"/>
              <a:t>(1), 37-43. </a:t>
            </a:r>
            <a:endParaRPr lang="en-US" sz="1000" dirty="0" smtClean="0"/>
          </a:p>
          <a:p>
            <a:pPr>
              <a:lnSpc>
                <a:spcPct val="110000"/>
              </a:lnSpc>
            </a:pPr>
            <a:r>
              <a:rPr lang="en-US" sz="1000" dirty="0"/>
              <a:t>Black, P., &amp; Harrison, C. (2001). Feedback in questioning and marking: the science teacher's role in formative assessment. </a:t>
            </a:r>
            <a:r>
              <a:rPr lang="en-US" sz="1000" i="1" dirty="0"/>
              <a:t>School Science Review</a:t>
            </a:r>
            <a:r>
              <a:rPr lang="en-US" sz="1000" dirty="0"/>
              <a:t>, </a:t>
            </a:r>
            <a:r>
              <a:rPr lang="en-US" sz="1000" i="1" dirty="0"/>
              <a:t>82</a:t>
            </a:r>
            <a:r>
              <a:rPr lang="en-US" sz="1000" dirty="0"/>
              <a:t>(301), 55-61.</a:t>
            </a:r>
          </a:p>
          <a:p>
            <a:pPr>
              <a:lnSpc>
                <a:spcPct val="110000"/>
              </a:lnSpc>
            </a:pPr>
            <a:r>
              <a:rPr lang="en-US" sz="1000" dirty="0"/>
              <a:t>Black, P., &amp; </a:t>
            </a:r>
            <a:r>
              <a:rPr lang="en-US" sz="1000" dirty="0" err="1"/>
              <a:t>Wiliam</a:t>
            </a:r>
            <a:r>
              <a:rPr lang="en-US" sz="1000" dirty="0"/>
              <a:t>, D. (1998). Assessment and classroom learning. </a:t>
            </a:r>
            <a:r>
              <a:rPr lang="en-US" sz="1000" i="1" dirty="0"/>
              <a:t>Assessment in Education</a:t>
            </a:r>
            <a:r>
              <a:rPr lang="en-US" sz="1000" dirty="0"/>
              <a:t>, </a:t>
            </a:r>
            <a:r>
              <a:rPr lang="en-US" sz="1000" i="1" dirty="0"/>
              <a:t>5</a:t>
            </a:r>
            <a:r>
              <a:rPr lang="en-US" sz="1000" dirty="0"/>
              <a:t>(1), 7-74.</a:t>
            </a:r>
          </a:p>
          <a:p>
            <a:pPr>
              <a:lnSpc>
                <a:spcPct val="110000"/>
              </a:lnSpc>
            </a:pPr>
            <a:r>
              <a:rPr lang="en-US" sz="1000" dirty="0" err="1"/>
              <a:t>Brookhart</a:t>
            </a:r>
            <a:r>
              <a:rPr lang="en-US" sz="1000" dirty="0"/>
              <a:t>, S. M. (2008). Feedback that fits. </a:t>
            </a:r>
            <a:r>
              <a:rPr lang="en-US" sz="1000" i="1" dirty="0"/>
              <a:t>Educational Leadership, 65</a:t>
            </a:r>
            <a:r>
              <a:rPr lang="en-US" sz="1000" dirty="0"/>
              <a:t>(4), 54-59</a:t>
            </a:r>
            <a:r>
              <a:rPr lang="en-US" sz="1000" dirty="0" smtClean="0"/>
              <a:t>.</a:t>
            </a:r>
          </a:p>
          <a:p>
            <a:pPr>
              <a:lnSpc>
                <a:spcPct val="110000"/>
              </a:lnSpc>
            </a:pPr>
            <a:r>
              <a:rPr lang="en-US" sz="1000" dirty="0"/>
              <a:t>Buck, G. A., &amp; </a:t>
            </a:r>
            <a:r>
              <a:rPr lang="en-US" sz="1000" dirty="0" err="1"/>
              <a:t>Trauth-Nare</a:t>
            </a:r>
            <a:r>
              <a:rPr lang="en-US" sz="1000" dirty="0"/>
              <a:t>, A. E. (2009). Preparing teachers to make the formative assessment process integral to science teaching and learning. </a:t>
            </a:r>
            <a:r>
              <a:rPr lang="en-US" sz="1000" i="1" dirty="0"/>
              <a:t>Journal of Science Teacher Education</a:t>
            </a:r>
            <a:r>
              <a:rPr lang="en-US" sz="1000" dirty="0"/>
              <a:t>, </a:t>
            </a:r>
            <a:r>
              <a:rPr lang="en-US" sz="1000" i="1" dirty="0"/>
              <a:t>20</a:t>
            </a:r>
            <a:r>
              <a:rPr lang="en-US" sz="1000" dirty="0"/>
              <a:t>(5), 475-494.</a:t>
            </a:r>
          </a:p>
          <a:p>
            <a:pPr>
              <a:lnSpc>
                <a:spcPct val="110000"/>
              </a:lnSpc>
            </a:pPr>
            <a:r>
              <a:rPr lang="en-US" sz="1000" dirty="0" err="1"/>
              <a:t>Crumrine</a:t>
            </a:r>
            <a:r>
              <a:rPr lang="en-US" sz="1000" dirty="0"/>
              <a:t>, T., &amp; Demers, C. (2007). Formative assessment: Redirecting the plan. </a:t>
            </a:r>
            <a:r>
              <a:rPr lang="en-US" sz="1000" i="1" dirty="0"/>
              <a:t>Science Teacher,</a:t>
            </a:r>
            <a:r>
              <a:rPr lang="en-US" sz="1000" dirty="0"/>
              <a:t> </a:t>
            </a:r>
            <a:r>
              <a:rPr lang="en-US" sz="1000" i="1" dirty="0"/>
              <a:t>74</a:t>
            </a:r>
            <a:r>
              <a:rPr lang="en-US" sz="1000" dirty="0"/>
              <a:t>(6), 64-68. </a:t>
            </a:r>
          </a:p>
          <a:p>
            <a:pPr>
              <a:lnSpc>
                <a:spcPct val="110000"/>
              </a:lnSpc>
            </a:pPr>
            <a:r>
              <a:rPr lang="en-US" sz="1000" dirty="0" err="1"/>
              <a:t>Doubet</a:t>
            </a:r>
            <a:r>
              <a:rPr lang="en-US" sz="1000" dirty="0"/>
              <a:t>, K. J. (2012). Formative assessment jump-starts a middle grades differentiation initiative. </a:t>
            </a:r>
            <a:r>
              <a:rPr lang="en-US" sz="1000" i="1" dirty="0"/>
              <a:t>Middle School Journal</a:t>
            </a:r>
            <a:r>
              <a:rPr lang="en-US" sz="1000" dirty="0"/>
              <a:t>, </a:t>
            </a:r>
            <a:r>
              <a:rPr lang="en-US" sz="1000" i="1" dirty="0"/>
              <a:t>43</a:t>
            </a:r>
            <a:r>
              <a:rPr lang="en-US" sz="1000" dirty="0"/>
              <a:t>(3), 32-38</a:t>
            </a:r>
            <a:r>
              <a:rPr lang="en-US" sz="1000" dirty="0" smtClean="0"/>
              <a:t>.</a:t>
            </a:r>
            <a:endParaRPr lang="en-US" sz="1000" dirty="0"/>
          </a:p>
          <a:p>
            <a:pPr marL="0" indent="0">
              <a:buNone/>
            </a:pPr>
            <a:endParaRPr lang="en-US" sz="1000" dirty="0"/>
          </a:p>
          <a:p>
            <a:endParaRPr lang="en-US" sz="1300" dirty="0"/>
          </a:p>
        </p:txBody>
      </p:sp>
    </p:spTree>
    <p:extLst>
      <p:ext uri="{BB962C8B-B14F-4D97-AF65-F5344CB8AC3E}">
        <p14:creationId xmlns:p14="http://schemas.microsoft.com/office/powerpoint/2010/main" val="1668749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141" y="317467"/>
            <a:ext cx="7691719" cy="6210333"/>
          </a:xfrm>
        </p:spPr>
        <p:txBody>
          <a:bodyPr>
            <a:normAutofit fontScale="77500" lnSpcReduction="20000"/>
          </a:bodyPr>
          <a:lstStyle/>
          <a:p>
            <a:r>
              <a:rPr lang="en-US" sz="1000" dirty="0" err="1" smtClean="0"/>
              <a:t>Duschl</a:t>
            </a:r>
            <a:r>
              <a:rPr lang="en-US" sz="1000" dirty="0"/>
              <a:t>, R. A., &amp; </a:t>
            </a:r>
            <a:r>
              <a:rPr lang="en-US" sz="1000" dirty="0" err="1"/>
              <a:t>Gitomer</a:t>
            </a:r>
            <a:r>
              <a:rPr lang="en-US" sz="1000" dirty="0"/>
              <a:t>, D. H. (1997). Strategies and challenges to changing the focus of assessment and instruction in science classrooms. </a:t>
            </a:r>
            <a:r>
              <a:rPr lang="en-US" sz="1000" i="1" dirty="0"/>
              <a:t>Educational Assessment</a:t>
            </a:r>
            <a:r>
              <a:rPr lang="en-US" sz="1000" dirty="0"/>
              <a:t>, </a:t>
            </a:r>
            <a:r>
              <a:rPr lang="en-US" sz="1000" i="1" dirty="0"/>
              <a:t>4</a:t>
            </a:r>
            <a:r>
              <a:rPr lang="en-US" sz="1000" dirty="0"/>
              <a:t>(1), 37-73.</a:t>
            </a:r>
          </a:p>
          <a:p>
            <a:r>
              <a:rPr lang="en-US" sz="1000" dirty="0" err="1"/>
              <a:t>Follman</a:t>
            </a:r>
            <a:r>
              <a:rPr lang="en-US" sz="1000" dirty="0"/>
              <a:t>, J. (1992). Secondary school students' ratings of teacher effectiveness. </a:t>
            </a:r>
            <a:r>
              <a:rPr lang="en-US" sz="1000" i="1" dirty="0"/>
              <a:t>The High School Journal</a:t>
            </a:r>
            <a:r>
              <a:rPr lang="en-US" sz="1000" dirty="0"/>
              <a:t>, </a:t>
            </a:r>
            <a:r>
              <a:rPr lang="en-US" sz="1000" i="1" dirty="0"/>
              <a:t>75</a:t>
            </a:r>
            <a:r>
              <a:rPr lang="en-US" sz="1000" dirty="0"/>
              <a:t>(3), 168-178.</a:t>
            </a:r>
          </a:p>
          <a:p>
            <a:r>
              <a:rPr lang="en-US" sz="1000" dirty="0"/>
              <a:t>Gardner, H. (2011). Promoting learner engagement using multiple intelligences and choice-based instruction. </a:t>
            </a:r>
            <a:r>
              <a:rPr lang="en-US" sz="1000" i="1" dirty="0"/>
              <a:t>Adult Basic Education and Literacy Journal</a:t>
            </a:r>
            <a:r>
              <a:rPr lang="en-US" sz="1000" dirty="0"/>
              <a:t>, </a:t>
            </a:r>
            <a:r>
              <a:rPr lang="en-US" sz="1000" i="1" dirty="0"/>
              <a:t>5</a:t>
            </a:r>
            <a:r>
              <a:rPr lang="en-US" sz="1000" dirty="0"/>
              <a:t>(2), 97-101.</a:t>
            </a:r>
          </a:p>
          <a:p>
            <a:r>
              <a:rPr lang="en-US" sz="1000" dirty="0" err="1"/>
              <a:t>Haertel</a:t>
            </a:r>
            <a:r>
              <a:rPr lang="en-US" sz="1000" dirty="0"/>
              <a:t>, E. H., &amp; Herman, J. L. (2005). A historical perspective on validity arguments for accountability testing. </a:t>
            </a:r>
            <a:r>
              <a:rPr lang="en-US" sz="1000" i="1" dirty="0"/>
              <a:t>Yearbook (National Society For The Study Of Education)</a:t>
            </a:r>
            <a:r>
              <a:rPr lang="en-US" sz="1000" dirty="0"/>
              <a:t>, (2), 1-34</a:t>
            </a:r>
            <a:r>
              <a:rPr lang="en-US" sz="1000" dirty="0" smtClean="0"/>
              <a:t>.</a:t>
            </a:r>
          </a:p>
          <a:p>
            <a:r>
              <a:rPr lang="en-US" sz="1000" dirty="0"/>
              <a:t>Jain, A. (2014). Effect of students' feedback and teaching experience on teacher effectiveness of secondary school teachers.</a:t>
            </a:r>
            <a:r>
              <a:rPr lang="en-US" sz="1000" i="1" dirty="0"/>
              <a:t> Learning Community: An International Journal of Education &amp; Social Development</a:t>
            </a:r>
            <a:r>
              <a:rPr lang="en-US" sz="1000" dirty="0"/>
              <a:t>, </a:t>
            </a:r>
            <a:r>
              <a:rPr lang="en-US" sz="1000" i="1" dirty="0"/>
              <a:t>5</a:t>
            </a:r>
            <a:r>
              <a:rPr lang="en-US" sz="1000" dirty="0"/>
              <a:t>(1), 77-89.</a:t>
            </a:r>
          </a:p>
          <a:p>
            <a:r>
              <a:rPr lang="en-US" sz="1000" dirty="0" err="1"/>
              <a:t>Keeley</a:t>
            </a:r>
            <a:r>
              <a:rPr lang="en-US" sz="1000" dirty="0"/>
              <a:t>, P., </a:t>
            </a:r>
            <a:r>
              <a:rPr lang="en-US" sz="1000" dirty="0" err="1"/>
              <a:t>Eberle</a:t>
            </a:r>
            <a:r>
              <a:rPr lang="en-US" sz="1000" dirty="0"/>
              <a:t>, F., &amp; </a:t>
            </a:r>
            <a:r>
              <a:rPr lang="en-US" sz="1000" dirty="0" err="1"/>
              <a:t>Farrin</a:t>
            </a:r>
            <a:r>
              <a:rPr lang="en-US" sz="1000" dirty="0"/>
              <a:t>, L. (2005). Formative assessment probes: uncovering students' ideas in science. </a:t>
            </a:r>
            <a:r>
              <a:rPr lang="en-US" sz="1000" i="1" dirty="0"/>
              <a:t>Science Scope</a:t>
            </a:r>
            <a:r>
              <a:rPr lang="en-US" sz="1000" dirty="0"/>
              <a:t>, </a:t>
            </a:r>
            <a:r>
              <a:rPr lang="en-US" sz="1000" i="1" dirty="0"/>
              <a:t>28</a:t>
            </a:r>
            <a:r>
              <a:rPr lang="en-US" sz="1000" dirty="0"/>
              <a:t>(4), 18-21.</a:t>
            </a:r>
          </a:p>
          <a:p>
            <a:r>
              <a:rPr lang="en-US" sz="1000" dirty="0"/>
              <a:t>Kern, L., Bambara, L., &amp; </a:t>
            </a:r>
            <a:r>
              <a:rPr lang="en-US" sz="1000" dirty="0" err="1"/>
              <a:t>Fogt</a:t>
            </a:r>
            <a:r>
              <a:rPr lang="en-US" sz="1000" dirty="0"/>
              <a:t>, J. (2002). </a:t>
            </a:r>
            <a:r>
              <a:rPr lang="en-US" sz="1000" dirty="0" err="1"/>
              <a:t>Classwide</a:t>
            </a:r>
            <a:r>
              <a:rPr lang="en-US" sz="1000" dirty="0"/>
              <a:t> curricular modification to improve the behavior of students with emotional and behavioral disorders. </a:t>
            </a:r>
            <a:r>
              <a:rPr lang="en-US" sz="1000" i="1" dirty="0"/>
              <a:t>Behavioral Disorders, 27,</a:t>
            </a:r>
            <a:r>
              <a:rPr lang="en-US" sz="1000" dirty="0"/>
              <a:t>317-326.</a:t>
            </a:r>
          </a:p>
          <a:p>
            <a:r>
              <a:rPr lang="en-US" sz="1000" dirty="0"/>
              <a:t>Kern, L., Mantegna, M. E., </a:t>
            </a:r>
            <a:r>
              <a:rPr lang="en-US" sz="1000" dirty="0" err="1"/>
              <a:t>Vorndran</a:t>
            </a:r>
            <a:r>
              <a:rPr lang="en-US" sz="1000" dirty="0"/>
              <a:t>, C. M., </a:t>
            </a:r>
            <a:r>
              <a:rPr lang="en-US" sz="1000" dirty="0" err="1"/>
              <a:t>Bailin</a:t>
            </a:r>
            <a:r>
              <a:rPr lang="en-US" sz="1000" dirty="0"/>
              <a:t>, D., &amp; Hilt, A. (2001). Choice of task sequence to reduce problem behaviors. </a:t>
            </a:r>
            <a:r>
              <a:rPr lang="en-US" sz="1000" i="1" dirty="0"/>
              <a:t>Journal of Positive Behavior Interventions</a:t>
            </a:r>
            <a:r>
              <a:rPr lang="en-US" sz="1000" dirty="0"/>
              <a:t>, </a:t>
            </a:r>
            <a:r>
              <a:rPr lang="en-US" sz="1000" i="1" dirty="0"/>
              <a:t>3</a:t>
            </a:r>
            <a:r>
              <a:rPr lang="en-US" sz="1000" dirty="0"/>
              <a:t>(1), 3.</a:t>
            </a:r>
          </a:p>
          <a:p>
            <a:r>
              <a:rPr lang="en-US" sz="1000" dirty="0"/>
              <a:t>Kern, L., &amp; State, T. M. (2009). Incorporating choice and preferred activities into class wide instruction. </a:t>
            </a:r>
            <a:r>
              <a:rPr lang="en-US" sz="1000" i="1" dirty="0"/>
              <a:t>Beyond Behavior</a:t>
            </a:r>
            <a:r>
              <a:rPr lang="en-US" sz="1000" dirty="0"/>
              <a:t>, </a:t>
            </a:r>
            <a:r>
              <a:rPr lang="en-US" sz="1000" i="1" dirty="0"/>
              <a:t>18</a:t>
            </a:r>
            <a:r>
              <a:rPr lang="en-US" sz="1000" dirty="0"/>
              <a:t>(2), 3-11.</a:t>
            </a:r>
          </a:p>
          <a:p>
            <a:r>
              <a:rPr lang="en-US" sz="1000" dirty="0"/>
              <a:t>Lee, S. F. (2013). Adapting cognitive task analysis to explore young children's thinking competence. </a:t>
            </a:r>
            <a:r>
              <a:rPr lang="en-US" sz="1000" i="1" dirty="0"/>
              <a:t>Journal of Research in Childhood Education</a:t>
            </a:r>
            <a:r>
              <a:rPr lang="en-US" sz="1000" dirty="0"/>
              <a:t>, </a:t>
            </a:r>
            <a:r>
              <a:rPr lang="en-US" sz="1000" i="1" dirty="0"/>
              <a:t>27</a:t>
            </a:r>
            <a:r>
              <a:rPr lang="en-US" sz="1000" dirty="0"/>
              <a:t>(2), 208-223.</a:t>
            </a:r>
          </a:p>
          <a:p>
            <a:r>
              <a:rPr lang="en-US" sz="1000" dirty="0"/>
              <a:t>Lu, J., &amp; Law, N. (2012). Online peer assessment: effects of cognitive and affective feedback. </a:t>
            </a:r>
            <a:r>
              <a:rPr lang="en-US" sz="1000" i="1" dirty="0"/>
              <a:t>Instructional Science</a:t>
            </a:r>
            <a:r>
              <a:rPr lang="en-US" sz="1000" dirty="0"/>
              <a:t>, </a:t>
            </a:r>
            <a:r>
              <a:rPr lang="en-US" sz="1000" i="1" dirty="0"/>
              <a:t>40</a:t>
            </a:r>
            <a:r>
              <a:rPr lang="en-US" sz="1000" dirty="0"/>
              <a:t>(2), 257-275. </a:t>
            </a:r>
          </a:p>
          <a:p>
            <a:r>
              <a:rPr lang="en-US" sz="1000" dirty="0"/>
              <a:t>McDaniel, M. A., </a:t>
            </a:r>
            <a:r>
              <a:rPr lang="en-US" sz="1000" dirty="0" err="1"/>
              <a:t>Agarwal</a:t>
            </a:r>
            <a:r>
              <a:rPr lang="en-US" sz="1000" dirty="0"/>
              <a:t>, P. K., </a:t>
            </a:r>
            <a:r>
              <a:rPr lang="en-US" sz="1000" dirty="0" err="1"/>
              <a:t>Huelser</a:t>
            </a:r>
            <a:r>
              <a:rPr lang="en-US" sz="1000" dirty="0"/>
              <a:t>, B. J., McDermott, K. B., &amp; </a:t>
            </a:r>
            <a:r>
              <a:rPr lang="en-US" sz="1000" dirty="0" err="1"/>
              <a:t>Roediger</a:t>
            </a:r>
            <a:r>
              <a:rPr lang="en-US" sz="1000" dirty="0"/>
              <a:t> III, H. L. (2011). Test-enhanced learning in a middle school science classroom: The effects of quiz frequency and placement. </a:t>
            </a:r>
            <a:r>
              <a:rPr lang="en-US" sz="1000" i="1" dirty="0"/>
              <a:t>Journal of Educational Psychology</a:t>
            </a:r>
            <a:r>
              <a:rPr lang="en-US" sz="1000" dirty="0"/>
              <a:t>, </a:t>
            </a:r>
            <a:r>
              <a:rPr lang="en-US" sz="1000" i="1" dirty="0"/>
              <a:t>103</a:t>
            </a:r>
            <a:r>
              <a:rPr lang="en-US" sz="1000" dirty="0"/>
              <a:t>(2), 399-414. </a:t>
            </a:r>
          </a:p>
          <a:p>
            <a:r>
              <a:rPr lang="en-US" sz="1000" dirty="0" err="1"/>
              <a:t>Mertler</a:t>
            </a:r>
            <a:r>
              <a:rPr lang="en-US" sz="1000" dirty="0"/>
              <a:t>, C. A. (1999). Teacher perception of students as stakeholders in teacher evaluation. </a:t>
            </a:r>
            <a:r>
              <a:rPr lang="en-US" sz="1000" i="1" dirty="0"/>
              <a:t>American Secondary Education</a:t>
            </a:r>
            <a:r>
              <a:rPr lang="en-US" sz="1000" dirty="0"/>
              <a:t>, </a:t>
            </a:r>
            <a:r>
              <a:rPr lang="en-US" sz="1000" i="1" dirty="0"/>
              <a:t>27</a:t>
            </a:r>
            <a:r>
              <a:rPr lang="en-US" sz="1000" dirty="0"/>
              <a:t>(3), 17-30.</a:t>
            </a:r>
          </a:p>
          <a:p>
            <a:r>
              <a:rPr lang="en-US" sz="1000" dirty="0" err="1"/>
              <a:t>Mertler</a:t>
            </a:r>
            <a:r>
              <a:rPr lang="en-US" sz="1000" dirty="0"/>
              <a:t>, C. (2013). </a:t>
            </a:r>
            <a:r>
              <a:rPr lang="en-US" sz="1000" i="1" dirty="0"/>
              <a:t>Action research: Improving schools and empowering educators</a:t>
            </a:r>
            <a:r>
              <a:rPr lang="en-US" sz="1000" dirty="0"/>
              <a:t> (4th ed.).</a:t>
            </a:r>
          </a:p>
          <a:p>
            <a:endParaRPr lang="en-US" sz="1000" dirty="0"/>
          </a:p>
        </p:txBody>
      </p:sp>
    </p:spTree>
    <p:extLst>
      <p:ext uri="{BB962C8B-B14F-4D97-AF65-F5344CB8AC3E}">
        <p14:creationId xmlns:p14="http://schemas.microsoft.com/office/powerpoint/2010/main" val="247567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141" y="317467"/>
            <a:ext cx="7691719" cy="6306041"/>
          </a:xfrm>
        </p:spPr>
        <p:txBody>
          <a:bodyPr>
            <a:noAutofit/>
          </a:bodyPr>
          <a:lstStyle/>
          <a:p>
            <a:r>
              <a:rPr lang="en-US" sz="1000" dirty="0" smtClean="0"/>
              <a:t>Pat</a:t>
            </a:r>
            <a:r>
              <a:rPr lang="en-US" sz="1000" dirty="0"/>
              <a:t>-El, R., </a:t>
            </a:r>
            <a:r>
              <a:rPr lang="en-US" sz="1000" dirty="0" err="1"/>
              <a:t>Tillema</a:t>
            </a:r>
            <a:r>
              <a:rPr lang="en-US" sz="1000" dirty="0"/>
              <a:t>, H., </a:t>
            </a:r>
            <a:r>
              <a:rPr lang="en-US" sz="1000" dirty="0" err="1"/>
              <a:t>Segers</a:t>
            </a:r>
            <a:r>
              <a:rPr lang="en-US" sz="1000" dirty="0"/>
              <a:t>, M., &amp; </a:t>
            </a:r>
            <a:r>
              <a:rPr lang="en-US" sz="1000" dirty="0" err="1"/>
              <a:t>Vedder</a:t>
            </a:r>
            <a:r>
              <a:rPr lang="en-US" sz="1000" dirty="0"/>
              <a:t>, P. (2013). Validation of assessment for learning questionnaires for teachers and students. </a:t>
            </a:r>
            <a:r>
              <a:rPr lang="en-US" sz="1000" i="1" dirty="0"/>
              <a:t>British Journal of Educational Psychology</a:t>
            </a:r>
            <a:r>
              <a:rPr lang="en-US" sz="1000" dirty="0"/>
              <a:t>, </a:t>
            </a:r>
            <a:r>
              <a:rPr lang="en-US" sz="1000" i="1" dirty="0"/>
              <a:t>83</a:t>
            </a:r>
            <a:r>
              <a:rPr lang="en-US" sz="1000" dirty="0"/>
              <a:t>(1), 98-113. </a:t>
            </a:r>
            <a:endParaRPr lang="en-US" sz="1000" dirty="0" smtClean="0"/>
          </a:p>
          <a:p>
            <a:r>
              <a:rPr lang="en-US" sz="1000" dirty="0"/>
              <a:t>Phelan, J., Choi, K., </a:t>
            </a:r>
            <a:r>
              <a:rPr lang="en-US" sz="1000" dirty="0" err="1"/>
              <a:t>Vendlinski</a:t>
            </a:r>
            <a:r>
              <a:rPr lang="en-US" sz="1000" dirty="0"/>
              <a:t>, T., Baker, E., &amp; Herman, J. (2011). Differential improvement in student understanding of mathematical principles following formative assessment intervention. </a:t>
            </a:r>
            <a:r>
              <a:rPr lang="en-US" sz="1000" i="1" dirty="0"/>
              <a:t>Journal of Educational Research</a:t>
            </a:r>
            <a:r>
              <a:rPr lang="en-US" sz="1000" dirty="0"/>
              <a:t>, </a:t>
            </a:r>
            <a:r>
              <a:rPr lang="en-US" sz="1000" i="1" dirty="0"/>
              <a:t>104</a:t>
            </a:r>
            <a:r>
              <a:rPr lang="en-US" sz="1000" dirty="0"/>
              <a:t>(5), 330-339. </a:t>
            </a:r>
          </a:p>
          <a:p>
            <a:r>
              <a:rPr lang="en-US" sz="1000" dirty="0" err="1"/>
              <a:t>Popham</a:t>
            </a:r>
            <a:r>
              <a:rPr lang="en-US" sz="1000" dirty="0"/>
              <a:t>, W. J. (2009). Assessment literacy for teachers: Faddish or fundamental. </a:t>
            </a:r>
            <a:r>
              <a:rPr lang="en-US" sz="1000" i="1" dirty="0"/>
              <a:t>Theory into Practice</a:t>
            </a:r>
            <a:r>
              <a:rPr lang="en-US" sz="1000" dirty="0"/>
              <a:t>, </a:t>
            </a:r>
            <a:r>
              <a:rPr lang="en-US" sz="1000" i="1" dirty="0"/>
              <a:t>48</a:t>
            </a:r>
            <a:r>
              <a:rPr lang="en-US" sz="1000" dirty="0"/>
              <a:t>(1), 4-11.</a:t>
            </a:r>
          </a:p>
          <a:p>
            <a:r>
              <a:rPr lang="en-US" sz="1000" dirty="0" err="1"/>
              <a:t>Raupach</a:t>
            </a:r>
            <a:r>
              <a:rPr lang="en-US" sz="1000" dirty="0"/>
              <a:t>, T., Brown, J., Anders, S., </a:t>
            </a:r>
            <a:r>
              <a:rPr lang="en-US" sz="1000" dirty="0" err="1"/>
              <a:t>Hasenfuss</a:t>
            </a:r>
            <a:r>
              <a:rPr lang="en-US" sz="1000" dirty="0"/>
              <a:t>, G., &amp; </a:t>
            </a:r>
            <a:r>
              <a:rPr lang="en-US" sz="1000" dirty="0" err="1"/>
              <a:t>Harendza</a:t>
            </a:r>
            <a:r>
              <a:rPr lang="en-US" sz="1000" dirty="0"/>
              <a:t>, S. (2013). Summative assessments are more powerful drivers of student learning than resource intensive teaching formats. </a:t>
            </a:r>
            <a:r>
              <a:rPr lang="en-US" sz="1000" i="1" dirty="0"/>
              <a:t>BMC Medicine, 11,</a:t>
            </a:r>
            <a:r>
              <a:rPr lang="en-US" sz="1000" dirty="0"/>
              <a:t> 61-61.</a:t>
            </a:r>
          </a:p>
          <a:p>
            <a:r>
              <a:rPr lang="en-US" sz="1000" dirty="0"/>
              <a:t> Sadler, D. R. (1989). Formative assessment and the design of instructional systems</a:t>
            </a:r>
            <a:r>
              <a:rPr lang="en-US" sz="1000" i="1" dirty="0"/>
              <a:t>. Instructional Science</a:t>
            </a:r>
            <a:r>
              <a:rPr lang="en-US" sz="1000" dirty="0"/>
              <a:t>, </a:t>
            </a:r>
            <a:r>
              <a:rPr lang="en-US" sz="1000" i="1" dirty="0"/>
              <a:t>18</a:t>
            </a:r>
            <a:r>
              <a:rPr lang="en-US" sz="1000" dirty="0"/>
              <a:t>(2), 119-144.</a:t>
            </a:r>
          </a:p>
          <a:p>
            <a:r>
              <a:rPr lang="en-US" sz="1000" dirty="0"/>
              <a:t>Sadler, P. M., &amp; Good, E. (2006). The impact of self-and peer-grading on student learning. </a:t>
            </a:r>
            <a:r>
              <a:rPr lang="en-US" sz="1000" i="1" dirty="0"/>
              <a:t>Educational Assessment</a:t>
            </a:r>
            <a:r>
              <a:rPr lang="en-US" sz="1000" dirty="0"/>
              <a:t>, </a:t>
            </a:r>
            <a:r>
              <a:rPr lang="en-US" sz="1000" i="1" dirty="0"/>
              <a:t>11</a:t>
            </a:r>
            <a:r>
              <a:rPr lang="en-US" sz="1000" dirty="0"/>
              <a:t>(1), 1-31.</a:t>
            </a:r>
          </a:p>
          <a:p>
            <a:r>
              <a:rPr lang="en-US" sz="1000" dirty="0"/>
              <a:t>Sagan, L. L. (2010). Students' choice: Recommendations for environmental and instructional changes in school. </a:t>
            </a:r>
            <a:r>
              <a:rPr lang="en-US" sz="1000" i="1" dirty="0"/>
              <a:t>Clearing House</a:t>
            </a:r>
            <a:r>
              <a:rPr lang="en-US" sz="1000" dirty="0"/>
              <a:t>, </a:t>
            </a:r>
            <a:r>
              <a:rPr lang="en-US" sz="1000" i="1" dirty="0"/>
              <a:t>83</a:t>
            </a:r>
            <a:r>
              <a:rPr lang="en-US" sz="1000" dirty="0"/>
              <a:t>(6), 217-222.</a:t>
            </a:r>
          </a:p>
          <a:p>
            <a:r>
              <a:rPr lang="en-US" sz="1000" dirty="0" err="1"/>
              <a:t>Servilio</a:t>
            </a:r>
            <a:r>
              <a:rPr lang="en-US" sz="1000" dirty="0"/>
              <a:t>, K. L. (2009). You get to choose! Motivating students to read through differentiated instruction. </a:t>
            </a:r>
            <a:r>
              <a:rPr lang="en-US" sz="1000" i="1" dirty="0"/>
              <a:t>Teaching Exceptional Children Plus</a:t>
            </a:r>
            <a:r>
              <a:rPr lang="en-US" sz="1000" dirty="0"/>
              <a:t>, </a:t>
            </a:r>
            <a:r>
              <a:rPr lang="en-US" sz="1000" i="1" dirty="0"/>
              <a:t>5</a:t>
            </a:r>
            <a:r>
              <a:rPr lang="en-US" sz="1000" dirty="0"/>
              <a:t>(5), 1-11. </a:t>
            </a:r>
          </a:p>
          <a:p>
            <a:r>
              <a:rPr lang="en-US" sz="1000" dirty="0" err="1"/>
              <a:t>Shavelson</a:t>
            </a:r>
            <a:r>
              <a:rPr lang="en-US" sz="1000" dirty="0"/>
              <a:t>, R. J., Young, D. B., Ayala, C. C., Brandon, P. R., </a:t>
            </a:r>
            <a:r>
              <a:rPr lang="en-US" sz="1000" dirty="0" err="1"/>
              <a:t>Furtak</a:t>
            </a:r>
            <a:r>
              <a:rPr lang="en-US" sz="1000" dirty="0"/>
              <a:t>, E., Ruiz-Primo, M., &amp; </a:t>
            </a:r>
            <a:r>
              <a:rPr lang="en-US" sz="1000" dirty="0" err="1"/>
              <a:t>Yue</a:t>
            </a:r>
            <a:r>
              <a:rPr lang="en-US" sz="1000" dirty="0"/>
              <a:t>, Y. (2008). On the impact of curriculum-embedded assessment on learning: A collaboration between curriculum and assessment developers. </a:t>
            </a:r>
            <a:r>
              <a:rPr lang="en-US" sz="1000" i="1" dirty="0"/>
              <a:t>Applied Measurement in Education,</a:t>
            </a:r>
            <a:r>
              <a:rPr lang="en-US" sz="1000" dirty="0"/>
              <a:t> </a:t>
            </a:r>
            <a:r>
              <a:rPr lang="en-US" sz="1000" i="1" dirty="0"/>
              <a:t>21</a:t>
            </a:r>
            <a:r>
              <a:rPr lang="en-US" sz="1000" dirty="0"/>
              <a:t>(4), 295-314. </a:t>
            </a:r>
          </a:p>
          <a:p>
            <a:r>
              <a:rPr lang="en-US" sz="1000" dirty="0" err="1"/>
              <a:t>Shevin</a:t>
            </a:r>
            <a:r>
              <a:rPr lang="en-US" sz="1000" dirty="0"/>
              <a:t>, M., &amp; Klein, N. K. (2004). The importance of choice-making skills for students with severe disabilities. </a:t>
            </a:r>
            <a:r>
              <a:rPr lang="en-US" sz="1000" i="1" dirty="0"/>
              <a:t>Research &amp; Practice for Persons with Severe Disabilities</a:t>
            </a:r>
            <a:r>
              <a:rPr lang="en-US" sz="1000" dirty="0"/>
              <a:t>, </a:t>
            </a:r>
            <a:r>
              <a:rPr lang="en-US" sz="1000" i="1" dirty="0"/>
              <a:t>29</a:t>
            </a:r>
            <a:r>
              <a:rPr lang="en-US" sz="1000" dirty="0"/>
              <a:t>(3), 161-168. </a:t>
            </a:r>
          </a:p>
          <a:p>
            <a:endParaRPr lang="en-US" sz="1000" dirty="0"/>
          </a:p>
          <a:p>
            <a:endParaRPr lang="en-US" sz="1000" dirty="0"/>
          </a:p>
        </p:txBody>
      </p:sp>
    </p:spTree>
    <p:extLst>
      <p:ext uri="{BB962C8B-B14F-4D97-AF65-F5344CB8AC3E}">
        <p14:creationId xmlns:p14="http://schemas.microsoft.com/office/powerpoint/2010/main" val="1778645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141" y="519492"/>
            <a:ext cx="7691719" cy="4978452"/>
          </a:xfrm>
        </p:spPr>
        <p:txBody>
          <a:bodyPr>
            <a:normAutofit/>
          </a:bodyPr>
          <a:lstStyle/>
          <a:p>
            <a:r>
              <a:rPr lang="en-US" sz="1100" dirty="0" err="1" smtClean="0"/>
              <a:t>Stiggins</a:t>
            </a:r>
            <a:r>
              <a:rPr lang="en-US" sz="1100" dirty="0"/>
              <a:t>, R. J., &amp; </a:t>
            </a:r>
            <a:r>
              <a:rPr lang="en-US" sz="1100" dirty="0" err="1"/>
              <a:t>Bridgeford</a:t>
            </a:r>
            <a:r>
              <a:rPr lang="en-US" sz="1100" dirty="0"/>
              <a:t>, N. J. (1985). The ecology of classroom assessment. </a:t>
            </a:r>
            <a:r>
              <a:rPr lang="en-US" sz="1100" i="1" dirty="0"/>
              <a:t>Journal of Educational Measurement</a:t>
            </a:r>
            <a:r>
              <a:rPr lang="en-US" sz="1100" dirty="0"/>
              <a:t>, </a:t>
            </a:r>
            <a:r>
              <a:rPr lang="en-US" sz="1100" i="1" dirty="0"/>
              <a:t>22</a:t>
            </a:r>
            <a:r>
              <a:rPr lang="en-US" sz="1100" dirty="0"/>
              <a:t>(4), 271-286 </a:t>
            </a:r>
          </a:p>
          <a:p>
            <a:r>
              <a:rPr lang="en-US" sz="1100" dirty="0" err="1"/>
              <a:t>Stiggins</a:t>
            </a:r>
            <a:r>
              <a:rPr lang="en-US" sz="1100" dirty="0"/>
              <a:t>, R., &amp; </a:t>
            </a:r>
            <a:r>
              <a:rPr lang="en-US" sz="1100" dirty="0" err="1"/>
              <a:t>DuFour</a:t>
            </a:r>
            <a:r>
              <a:rPr lang="en-US" sz="1100" dirty="0"/>
              <a:t>, R. (2009). Maximizing the power of formative assessments. </a:t>
            </a:r>
            <a:r>
              <a:rPr lang="en-US" sz="1100" i="1" dirty="0"/>
              <a:t>Phi Delta </a:t>
            </a:r>
            <a:r>
              <a:rPr lang="en-US" sz="1100" i="1" dirty="0" err="1"/>
              <a:t>Kappan</a:t>
            </a:r>
            <a:r>
              <a:rPr lang="en-US" sz="1100" i="1" dirty="0"/>
              <a:t>,</a:t>
            </a:r>
            <a:r>
              <a:rPr lang="en-US" sz="1100" dirty="0"/>
              <a:t> </a:t>
            </a:r>
            <a:r>
              <a:rPr lang="en-US" sz="1100" i="1" dirty="0"/>
              <a:t>90</a:t>
            </a:r>
            <a:r>
              <a:rPr lang="en-US" sz="1100" dirty="0"/>
              <a:t>(9), 640-644. </a:t>
            </a:r>
          </a:p>
          <a:p>
            <a:r>
              <a:rPr lang="en-US" sz="1100" dirty="0" err="1"/>
              <a:t>Trauth-Nare</a:t>
            </a:r>
            <a:r>
              <a:rPr lang="en-US" sz="1100" dirty="0"/>
              <a:t>, A., &amp; Buck, G. (2011). Using reflective practice to incorporate formative assessment in a middle school science classroom: a participatory action research study. </a:t>
            </a:r>
            <a:r>
              <a:rPr lang="en-US" sz="1100" i="1" dirty="0"/>
              <a:t>Educational Action Research</a:t>
            </a:r>
            <a:r>
              <a:rPr lang="en-US" sz="1100" dirty="0"/>
              <a:t>, </a:t>
            </a:r>
            <a:r>
              <a:rPr lang="en-US" sz="1100" i="1" dirty="0"/>
              <a:t>19</a:t>
            </a:r>
            <a:r>
              <a:rPr lang="en-US" sz="1100" dirty="0"/>
              <a:t>(3), 379-398. </a:t>
            </a:r>
          </a:p>
          <a:p>
            <a:r>
              <a:rPr lang="en-US" sz="1100" dirty="0" err="1"/>
              <a:t>Weurlander</a:t>
            </a:r>
            <a:r>
              <a:rPr lang="en-US" sz="1100" dirty="0"/>
              <a:t>, M., </a:t>
            </a:r>
            <a:r>
              <a:rPr lang="en-US" sz="1100" dirty="0" err="1"/>
              <a:t>Söderberg</a:t>
            </a:r>
            <a:r>
              <a:rPr lang="en-US" sz="1100" dirty="0"/>
              <a:t>, M., </a:t>
            </a:r>
            <a:r>
              <a:rPr lang="en-US" sz="1100" dirty="0" err="1"/>
              <a:t>Scheja</a:t>
            </a:r>
            <a:r>
              <a:rPr lang="en-US" sz="1100" dirty="0"/>
              <a:t>, M., </a:t>
            </a:r>
            <a:r>
              <a:rPr lang="en-US" sz="1100" dirty="0" err="1"/>
              <a:t>Hult</a:t>
            </a:r>
            <a:r>
              <a:rPr lang="en-US" sz="1100" dirty="0"/>
              <a:t>, H., &amp; </a:t>
            </a:r>
            <a:r>
              <a:rPr lang="en-US" sz="1100" dirty="0" err="1"/>
              <a:t>Wernerson</a:t>
            </a:r>
            <a:r>
              <a:rPr lang="en-US" sz="1100" dirty="0"/>
              <a:t>, A. (2012). Exploring formative assessment as a tool for learning: students’ experiences of different methods of formative assessment. </a:t>
            </a:r>
            <a:r>
              <a:rPr lang="en-US" sz="1100" i="1" dirty="0"/>
              <a:t>Assessment &amp; Evaluation in Higher Education, 37(</a:t>
            </a:r>
            <a:r>
              <a:rPr lang="en-US" sz="1100" dirty="0"/>
              <a:t>6), 747-760. </a:t>
            </a:r>
          </a:p>
          <a:p>
            <a:r>
              <a:rPr lang="en-US" sz="1100" dirty="0" err="1"/>
              <a:t>Wiliam</a:t>
            </a:r>
            <a:r>
              <a:rPr lang="en-US" sz="1100" dirty="0"/>
              <a:t>, D., Lee, C., Harrison, C., &amp; Black, P. (2004). Teachers developing assessment for learning: Impact on student achievement. </a:t>
            </a:r>
            <a:r>
              <a:rPr lang="en-US" sz="1100" i="1" dirty="0"/>
              <a:t>Assessment in Education</a:t>
            </a:r>
            <a:r>
              <a:rPr lang="en-US" sz="1100" dirty="0"/>
              <a:t>, </a:t>
            </a:r>
            <a:r>
              <a:rPr lang="en-US" sz="1100" i="1" dirty="0"/>
              <a:t>11</a:t>
            </a:r>
            <a:r>
              <a:rPr lang="en-US" sz="1100" dirty="0"/>
              <a:t>(1), 49-65.</a:t>
            </a:r>
          </a:p>
          <a:p>
            <a:r>
              <a:rPr lang="en-US" sz="1100" dirty="0"/>
              <a:t>Wilson, M. (2006). Systems for state science assessment. Washington, D.C.: National Academies Press</a:t>
            </a:r>
            <a:r>
              <a:rPr lang="en-US" sz="1100" dirty="0" smtClean="0"/>
              <a:t>.</a:t>
            </a:r>
          </a:p>
          <a:p>
            <a:r>
              <a:rPr lang="en-US" sz="1100" dirty="0"/>
              <a:t>Smith, M. K. (2001) ‘Kurt </a:t>
            </a:r>
            <a:r>
              <a:rPr lang="en-US" sz="1100" dirty="0" err="1"/>
              <a:t>Lewin</a:t>
            </a:r>
            <a:r>
              <a:rPr lang="en-US" sz="1100" dirty="0"/>
              <a:t>, groups, experiential learning and action research’, </a:t>
            </a:r>
            <a:r>
              <a:rPr lang="en-US" sz="1100" i="1" dirty="0"/>
              <a:t>the encyclopedia of informal education</a:t>
            </a:r>
            <a:r>
              <a:rPr lang="en-US" sz="1100" dirty="0"/>
              <a:t>, </a:t>
            </a:r>
            <a:r>
              <a:rPr lang="en-US" sz="1100" dirty="0">
                <a:hlinkClick r:id="rId2"/>
              </a:rPr>
              <a:t>http://www.infed.org/thinkers/et-lewin.htm</a:t>
            </a:r>
            <a:r>
              <a:rPr lang="en-US" sz="1100" dirty="0"/>
              <a:t> </a:t>
            </a:r>
          </a:p>
          <a:p>
            <a:r>
              <a:rPr lang="en-US" sz="1100" dirty="0" err="1"/>
              <a:t>Stiggins</a:t>
            </a:r>
            <a:r>
              <a:rPr lang="en-US" sz="1100" dirty="0"/>
              <a:t>, R. (2004). New assessment beliefs for a new school mission. </a:t>
            </a:r>
            <a:r>
              <a:rPr lang="en-US" sz="1100" i="1" dirty="0"/>
              <a:t>Phi Delta Kappa</a:t>
            </a:r>
            <a:r>
              <a:rPr lang="en-US" sz="1100" dirty="0"/>
              <a:t>, </a:t>
            </a:r>
            <a:r>
              <a:rPr lang="en-US" sz="1100" i="1" dirty="0"/>
              <a:t>86</a:t>
            </a:r>
            <a:r>
              <a:rPr lang="en-US" sz="1100" dirty="0"/>
              <a:t>(1), 22-27. </a:t>
            </a:r>
          </a:p>
          <a:p>
            <a:endParaRPr lang="en-US" sz="1100" dirty="0"/>
          </a:p>
          <a:p>
            <a:endParaRPr lang="en-US" dirty="0"/>
          </a:p>
        </p:txBody>
      </p:sp>
    </p:spTree>
    <p:extLst>
      <p:ext uri="{BB962C8B-B14F-4D97-AF65-F5344CB8AC3E}">
        <p14:creationId xmlns:p14="http://schemas.microsoft.com/office/powerpoint/2010/main" val="2021395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Maggie </a:t>
            </a:r>
            <a:r>
              <a:rPr lang="en-US" dirty="0" err="1" smtClean="0"/>
              <a:t>Demarse</a:t>
            </a:r>
            <a:endParaRPr lang="en-US" dirty="0" smtClean="0"/>
          </a:p>
          <a:p>
            <a:pPr lvl="1"/>
            <a:r>
              <a:rPr lang="en-US" dirty="0" smtClean="0"/>
              <a:t>Email: demarse.2@wright.edu</a:t>
            </a:r>
          </a:p>
          <a:p>
            <a:r>
              <a:rPr lang="en-US" dirty="0" smtClean="0"/>
              <a:t>Mariah </a:t>
            </a:r>
            <a:r>
              <a:rPr lang="en-US" dirty="0" err="1" smtClean="0"/>
              <a:t>Vraniak</a:t>
            </a:r>
            <a:endParaRPr lang="en-US" dirty="0" smtClean="0"/>
          </a:p>
          <a:p>
            <a:pPr lvl="1"/>
            <a:r>
              <a:rPr lang="en-US" dirty="0" smtClean="0"/>
              <a:t>Email: vraniak.2@wright.edu</a:t>
            </a:r>
          </a:p>
          <a:p>
            <a:r>
              <a:rPr lang="en-US" dirty="0" smtClean="0"/>
              <a:t>Michael </a:t>
            </a:r>
            <a:r>
              <a:rPr lang="en-US" dirty="0" err="1" smtClean="0"/>
              <a:t>Fmura</a:t>
            </a:r>
            <a:endParaRPr lang="en-US" dirty="0" smtClean="0"/>
          </a:p>
          <a:p>
            <a:pPr lvl="1"/>
            <a:r>
              <a:rPr lang="en-US" dirty="0" smtClean="0"/>
              <a:t>Email: fmura.2@wright.edu</a:t>
            </a:r>
          </a:p>
          <a:p>
            <a:r>
              <a:rPr lang="en-US" dirty="0" smtClean="0"/>
              <a:t>Nick Davis</a:t>
            </a:r>
          </a:p>
          <a:p>
            <a:pPr lvl="1"/>
            <a:r>
              <a:rPr lang="en-US" dirty="0" smtClean="0"/>
              <a:t>Email: davis.470@wright.edu</a:t>
            </a:r>
            <a:endParaRPr lang="en-US" dirty="0"/>
          </a:p>
        </p:txBody>
      </p:sp>
    </p:spTree>
    <p:extLst>
      <p:ext uri="{BB962C8B-B14F-4D97-AF65-F5344CB8AC3E}">
        <p14:creationId xmlns:p14="http://schemas.microsoft.com/office/powerpoint/2010/main" val="201409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a:bodyPr>
          <a:lstStyle/>
          <a:p>
            <a:r>
              <a:rPr lang="en-US" dirty="0"/>
              <a:t>The evolution of </a:t>
            </a:r>
            <a:r>
              <a:rPr lang="en-US" dirty="0" smtClean="0"/>
              <a:t>assessment </a:t>
            </a:r>
          </a:p>
          <a:p>
            <a:r>
              <a:rPr lang="en-US" dirty="0"/>
              <a:t>M</a:t>
            </a:r>
            <a:r>
              <a:rPr lang="en-US" dirty="0" smtClean="0"/>
              <a:t>ethods determined </a:t>
            </a:r>
            <a:r>
              <a:rPr lang="en-US" dirty="0"/>
              <a:t>by </a:t>
            </a:r>
            <a:r>
              <a:rPr lang="en-US" dirty="0" smtClean="0"/>
              <a:t>teacher </a:t>
            </a:r>
          </a:p>
          <a:p>
            <a:pPr lvl="1"/>
            <a:r>
              <a:rPr lang="en-US" dirty="0" smtClean="0"/>
              <a:t>Teacher’s </a:t>
            </a:r>
            <a:r>
              <a:rPr lang="en-US" dirty="0"/>
              <a:t>preferences and attitudes </a:t>
            </a:r>
            <a:endParaRPr lang="en-US" dirty="0" smtClean="0"/>
          </a:p>
          <a:p>
            <a:pPr lvl="1"/>
            <a:r>
              <a:rPr lang="en-US" dirty="0" smtClean="0"/>
              <a:t>Teacher’s understanding </a:t>
            </a:r>
            <a:r>
              <a:rPr lang="en-US" dirty="0"/>
              <a:t>and time-management of </a:t>
            </a:r>
            <a:r>
              <a:rPr lang="en-US" dirty="0" smtClean="0"/>
              <a:t>assessment</a:t>
            </a:r>
          </a:p>
          <a:p>
            <a:r>
              <a:rPr lang="en-US" dirty="0"/>
              <a:t>U</a:t>
            </a:r>
            <a:r>
              <a:rPr lang="en-US" dirty="0" smtClean="0"/>
              <a:t>sed to measure student growth</a:t>
            </a:r>
          </a:p>
          <a:p>
            <a:r>
              <a:rPr lang="en-US" dirty="0" smtClean="0"/>
              <a:t>Various types of assessment </a:t>
            </a:r>
          </a:p>
        </p:txBody>
      </p:sp>
    </p:spTree>
    <p:extLst>
      <p:ext uri="{BB962C8B-B14F-4D97-AF65-F5344CB8AC3E}">
        <p14:creationId xmlns:p14="http://schemas.microsoft.com/office/powerpoint/2010/main" val="3288204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Content Placeholder 2"/>
          <p:cNvSpPr>
            <a:spLocks noGrp="1"/>
          </p:cNvSpPr>
          <p:nvPr>
            <p:ph idx="1"/>
          </p:nvPr>
        </p:nvSpPr>
        <p:spPr>
          <a:xfrm>
            <a:off x="566057" y="1586753"/>
            <a:ext cx="8011886" cy="4571999"/>
          </a:xfrm>
        </p:spPr>
        <p:txBody>
          <a:bodyPr>
            <a:normAutofit/>
          </a:bodyPr>
          <a:lstStyle/>
          <a:p>
            <a:r>
              <a:rPr lang="en-US" sz="2800" dirty="0" smtClean="0"/>
              <a:t>Cyclical Process</a:t>
            </a:r>
          </a:p>
          <a:p>
            <a:r>
              <a:rPr lang="en-US" sz="2800" dirty="0" smtClean="0"/>
              <a:t>Effective way to gather data on student learning</a:t>
            </a:r>
          </a:p>
          <a:p>
            <a:r>
              <a:rPr lang="en-US" sz="2800" dirty="0" smtClean="0"/>
              <a:t>Opportunity to provide effective feedback</a:t>
            </a:r>
          </a:p>
          <a:p>
            <a:r>
              <a:rPr lang="en-US" sz="2800" dirty="0" smtClean="0"/>
              <a:t>Low stakes</a:t>
            </a:r>
          </a:p>
        </p:txBody>
      </p:sp>
    </p:spTree>
    <p:extLst>
      <p:ext uri="{BB962C8B-B14F-4D97-AF65-F5344CB8AC3E}">
        <p14:creationId xmlns:p14="http://schemas.microsoft.com/office/powerpoint/2010/main" val="1339745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1" y="444070"/>
            <a:ext cx="8889999" cy="1272521"/>
          </a:xfrm>
        </p:spPr>
        <p:txBody>
          <a:bodyPr/>
          <a:lstStyle/>
          <a:p>
            <a:r>
              <a:rPr lang="en-US" sz="4800" dirty="0" smtClean="0"/>
              <a:t>Formative Assessment: Benefits</a:t>
            </a:r>
            <a:r>
              <a:rPr lang="en-US" dirty="0"/>
              <a:t/>
            </a:r>
            <a:br>
              <a:rPr lang="en-US" dirty="0"/>
            </a:br>
            <a:endParaRPr lang="en-US" dirty="0"/>
          </a:p>
        </p:txBody>
      </p:sp>
      <p:sp>
        <p:nvSpPr>
          <p:cNvPr id="3" name="Content Placeholder 2"/>
          <p:cNvSpPr>
            <a:spLocks noGrp="1"/>
          </p:cNvSpPr>
          <p:nvPr>
            <p:ph idx="1"/>
          </p:nvPr>
        </p:nvSpPr>
        <p:spPr>
          <a:xfrm>
            <a:off x="726141" y="1320799"/>
            <a:ext cx="7691719" cy="4837953"/>
          </a:xfrm>
        </p:spPr>
        <p:txBody>
          <a:bodyPr>
            <a:normAutofit lnSpcReduction="10000"/>
          </a:bodyPr>
          <a:lstStyle/>
          <a:p>
            <a:r>
              <a:rPr lang="en-US" dirty="0" smtClean="0"/>
              <a:t>Increased awareness </a:t>
            </a:r>
            <a:r>
              <a:rPr lang="en-US" dirty="0"/>
              <a:t>of student misconceptions </a:t>
            </a:r>
            <a:endParaRPr lang="en-US" dirty="0" smtClean="0"/>
          </a:p>
          <a:p>
            <a:r>
              <a:rPr lang="en-US" dirty="0" smtClean="0"/>
              <a:t>Increased student self</a:t>
            </a:r>
            <a:r>
              <a:rPr lang="en-US" dirty="0"/>
              <a:t>-</a:t>
            </a:r>
            <a:r>
              <a:rPr lang="en-US" dirty="0" smtClean="0"/>
              <a:t>efficacy</a:t>
            </a:r>
          </a:p>
          <a:p>
            <a:r>
              <a:rPr lang="en-US" dirty="0"/>
              <a:t>I</a:t>
            </a:r>
            <a:r>
              <a:rPr lang="en-US" dirty="0" smtClean="0"/>
              <a:t>ncreased </a:t>
            </a:r>
            <a:r>
              <a:rPr lang="en-US" dirty="0"/>
              <a:t>student learning gains </a:t>
            </a:r>
            <a:r>
              <a:rPr lang="en-US" dirty="0" smtClean="0"/>
              <a:t> </a:t>
            </a:r>
          </a:p>
          <a:p>
            <a:r>
              <a:rPr lang="en-US" dirty="0"/>
              <a:t>R</a:t>
            </a:r>
            <a:r>
              <a:rPr lang="en-US" dirty="0" smtClean="0"/>
              <a:t>educed </a:t>
            </a:r>
            <a:r>
              <a:rPr lang="en-US" dirty="0"/>
              <a:t>student </a:t>
            </a:r>
            <a:r>
              <a:rPr lang="en-US" dirty="0" smtClean="0"/>
              <a:t>anxiety</a:t>
            </a:r>
          </a:p>
          <a:p>
            <a:r>
              <a:rPr lang="en-US" dirty="0"/>
              <a:t>I</a:t>
            </a:r>
            <a:r>
              <a:rPr lang="en-US" dirty="0" smtClean="0"/>
              <a:t>ncreased </a:t>
            </a:r>
            <a:r>
              <a:rPr lang="en-US" dirty="0"/>
              <a:t>student motivation </a:t>
            </a:r>
            <a:endParaRPr lang="en-US" dirty="0" smtClean="0"/>
          </a:p>
          <a:p>
            <a:r>
              <a:rPr lang="en-US" dirty="0"/>
              <a:t>P</a:t>
            </a:r>
            <a:r>
              <a:rPr lang="en-US" dirty="0" smtClean="0"/>
              <a:t>rovided </a:t>
            </a:r>
            <a:r>
              <a:rPr lang="en-US" dirty="0"/>
              <a:t>opportunities for students to reflect on their learning as it </a:t>
            </a:r>
            <a:r>
              <a:rPr lang="en-US" dirty="0" smtClean="0"/>
              <a:t>happened </a:t>
            </a:r>
          </a:p>
          <a:p>
            <a:r>
              <a:rPr lang="en-US" dirty="0"/>
              <a:t>I</a:t>
            </a:r>
            <a:r>
              <a:rPr lang="en-US" dirty="0" smtClean="0"/>
              <a:t>ncreased </a:t>
            </a:r>
            <a:r>
              <a:rPr lang="en-US" dirty="0"/>
              <a:t>academic </a:t>
            </a:r>
            <a:r>
              <a:rPr lang="en-US" dirty="0" smtClean="0"/>
              <a:t>performance</a:t>
            </a:r>
            <a:endParaRPr lang="en-US" dirty="0"/>
          </a:p>
        </p:txBody>
      </p:sp>
    </p:spTree>
    <p:extLst>
      <p:ext uri="{BB962C8B-B14F-4D97-AF65-F5344CB8AC3E}">
        <p14:creationId xmlns:p14="http://schemas.microsoft.com/office/powerpoint/2010/main" val="2048390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1" y="444070"/>
            <a:ext cx="8889999" cy="1272521"/>
          </a:xfrm>
        </p:spPr>
        <p:txBody>
          <a:bodyPr/>
          <a:lstStyle/>
          <a:p>
            <a:r>
              <a:rPr lang="en-US" sz="4800" dirty="0" smtClean="0"/>
              <a:t>Formative Assessment: Benefits</a:t>
            </a:r>
            <a:r>
              <a:rPr lang="en-US" dirty="0"/>
              <a:t/>
            </a:r>
            <a:br>
              <a:rPr lang="en-US" dirty="0"/>
            </a:br>
            <a:endParaRPr lang="en-US" dirty="0"/>
          </a:p>
        </p:txBody>
      </p:sp>
      <p:sp>
        <p:nvSpPr>
          <p:cNvPr id="3" name="Content Placeholder 2"/>
          <p:cNvSpPr>
            <a:spLocks noGrp="1"/>
          </p:cNvSpPr>
          <p:nvPr>
            <p:ph idx="1"/>
          </p:nvPr>
        </p:nvSpPr>
        <p:spPr>
          <a:xfrm>
            <a:off x="726141" y="1320799"/>
            <a:ext cx="7691719" cy="4837953"/>
          </a:xfrm>
        </p:spPr>
        <p:txBody>
          <a:bodyPr>
            <a:normAutofit/>
          </a:bodyPr>
          <a:lstStyle/>
          <a:p>
            <a:r>
              <a:rPr lang="en-US" dirty="0" smtClean="0"/>
              <a:t>Teachers re-teaching missed content</a:t>
            </a:r>
          </a:p>
          <a:p>
            <a:r>
              <a:rPr lang="en-US" dirty="0" smtClean="0"/>
              <a:t>Valuable feedback for teachers</a:t>
            </a:r>
          </a:p>
          <a:p>
            <a:r>
              <a:rPr lang="en-US" dirty="0" smtClean="0"/>
              <a:t>Modifying instruction</a:t>
            </a:r>
          </a:p>
          <a:p>
            <a:r>
              <a:rPr lang="en-US" dirty="0" smtClean="0"/>
              <a:t>Students provide honest appraisal</a:t>
            </a:r>
          </a:p>
          <a:p>
            <a:pPr lvl="1"/>
            <a:r>
              <a:rPr lang="en-US" dirty="0" smtClean="0"/>
              <a:t>Everyone wins</a:t>
            </a:r>
          </a:p>
          <a:p>
            <a:pPr marL="457200" lvl="1" indent="0">
              <a:buNone/>
            </a:pPr>
            <a:endParaRPr lang="en-US" dirty="0" smtClean="0"/>
          </a:p>
          <a:p>
            <a:endParaRPr lang="en-US" dirty="0" smtClean="0"/>
          </a:p>
        </p:txBody>
      </p:sp>
    </p:spTree>
    <p:extLst>
      <p:ext uri="{BB962C8B-B14F-4D97-AF65-F5344CB8AC3E}">
        <p14:creationId xmlns:p14="http://schemas.microsoft.com/office/powerpoint/2010/main" val="1868704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Choice</a:t>
            </a:r>
            <a:endParaRPr lang="en-US" dirty="0"/>
          </a:p>
        </p:txBody>
      </p:sp>
      <p:sp>
        <p:nvSpPr>
          <p:cNvPr id="3" name="Content Placeholder 2"/>
          <p:cNvSpPr>
            <a:spLocks noGrp="1"/>
          </p:cNvSpPr>
          <p:nvPr>
            <p:ph idx="1"/>
          </p:nvPr>
        </p:nvSpPr>
        <p:spPr/>
        <p:txBody>
          <a:bodyPr>
            <a:normAutofit fontScale="92500"/>
          </a:bodyPr>
          <a:lstStyle/>
          <a:p>
            <a:r>
              <a:rPr lang="en-US" dirty="0" smtClean="0"/>
              <a:t>Typical opportunities for student choice</a:t>
            </a:r>
          </a:p>
          <a:p>
            <a:r>
              <a:rPr lang="en-US" sz="2200" dirty="0" smtClean="0"/>
              <a:t>Benefits</a:t>
            </a:r>
            <a:r>
              <a:rPr lang="en-US" sz="2200" dirty="0"/>
              <a:t>:</a:t>
            </a:r>
          </a:p>
          <a:p>
            <a:pPr lvl="1"/>
            <a:r>
              <a:rPr lang="en-US" dirty="0"/>
              <a:t>lends itself to differentiation of instruction</a:t>
            </a:r>
          </a:p>
          <a:p>
            <a:pPr lvl="1"/>
            <a:r>
              <a:rPr lang="en-US" dirty="0"/>
              <a:t>helped produce a more productive classroom </a:t>
            </a:r>
            <a:r>
              <a:rPr lang="en-US" dirty="0" smtClean="0"/>
              <a:t>community </a:t>
            </a:r>
            <a:endParaRPr lang="en-US" dirty="0"/>
          </a:p>
          <a:p>
            <a:pPr lvl="1"/>
            <a:r>
              <a:rPr lang="en-US" dirty="0"/>
              <a:t>increased motivation to learn the material </a:t>
            </a:r>
          </a:p>
          <a:p>
            <a:pPr lvl="1"/>
            <a:r>
              <a:rPr lang="en-US" dirty="0"/>
              <a:t>encouraged participation from students in classroom learning </a:t>
            </a:r>
          </a:p>
          <a:p>
            <a:pPr lvl="1"/>
            <a:r>
              <a:rPr lang="en-US" dirty="0"/>
              <a:t>increased student self-determination </a:t>
            </a:r>
          </a:p>
          <a:p>
            <a:pPr lvl="1"/>
            <a:r>
              <a:rPr lang="en-US" dirty="0"/>
              <a:t>increased student engagement </a:t>
            </a:r>
          </a:p>
          <a:p>
            <a:pPr lvl="1"/>
            <a:r>
              <a:rPr lang="en-US" dirty="0"/>
              <a:t>reduced problem </a:t>
            </a:r>
            <a:r>
              <a:rPr lang="en-US" dirty="0" smtClean="0"/>
              <a:t>behavior</a:t>
            </a:r>
            <a:endParaRPr lang="en-US" dirty="0"/>
          </a:p>
        </p:txBody>
      </p:sp>
    </p:spTree>
    <p:extLst>
      <p:ext uri="{BB962C8B-B14F-4D97-AF65-F5344CB8AC3E}">
        <p14:creationId xmlns:p14="http://schemas.microsoft.com/office/powerpoint/2010/main" val="2743296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Participants</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5897798"/>
              </p:ext>
            </p:extLst>
          </p:nvPr>
        </p:nvGraphicFramePr>
        <p:xfrm>
          <a:off x="139847" y="1457979"/>
          <a:ext cx="8853546" cy="4974750"/>
        </p:xfrm>
        <a:graphic>
          <a:graphicData uri="http://schemas.openxmlformats.org/drawingml/2006/table">
            <a:tbl>
              <a:tblPr firstRow="1" bandRow="1">
                <a:tableStyleId>{5C22544A-7EE6-4342-B048-85BDC9FD1C3A}</a:tableStyleId>
              </a:tblPr>
              <a:tblGrid>
                <a:gridCol w="959610"/>
                <a:gridCol w="750858"/>
                <a:gridCol w="979637"/>
                <a:gridCol w="826047"/>
                <a:gridCol w="1060466"/>
                <a:gridCol w="1071629"/>
                <a:gridCol w="1071629"/>
                <a:gridCol w="831995"/>
                <a:gridCol w="1301675"/>
              </a:tblGrid>
              <a:tr h="840721">
                <a:tc>
                  <a:txBody>
                    <a:bodyPr/>
                    <a:lstStyle/>
                    <a:p>
                      <a:pPr algn="ctr"/>
                      <a:r>
                        <a:rPr lang="en-US" sz="1800" b="1" u="none" dirty="0" smtClean="0"/>
                        <a:t>School</a:t>
                      </a:r>
                      <a:endParaRPr lang="en-US" sz="1400" b="1" u="none" dirty="0"/>
                    </a:p>
                  </a:txBody>
                  <a:tcPr/>
                </a:tc>
                <a:tc>
                  <a:txBody>
                    <a:bodyPr/>
                    <a:lstStyle/>
                    <a:p>
                      <a:pPr algn="ctr"/>
                      <a:r>
                        <a:rPr lang="en-US" b="1" u="none" dirty="0" smtClean="0"/>
                        <a:t>Male</a:t>
                      </a:r>
                      <a:endParaRPr lang="en-US" b="1" u="none" dirty="0"/>
                    </a:p>
                  </a:txBody>
                  <a:tcPr/>
                </a:tc>
                <a:tc>
                  <a:txBody>
                    <a:bodyPr/>
                    <a:lstStyle/>
                    <a:p>
                      <a:pPr algn="ctr"/>
                      <a:r>
                        <a:rPr lang="en-US" b="1" u="none" dirty="0" smtClean="0"/>
                        <a:t>Female</a:t>
                      </a:r>
                      <a:endParaRPr lang="en-US" b="1" u="none" dirty="0"/>
                    </a:p>
                  </a:txBody>
                  <a:tcPr/>
                </a:tc>
                <a:tc>
                  <a:txBody>
                    <a:bodyPr/>
                    <a:lstStyle/>
                    <a:p>
                      <a:pPr algn="ctr"/>
                      <a:r>
                        <a:rPr lang="en-US" u="none" dirty="0" smtClean="0"/>
                        <a:t>White</a:t>
                      </a:r>
                      <a:endParaRPr lang="en-US" u="non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u="none" dirty="0" smtClean="0"/>
                        <a:t>Non-White</a:t>
                      </a:r>
                    </a:p>
                    <a:p>
                      <a:pPr algn="ctr"/>
                      <a:endParaRPr lang="en-US" u="none" dirty="0"/>
                    </a:p>
                  </a:txBody>
                  <a:tcPr/>
                </a:tc>
                <a:tc>
                  <a:txBody>
                    <a:bodyPr/>
                    <a:lstStyle/>
                    <a:p>
                      <a:pPr algn="ctr"/>
                      <a:r>
                        <a:rPr lang="en-US" u="none" dirty="0" smtClean="0"/>
                        <a:t>504</a:t>
                      </a:r>
                      <a:endParaRPr lang="en-US" u="none" dirty="0"/>
                    </a:p>
                  </a:txBody>
                  <a:tcPr/>
                </a:tc>
                <a:tc>
                  <a:txBody>
                    <a:bodyPr/>
                    <a:lstStyle/>
                    <a:p>
                      <a:pPr algn="ctr"/>
                      <a:r>
                        <a:rPr lang="en-US" u="none" dirty="0" smtClean="0"/>
                        <a:t>IEP</a:t>
                      </a:r>
                      <a:endParaRPr lang="en-US" u="none" dirty="0"/>
                    </a:p>
                  </a:txBody>
                  <a:tcPr/>
                </a:tc>
                <a:tc>
                  <a:txBody>
                    <a:bodyPr/>
                    <a:lstStyle/>
                    <a:p>
                      <a:pPr algn="ctr"/>
                      <a:r>
                        <a:rPr lang="en-US" dirty="0" smtClean="0"/>
                        <a:t>FRL</a:t>
                      </a:r>
                      <a:endParaRPr lang="en-US" dirty="0"/>
                    </a:p>
                  </a:txBody>
                  <a:tcPr/>
                </a:tc>
                <a:tc>
                  <a:txBody>
                    <a:bodyPr/>
                    <a:lstStyle/>
                    <a:p>
                      <a:pPr algn="ctr"/>
                      <a:r>
                        <a:rPr lang="en-US" dirty="0" smtClean="0"/>
                        <a:t>School Population</a:t>
                      </a:r>
                      <a:endParaRPr lang="en-US" dirty="0"/>
                    </a:p>
                  </a:txBody>
                  <a:tcPr/>
                </a:tc>
              </a:tr>
              <a:tr h="1209021">
                <a:tc>
                  <a:txBody>
                    <a:bodyPr/>
                    <a:lstStyle/>
                    <a:p>
                      <a:pPr algn="l"/>
                      <a:r>
                        <a:rPr lang="en-US" sz="1600" dirty="0" smtClean="0"/>
                        <a:t>Clarinet</a:t>
                      </a:r>
                      <a:endParaRPr lang="en-US" sz="1600" dirty="0"/>
                    </a:p>
                  </a:txBody>
                  <a:tcPr/>
                </a:tc>
                <a:tc>
                  <a:txBody>
                    <a:bodyPr/>
                    <a:lstStyle/>
                    <a:p>
                      <a:pPr algn="ctr"/>
                      <a:r>
                        <a:rPr lang="en-US" dirty="0" smtClean="0"/>
                        <a:t>7</a:t>
                      </a:r>
                      <a:endParaRPr lang="en-US" dirty="0"/>
                    </a:p>
                  </a:txBody>
                  <a:tcPr/>
                </a:tc>
                <a:tc>
                  <a:txBody>
                    <a:bodyPr/>
                    <a:lstStyle/>
                    <a:p>
                      <a:pPr algn="ctr"/>
                      <a:r>
                        <a:rPr lang="en-US" dirty="0" smtClean="0"/>
                        <a:t>18</a:t>
                      </a:r>
                      <a:endParaRPr lang="en-US" dirty="0"/>
                    </a:p>
                  </a:txBody>
                  <a:tcPr/>
                </a:tc>
                <a:tc>
                  <a:txBody>
                    <a:bodyPr/>
                    <a:lstStyle/>
                    <a:p>
                      <a:pPr algn="ctr"/>
                      <a:r>
                        <a:rPr lang="en-US" dirty="0" smtClean="0"/>
                        <a:t>6</a:t>
                      </a:r>
                      <a:endParaRPr lang="en-US" dirty="0"/>
                    </a:p>
                  </a:txBody>
                  <a:tcPr/>
                </a:tc>
                <a:tc>
                  <a:txBody>
                    <a:bodyPr/>
                    <a:lstStyle/>
                    <a:p>
                      <a:pPr algn="ctr"/>
                      <a:r>
                        <a:rPr lang="en-US" dirty="0" smtClean="0"/>
                        <a:t>19</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100%</a:t>
                      </a:r>
                      <a:endParaRPr lang="en-US" dirty="0"/>
                    </a:p>
                  </a:txBody>
                  <a:tcPr/>
                </a:tc>
                <a:tc>
                  <a:txBody>
                    <a:bodyPr/>
                    <a:lstStyle/>
                    <a:p>
                      <a:pPr algn="ctr"/>
                      <a:r>
                        <a:rPr lang="en-US" dirty="0" smtClean="0"/>
                        <a:t>881</a:t>
                      </a:r>
                      <a:endParaRPr lang="en-US" dirty="0"/>
                    </a:p>
                  </a:txBody>
                  <a:tcPr/>
                </a:tc>
              </a:tr>
              <a:tr h="1282607">
                <a:tc>
                  <a:txBody>
                    <a:bodyPr/>
                    <a:lstStyle/>
                    <a:p>
                      <a:pPr algn="l"/>
                      <a:r>
                        <a:rPr lang="en-US" sz="1600" dirty="0" smtClean="0"/>
                        <a:t>Piano</a:t>
                      </a:r>
                      <a:endParaRPr lang="en-US" sz="1600" dirty="0"/>
                    </a:p>
                  </a:txBody>
                  <a:tcPr/>
                </a:tc>
                <a:tc>
                  <a:txBody>
                    <a:bodyPr/>
                    <a:lstStyle/>
                    <a:p>
                      <a:pPr algn="ctr"/>
                      <a:r>
                        <a:rPr lang="en-US" dirty="0" smtClean="0"/>
                        <a:t>21</a:t>
                      </a:r>
                      <a:endParaRPr lang="en-US" dirty="0"/>
                    </a:p>
                  </a:txBody>
                  <a:tcPr/>
                </a:tc>
                <a:tc>
                  <a:txBody>
                    <a:bodyPr/>
                    <a:lstStyle/>
                    <a:p>
                      <a:pPr algn="ctr"/>
                      <a:r>
                        <a:rPr lang="en-US" dirty="0" smtClean="0"/>
                        <a:t>9</a:t>
                      </a:r>
                      <a:endParaRPr lang="en-US" dirty="0"/>
                    </a:p>
                  </a:txBody>
                  <a:tcPr/>
                </a:tc>
                <a:tc>
                  <a:txBody>
                    <a:bodyPr/>
                    <a:lstStyle/>
                    <a:p>
                      <a:pPr algn="ctr"/>
                      <a:r>
                        <a:rPr lang="en-US" dirty="0" smtClean="0"/>
                        <a:t>21</a:t>
                      </a:r>
                      <a:endParaRPr lang="en-US" dirty="0"/>
                    </a:p>
                  </a:txBody>
                  <a:tcPr/>
                </a:tc>
                <a:tc>
                  <a:txBody>
                    <a:bodyPr/>
                    <a:lstStyle/>
                    <a:p>
                      <a:pPr algn="ctr"/>
                      <a:r>
                        <a:rPr lang="en-US" dirty="0" smtClean="0"/>
                        <a:t>9</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58%</a:t>
                      </a:r>
                      <a:endParaRPr lang="en-US" dirty="0"/>
                    </a:p>
                  </a:txBody>
                  <a:tcPr/>
                </a:tc>
                <a:tc>
                  <a:txBody>
                    <a:bodyPr/>
                    <a:lstStyle/>
                    <a:p>
                      <a:pPr algn="ctr"/>
                      <a:r>
                        <a:rPr lang="en-US" dirty="0" smtClean="0"/>
                        <a:t>911</a:t>
                      </a:r>
                      <a:endParaRPr lang="en-US" dirty="0"/>
                    </a:p>
                  </a:txBody>
                  <a:tcPr/>
                </a:tc>
              </a:tr>
              <a:tr h="1568723">
                <a:tc>
                  <a:txBody>
                    <a:bodyPr/>
                    <a:lstStyle/>
                    <a:p>
                      <a:pPr algn="l"/>
                      <a:r>
                        <a:rPr lang="en-US" sz="1600" dirty="0" smtClean="0"/>
                        <a:t>French</a:t>
                      </a:r>
                      <a:r>
                        <a:rPr lang="en-US" sz="1600" baseline="0" dirty="0" smtClean="0"/>
                        <a:t> Horn</a:t>
                      </a:r>
                      <a:endParaRPr lang="en-US" sz="1600" dirty="0"/>
                    </a:p>
                  </a:txBody>
                  <a:tcPr/>
                </a:tc>
                <a:tc>
                  <a:txBody>
                    <a:bodyPr/>
                    <a:lstStyle/>
                    <a:p>
                      <a:pPr algn="ctr"/>
                      <a:r>
                        <a:rPr lang="en-US" dirty="0" smtClean="0"/>
                        <a:t>12</a:t>
                      </a:r>
                      <a:endParaRPr lang="en-US" dirty="0"/>
                    </a:p>
                  </a:txBody>
                  <a:tcPr/>
                </a:tc>
                <a:tc>
                  <a:txBody>
                    <a:bodyPr/>
                    <a:lstStyle/>
                    <a:p>
                      <a:pPr algn="ctr"/>
                      <a:r>
                        <a:rPr lang="en-US" dirty="0" smtClean="0"/>
                        <a:t>11</a:t>
                      </a:r>
                      <a:endParaRPr lang="en-US" dirty="0"/>
                    </a:p>
                  </a:txBody>
                  <a:tcPr/>
                </a:tc>
                <a:tc>
                  <a:txBody>
                    <a:bodyPr/>
                    <a:lstStyle/>
                    <a:p>
                      <a:pPr algn="ctr"/>
                      <a:r>
                        <a:rPr lang="en-US" dirty="0" smtClean="0"/>
                        <a:t>16</a:t>
                      </a:r>
                      <a:endParaRPr lang="en-US" dirty="0"/>
                    </a:p>
                  </a:txBody>
                  <a:tcPr/>
                </a:tc>
                <a:tc>
                  <a:txBody>
                    <a:bodyPr/>
                    <a:lstStyle/>
                    <a:p>
                      <a:pPr algn="ctr"/>
                      <a:r>
                        <a:rPr lang="en-US" dirty="0" smtClean="0"/>
                        <a:t>7</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66%</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626</a:t>
                      </a:r>
                      <a:endParaRPr lang="en-US" dirty="0"/>
                    </a:p>
                  </a:txBody>
                  <a:tcPr/>
                </a:tc>
              </a:tr>
            </a:tbl>
          </a:graphicData>
        </a:graphic>
      </p:graphicFrame>
    </p:spTree>
    <p:extLst>
      <p:ext uri="{BB962C8B-B14F-4D97-AF65-F5344CB8AC3E}">
        <p14:creationId xmlns:p14="http://schemas.microsoft.com/office/powerpoint/2010/main" val="2573188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Pre-Survey</a:t>
            </a:r>
            <a:endParaRPr lang="en-US" dirty="0"/>
          </a:p>
        </p:txBody>
      </p:sp>
      <p:sp>
        <p:nvSpPr>
          <p:cNvPr id="6" name="TextBox 5"/>
          <p:cNvSpPr txBox="1"/>
          <p:nvPr/>
        </p:nvSpPr>
        <p:spPr>
          <a:xfrm>
            <a:off x="908222" y="5060778"/>
            <a:ext cx="7327556" cy="1477328"/>
          </a:xfrm>
          <a:prstGeom prst="rect">
            <a:avLst/>
          </a:prstGeom>
          <a:noFill/>
        </p:spPr>
        <p:txBody>
          <a:bodyPr wrap="square" rtlCol="0">
            <a:spAutoFit/>
          </a:bodyPr>
          <a:lstStyle/>
          <a:p>
            <a:r>
              <a:rPr lang="en-US" sz="2400" dirty="0" smtClean="0"/>
              <a:t>1. How </a:t>
            </a:r>
            <a:r>
              <a:rPr lang="en-US" sz="2400" dirty="0"/>
              <a:t>do you feel that you learn best</a:t>
            </a:r>
            <a:r>
              <a:rPr lang="en-US" sz="2400" dirty="0" smtClean="0"/>
              <a:t>?</a:t>
            </a:r>
          </a:p>
          <a:p>
            <a:endParaRPr lang="en-US" sz="2400" dirty="0"/>
          </a:p>
          <a:p>
            <a:r>
              <a:rPr lang="en-US" sz="2400" dirty="0"/>
              <a:t>2. How do teaching methods impact your test scores</a:t>
            </a:r>
            <a:r>
              <a:rPr lang="en-US" sz="2400" dirty="0" smtClean="0"/>
              <a:t>?</a:t>
            </a:r>
            <a:endParaRPr lang="en-US" sz="2400" dirty="0"/>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7894796"/>
              </p:ext>
            </p:extLst>
          </p:nvPr>
        </p:nvGraphicFramePr>
        <p:xfrm>
          <a:off x="208528" y="1457979"/>
          <a:ext cx="8750123" cy="3353507"/>
        </p:xfrm>
        <a:graphic>
          <a:graphicData uri="http://schemas.openxmlformats.org/drawingml/2006/table">
            <a:tbl>
              <a:tblPr firstRow="1" firstCol="1" bandRow="1">
                <a:tableStyleId>{5C22544A-7EE6-4342-B048-85BDC9FD1C3A}</a:tableStyleId>
              </a:tblPr>
              <a:tblGrid>
                <a:gridCol w="3374931"/>
                <a:gridCol w="1149179"/>
                <a:gridCol w="988540"/>
                <a:gridCol w="1223319"/>
                <a:gridCol w="976184"/>
                <a:gridCol w="1037970"/>
              </a:tblGrid>
              <a:tr h="569741">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600" dirty="0">
                          <a:effectLst/>
                        </a:rPr>
                        <a:t>Strongly Agree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600" dirty="0">
                          <a:effectLst/>
                        </a:rPr>
                        <a:t>Agree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600" dirty="0">
                          <a:effectLst/>
                        </a:rPr>
                        <a:t>Undecided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600" dirty="0">
                          <a:effectLst/>
                        </a:rPr>
                        <a:t>Disagree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600" dirty="0">
                          <a:effectLst/>
                        </a:rPr>
                        <a:t>Strongly Disagree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r>
              <a:tr h="430186">
                <a:tc>
                  <a:txBody>
                    <a:bodyPr/>
                    <a:lstStyle/>
                    <a:p>
                      <a:pPr marL="0" marR="0" algn="l">
                        <a:lnSpc>
                          <a:spcPct val="107000"/>
                        </a:lnSpc>
                        <a:spcBef>
                          <a:spcPts val="0"/>
                        </a:spcBef>
                        <a:spcAft>
                          <a:spcPts val="0"/>
                        </a:spcAft>
                      </a:pPr>
                      <a:r>
                        <a:rPr lang="en-US" sz="2000" dirty="0">
                          <a:effectLst/>
                        </a:rPr>
                        <a:t>Ex. I like pizza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ctr">
                        <a:lnSpc>
                          <a:spcPct val="107000"/>
                        </a:lnSpc>
                        <a:spcBef>
                          <a:spcPts val="0"/>
                        </a:spcBef>
                        <a:spcAft>
                          <a:spcPts val="0"/>
                        </a:spcAft>
                      </a:pPr>
                      <a:r>
                        <a:rPr lang="en-US" sz="1400">
                          <a:effectLst/>
                        </a:rPr>
                        <a:t>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r>
              <a:tr h="1068856">
                <a:tc>
                  <a:txBody>
                    <a:bodyPr/>
                    <a:lstStyle/>
                    <a:p>
                      <a:pPr marL="0" marR="0" algn="l">
                        <a:lnSpc>
                          <a:spcPct val="107000"/>
                        </a:lnSpc>
                        <a:spcBef>
                          <a:spcPts val="0"/>
                        </a:spcBef>
                        <a:spcAft>
                          <a:spcPts val="0"/>
                        </a:spcAft>
                      </a:pPr>
                      <a:r>
                        <a:rPr lang="en-US" sz="2000" dirty="0">
                          <a:effectLst/>
                        </a:rPr>
                        <a:t>2. I would like to see varied methods of teaching in this class.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r>
              <a:tr h="1284724">
                <a:tc>
                  <a:txBody>
                    <a:bodyPr/>
                    <a:lstStyle/>
                    <a:p>
                      <a:pPr marL="0" marR="0" algn="l">
                        <a:lnSpc>
                          <a:spcPct val="107000"/>
                        </a:lnSpc>
                        <a:spcBef>
                          <a:spcPts val="0"/>
                        </a:spcBef>
                        <a:spcAft>
                          <a:spcPts val="0"/>
                        </a:spcAft>
                      </a:pPr>
                      <a:r>
                        <a:rPr lang="en-US" sz="2000" dirty="0">
                          <a:effectLst/>
                        </a:rPr>
                        <a:t>4. I learn in a different way than how my teacher instructs.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c>
                  <a:txBody>
                    <a:bodyPr/>
                    <a:lstStyle/>
                    <a:p>
                      <a:pPr marL="0" marR="0" algn="l">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435" marR="65435" marT="0" marB="0"/>
                </a:tc>
              </a:tr>
            </a:tbl>
          </a:graphicData>
        </a:graphic>
      </p:graphicFrame>
    </p:spTree>
    <p:extLst>
      <p:ext uri="{BB962C8B-B14F-4D97-AF65-F5344CB8AC3E}">
        <p14:creationId xmlns:p14="http://schemas.microsoft.com/office/powerpoint/2010/main" val="4019779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4" Type="http://schemas.openxmlformats.org/officeDocument/2006/relationships/image" Target="../media/image4.jpeg"/></Relationships>
</file>

<file path=ppt/theme/theme1.xml><?xml version="1.0" encoding="utf-8"?>
<a:theme xmlns:a="http://schemas.openxmlformats.org/drawingml/2006/main" name="Ventur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Venture">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Venture">
      <a:fillStyleLst>
        <a:solidFill>
          <a:schemeClr val="phClr"/>
        </a:solidFill>
        <a:blipFill rotWithShape="1">
          <a:blip xmlns:r="http://schemas.openxmlformats.org/officeDocument/2006/relationships" r:embed="rId1">
            <a:duotone>
              <a:schemeClr val="phClr">
                <a:shade val="30000"/>
                <a:alpha val="50000"/>
                <a:satMod val="150000"/>
              </a:schemeClr>
              <a:schemeClr val="phClr">
                <a:tint val="50000"/>
                <a:alpha val="10000"/>
                <a:satMod val="150000"/>
              </a:schemeClr>
            </a:duotone>
          </a:blip>
          <a:stretch/>
        </a:blipFill>
        <a:blipFill rotWithShape="1">
          <a:blip xmlns:r="http://schemas.openxmlformats.org/officeDocument/2006/relationships" r:embed="rId2">
            <a:duotone>
              <a:schemeClr val="phClr">
                <a:shade val="30000"/>
                <a:alpha val="50000"/>
                <a:satMod val="150000"/>
              </a:schemeClr>
              <a:schemeClr val="phClr">
                <a:tint val="50000"/>
                <a:alpha val="10000"/>
                <a:satMod val="150000"/>
              </a:schemeClr>
            </a:duotone>
          </a:blip>
          <a:stretch/>
        </a:blip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innerShdw blurRad="76200" dist="25400" dir="13500000">
              <a:srgbClr val="4B4B4B">
                <a:alpha val="75000"/>
              </a:srgbClr>
            </a:innerShdw>
          </a:effectLst>
        </a:effectStyle>
      </a:effectStyleLst>
      <a:bgFillStyleLst>
        <a:solidFill>
          <a:schemeClr val="phClr"/>
        </a:solidFill>
        <a:blipFill rotWithShape="1">
          <a:blip xmlns:r="http://schemas.openxmlformats.org/officeDocument/2006/relationships" r:embed="rId3">
            <a:duotone>
              <a:schemeClr val="phClr">
                <a:shade val="10000"/>
                <a:alpha val="30000"/>
                <a:satMod val="60000"/>
              </a:schemeClr>
              <a:schemeClr val="phClr">
                <a:tint val="20000"/>
                <a:alpha val="5000"/>
                <a:satMod val="300000"/>
              </a:schemeClr>
            </a:duotone>
          </a:blip>
          <a:stretch/>
        </a:blipFill>
        <a:blipFill rotWithShape="1">
          <a:blip xmlns:r="http://schemas.openxmlformats.org/officeDocument/2006/relationships" r:embed="rId4">
            <a:duotone>
              <a:schemeClr val="phClr">
                <a:shade val="30000"/>
                <a:alpha val="50000"/>
                <a:satMod val="150000"/>
              </a:schemeClr>
              <a:schemeClr val="phClr">
                <a:tint val="50000"/>
                <a:alpha val="1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Venture.thmx</Template>
  <TotalTime>8462</TotalTime>
  <Words>1739</Words>
  <Application>Microsoft Office PowerPoint</Application>
  <PresentationFormat>On-screen Show (4:3)</PresentationFormat>
  <Paragraphs>311</Paragraphs>
  <Slides>25</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Mincho</vt:lpstr>
      <vt:lpstr>Calibri</vt:lpstr>
      <vt:lpstr>Calisto MT</vt:lpstr>
      <vt:lpstr>Cambria</vt:lpstr>
      <vt:lpstr>Times New Roman</vt:lpstr>
      <vt:lpstr>Wingdings</vt:lpstr>
      <vt:lpstr>Venture</vt:lpstr>
      <vt:lpstr>Worksheet</vt:lpstr>
      <vt:lpstr>Student-Suggested Instruction on Assessment Outcomes</vt:lpstr>
      <vt:lpstr>Rationale</vt:lpstr>
      <vt:lpstr>Assessment</vt:lpstr>
      <vt:lpstr>Formative Assessment</vt:lpstr>
      <vt:lpstr>Formative Assessment: Benefits </vt:lpstr>
      <vt:lpstr>Formative Assessment: Benefits </vt:lpstr>
      <vt:lpstr>Student Choice</vt:lpstr>
      <vt:lpstr>Participants</vt:lpstr>
      <vt:lpstr>Pre-Survey</vt:lpstr>
      <vt:lpstr>Who’s the Boss</vt:lpstr>
      <vt:lpstr>Focus Group</vt:lpstr>
      <vt:lpstr>Data Instruments &amp; Procedures</vt:lpstr>
      <vt:lpstr>Results: Pre-Survey</vt:lpstr>
      <vt:lpstr>Results: Pre-Survey</vt:lpstr>
      <vt:lpstr>Results: Who’s the Boss</vt:lpstr>
      <vt:lpstr>Results: Who’s the Boss</vt:lpstr>
      <vt:lpstr>Results: Who’s the Boss</vt:lpstr>
      <vt:lpstr>Results: Focus Group</vt:lpstr>
      <vt:lpstr>Homerun Hitters</vt:lpstr>
      <vt:lpstr>Implications</vt:lpstr>
      <vt:lpstr>References</vt:lpstr>
      <vt:lpstr>PowerPoint Presentation</vt:lpstr>
      <vt:lpstr>PowerPoint Presentation</vt:lpstr>
      <vt:lpstr>PowerPoint Presentation</vt:lpstr>
      <vt:lpstr>Contact Information</vt:lpstr>
    </vt:vector>
  </TitlesOfParts>
  <Company>Wright State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Student-Suggested Instruction on Assessment Outcomes</dc:title>
  <dc:creator>GLENN S VRANIAK</dc:creator>
  <cp:lastModifiedBy>Michael Fmura</cp:lastModifiedBy>
  <cp:revision>100</cp:revision>
  <dcterms:created xsi:type="dcterms:W3CDTF">2015-02-11T21:16:20Z</dcterms:created>
  <dcterms:modified xsi:type="dcterms:W3CDTF">2015-03-05T13:26:00Z</dcterms:modified>
</cp:coreProperties>
</file>