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70" r:id="rId14"/>
    <p:sldId id="271"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5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4B14510-2F8A-4C45-89D1-B9FCFE9674B8}" type="datetimeFigureOut">
              <a:rPr lang="en-US" smtClean="0"/>
              <a:t>2/12/2015</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6874FC1D-D22E-4C3C-B6FA-A2E337186B9A}" type="slidenum">
              <a:rPr lang="en-US" smtClean="0"/>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B14510-2F8A-4C45-89D1-B9FCFE9674B8}" type="datetimeFigureOut">
              <a:rPr lang="en-US" smtClean="0"/>
              <a:t>2/12/2015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874FC1D-D22E-4C3C-B6FA-A2E337186B9A}"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B14510-2F8A-4C45-89D1-B9FCFE9674B8}" type="datetimeFigureOut">
              <a:rPr lang="en-US" smtClean="0"/>
              <a:t>2/12/2015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874FC1D-D22E-4C3C-B6FA-A2E337186B9A}"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B14510-2F8A-4C45-89D1-B9FCFE9674B8}" type="datetimeFigureOut">
              <a:rPr lang="en-US" smtClean="0"/>
              <a:t>2/12/2015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874FC1D-D22E-4C3C-B6FA-A2E337186B9A}"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4B14510-2F8A-4C45-89D1-B9FCFE9674B8}" type="datetimeFigureOut">
              <a:rPr lang="en-US" smtClean="0"/>
              <a:t>2/12/2015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874FC1D-D22E-4C3C-B6FA-A2E337186B9A}" type="slidenum">
              <a:rPr lang="en-US" smtClean="0"/>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4B14510-2F8A-4C45-89D1-B9FCFE9674B8}" type="datetimeFigureOut">
              <a:rPr lang="en-US" smtClean="0"/>
              <a:t>2/12/2015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874FC1D-D22E-4C3C-B6FA-A2E337186B9A}"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4B14510-2F8A-4C45-89D1-B9FCFE9674B8}" type="datetimeFigureOut">
              <a:rPr lang="en-US" smtClean="0"/>
              <a:t>2/12/2015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6874FC1D-D22E-4C3C-B6FA-A2E337186B9A}"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4B14510-2F8A-4C45-89D1-B9FCFE9674B8}" type="datetimeFigureOut">
              <a:rPr lang="en-US" smtClean="0"/>
              <a:t>2/12/2015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6874FC1D-D22E-4C3C-B6FA-A2E337186B9A}"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24B14510-2F8A-4C45-89D1-B9FCFE9674B8}" type="datetimeFigureOut">
              <a:rPr lang="en-US" smtClean="0"/>
              <a:t>2/12/2015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6874FC1D-D22E-4C3C-B6FA-A2E337186B9A}" type="slidenum">
              <a:rPr lang="en-US" smtClean="0"/>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4B14510-2F8A-4C45-89D1-B9FCFE9674B8}" type="datetimeFigureOut">
              <a:rPr lang="en-US" smtClean="0"/>
              <a:t>2/12/2015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874FC1D-D22E-4C3C-B6FA-A2E337186B9A}"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4B14510-2F8A-4C45-89D1-B9FCFE9674B8}" type="datetimeFigureOut">
              <a:rPr lang="en-US" smtClean="0"/>
              <a:t>2/12/2015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874FC1D-D22E-4C3C-B6FA-A2E337186B9A}" type="slidenum">
              <a:rPr lang="en-US" smtClean="0"/>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4B14510-2F8A-4C45-89D1-B9FCFE9674B8}" type="datetimeFigureOut">
              <a:rPr lang="en-US" smtClean="0"/>
              <a:t>2/12/2015</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874FC1D-D22E-4C3C-B6FA-A2E337186B9A}" type="slidenum">
              <a:rPr lang="en-US" smtClean="0"/>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457200"/>
            <a:ext cx="7239000" cy="3733800"/>
          </a:xfrm>
        </p:spPr>
        <p:txBody>
          <a:bodyPr>
            <a:normAutofit/>
          </a:bodyPr>
          <a:lstStyle/>
          <a:p>
            <a:r>
              <a:rPr lang="en-US" dirty="0">
                <a:solidFill>
                  <a:schemeClr val="tx1"/>
                </a:solidFill>
                <a:latin typeface="Arial"/>
                <a:ea typeface="Calibri"/>
              </a:rPr>
              <a:t>Student Teachers in the Reflective Practice of Cooperating Teachers and the Connection to High Stakes Testing</a:t>
            </a:r>
            <a:endParaRPr lang="en-US" dirty="0">
              <a:solidFill>
                <a:schemeClr val="tx1"/>
              </a:solidFill>
            </a:endParaRPr>
          </a:p>
        </p:txBody>
      </p:sp>
      <p:sp>
        <p:nvSpPr>
          <p:cNvPr id="3" name="Subtitle 2"/>
          <p:cNvSpPr>
            <a:spLocks noGrp="1"/>
          </p:cNvSpPr>
          <p:nvPr>
            <p:ph type="subTitle" idx="1"/>
          </p:nvPr>
        </p:nvSpPr>
        <p:spPr>
          <a:xfrm>
            <a:off x="5791200" y="5334000"/>
            <a:ext cx="3124200" cy="1295400"/>
          </a:xfrm>
        </p:spPr>
        <p:txBody>
          <a:bodyPr>
            <a:normAutofit fontScale="77500" lnSpcReduction="20000"/>
          </a:bodyPr>
          <a:lstStyle/>
          <a:p>
            <a:r>
              <a:rPr lang="en-US" dirty="0" smtClean="0"/>
              <a:t>Vince Laverick</a:t>
            </a:r>
          </a:p>
          <a:p>
            <a:r>
              <a:rPr lang="en-US" dirty="0" smtClean="0"/>
              <a:t>vlaverick12@gmail.com</a:t>
            </a:r>
          </a:p>
          <a:p>
            <a:r>
              <a:rPr lang="en-US" dirty="0" smtClean="0"/>
              <a:t>March 5, 2015</a:t>
            </a:r>
          </a:p>
          <a:p>
            <a:r>
              <a:rPr lang="en-US" dirty="0" smtClean="0"/>
              <a:t>OCTEO Conference</a:t>
            </a:r>
            <a:endParaRPr lang="en-US" dirty="0"/>
          </a:p>
        </p:txBody>
      </p:sp>
    </p:spTree>
    <p:extLst>
      <p:ext uri="{BB962C8B-B14F-4D97-AF65-F5344CB8AC3E}">
        <p14:creationId xmlns:p14="http://schemas.microsoft.com/office/powerpoint/2010/main" val="3257864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Disconnect</a:t>
            </a:r>
            <a:endParaRPr lang="en-US" dirty="0"/>
          </a:p>
        </p:txBody>
      </p:sp>
      <p:sp>
        <p:nvSpPr>
          <p:cNvPr id="3" name="Content Placeholder 2"/>
          <p:cNvSpPr>
            <a:spLocks noGrp="1"/>
          </p:cNvSpPr>
          <p:nvPr>
            <p:ph idx="1"/>
          </p:nvPr>
        </p:nvSpPr>
        <p:spPr/>
        <p:txBody>
          <a:bodyPr/>
          <a:lstStyle/>
          <a:p>
            <a:r>
              <a:rPr lang="en-US" dirty="0" smtClean="0"/>
              <a:t>Lacks two items of community and improving self/others  </a:t>
            </a:r>
          </a:p>
          <a:p>
            <a:r>
              <a:rPr lang="en-US" dirty="0" smtClean="0"/>
              <a:t>Not enough time to effectively reflect in K-12 classroom</a:t>
            </a:r>
            <a:endParaRPr lang="en-US" dirty="0"/>
          </a:p>
        </p:txBody>
      </p:sp>
    </p:spTree>
    <p:extLst>
      <p:ext uri="{BB962C8B-B14F-4D97-AF65-F5344CB8AC3E}">
        <p14:creationId xmlns:p14="http://schemas.microsoft.com/office/powerpoint/2010/main" val="2544124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Connection to Test Scores</a:t>
            </a:r>
            <a:endParaRPr lang="en-US" dirty="0"/>
          </a:p>
        </p:txBody>
      </p:sp>
      <p:sp>
        <p:nvSpPr>
          <p:cNvPr id="3" name="Content Placeholder 2"/>
          <p:cNvSpPr>
            <a:spLocks noGrp="1"/>
          </p:cNvSpPr>
          <p:nvPr>
            <p:ph idx="1"/>
          </p:nvPr>
        </p:nvSpPr>
        <p:spPr/>
        <p:txBody>
          <a:bodyPr/>
          <a:lstStyle/>
          <a:p>
            <a:r>
              <a:rPr lang="en-US" dirty="0" smtClean="0"/>
              <a:t>Collaboration between educators and time for reflection has shown a direct increase in test scores (Hargreaves &amp; Shirley, 2012) </a:t>
            </a:r>
            <a:endParaRPr lang="en-US" dirty="0"/>
          </a:p>
        </p:txBody>
      </p:sp>
    </p:spTree>
    <p:extLst>
      <p:ext uri="{BB962C8B-B14F-4D97-AF65-F5344CB8AC3E}">
        <p14:creationId xmlns:p14="http://schemas.microsoft.com/office/powerpoint/2010/main" val="1379624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Student Teachers Fill the Void</a:t>
            </a:r>
            <a:endParaRPr lang="en-US" dirty="0"/>
          </a:p>
        </p:txBody>
      </p:sp>
      <p:sp>
        <p:nvSpPr>
          <p:cNvPr id="3" name="Content Placeholder 2"/>
          <p:cNvSpPr>
            <a:spLocks noGrp="1"/>
          </p:cNvSpPr>
          <p:nvPr>
            <p:ph idx="1"/>
          </p:nvPr>
        </p:nvSpPr>
        <p:spPr/>
        <p:txBody>
          <a:bodyPr/>
          <a:lstStyle/>
          <a:p>
            <a:r>
              <a:rPr lang="en-US" dirty="0" smtClean="0"/>
              <a:t>Satisfies areas for reflection to occur with healthy student teacher/cooperating teacher relationship</a:t>
            </a:r>
            <a:endParaRPr lang="en-US" dirty="0"/>
          </a:p>
        </p:txBody>
      </p:sp>
    </p:spTree>
    <p:extLst>
      <p:ext uri="{BB962C8B-B14F-4D97-AF65-F5344CB8AC3E}">
        <p14:creationId xmlns:p14="http://schemas.microsoft.com/office/powerpoint/2010/main" val="1442989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Missing Data</a:t>
            </a:r>
            <a:endParaRPr lang="en-US" dirty="0"/>
          </a:p>
        </p:txBody>
      </p:sp>
      <p:sp>
        <p:nvSpPr>
          <p:cNvPr id="3" name="Content Placeholder 2"/>
          <p:cNvSpPr>
            <a:spLocks noGrp="1"/>
          </p:cNvSpPr>
          <p:nvPr>
            <p:ph idx="1"/>
          </p:nvPr>
        </p:nvSpPr>
        <p:spPr/>
        <p:txBody>
          <a:bodyPr/>
          <a:lstStyle/>
          <a:p>
            <a:r>
              <a:rPr lang="en-US" dirty="0" smtClean="0"/>
              <a:t>Currently, no data on this area with current PARCC t</a:t>
            </a:r>
            <a:r>
              <a:rPr lang="en-US" dirty="0"/>
              <a:t>est in Ohio</a:t>
            </a:r>
            <a:endParaRPr lang="en-US" dirty="0" smtClean="0"/>
          </a:p>
          <a:p>
            <a:r>
              <a:rPr lang="en-US" dirty="0" smtClean="0"/>
              <a:t>Will need to be addressed</a:t>
            </a:r>
          </a:p>
          <a:p>
            <a:pPr lvl="1"/>
            <a:r>
              <a:rPr lang="en-US" dirty="0" smtClean="0"/>
              <a:t>Does a teacher’s test results go down when a student teacher is present?</a:t>
            </a:r>
          </a:p>
          <a:p>
            <a:pPr lvl="1"/>
            <a:endParaRPr lang="en-US" dirty="0"/>
          </a:p>
        </p:txBody>
      </p:sp>
    </p:spTree>
    <p:extLst>
      <p:ext uri="{BB962C8B-B14F-4D97-AF65-F5344CB8AC3E}">
        <p14:creationId xmlns:p14="http://schemas.microsoft.com/office/powerpoint/2010/main" val="79613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normAutofit fontScale="77500" lnSpcReduction="20000"/>
          </a:bodyPr>
          <a:lstStyle/>
          <a:p>
            <a:r>
              <a:rPr lang="en-US" dirty="0"/>
              <a:t>Hargreaves, A., &amp; Shirley, D. (2012). </a:t>
            </a:r>
            <a:r>
              <a:rPr lang="en-US" i="1" dirty="0"/>
              <a:t>The global fourth way: The quest for educational excellence</a:t>
            </a:r>
            <a:r>
              <a:rPr lang="en-US" dirty="0"/>
              <a:t>.  Thousand Oaks, CA: Corwin</a:t>
            </a:r>
            <a:r>
              <a:rPr lang="en-US" dirty="0" smtClean="0"/>
              <a:t>.</a:t>
            </a:r>
          </a:p>
          <a:p>
            <a:r>
              <a:rPr lang="en-US" dirty="0" smtClean="0"/>
              <a:t>Hertzog</a:t>
            </a:r>
            <a:r>
              <a:rPr lang="en-US" dirty="0"/>
              <a:t>, H.S. &amp; </a:t>
            </a:r>
            <a:r>
              <a:rPr lang="en-US" dirty="0"/>
              <a:t>O’Rode</a:t>
            </a:r>
            <a:r>
              <a:rPr lang="en-US" dirty="0"/>
              <a:t>, N.O. (2011).  Improving the quality of elementary mathematics student teaching: Using field support materials to develop reflective practice in student teachers.  </a:t>
            </a:r>
            <a:r>
              <a:rPr lang="en-US" i="1" dirty="0"/>
              <a:t>Teacher Education Quarterly,38</a:t>
            </a:r>
            <a:r>
              <a:rPr lang="en-US" dirty="0"/>
              <a:t>(3), 89-111</a:t>
            </a:r>
            <a:r>
              <a:rPr lang="en-US" dirty="0" smtClean="0"/>
              <a:t>.</a:t>
            </a:r>
          </a:p>
          <a:p>
            <a:r>
              <a:rPr lang="en-US" dirty="0"/>
              <a:t>Morgret</a:t>
            </a:r>
            <a:r>
              <a:rPr lang="en-US" dirty="0"/>
              <a:t>, K. (</a:t>
            </a:r>
            <a:r>
              <a:rPr lang="en-US" dirty="0"/>
              <a:t>n.d.</a:t>
            </a:r>
            <a:r>
              <a:rPr lang="en-US" dirty="0"/>
              <a:t>). Developing an online community for </a:t>
            </a:r>
            <a:r>
              <a:rPr lang="en-US" dirty="0"/>
              <a:t>preservice</a:t>
            </a:r>
            <a:r>
              <a:rPr lang="en-US" dirty="0"/>
              <a:t> and </a:t>
            </a:r>
            <a:r>
              <a:rPr lang="en-US" dirty="0"/>
              <a:t>inservice</a:t>
            </a:r>
            <a:r>
              <a:rPr lang="en-US" dirty="0"/>
              <a:t> teachers.  </a:t>
            </a:r>
            <a:r>
              <a:rPr lang="en-US" i="1" dirty="0"/>
              <a:t>Online Learning.  </a:t>
            </a:r>
            <a:endParaRPr lang="en-US" dirty="0" smtClean="0"/>
          </a:p>
          <a:p>
            <a:r>
              <a:rPr lang="en-US" dirty="0" smtClean="0"/>
              <a:t>Rodgers</a:t>
            </a:r>
            <a:r>
              <a:rPr lang="en-US" dirty="0"/>
              <a:t>, C. (2002). Defining reflection: Another look at John Dewey and reflective thinking.  </a:t>
            </a:r>
            <a:r>
              <a:rPr lang="en-US" i="1" dirty="0"/>
              <a:t>Teachers College Record</a:t>
            </a:r>
            <a:r>
              <a:rPr lang="en-US" dirty="0"/>
              <a:t>, 104(4), 842-866</a:t>
            </a:r>
            <a:r>
              <a:rPr lang="en-US" dirty="0" smtClean="0"/>
              <a:t>.</a:t>
            </a:r>
          </a:p>
          <a:p>
            <a:endParaRPr lang="en-US" i="1" dirty="0" smtClean="0"/>
          </a:p>
          <a:p>
            <a:endParaRPr lang="en-US" dirty="0"/>
          </a:p>
          <a:p>
            <a:endParaRPr lang="en-US" dirty="0" smtClean="0"/>
          </a:p>
          <a:p>
            <a:endParaRPr lang="en-US" dirty="0"/>
          </a:p>
        </p:txBody>
      </p:sp>
    </p:spTree>
    <p:extLst>
      <p:ext uri="{BB962C8B-B14F-4D97-AF65-F5344CB8AC3E}">
        <p14:creationId xmlns:p14="http://schemas.microsoft.com/office/powerpoint/2010/main" val="90623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768418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 topic?</a:t>
            </a:r>
            <a:endParaRPr lang="en-US" dirty="0"/>
          </a:p>
        </p:txBody>
      </p:sp>
      <p:sp>
        <p:nvSpPr>
          <p:cNvPr id="3" name="Content Placeholder 2"/>
          <p:cNvSpPr>
            <a:spLocks noGrp="1"/>
          </p:cNvSpPr>
          <p:nvPr>
            <p:ph idx="1"/>
          </p:nvPr>
        </p:nvSpPr>
        <p:spPr/>
        <p:txBody>
          <a:bodyPr/>
          <a:lstStyle/>
          <a:p>
            <a:r>
              <a:rPr lang="en-US" dirty="0" smtClean="0"/>
              <a:t>Informal conversations with cooperating teachers</a:t>
            </a:r>
          </a:p>
          <a:p>
            <a:r>
              <a:rPr lang="en-US" dirty="0" smtClean="0"/>
              <a:t>All but one said they were no longer taking student teachers- 5 of 6</a:t>
            </a:r>
            <a:endParaRPr lang="en-US" dirty="0"/>
          </a:p>
        </p:txBody>
      </p:sp>
    </p:spTree>
    <p:extLst>
      <p:ext uri="{BB962C8B-B14F-4D97-AF65-F5344CB8AC3E}">
        <p14:creationId xmlns:p14="http://schemas.microsoft.com/office/powerpoint/2010/main" val="3888389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lstStyle/>
          <a:p>
            <a:r>
              <a:rPr lang="en-US" dirty="0" smtClean="0"/>
              <a:t>OTES</a:t>
            </a:r>
          </a:p>
          <a:p>
            <a:r>
              <a:rPr lang="en-US" dirty="0" smtClean="0"/>
              <a:t>Cooperating teachers did not want personal evaluation affected by student teacher.</a:t>
            </a:r>
            <a:endParaRPr lang="en-US" dirty="0"/>
          </a:p>
        </p:txBody>
      </p:sp>
    </p:spTree>
    <p:extLst>
      <p:ext uri="{BB962C8B-B14F-4D97-AF65-F5344CB8AC3E}">
        <p14:creationId xmlns:p14="http://schemas.microsoft.com/office/powerpoint/2010/main" val="3358216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t>
            </a:r>
            <a:endParaRPr lang="en-US" dirty="0"/>
          </a:p>
        </p:txBody>
      </p:sp>
      <p:sp>
        <p:nvSpPr>
          <p:cNvPr id="3" name="Content Placeholder 2"/>
          <p:cNvSpPr>
            <a:spLocks noGrp="1"/>
          </p:cNvSpPr>
          <p:nvPr>
            <p:ph idx="1"/>
          </p:nvPr>
        </p:nvSpPr>
        <p:spPr/>
        <p:txBody>
          <a:bodyPr/>
          <a:lstStyle/>
          <a:p>
            <a:r>
              <a:rPr lang="en-US" dirty="0" smtClean="0"/>
              <a:t>Student teachers had to offer some benefit to cooperating teachers beyond intrinsic.</a:t>
            </a:r>
            <a:endParaRPr lang="en-US" dirty="0"/>
          </a:p>
        </p:txBody>
      </p:sp>
    </p:spTree>
    <p:extLst>
      <p:ext uri="{BB962C8B-B14F-4D97-AF65-F5344CB8AC3E}">
        <p14:creationId xmlns:p14="http://schemas.microsoft.com/office/powerpoint/2010/main" val="992414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Seems like a problem</a:t>
            </a:r>
            <a:endParaRPr lang="en-US" dirty="0"/>
          </a:p>
        </p:txBody>
      </p:sp>
      <p:sp>
        <p:nvSpPr>
          <p:cNvPr id="3" name="Content Placeholder 2"/>
          <p:cNvSpPr>
            <a:spLocks noGrp="1"/>
          </p:cNvSpPr>
          <p:nvPr>
            <p:ph idx="1"/>
          </p:nvPr>
        </p:nvSpPr>
        <p:spPr/>
        <p:txBody>
          <a:bodyPr/>
          <a:lstStyle/>
          <a:p>
            <a:r>
              <a:rPr lang="en-US" dirty="0" smtClean="0"/>
              <a:t>“The </a:t>
            </a:r>
            <a:r>
              <a:rPr lang="en-US" dirty="0"/>
              <a:t>student teacher experience has been identified as one of the most influential factors in preparing beginning </a:t>
            </a:r>
            <a:r>
              <a:rPr lang="en-US" dirty="0" smtClean="0"/>
              <a:t>teachers” (Hertzog &amp; </a:t>
            </a:r>
            <a:r>
              <a:rPr lang="en-US" dirty="0" smtClean="0"/>
              <a:t>O’Rode</a:t>
            </a:r>
            <a:r>
              <a:rPr lang="en-US" dirty="0" smtClean="0"/>
              <a:t>, 2011).</a:t>
            </a:r>
            <a:endParaRPr lang="en-US" dirty="0"/>
          </a:p>
        </p:txBody>
      </p:sp>
    </p:spTree>
    <p:extLst>
      <p:ext uri="{BB962C8B-B14F-4D97-AF65-F5344CB8AC3E}">
        <p14:creationId xmlns:p14="http://schemas.microsoft.com/office/powerpoint/2010/main" val="2091459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685800"/>
          </a:xfrm>
        </p:spPr>
        <p:txBody>
          <a:bodyPr>
            <a:normAutofit fontScale="90000"/>
          </a:bodyPr>
          <a:lstStyle/>
          <a:p>
            <a:r>
              <a:rPr lang="en-US" dirty="0" smtClean="0"/>
              <a:t>Reflection Theory Used</a:t>
            </a:r>
            <a:endParaRPr lang="en-US" dirty="0"/>
          </a:p>
        </p:txBody>
      </p:sp>
      <p:sp>
        <p:nvSpPr>
          <p:cNvPr id="3" name="Content Placeholder 2"/>
          <p:cNvSpPr>
            <a:spLocks noGrp="1"/>
          </p:cNvSpPr>
          <p:nvPr>
            <p:ph idx="1"/>
          </p:nvPr>
        </p:nvSpPr>
        <p:spPr>
          <a:xfrm>
            <a:off x="1143000" y="1447800"/>
            <a:ext cx="7772400" cy="4953000"/>
          </a:xfrm>
        </p:spPr>
        <p:txBody>
          <a:bodyPr>
            <a:normAutofit fontScale="85000" lnSpcReduction="10000"/>
          </a:bodyPr>
          <a:lstStyle/>
          <a:p>
            <a:r>
              <a:rPr lang="en-US" dirty="0" smtClean="0"/>
              <a:t>“...a </a:t>
            </a:r>
            <a:r>
              <a:rPr lang="en-US" dirty="0"/>
              <a:t>meaning-making process that moves a learner from one experience into the next with deeper understanding of its relationships with and connections to other experiences and ideas</a:t>
            </a:r>
            <a:r>
              <a:rPr lang="en-US" dirty="0" smtClean="0"/>
              <a:t>.”</a:t>
            </a:r>
          </a:p>
          <a:p>
            <a:r>
              <a:rPr lang="en-US" dirty="0" smtClean="0"/>
              <a:t>“…</a:t>
            </a:r>
            <a:r>
              <a:rPr lang="en-US" dirty="0"/>
              <a:t>a systematic, rigorous, disciplined way of thinking, with its roots in scientific inquiry</a:t>
            </a:r>
            <a:r>
              <a:rPr lang="en-US" dirty="0" smtClean="0"/>
              <a:t>.”</a:t>
            </a:r>
          </a:p>
          <a:p>
            <a:r>
              <a:rPr lang="en-US" dirty="0" smtClean="0"/>
              <a:t>“…</a:t>
            </a:r>
            <a:r>
              <a:rPr lang="en-US" dirty="0"/>
              <a:t>needs to happen in community, in interaction with others</a:t>
            </a:r>
            <a:r>
              <a:rPr lang="en-US" dirty="0" smtClean="0"/>
              <a:t>.”</a:t>
            </a:r>
          </a:p>
          <a:p>
            <a:r>
              <a:rPr lang="en-US" dirty="0" smtClean="0"/>
              <a:t>“…</a:t>
            </a:r>
            <a:r>
              <a:rPr lang="en-US" dirty="0"/>
              <a:t>requires attitudes that value the personal and intellectual growth of oneself and of others</a:t>
            </a:r>
            <a:r>
              <a:rPr lang="en-US" dirty="0" smtClean="0"/>
              <a:t>.” (Rodgers, 2002, p.845) </a:t>
            </a:r>
            <a:endParaRPr lang="en-US" dirty="0"/>
          </a:p>
        </p:txBody>
      </p:sp>
    </p:spTree>
    <p:extLst>
      <p:ext uri="{BB962C8B-B14F-4D97-AF65-F5344CB8AC3E}">
        <p14:creationId xmlns:p14="http://schemas.microsoft.com/office/powerpoint/2010/main" val="3366349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I thought of the Reflective Benefit</a:t>
            </a:r>
            <a:endParaRPr lang="en-US" dirty="0"/>
          </a:p>
        </p:txBody>
      </p:sp>
      <p:sp>
        <p:nvSpPr>
          <p:cNvPr id="3" name="Content Placeholder 2"/>
          <p:cNvSpPr>
            <a:spLocks noGrp="1"/>
          </p:cNvSpPr>
          <p:nvPr>
            <p:ph idx="1"/>
          </p:nvPr>
        </p:nvSpPr>
        <p:spPr>
          <a:xfrm>
            <a:off x="1043492" y="2323652"/>
            <a:ext cx="7338508" cy="3924748"/>
          </a:xfrm>
        </p:spPr>
        <p:txBody>
          <a:bodyPr/>
          <a:lstStyle/>
          <a:p>
            <a:r>
              <a:rPr lang="en-US" dirty="0" smtClean="0">
                <a:effectLst/>
                <a:latin typeface="Times New Roman"/>
                <a:ea typeface="Times New Roman"/>
              </a:rPr>
              <a:t>“Even with all of the benefits of and importance placed on reflection, there are still several barriers that teachers face when they try to reflect on their teaching.  Teachers are often isolated, the only adult in a room with twenty or thirty or more children” (</a:t>
            </a:r>
            <a:r>
              <a:rPr lang="en-US" dirty="0" smtClean="0">
                <a:effectLst/>
                <a:latin typeface="Times New Roman"/>
                <a:ea typeface="Times New Roman"/>
              </a:rPr>
              <a:t>Morgret</a:t>
            </a:r>
            <a:r>
              <a:rPr lang="en-US" dirty="0" smtClean="0">
                <a:effectLst/>
                <a:latin typeface="Times New Roman"/>
                <a:ea typeface="Times New Roman"/>
              </a:rPr>
              <a:t>, </a:t>
            </a:r>
            <a:r>
              <a:rPr lang="en-US" dirty="0" smtClean="0">
                <a:effectLst/>
                <a:latin typeface="Times New Roman"/>
                <a:ea typeface="Times New Roman"/>
              </a:rPr>
              <a:t>n.d.</a:t>
            </a:r>
            <a:r>
              <a:rPr lang="en-US" dirty="0" smtClean="0">
                <a:effectLst/>
                <a:latin typeface="Times New Roman"/>
                <a:ea typeface="Times New Roman"/>
              </a:rPr>
              <a:t>)</a:t>
            </a:r>
            <a:endParaRPr lang="en-US" dirty="0"/>
          </a:p>
        </p:txBody>
      </p:sp>
    </p:spTree>
    <p:extLst>
      <p:ext uri="{BB962C8B-B14F-4D97-AF65-F5344CB8AC3E}">
        <p14:creationId xmlns:p14="http://schemas.microsoft.com/office/powerpoint/2010/main" val="576846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Matches My Research</a:t>
            </a:r>
            <a:endParaRPr lang="en-US" dirty="0"/>
          </a:p>
        </p:txBody>
      </p:sp>
      <p:sp>
        <p:nvSpPr>
          <p:cNvPr id="3" name="Content Placeholder 2"/>
          <p:cNvSpPr>
            <a:spLocks noGrp="1"/>
          </p:cNvSpPr>
          <p:nvPr>
            <p:ph idx="1"/>
          </p:nvPr>
        </p:nvSpPr>
        <p:spPr/>
        <p:txBody>
          <a:bodyPr/>
          <a:lstStyle/>
          <a:p>
            <a:r>
              <a:rPr lang="en-US" dirty="0" smtClean="0"/>
              <a:t>Cooperating teachers indicated they reflect 1-3 times with other educators per day</a:t>
            </a:r>
          </a:p>
          <a:p>
            <a:r>
              <a:rPr lang="en-US" dirty="0" smtClean="0"/>
              <a:t>Median time indicated was 2-5 minutes in total</a:t>
            </a:r>
            <a:endParaRPr lang="en-US" dirty="0"/>
          </a:p>
        </p:txBody>
      </p:sp>
    </p:spTree>
    <p:extLst>
      <p:ext uri="{BB962C8B-B14F-4D97-AF65-F5344CB8AC3E}">
        <p14:creationId xmlns:p14="http://schemas.microsoft.com/office/powerpoint/2010/main" val="904326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However,…</a:t>
            </a:r>
            <a:endParaRPr lang="en-US" dirty="0"/>
          </a:p>
        </p:txBody>
      </p:sp>
      <p:sp>
        <p:nvSpPr>
          <p:cNvPr id="3" name="Content Placeholder 2"/>
          <p:cNvSpPr>
            <a:spLocks noGrp="1"/>
          </p:cNvSpPr>
          <p:nvPr>
            <p:ph idx="1"/>
          </p:nvPr>
        </p:nvSpPr>
        <p:spPr/>
        <p:txBody>
          <a:bodyPr/>
          <a:lstStyle/>
          <a:p>
            <a:r>
              <a:rPr lang="en-US" dirty="0" smtClean="0"/>
              <a:t>Qualitative data indicated:</a:t>
            </a:r>
          </a:p>
          <a:p>
            <a:pPr lvl="1"/>
            <a:r>
              <a:rPr lang="en-US" dirty="0" smtClean="0"/>
              <a:t>All defined reflection as a personal activity</a:t>
            </a:r>
          </a:p>
          <a:p>
            <a:pPr lvl="2"/>
            <a:r>
              <a:rPr lang="en-US" dirty="0" smtClean="0"/>
              <a:t>“</a:t>
            </a:r>
            <a:r>
              <a:rPr lang="en-US" dirty="0"/>
              <a:t>Reflection is looking back at your lesson/unit and deciding what went well and what could use more work for improvement</a:t>
            </a:r>
            <a:r>
              <a:rPr lang="en-US" dirty="0" smtClean="0"/>
              <a:t>.”</a:t>
            </a:r>
          </a:p>
          <a:p>
            <a:pPr lvl="2"/>
            <a:r>
              <a:rPr lang="en-US" dirty="0" smtClean="0"/>
              <a:t>“</a:t>
            </a:r>
            <a:r>
              <a:rPr lang="en-US" dirty="0"/>
              <a:t>After a lesson reflection is an evaluation of what worked and what did not. What should be enhanced and what should be fixed</a:t>
            </a:r>
            <a:r>
              <a:rPr lang="en-US" dirty="0" smtClean="0"/>
              <a:t>.”</a:t>
            </a:r>
            <a:endParaRPr lang="en-US" dirty="0"/>
          </a:p>
        </p:txBody>
      </p:sp>
    </p:spTree>
    <p:extLst>
      <p:ext uri="{BB962C8B-B14F-4D97-AF65-F5344CB8AC3E}">
        <p14:creationId xmlns:p14="http://schemas.microsoft.com/office/powerpoint/2010/main" val="2196124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4250</TotalTime>
  <Words>555</Words>
  <Application>Microsoft Office PowerPoint</Application>
  <PresentationFormat>On-screen Show (4:3)</PresentationFormat>
  <Paragraphs>49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Student Teachers in the Reflective Practice of Cooperating Teachers and the Connection to High Stakes Testing</vt:lpstr>
      <vt:lpstr>Why the topic?</vt:lpstr>
      <vt:lpstr>Problem?</vt:lpstr>
      <vt:lpstr>So…</vt:lpstr>
      <vt:lpstr>Seems like a problem</vt:lpstr>
      <vt:lpstr>Reflection Theory Used</vt:lpstr>
      <vt:lpstr>So, I thought of the Reflective Benefit</vt:lpstr>
      <vt:lpstr>Matches My Research</vt:lpstr>
      <vt:lpstr>However,…</vt:lpstr>
      <vt:lpstr>Disconnect</vt:lpstr>
      <vt:lpstr>Connection to Test Scores</vt:lpstr>
      <vt:lpstr>Student Teachers Fill the Void</vt:lpstr>
      <vt:lpstr>Missing Data</vt:lpstr>
      <vt:lpstr>Sources</vt:lpstr>
      <vt:lpstr>Questions?</vt:lpstr>
    </vt:vector>
  </TitlesOfParts>
  <Company>Turner Construction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Teachers in the Reflective Practice of Cooperating Teachers and the Connection to High Stakes Testing</dc:title>
  <dc:creator>vlaverick</dc:creator>
  <cp:lastModifiedBy>vlaverick</cp:lastModifiedBy>
  <cp:revision>14</cp:revision>
  <dcterms:created xsi:type="dcterms:W3CDTF">2015-02-08T20:28:31Z</dcterms:created>
  <dcterms:modified xsi:type="dcterms:W3CDTF">2015-02-12T16:53:29Z</dcterms:modified>
</cp:coreProperties>
</file>