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13" r:id="rId1"/>
    <p:sldMasterId id="2147483947" r:id="rId2"/>
  </p:sldMasterIdLst>
  <p:notesMasterIdLst>
    <p:notesMasterId r:id="rId21"/>
  </p:notesMasterIdLst>
  <p:handoutMasterIdLst>
    <p:handoutMasterId r:id="rId22"/>
  </p:handoutMasterIdLst>
  <p:sldIdLst>
    <p:sldId id="303" r:id="rId3"/>
    <p:sldId id="261" r:id="rId4"/>
    <p:sldId id="306" r:id="rId5"/>
    <p:sldId id="305" r:id="rId6"/>
    <p:sldId id="309" r:id="rId7"/>
    <p:sldId id="308" r:id="rId8"/>
    <p:sldId id="329" r:id="rId9"/>
    <p:sldId id="311" r:id="rId10"/>
    <p:sldId id="312" r:id="rId11"/>
    <p:sldId id="313" r:id="rId12"/>
    <p:sldId id="314" r:id="rId13"/>
    <p:sldId id="315" r:id="rId14"/>
    <p:sldId id="316" r:id="rId15"/>
    <p:sldId id="327" r:id="rId16"/>
    <p:sldId id="338" r:id="rId17"/>
    <p:sldId id="333" r:id="rId18"/>
    <p:sldId id="335" r:id="rId19"/>
    <p:sldId id="336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idi Black" initials="HB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5C9"/>
    <a:srgbClr val="EDF0E0"/>
    <a:srgbClr val="DBE1C1"/>
    <a:srgbClr val="E7EBD5"/>
    <a:srgbClr val="D6DDB5"/>
    <a:srgbClr val="05387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30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LC\Local%20Cloud\Private\blackh\Ohio%208%20Coalition\2014\Annual%20Report\Data\Enrollment%20by%20Rac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'SY13-14'!$J$35</c:f>
              <c:strCache>
                <c:ptCount val="1"/>
                <c:pt idx="0">
                  <c:v>2013 - 2014 Enrollment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'SY13-14'!$I$36:$I$43</c:f>
              <c:strCache>
                <c:ptCount val="8"/>
                <c:pt idx="0">
                  <c:v>Akron Public Schools</c:v>
                </c:pt>
                <c:pt idx="1">
                  <c:v>Canton City Schools</c:v>
                </c:pt>
                <c:pt idx="2">
                  <c:v>Cincinnati Public Schools</c:v>
                </c:pt>
                <c:pt idx="3">
                  <c:v>Cleveland Municipal SD</c:v>
                </c:pt>
                <c:pt idx="4">
                  <c:v>Columbus City Schools</c:v>
                </c:pt>
                <c:pt idx="5">
                  <c:v>Dayton Public Schools</c:v>
                </c:pt>
                <c:pt idx="6">
                  <c:v>Toledo Public Schools</c:v>
                </c:pt>
                <c:pt idx="7">
                  <c:v>Youngstown City Schools</c:v>
                </c:pt>
              </c:strCache>
            </c:strRef>
          </c:cat>
          <c:val>
            <c:numRef>
              <c:f>'SY13-14'!$J$36:$J$43</c:f>
              <c:numCache>
                <c:formatCode>#,##0</c:formatCode>
                <c:ptCount val="8"/>
                <c:pt idx="0">
                  <c:v>21264</c:v>
                </c:pt>
                <c:pt idx="1">
                  <c:v>9077</c:v>
                </c:pt>
                <c:pt idx="2">
                  <c:v>30420</c:v>
                </c:pt>
                <c:pt idx="3">
                  <c:v>37967</c:v>
                </c:pt>
                <c:pt idx="4">
                  <c:v>49600</c:v>
                </c:pt>
                <c:pt idx="5">
                  <c:v>13542</c:v>
                </c:pt>
                <c:pt idx="6">
                  <c:v>21336</c:v>
                </c:pt>
                <c:pt idx="7">
                  <c:v>5099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1465144"/>
        <c:axId val="181462792"/>
      </c:barChart>
      <c:catAx>
        <c:axId val="181465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81462792"/>
        <c:crosses val="autoZero"/>
        <c:auto val="1"/>
        <c:lblAlgn val="ctr"/>
        <c:lblOffset val="100"/>
        <c:noMultiLvlLbl val="0"/>
      </c:catAx>
      <c:valAx>
        <c:axId val="18146279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14651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'SY13-14'!$J$10</c:f>
              <c:strCache>
                <c:ptCount val="1"/>
                <c:pt idx="0">
                  <c:v>2013-14 Enrollment</c:v>
                </c:pt>
              </c:strCache>
            </c:strRef>
          </c:tx>
          <c:spPr>
            <a:solidFill>
              <a:srgbClr val="053871"/>
            </a:solidFill>
            <a:ln>
              <a:solidFill>
                <a:srgbClr val="05387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'SY13-14'!$I$11:$I$16</c:f>
              <c:strCache>
                <c:ptCount val="6"/>
                <c:pt idx="0">
                  <c:v>Asian</c:v>
                </c:pt>
                <c:pt idx="1">
                  <c:v>Black, Non-Hispanic</c:v>
                </c:pt>
                <c:pt idx="2">
                  <c:v>Hispanic</c:v>
                </c:pt>
                <c:pt idx="3">
                  <c:v>Multiracial</c:v>
                </c:pt>
                <c:pt idx="4">
                  <c:v>Other</c:v>
                </c:pt>
                <c:pt idx="5">
                  <c:v>White, Non-Hispanic</c:v>
                </c:pt>
              </c:strCache>
            </c:strRef>
          </c:cat>
          <c:val>
            <c:numRef>
              <c:f>'SY13-14'!$J$11:$J$16</c:f>
              <c:numCache>
                <c:formatCode>#,##0</c:formatCode>
                <c:ptCount val="6"/>
                <c:pt idx="0">
                  <c:v>3601</c:v>
                </c:pt>
                <c:pt idx="1">
                  <c:v>106170</c:v>
                </c:pt>
                <c:pt idx="2">
                  <c:v>15913</c:v>
                </c:pt>
                <c:pt idx="3">
                  <c:v>11109</c:v>
                </c:pt>
                <c:pt idx="4">
                  <c:v>300</c:v>
                </c:pt>
                <c:pt idx="5">
                  <c:v>51185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1469848"/>
        <c:axId val="181463184"/>
      </c:barChart>
      <c:catAx>
        <c:axId val="181469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1463184"/>
        <c:crosses val="autoZero"/>
        <c:auto val="1"/>
        <c:lblAlgn val="ctr"/>
        <c:lblOffset val="100"/>
        <c:noMultiLvlLbl val="0"/>
      </c:catAx>
      <c:valAx>
        <c:axId val="1814631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14698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Enrollment by Race, Ohio 8 Districts vs. State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'Enrollment by Student Demograph'!$B$22</c:f>
              <c:strCache>
                <c:ptCount val="1"/>
                <c:pt idx="0">
                  <c:v>State Wide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'Enrollment by Student Demograph'!$A$23:$A$27</c:f>
              <c:strCache>
                <c:ptCount val="5"/>
                <c:pt idx="0">
                  <c:v>White, Non-Hispanic</c:v>
                </c:pt>
                <c:pt idx="1">
                  <c:v>Black, Non-Hispanic</c:v>
                </c:pt>
                <c:pt idx="2">
                  <c:v>Hispanic</c:v>
                </c:pt>
                <c:pt idx="3">
                  <c:v>Multiracial</c:v>
                </c:pt>
                <c:pt idx="4">
                  <c:v>Asian</c:v>
                </c:pt>
              </c:strCache>
            </c:strRef>
          </c:cat>
          <c:val>
            <c:numRef>
              <c:f>'Enrollment by Student Demograph'!$B$23:$B$27</c:f>
              <c:numCache>
                <c:formatCode>0.00%</c:formatCode>
                <c:ptCount val="5"/>
                <c:pt idx="0">
                  <c:v>0.73</c:v>
                </c:pt>
                <c:pt idx="1">
                  <c:v>0.16</c:v>
                </c:pt>
                <c:pt idx="2">
                  <c:v>4.4999999999999998E-2</c:v>
                </c:pt>
                <c:pt idx="3">
                  <c:v>4.3999999999999997E-2</c:v>
                </c:pt>
                <c:pt idx="4">
                  <c:v>1.9E-2</c:v>
                </c:pt>
              </c:numCache>
            </c:numRef>
          </c:val>
        </c:ser>
        <c:ser>
          <c:idx val="1"/>
          <c:order val="1"/>
          <c:tx>
            <c:strRef>
              <c:f>'Enrollment by Student Demograph'!$C$22</c:f>
              <c:strCache>
                <c:ptCount val="1"/>
                <c:pt idx="0">
                  <c:v>Ohio 8 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3"/>
              <c:layout>
                <c:manualLayout>
                  <c:x val="3.030303431997591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20202287998394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'Enrollment by Student Demograph'!$A$23:$A$27</c:f>
              <c:strCache>
                <c:ptCount val="5"/>
                <c:pt idx="0">
                  <c:v>White, Non-Hispanic</c:v>
                </c:pt>
                <c:pt idx="1">
                  <c:v>Black, Non-Hispanic</c:v>
                </c:pt>
                <c:pt idx="2">
                  <c:v>Hispanic</c:v>
                </c:pt>
                <c:pt idx="3">
                  <c:v>Multiracial</c:v>
                </c:pt>
                <c:pt idx="4">
                  <c:v>Asian</c:v>
                </c:pt>
              </c:strCache>
            </c:strRef>
          </c:cat>
          <c:val>
            <c:numRef>
              <c:f>'Enrollment by Student Demograph'!$C$23:$C$27</c:f>
              <c:numCache>
                <c:formatCode>0.00%</c:formatCode>
                <c:ptCount val="5"/>
                <c:pt idx="0">
                  <c:v>0.27</c:v>
                </c:pt>
                <c:pt idx="1">
                  <c:v>0.56000000000000005</c:v>
                </c:pt>
                <c:pt idx="2">
                  <c:v>0.08</c:v>
                </c:pt>
                <c:pt idx="3">
                  <c:v>0.06</c:v>
                </c:pt>
                <c:pt idx="4">
                  <c:v>0.02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5277056"/>
        <c:axId val="285277448"/>
      </c:barChart>
      <c:catAx>
        <c:axId val="285277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00"/>
                </a:pPr>
                <a:r>
                  <a:rPr lang="en-US" sz="1300"/>
                  <a:t>Race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5277448"/>
        <c:crosses val="autoZero"/>
        <c:auto val="1"/>
        <c:lblAlgn val="ctr"/>
        <c:lblOffset val="100"/>
        <c:noMultiLvlLbl val="0"/>
      </c:catAx>
      <c:valAx>
        <c:axId val="2852774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300"/>
                </a:pPr>
                <a:r>
                  <a:rPr lang="en-US" sz="1300"/>
                  <a:t>Enrollment</a:t>
                </a:r>
                <a:r>
                  <a:rPr lang="en-US" sz="1300" baseline="0"/>
                  <a:t> Percent</a:t>
                </a:r>
                <a:endParaRPr lang="en-US" sz="1300"/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852770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spPr>
    <a:ln w="38100"/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62B281C-22CB-491B-A1B0-BA3292461D16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0DA8B4-3C32-40AF-954E-3F876BC9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6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3E2AA39-0E72-4236-899F-34FB139A8211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87F5F96-0B68-4EFA-ABFD-D7CB0D355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5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67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60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91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7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37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24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33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35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6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8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9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13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1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95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74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5F96-0B68-4EFA-ABFD-D7CB0D3553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DAF2-7A9B-453A-B21E-32E282DC7A1D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90FF-59B5-413D-A56E-DE97F01DDDA7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7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8693-72E9-413C-85B8-F20AD3A29B01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3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FE5DAF2-7A9B-453A-B21E-32E282DC7A1D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40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DAC2-95D1-4FBD-8C10-74EDC6490F2D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8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B3F-41E2-48A7-BE3C-8214F45693C2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99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AA29-63F2-41BD-A1C7-C1AB5AB719B5}" type="datetime1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05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E1A1-FB4B-4CBC-A050-B1B2C292001F}" type="datetime1">
              <a:rPr lang="en-US" smtClean="0"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5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2344-6695-4CC1-8ED8-334DE890CADE}" type="datetime1">
              <a:rPr lang="en-US" smtClean="0"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902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469A-F6C9-4651-AEF8-EBC0B33664DE}" type="datetime1">
              <a:rPr lang="en-US" smtClean="0"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62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DC82-8C8B-4200-B273-D56BAF7D85B4}" type="datetime1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17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DAC2-95D1-4FBD-8C10-74EDC6490F2D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95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6383-4DDC-4FDF-9A28-927BF4673768}" type="datetime1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82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AE80-C0E3-46FE-A976-226F2CF6E3E4}" type="datetime1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3505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AE80-C0E3-46FE-A976-226F2CF6E3E4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76297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AE80-C0E3-46FE-A976-226F2CF6E3E4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70771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AE80-C0E3-46FE-A976-226F2CF6E3E4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7110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AE80-C0E3-46FE-A976-226F2CF6E3E4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73457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AE80-C0E3-46FE-A976-226F2CF6E3E4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351848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90FF-59B5-413D-A56E-DE97F01DDDA7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435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8693-72E9-413C-85B8-F20AD3A29B01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7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B3F-41E2-48A7-BE3C-8214F45693C2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AA29-63F2-41BD-A1C7-C1AB5AB719B5}" type="datetime1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E1A1-FB4B-4CBC-A050-B1B2C292001F}" type="datetime1">
              <a:rPr lang="en-US" smtClean="0"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8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2344-6695-4CC1-8ED8-334DE890CADE}" type="datetime1">
              <a:rPr lang="en-US" smtClean="0"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5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469A-F6C9-4651-AEF8-EBC0B33664DE}" type="datetime1">
              <a:rPr lang="en-US" smtClean="0"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7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DC82-8C8B-4200-B273-D56BAF7D85B4}" type="datetime1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5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6383-4DDC-4FDF-9A28-927BF4673768}" type="datetime1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6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D82AE80-C0E3-46FE-A976-226F2CF6E3E4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1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82AE80-C0E3-46FE-A976-226F2CF6E3E4}" type="datetime1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www.Ohio8Coalition.org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3F9F83-D503-409F-9471-F10D0B5D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2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681322"/>
            <a:ext cx="7772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500" b="1" dirty="0" smtClean="0">
              <a:solidFill>
                <a:srgbClr val="053871"/>
              </a:solidFill>
            </a:endParaRPr>
          </a:p>
          <a:p>
            <a:pPr algn="ctr"/>
            <a:r>
              <a:rPr lang="en-US" sz="3500" b="1" dirty="0" smtClean="0">
                <a:solidFill>
                  <a:srgbClr val="053871"/>
                </a:solidFill>
              </a:rPr>
              <a:t>OCTEO Conference</a:t>
            </a:r>
          </a:p>
          <a:p>
            <a:pPr algn="ctr"/>
            <a:r>
              <a:rPr lang="en-US" sz="2800" b="1" dirty="0">
                <a:solidFill>
                  <a:srgbClr val="053871"/>
                </a:solidFill>
              </a:rPr>
              <a:t>Breakout Session</a:t>
            </a:r>
          </a:p>
          <a:p>
            <a:pPr algn="ctr"/>
            <a:endParaRPr lang="en-US" sz="2500" b="1" dirty="0" smtClean="0">
              <a:solidFill>
                <a:srgbClr val="053871"/>
              </a:solidFill>
            </a:endParaRPr>
          </a:p>
          <a:p>
            <a:pPr algn="ctr"/>
            <a:r>
              <a:rPr lang="en-US" sz="3000" b="1" dirty="0"/>
              <a:t>Preparing the Pre-Service Teacher </a:t>
            </a:r>
            <a:endParaRPr lang="en-US" sz="3000" b="1" dirty="0" smtClean="0"/>
          </a:p>
          <a:p>
            <a:pPr algn="ctr"/>
            <a:r>
              <a:rPr lang="en-US" sz="3000" b="1" dirty="0" smtClean="0"/>
              <a:t>to </a:t>
            </a:r>
            <a:r>
              <a:rPr lang="en-US" sz="3000" b="1" dirty="0"/>
              <a:t>Work in an Urban Setting in Ohio</a:t>
            </a:r>
          </a:p>
          <a:p>
            <a:pPr algn="ctr"/>
            <a:endParaRPr lang="en-US" sz="2500" b="1" dirty="0"/>
          </a:p>
          <a:p>
            <a:pPr algn="ctr"/>
            <a:r>
              <a:rPr lang="en-US" sz="2500" b="1" dirty="0" smtClean="0"/>
              <a:t>March 5, 2015</a:t>
            </a:r>
          </a:p>
          <a:p>
            <a:pPr algn="ctr"/>
            <a:r>
              <a:rPr lang="en-US" sz="2500" b="1" dirty="0" smtClean="0"/>
              <a:t>10:45am</a:t>
            </a:r>
          </a:p>
          <a:p>
            <a:pPr algn="ctr"/>
            <a:r>
              <a:rPr lang="en-US" sz="2500" b="1" dirty="0" smtClean="0"/>
              <a:t>Conference Room 5 </a:t>
            </a:r>
          </a:p>
          <a:p>
            <a:pPr algn="ctr"/>
            <a:endParaRPr lang="en-US" sz="2200" b="1" dirty="0">
              <a:solidFill>
                <a:srgbClr val="05387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789147"/>
            <a:ext cx="3124200" cy="892175"/>
          </a:xfrm>
        </p:spPr>
      </p:pic>
    </p:spTree>
    <p:extLst>
      <p:ext uri="{BB962C8B-B14F-4D97-AF65-F5344CB8AC3E}">
        <p14:creationId xmlns:p14="http://schemas.microsoft.com/office/powerpoint/2010/main" val="9871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6741" y="762000"/>
            <a:ext cx="71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500" dirty="0" smtClean="0"/>
              <a:t>Ohio 8’s Teachers</a:t>
            </a:r>
          </a:p>
          <a:p>
            <a:pPr lvl="0"/>
            <a:r>
              <a:rPr lang="en-US" sz="2500" dirty="0" smtClean="0"/>
              <a:t>The Need</a:t>
            </a: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851849" y="1620054"/>
            <a:ext cx="7501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tx1"/>
                </a:solidFill>
              </a:rPr>
              <a:t>Hard to Staff Positions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1664" y="345828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09800" y="36949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1619" y="2300393"/>
            <a:ext cx="67818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500" dirty="0" smtClean="0">
                <a:solidFill>
                  <a:schemeClr val="tx1"/>
                </a:solidFill>
              </a:rPr>
              <a:t>The Ohio 8 has identified the following as the hardest positions to staff in their district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High School and Middle School Science and Math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Speech Pathology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OT/PT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Special Education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English as a Second Language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500" smtClean="0">
                <a:solidFill>
                  <a:schemeClr val="tx1"/>
                </a:solidFill>
              </a:rPr>
              <a:t>Minority teachers</a:t>
            </a:r>
            <a:endParaRPr lang="en-US" sz="25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6741" y="7620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500" dirty="0" smtClean="0"/>
              <a:t>Ohio 8’s Teachers</a:t>
            </a:r>
          </a:p>
          <a:p>
            <a:r>
              <a:rPr lang="en-US" sz="2500" dirty="0"/>
              <a:t>Greatest Hiring Needs or Challenges in the </a:t>
            </a:r>
          </a:p>
          <a:p>
            <a:r>
              <a:rPr lang="en-US" sz="2500" dirty="0"/>
              <a:t>Next 3-5 Years….</a:t>
            </a:r>
          </a:p>
          <a:p>
            <a:pPr lvl="0"/>
            <a:endParaRPr lang="en-US" sz="25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1664" y="345828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09800" y="36949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751310"/>
              </p:ext>
            </p:extLst>
          </p:nvPr>
        </p:nvGraphicFramePr>
        <p:xfrm>
          <a:off x="533400" y="2224887"/>
          <a:ext cx="8077199" cy="3815461"/>
        </p:xfrm>
        <a:graphic>
          <a:graphicData uri="http://schemas.openxmlformats.org/drawingml/2006/table">
            <a:tbl>
              <a:tblPr firstRow="1" firstCol="1" bandRow="1"/>
              <a:tblGrid>
                <a:gridCol w="2692779"/>
                <a:gridCol w="2692210"/>
                <a:gridCol w="2692210"/>
              </a:tblGrid>
              <a:tr h="1380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Akron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ESL because the population continues to grow.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1" marR="51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candidates willing to teach in an urban district, as well as minority hires.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1" marR="51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Cincinnati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CPS predicts the need to hire over 200 teachers for the 2015-16 in various licensure areas.</a:t>
                      </a:r>
                    </a:p>
                  </a:txBody>
                  <a:tcPr marL="51811" marR="51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6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Cleveland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Bilingual- not enough licensed folks w/ this endorsement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SPED- very large #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Science- not many who get integrated license</a:t>
                      </a:r>
                    </a:p>
                  </a:txBody>
                  <a:tcPr marL="51811" marR="51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Columbus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Education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PK-3 teachers with Reading Endorsement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1" marR="51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 potential retirees due to age and years of service.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1" marR="51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0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3301" y="1145440"/>
            <a:ext cx="716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700" dirty="0" smtClean="0"/>
              <a:t>The Ohio 8 - College and University Summit</a:t>
            </a:r>
          </a:p>
          <a:p>
            <a:pPr lvl="0"/>
            <a:r>
              <a:rPr lang="en-US" sz="2500" dirty="0" smtClean="0"/>
              <a:t>Making the Connection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1664" y="345828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09800" y="36949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1100" y="2494656"/>
            <a:ext cx="67818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500" b="0" dirty="0" smtClean="0">
                <a:solidFill>
                  <a:schemeClr val="tx1"/>
                </a:solidFill>
              </a:rPr>
              <a:t>November 2014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500" b="0" dirty="0" smtClean="0">
                <a:solidFill>
                  <a:schemeClr val="tx1"/>
                </a:solidFill>
              </a:rPr>
              <a:t>Brought </a:t>
            </a:r>
            <a:r>
              <a:rPr lang="en-US" sz="2500" b="0" dirty="0">
                <a:solidFill>
                  <a:schemeClr val="tx1"/>
                </a:solidFill>
              </a:rPr>
              <a:t>together </a:t>
            </a:r>
            <a:r>
              <a:rPr lang="en-US" sz="2500" b="0" dirty="0" smtClean="0">
                <a:solidFill>
                  <a:schemeClr val="tx1"/>
                </a:solidFill>
              </a:rPr>
              <a:t>15 of Ohio’s colleges and universities and the Ohio </a:t>
            </a:r>
            <a:r>
              <a:rPr lang="en-US" sz="2500" b="0" dirty="0">
                <a:solidFill>
                  <a:schemeClr val="tx1"/>
                </a:solidFill>
              </a:rPr>
              <a:t>8 districts </a:t>
            </a:r>
            <a:r>
              <a:rPr lang="en-US" sz="2500" b="0" dirty="0" smtClean="0">
                <a:solidFill>
                  <a:schemeClr val="tx1"/>
                </a:solidFill>
              </a:rPr>
              <a:t>to begin a dialogue around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300" b="0" dirty="0" smtClean="0">
                <a:solidFill>
                  <a:schemeClr val="tx1"/>
                </a:solidFill>
              </a:rPr>
              <a:t>the </a:t>
            </a:r>
            <a:r>
              <a:rPr lang="en-US" sz="2300" b="0" dirty="0">
                <a:solidFill>
                  <a:schemeClr val="tx1"/>
                </a:solidFill>
              </a:rPr>
              <a:t>urban </a:t>
            </a:r>
            <a:r>
              <a:rPr lang="en-US" sz="2300" b="0" dirty="0" smtClean="0">
                <a:solidFill>
                  <a:schemeClr val="tx1"/>
                </a:solidFill>
              </a:rPr>
              <a:t>teacher experience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300" b="0" dirty="0" smtClean="0">
                <a:solidFill>
                  <a:schemeClr val="tx1"/>
                </a:solidFill>
              </a:rPr>
              <a:t>teacher preparation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300" b="0" dirty="0" smtClean="0">
                <a:solidFill>
                  <a:schemeClr val="tx1"/>
                </a:solidFill>
              </a:rPr>
              <a:t>ways </a:t>
            </a:r>
            <a:r>
              <a:rPr lang="en-US" sz="2300" b="0" dirty="0">
                <a:solidFill>
                  <a:schemeClr val="tx1"/>
                </a:solidFill>
              </a:rPr>
              <a:t>to </a:t>
            </a:r>
            <a:r>
              <a:rPr lang="en-US" sz="2300" b="0" dirty="0" smtClean="0">
                <a:solidFill>
                  <a:schemeClr val="tx1"/>
                </a:solidFill>
              </a:rPr>
              <a:t>collaborate</a:t>
            </a:r>
          </a:p>
        </p:txBody>
      </p:sp>
    </p:spTree>
    <p:extLst>
      <p:ext uri="{BB962C8B-B14F-4D97-AF65-F5344CB8AC3E}">
        <p14:creationId xmlns:p14="http://schemas.microsoft.com/office/powerpoint/2010/main" val="38321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823702"/>
            <a:ext cx="716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700" dirty="0" smtClean="0"/>
              <a:t>The Ohio 8 - College and University Summit</a:t>
            </a:r>
          </a:p>
          <a:p>
            <a:pPr lvl="0"/>
            <a:r>
              <a:rPr lang="en-US" sz="2500" dirty="0" smtClean="0"/>
              <a:t>Outcomes</a:t>
            </a:r>
            <a:endParaRPr lang="en-US" sz="25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1664" y="345828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09800" y="36949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632" y="1803989"/>
            <a:ext cx="7722736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chemeClr val="tx1"/>
                </a:solidFill>
              </a:rPr>
              <a:t>M</a:t>
            </a:r>
            <a:r>
              <a:rPr lang="en-US" sz="2500" dirty="0" smtClean="0">
                <a:solidFill>
                  <a:schemeClr val="tx1"/>
                </a:solidFill>
              </a:rPr>
              <a:t>ost </a:t>
            </a:r>
            <a:r>
              <a:rPr lang="en-US" sz="2500" dirty="0">
                <a:solidFill>
                  <a:schemeClr val="tx1"/>
                </a:solidFill>
              </a:rPr>
              <a:t>important characteristics of an urban </a:t>
            </a:r>
            <a:r>
              <a:rPr lang="en-US" sz="2500" dirty="0" smtClean="0">
                <a:solidFill>
                  <a:schemeClr val="tx1"/>
                </a:solidFill>
              </a:rPr>
              <a:t>teacher:</a:t>
            </a:r>
            <a:endParaRPr lang="en-US" sz="2500" dirty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Culturally competent </a:t>
            </a:r>
            <a:r>
              <a:rPr lang="en-US" sz="2200" b="0" dirty="0">
                <a:solidFill>
                  <a:schemeClr val="tx1"/>
                </a:solidFill>
              </a:rPr>
              <a:t>and able to understand/is comfortable with diversity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Skilled in </a:t>
            </a:r>
            <a:r>
              <a:rPr lang="en-US" sz="2200" dirty="0">
                <a:solidFill>
                  <a:schemeClr val="tx1"/>
                </a:solidFill>
              </a:rPr>
              <a:t>building relationships, connecting and collaborating </a:t>
            </a:r>
            <a:r>
              <a:rPr lang="en-US" sz="2200" b="0" dirty="0">
                <a:solidFill>
                  <a:schemeClr val="tx1"/>
                </a:solidFill>
              </a:rPr>
              <a:t>with students, families and the greater community – and understanding of the benefits and resources that can result from these efforts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Student-centered</a:t>
            </a:r>
            <a:r>
              <a:rPr lang="en-US" sz="2200" b="0" dirty="0">
                <a:solidFill>
                  <a:schemeClr val="tx1"/>
                </a:solidFill>
              </a:rPr>
              <a:t> and able to connect with/know children and to not see them from a deficit perspective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Flexible/Resilient </a:t>
            </a:r>
            <a:endParaRPr lang="en-US" sz="2200" dirty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Passionate/motivated,</a:t>
            </a:r>
            <a:r>
              <a:rPr lang="en-US" sz="2200" b="0" dirty="0">
                <a:solidFill>
                  <a:schemeClr val="tx1"/>
                </a:solidFill>
              </a:rPr>
              <a:t> dedicated and working from a sense of mission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Strong content </a:t>
            </a:r>
            <a:r>
              <a:rPr lang="en-US" sz="2200" dirty="0" smtClean="0">
                <a:solidFill>
                  <a:schemeClr val="tx1"/>
                </a:solidFill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41821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1664" y="345828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09800" y="36949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6741" y="762000"/>
            <a:ext cx="716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700" dirty="0" smtClean="0"/>
              <a:t>The Ohio 8 - College and University Summit</a:t>
            </a:r>
          </a:p>
          <a:p>
            <a:pPr lvl="0"/>
            <a:r>
              <a:rPr lang="en-US" sz="2500" dirty="0" smtClean="0"/>
              <a:t>Outcomes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891594" y="1654270"/>
            <a:ext cx="772273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tx1"/>
                </a:solidFill>
              </a:rPr>
              <a:t>Ways to better prepare the pre-service teacher for the urban setting:</a:t>
            </a:r>
            <a:endParaRPr lang="en-US" sz="2500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Urban Community Exposure, providing early and authentic </a:t>
            </a:r>
            <a:r>
              <a:rPr lang="en-US" sz="2200" b="0" dirty="0" smtClean="0">
                <a:solidFill>
                  <a:schemeClr val="tx1"/>
                </a:solidFill>
              </a:rPr>
              <a:t>opportunities</a:t>
            </a:r>
            <a:endParaRPr lang="en-US" sz="2200" b="0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Ohio 8/higher education </a:t>
            </a:r>
            <a:r>
              <a:rPr lang="en-US" sz="2200" b="0" dirty="0" smtClean="0">
                <a:solidFill>
                  <a:schemeClr val="tx1"/>
                </a:solidFill>
              </a:rPr>
              <a:t>partnerships</a:t>
            </a:r>
            <a:endParaRPr lang="en-US" sz="2200" b="0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</a:rPr>
              <a:t>Expand </a:t>
            </a:r>
            <a:r>
              <a:rPr lang="en-US" sz="2200" b="0" dirty="0">
                <a:solidFill>
                  <a:schemeClr val="tx1"/>
                </a:solidFill>
              </a:rPr>
              <a:t>and grow co-teaching opportunities and </a:t>
            </a:r>
            <a:r>
              <a:rPr lang="en-US" sz="2200" b="0" dirty="0" smtClean="0">
                <a:solidFill>
                  <a:schemeClr val="tx1"/>
                </a:solidFill>
              </a:rPr>
              <a:t>relationships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</a:rPr>
              <a:t>Community</a:t>
            </a:r>
            <a:r>
              <a:rPr lang="en-US" sz="2200" b="0" dirty="0">
                <a:solidFill>
                  <a:schemeClr val="tx1"/>
                </a:solidFill>
              </a:rPr>
              <a:t>, School, University </a:t>
            </a:r>
            <a:r>
              <a:rPr lang="en-US" sz="2200" b="0" dirty="0" smtClean="0">
                <a:solidFill>
                  <a:schemeClr val="tx1"/>
                </a:solidFill>
              </a:rPr>
              <a:t>Partnerships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</a:rPr>
              <a:t>Grow </a:t>
            </a:r>
            <a:r>
              <a:rPr lang="en-US" sz="2200" b="0" dirty="0">
                <a:solidFill>
                  <a:schemeClr val="tx1"/>
                </a:solidFill>
              </a:rPr>
              <a:t>your </a:t>
            </a:r>
            <a:r>
              <a:rPr lang="en-US" sz="2200" b="0" dirty="0" smtClean="0">
                <a:solidFill>
                  <a:schemeClr val="tx1"/>
                </a:solidFill>
              </a:rPr>
              <a:t>own </a:t>
            </a:r>
            <a:r>
              <a:rPr lang="en-US" sz="2200" b="0" dirty="0">
                <a:solidFill>
                  <a:schemeClr val="tx1"/>
                </a:solidFill>
              </a:rPr>
              <a:t>“Teacher Academy</a:t>
            </a:r>
            <a:r>
              <a:rPr lang="en-US" sz="2200" b="0" dirty="0" smtClean="0">
                <a:solidFill>
                  <a:schemeClr val="tx1"/>
                </a:solidFill>
              </a:rPr>
              <a:t>”</a:t>
            </a:r>
            <a:endParaRPr lang="en-US" sz="2200" b="0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Ohio 8/higher education </a:t>
            </a:r>
            <a:r>
              <a:rPr lang="en-US" sz="2200" b="0" dirty="0" smtClean="0">
                <a:solidFill>
                  <a:schemeClr val="tx1"/>
                </a:solidFill>
              </a:rPr>
              <a:t>advocacy</a:t>
            </a:r>
          </a:p>
        </p:txBody>
      </p:sp>
    </p:spTree>
    <p:extLst>
      <p:ext uri="{BB962C8B-B14F-4D97-AF65-F5344CB8AC3E}">
        <p14:creationId xmlns:p14="http://schemas.microsoft.com/office/powerpoint/2010/main" val="41094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1664" y="345828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09800" y="36949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6741" y="762000"/>
            <a:ext cx="71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500" dirty="0" smtClean="0"/>
              <a:t>What does the Research Say? </a:t>
            </a:r>
          </a:p>
          <a:p>
            <a:pPr lvl="0"/>
            <a:r>
              <a:rPr lang="en-US" sz="2500" dirty="0" smtClean="0"/>
              <a:t>How has Educator Preparation changed over time?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390" y="1917575"/>
            <a:ext cx="7362235" cy="427809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2001, Ladson-Billings (2001) reported that teachers were </a:t>
            </a:r>
          </a:p>
          <a:p>
            <a:pPr marL="173038" indent="-1730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chemeClr val="tx1"/>
                </a:solidFill>
              </a:rPr>
              <a:t>D</a:t>
            </a:r>
            <a:r>
              <a:rPr lang="en-US" sz="1800" b="0" i="1" dirty="0" smtClean="0">
                <a:solidFill>
                  <a:schemeClr val="tx1"/>
                </a:solidFill>
              </a:rPr>
              <a:t>issatisfied</a:t>
            </a:r>
            <a:r>
              <a:rPr lang="en-US" sz="1800" b="0" dirty="0" smtClean="0">
                <a:solidFill>
                  <a:schemeClr val="tx1"/>
                </a:solidFill>
              </a:rPr>
              <a:t> with their teacher training programs</a:t>
            </a:r>
          </a:p>
          <a:p>
            <a:pPr marL="173038" indent="-1730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</a:rPr>
              <a:t>ncluded </a:t>
            </a:r>
            <a:r>
              <a:rPr lang="en-US" sz="1800" b="0" i="1" dirty="0" smtClean="0">
                <a:solidFill>
                  <a:schemeClr val="tx1"/>
                </a:solidFill>
              </a:rPr>
              <a:t>too much theory</a:t>
            </a:r>
          </a:p>
          <a:p>
            <a:pPr marL="173038" indent="-1730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N</a:t>
            </a:r>
            <a:r>
              <a:rPr lang="en-US" sz="1800" b="0" dirty="0" smtClean="0">
                <a:solidFill>
                  <a:schemeClr val="tx1"/>
                </a:solidFill>
              </a:rPr>
              <a:t>ot enough </a:t>
            </a:r>
            <a:r>
              <a:rPr lang="en-US" sz="1800" b="0" i="1" dirty="0" smtClean="0">
                <a:solidFill>
                  <a:schemeClr val="tx1"/>
                </a:solidFill>
              </a:rPr>
              <a:t>application</a:t>
            </a:r>
          </a:p>
          <a:p>
            <a:pPr marL="173038" indent="-1730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N</a:t>
            </a:r>
            <a:r>
              <a:rPr lang="en-US" sz="1800" b="0" dirty="0" smtClean="0">
                <a:solidFill>
                  <a:schemeClr val="tx1"/>
                </a:solidFill>
              </a:rPr>
              <a:t>ot enough </a:t>
            </a:r>
            <a:r>
              <a:rPr lang="en-US" sz="1800" b="0" i="1" dirty="0" smtClean="0">
                <a:solidFill>
                  <a:schemeClr val="tx1"/>
                </a:solidFill>
              </a:rPr>
              <a:t>time in the classrooms</a:t>
            </a:r>
            <a:r>
              <a:rPr lang="en-US" sz="1800" b="0" dirty="0" smtClean="0">
                <a:solidFill>
                  <a:schemeClr val="tx1"/>
                </a:solidFill>
              </a:rPr>
              <a:t> and communities.</a:t>
            </a:r>
          </a:p>
          <a:p>
            <a:pPr algn="l">
              <a:lnSpc>
                <a:spcPct val="80000"/>
              </a:lnSpc>
            </a:pPr>
            <a:r>
              <a:rPr lang="en-US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2002, Lacey </a:t>
            </a:r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Saleh (2002) </a:t>
            </a:r>
            <a:r>
              <a:rPr lang="en-US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reported that </a:t>
            </a:r>
            <a:r>
              <a:rPr lang="en-US" sz="1800" b="0" dirty="0" smtClean="0">
                <a:solidFill>
                  <a:schemeClr val="tx1"/>
                </a:solidFill>
              </a:rPr>
              <a:t>programs need to compensate </a:t>
            </a:r>
            <a:r>
              <a:rPr lang="en-US" sz="1800" b="0" dirty="0">
                <a:solidFill>
                  <a:schemeClr val="tx1"/>
                </a:solidFill>
              </a:rPr>
              <a:t>for the </a:t>
            </a:r>
            <a:r>
              <a:rPr lang="en-US" sz="1800" b="0" dirty="0" smtClean="0">
                <a:solidFill>
                  <a:schemeClr val="tx1"/>
                </a:solidFill>
              </a:rPr>
              <a:t>preservice </a:t>
            </a:r>
            <a:r>
              <a:rPr lang="en-US" sz="1800" b="0" dirty="0">
                <a:solidFill>
                  <a:schemeClr val="tx1"/>
                </a:solidFill>
              </a:rPr>
              <a:t>teacher’s </a:t>
            </a:r>
            <a:r>
              <a:rPr lang="en-US" sz="1800" b="0" i="1" dirty="0">
                <a:solidFill>
                  <a:schemeClr val="tx1"/>
                </a:solidFill>
              </a:rPr>
              <a:t>mono-cultural background</a:t>
            </a:r>
            <a:endParaRPr lang="en-US" sz="1800" b="0" i="1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endParaRPr lang="en-US" b="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2011, </a:t>
            </a:r>
            <a:r>
              <a:rPr lang="en-US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Feistritzer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Griffin, &amp; </a:t>
            </a:r>
            <a:r>
              <a:rPr lang="en-US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Linnajarvi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reported that teachers  with 1 to 5 years of experience</a:t>
            </a:r>
          </a:p>
          <a:p>
            <a:pPr marL="173038" indent="-1730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92% would   recommend the  program they went through to someone  else</a:t>
            </a:r>
          </a:p>
          <a:p>
            <a:pPr algn="l">
              <a:lnSpc>
                <a:spcPct val="80000"/>
              </a:lnSpc>
            </a:pP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 components included</a:t>
            </a:r>
            <a:r>
              <a:rPr lang="en-US" b="0" dirty="0" smtClean="0">
                <a:solidFill>
                  <a:schemeClr val="tx1"/>
                </a:solidFill>
              </a:rPr>
              <a:t>: </a:t>
            </a:r>
          </a:p>
          <a:p>
            <a:pPr marL="173038" indent="-1730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O</a:t>
            </a:r>
            <a:r>
              <a:rPr lang="en-US" sz="1800" b="0" dirty="0" smtClean="0">
                <a:solidFill>
                  <a:schemeClr val="tx1"/>
                </a:solidFill>
              </a:rPr>
              <a:t>pportunities for </a:t>
            </a:r>
            <a:r>
              <a:rPr lang="en-US" sz="1800" b="0" i="1" dirty="0" smtClean="0">
                <a:solidFill>
                  <a:schemeClr val="tx1"/>
                </a:solidFill>
              </a:rPr>
              <a:t>discussions with fellow teachers</a:t>
            </a:r>
          </a:p>
          <a:p>
            <a:pPr marL="173038" indent="-1730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Actual </a:t>
            </a:r>
            <a:r>
              <a:rPr lang="en-US" sz="1800" b="0" i="1" dirty="0" smtClean="0">
                <a:solidFill>
                  <a:schemeClr val="tx1"/>
                </a:solidFill>
              </a:rPr>
              <a:t>teaching</a:t>
            </a:r>
          </a:p>
          <a:p>
            <a:pPr marL="173038" indent="-1730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b="0" i="1" dirty="0" smtClean="0">
                <a:solidFill>
                  <a:schemeClr val="tx1"/>
                </a:solidFill>
              </a:rPr>
              <a:t>Mentor</a:t>
            </a:r>
            <a:r>
              <a:rPr lang="en-US" sz="1800" b="0" dirty="0" smtClean="0">
                <a:solidFill>
                  <a:schemeClr val="tx1"/>
                </a:solidFill>
              </a:rPr>
              <a:t> support</a:t>
            </a:r>
          </a:p>
          <a:p>
            <a:pPr marL="173038" indent="-1730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chemeClr val="tx1"/>
                </a:solidFill>
              </a:rPr>
              <a:t>I</a:t>
            </a:r>
            <a:r>
              <a:rPr lang="en-US" sz="1800" b="0" i="1" dirty="0" smtClean="0">
                <a:solidFill>
                  <a:schemeClr val="tx1"/>
                </a:solidFill>
              </a:rPr>
              <a:t>nstructor</a:t>
            </a:r>
            <a:r>
              <a:rPr lang="en-US" sz="1800" b="0" dirty="0" smtClean="0">
                <a:solidFill>
                  <a:schemeClr val="tx1"/>
                </a:solidFill>
              </a:rPr>
              <a:t> support</a:t>
            </a:r>
          </a:p>
          <a:p>
            <a:pPr algn="l">
              <a:lnSpc>
                <a:spcPct val="80000"/>
              </a:lnSpc>
            </a:pPr>
            <a:endParaRPr lang="en-US" b="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Areas for improvement include:</a:t>
            </a:r>
          </a:p>
          <a:p>
            <a:pPr marL="173038" indent="-1730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Classroom management</a:t>
            </a:r>
          </a:p>
          <a:p>
            <a:pPr marL="173038" indent="-1730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Time Management</a:t>
            </a:r>
          </a:p>
          <a:p>
            <a:pPr marL="173038" indent="-1730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Dealing with hierarchy</a:t>
            </a:r>
          </a:p>
        </p:txBody>
      </p:sp>
    </p:spTree>
    <p:extLst>
      <p:ext uri="{BB962C8B-B14F-4D97-AF65-F5344CB8AC3E}">
        <p14:creationId xmlns:p14="http://schemas.microsoft.com/office/powerpoint/2010/main" val="2097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1664" y="345828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09800" y="36949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5656" y="749022"/>
            <a:ext cx="71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500" dirty="0" smtClean="0"/>
              <a:t>University of Dayton’s </a:t>
            </a:r>
          </a:p>
          <a:p>
            <a:pPr lvl="0"/>
            <a:r>
              <a:rPr lang="en-US" sz="2500" dirty="0" smtClean="0"/>
              <a:t>Urban Teacher Academy(UTA)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4571" y="1593447"/>
            <a:ext cx="72649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500" b="0" dirty="0" smtClean="0">
                <a:solidFill>
                  <a:schemeClr val="tx1"/>
                </a:solidFill>
              </a:rPr>
              <a:t>UTA pre-service </a:t>
            </a:r>
            <a:r>
              <a:rPr lang="en-US" sz="2500" b="0" dirty="0">
                <a:solidFill>
                  <a:schemeClr val="tx1"/>
                </a:solidFill>
              </a:rPr>
              <a:t>teachers are expected </a:t>
            </a:r>
            <a:r>
              <a:rPr lang="en-US" sz="2500" b="0" dirty="0" smtClean="0">
                <a:solidFill>
                  <a:schemeClr val="tx1"/>
                </a:solidFill>
              </a:rPr>
              <a:t>to demonstrate the ability to: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500" b="0" dirty="0" smtClean="0">
                <a:solidFill>
                  <a:schemeClr val="tx1"/>
                </a:solidFill>
              </a:rPr>
              <a:t>present </a:t>
            </a:r>
            <a:r>
              <a:rPr lang="en-US" sz="2500" b="0" dirty="0">
                <a:solidFill>
                  <a:schemeClr val="tx1"/>
                </a:solidFill>
              </a:rPr>
              <a:t>information in a clear, direct way that students can </a:t>
            </a:r>
            <a:r>
              <a:rPr lang="en-US" sz="2500" b="0" dirty="0" smtClean="0">
                <a:solidFill>
                  <a:schemeClr val="tx1"/>
                </a:solidFill>
              </a:rPr>
              <a:t>understand</a:t>
            </a:r>
            <a:endParaRPr lang="en-US" sz="2500" b="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500" b="0" dirty="0" smtClean="0">
                <a:solidFill>
                  <a:schemeClr val="tx1"/>
                </a:solidFill>
              </a:rPr>
              <a:t>vary delivery, actions and behaviors 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500" b="0" dirty="0" smtClean="0">
                <a:solidFill>
                  <a:schemeClr val="tx1"/>
                </a:solidFill>
              </a:rPr>
              <a:t>see </a:t>
            </a:r>
            <a:r>
              <a:rPr lang="en-US" sz="2500" b="0" dirty="0">
                <a:solidFill>
                  <a:schemeClr val="tx1"/>
                </a:solidFill>
              </a:rPr>
              <a:t>things from the student point of </a:t>
            </a:r>
            <a:r>
              <a:rPr lang="en-US" sz="2500" b="0" dirty="0" smtClean="0">
                <a:solidFill>
                  <a:schemeClr val="tx1"/>
                </a:solidFill>
              </a:rPr>
              <a:t>view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500" b="0" dirty="0" smtClean="0">
                <a:solidFill>
                  <a:schemeClr val="tx1"/>
                </a:solidFill>
              </a:rPr>
              <a:t>break </a:t>
            </a:r>
            <a:r>
              <a:rPr lang="en-US" sz="2500" b="0" dirty="0">
                <a:solidFill>
                  <a:schemeClr val="tx1"/>
                </a:solidFill>
              </a:rPr>
              <a:t>down complex concepts or tasks and sequence them in order of </a:t>
            </a:r>
            <a:r>
              <a:rPr lang="en-US" sz="2500" b="0" dirty="0" smtClean="0">
                <a:solidFill>
                  <a:schemeClr val="tx1"/>
                </a:solidFill>
              </a:rPr>
              <a:t>difficulty</a:t>
            </a:r>
            <a:endParaRPr lang="en-US" sz="2500" b="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tx1"/>
                </a:solidFill>
              </a:rPr>
              <a:t>respect and </a:t>
            </a:r>
            <a:r>
              <a:rPr lang="en-US" sz="2500" b="0" dirty="0" smtClean="0">
                <a:solidFill>
                  <a:schemeClr val="tx1"/>
                </a:solidFill>
              </a:rPr>
              <a:t>understand students</a:t>
            </a:r>
            <a:r>
              <a:rPr lang="en-US" sz="2500" b="0" dirty="0">
                <a:solidFill>
                  <a:schemeClr val="tx1"/>
                </a:solidFill>
              </a:rPr>
              <a:t>' cultural rituals, icons, and historical </a:t>
            </a:r>
            <a:r>
              <a:rPr lang="en-US" sz="2500" b="0" dirty="0" smtClean="0">
                <a:solidFill>
                  <a:schemeClr val="tx1"/>
                </a:solidFill>
              </a:rPr>
              <a:t>experiences 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500" b="0" dirty="0" smtClean="0">
                <a:solidFill>
                  <a:schemeClr val="tx1"/>
                </a:solidFill>
              </a:rPr>
              <a:t>improve </a:t>
            </a:r>
            <a:r>
              <a:rPr lang="en-US" sz="2500" b="0" dirty="0">
                <a:solidFill>
                  <a:schemeClr val="tx1"/>
                </a:solidFill>
              </a:rPr>
              <a:t>life in the classroom through self-analysis and action research related to student outcomes and teacher </a:t>
            </a:r>
            <a:r>
              <a:rPr lang="en-US" sz="2500" b="0" dirty="0" smtClean="0">
                <a:solidFill>
                  <a:schemeClr val="tx1"/>
                </a:solidFill>
              </a:rPr>
              <a:t>behavior </a:t>
            </a:r>
            <a:endParaRPr lang="en-US" sz="2500" b="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500" b="0" dirty="0" smtClean="0">
                <a:solidFill>
                  <a:schemeClr val="tx1"/>
                </a:solidFill>
              </a:rPr>
              <a:t>view </a:t>
            </a:r>
            <a:r>
              <a:rPr lang="en-US" sz="2500" b="0" dirty="0">
                <a:solidFill>
                  <a:schemeClr val="tx1"/>
                </a:solidFill>
              </a:rPr>
              <a:t>students on a developmental </a:t>
            </a:r>
            <a:r>
              <a:rPr lang="en-US" sz="2500" b="0" dirty="0" smtClean="0">
                <a:solidFill>
                  <a:schemeClr val="tx1"/>
                </a:solidFill>
              </a:rPr>
              <a:t>continuum</a:t>
            </a:r>
            <a:endParaRPr lang="en-US" sz="2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1664" y="345828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09800" y="36949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4676" y="1226739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500" dirty="0" smtClean="0"/>
              <a:t>Group Discussion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925580"/>
            <a:ext cx="76122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2500" b="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500" b="0" dirty="0" smtClean="0">
                <a:solidFill>
                  <a:schemeClr val="tx1"/>
                </a:solidFill>
              </a:rPr>
              <a:t>What do you think are the key components to preparing the pre-service teacher to teach in an urban setting?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500" b="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500" b="0" dirty="0" smtClean="0">
                <a:solidFill>
                  <a:schemeClr val="tx1"/>
                </a:solidFill>
              </a:rPr>
              <a:t>What would you like to see done differently in the pre-service model to address urban teaching needs? 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500" b="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500" b="0" dirty="0" smtClean="0">
                <a:solidFill>
                  <a:schemeClr val="tx1"/>
                </a:solidFill>
              </a:rPr>
              <a:t>How can we better prepare pre-service teachers to enter the urban classroom?</a:t>
            </a:r>
          </a:p>
          <a:p>
            <a:pPr algn="l">
              <a:lnSpc>
                <a:spcPct val="80000"/>
              </a:lnSpc>
            </a:pPr>
            <a:endParaRPr lang="en-US" sz="25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681322"/>
            <a:ext cx="77724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500" b="1" dirty="0" smtClean="0">
              <a:solidFill>
                <a:srgbClr val="053871"/>
              </a:solidFill>
            </a:endParaRPr>
          </a:p>
          <a:p>
            <a:pPr algn="ctr"/>
            <a:r>
              <a:rPr lang="en-US" sz="3500" b="1" dirty="0" smtClean="0">
                <a:solidFill>
                  <a:srgbClr val="053871"/>
                </a:solidFill>
              </a:rPr>
              <a:t>OCTEO Conference</a:t>
            </a:r>
          </a:p>
          <a:p>
            <a:pPr algn="ctr"/>
            <a:r>
              <a:rPr lang="en-US" sz="2800" b="1" dirty="0">
                <a:solidFill>
                  <a:srgbClr val="053871"/>
                </a:solidFill>
              </a:rPr>
              <a:t>Breakout Session</a:t>
            </a:r>
          </a:p>
          <a:p>
            <a:pPr algn="ctr"/>
            <a:endParaRPr lang="en-US" sz="2500" b="1" dirty="0" smtClean="0">
              <a:solidFill>
                <a:srgbClr val="053871"/>
              </a:solidFill>
            </a:endParaRPr>
          </a:p>
          <a:p>
            <a:pPr algn="ctr"/>
            <a:r>
              <a:rPr lang="en-US" sz="3000" b="1" dirty="0"/>
              <a:t>Preparing the Pre-Service Teacher </a:t>
            </a:r>
            <a:endParaRPr lang="en-US" sz="3000" b="1" dirty="0" smtClean="0"/>
          </a:p>
          <a:p>
            <a:pPr algn="ctr"/>
            <a:r>
              <a:rPr lang="en-US" sz="3000" b="1" dirty="0" smtClean="0"/>
              <a:t>to </a:t>
            </a:r>
            <a:r>
              <a:rPr lang="en-US" sz="3000" b="1" dirty="0"/>
              <a:t>Work in an Urban Setting in Ohio</a:t>
            </a:r>
          </a:p>
          <a:p>
            <a:pPr algn="ctr"/>
            <a:endParaRPr lang="en-US" sz="2500" b="1" dirty="0"/>
          </a:p>
          <a:p>
            <a:pPr algn="ctr"/>
            <a:r>
              <a:rPr lang="en-US" sz="2500" b="1" dirty="0" smtClean="0"/>
              <a:t>Learn more about the Ohio 8 at www.ohio8.org</a:t>
            </a:r>
          </a:p>
          <a:p>
            <a:pPr algn="ctr"/>
            <a:endParaRPr lang="en-US" sz="2200" b="1" dirty="0">
              <a:solidFill>
                <a:srgbClr val="05387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789147"/>
            <a:ext cx="3124200" cy="892175"/>
          </a:xfrm>
        </p:spPr>
      </p:pic>
    </p:spTree>
    <p:extLst>
      <p:ext uri="{BB962C8B-B14F-4D97-AF65-F5344CB8AC3E}">
        <p14:creationId xmlns:p14="http://schemas.microsoft.com/office/powerpoint/2010/main" val="27881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3020"/>
            <a:ext cx="8229600" cy="7334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53871"/>
                </a:solidFill>
              </a:rPr>
              <a:t>The Ohio 8 Coalition – Who We Are</a:t>
            </a:r>
            <a:endParaRPr lang="en-US" sz="2800" b="1" dirty="0">
              <a:solidFill>
                <a:srgbClr val="05387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2256445"/>
            <a:ext cx="79248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A </a:t>
            </a:r>
            <a:r>
              <a:rPr lang="en-US" sz="2200" dirty="0">
                <a:solidFill>
                  <a:schemeClr val="tx1"/>
                </a:solidFill>
              </a:rPr>
              <a:t>strategic alliance of Ohio’s 8 urban school </a:t>
            </a:r>
            <a:r>
              <a:rPr lang="en-US" sz="2200" dirty="0" smtClean="0">
                <a:solidFill>
                  <a:schemeClr val="tx1"/>
                </a:solidFill>
              </a:rPr>
              <a:t>districts…  </a:t>
            </a:r>
          </a:p>
          <a:p>
            <a:r>
              <a:rPr lang="en-US" sz="2500" dirty="0" smtClean="0">
                <a:solidFill>
                  <a:schemeClr val="tx1"/>
                </a:solidFill>
              </a:rPr>
              <a:t>Akron</a:t>
            </a:r>
            <a:r>
              <a:rPr lang="en-US" sz="2500" dirty="0">
                <a:solidFill>
                  <a:schemeClr val="tx1"/>
                </a:solidFill>
              </a:rPr>
              <a:t>, Canton, Cincinnati, Cleveland, Columbus, Dayton, Toledo </a:t>
            </a:r>
            <a:r>
              <a:rPr lang="en-US" sz="2500" dirty="0" smtClean="0">
                <a:solidFill>
                  <a:schemeClr val="tx1"/>
                </a:solidFill>
              </a:rPr>
              <a:t>and Youngstown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Founded </a:t>
            </a:r>
            <a:r>
              <a:rPr lang="en-US" dirty="0">
                <a:solidFill>
                  <a:schemeClr val="tx1"/>
                </a:solidFill>
              </a:rPr>
              <a:t>on the principle that a </a:t>
            </a:r>
            <a:r>
              <a:rPr lang="en-US" dirty="0" smtClean="0">
                <a:solidFill>
                  <a:schemeClr val="tx1"/>
                </a:solidFill>
              </a:rPr>
              <a:t>high-performing </a:t>
            </a:r>
            <a:r>
              <a:rPr lang="en-US" dirty="0">
                <a:solidFill>
                  <a:schemeClr val="tx1"/>
                </a:solidFill>
              </a:rPr>
              <a:t>public education system is essential to the civic and economic health of Ohio’s </a:t>
            </a:r>
            <a:r>
              <a:rPr lang="en-US" dirty="0" smtClean="0">
                <a:solidFill>
                  <a:schemeClr val="tx1"/>
                </a:solidFill>
              </a:rPr>
              <a:t>cities.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Focused </a:t>
            </a:r>
            <a:r>
              <a:rPr lang="en-US" dirty="0">
                <a:solidFill>
                  <a:schemeClr val="tx1"/>
                </a:solidFill>
              </a:rPr>
              <a:t>on public education in Ohio.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Work </a:t>
            </a:r>
            <a:r>
              <a:rPr lang="en-US" dirty="0">
                <a:solidFill>
                  <a:schemeClr val="tx1"/>
                </a:solidFill>
              </a:rPr>
              <a:t>together on issues of common concern and </a:t>
            </a:r>
            <a:r>
              <a:rPr lang="en-US" dirty="0" smtClean="0">
                <a:solidFill>
                  <a:schemeClr val="tx1"/>
                </a:solidFill>
              </a:rPr>
              <a:t>address challenges </a:t>
            </a:r>
            <a:r>
              <a:rPr lang="en-US" dirty="0">
                <a:solidFill>
                  <a:schemeClr val="tx1"/>
                </a:solidFill>
              </a:rPr>
              <a:t>of urban education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592177"/>
            <a:ext cx="3124200" cy="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561975"/>
            <a:ext cx="8229600" cy="7334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53871"/>
                </a:solidFill>
              </a:rPr>
              <a:t>Ohio 8’s Students</a:t>
            </a:r>
            <a:endParaRPr lang="en-US" sz="2800" b="1" dirty="0">
              <a:solidFill>
                <a:srgbClr val="05387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257340"/>
              </p:ext>
            </p:extLst>
          </p:nvPr>
        </p:nvGraphicFramePr>
        <p:xfrm>
          <a:off x="457200" y="3124200"/>
          <a:ext cx="8229600" cy="323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900" y="1476231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188,278 </a:t>
            </a:r>
            <a:r>
              <a:rPr lang="en-US" sz="2500" dirty="0">
                <a:solidFill>
                  <a:schemeClr val="tx1"/>
                </a:solidFill>
              </a:rPr>
              <a:t>students are enrolled in an Ohio 8 </a:t>
            </a:r>
            <a:r>
              <a:rPr lang="en-US" sz="2500" dirty="0" smtClean="0">
                <a:solidFill>
                  <a:schemeClr val="tx1"/>
                </a:solidFill>
              </a:rPr>
              <a:t>District,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Or about </a:t>
            </a:r>
            <a:r>
              <a:rPr lang="en-US" sz="3000" dirty="0" smtClean="0">
                <a:solidFill>
                  <a:schemeClr val="tx1"/>
                </a:solidFill>
              </a:rPr>
              <a:t>11% of all public students </a:t>
            </a:r>
            <a:r>
              <a:rPr lang="en-US" sz="2500" dirty="0" smtClean="0">
                <a:solidFill>
                  <a:schemeClr val="tx1"/>
                </a:solidFill>
              </a:rPr>
              <a:t>in the Ohio 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69295"/>
            <a:ext cx="8229600" cy="7334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53871"/>
                </a:solidFill>
              </a:rPr>
              <a:t>Ohio 8’s Student</a:t>
            </a:r>
            <a:endParaRPr lang="en-US" sz="2800" b="1" dirty="0">
              <a:solidFill>
                <a:srgbClr val="05387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0" y="1302720"/>
            <a:ext cx="320096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chemeClr val="tx1"/>
                </a:solidFill>
              </a:rPr>
              <a:t>56% are Black</a:t>
            </a:r>
          </a:p>
          <a:p>
            <a:pPr algn="l"/>
            <a:r>
              <a:rPr lang="en-US" sz="2500" dirty="0">
                <a:solidFill>
                  <a:schemeClr val="tx1"/>
                </a:solidFill>
              </a:rPr>
              <a:t>27% are White</a:t>
            </a:r>
          </a:p>
          <a:p>
            <a:pPr algn="l"/>
            <a:r>
              <a:rPr lang="en-US" sz="2500" dirty="0" smtClean="0">
                <a:solidFill>
                  <a:schemeClr val="tx1"/>
                </a:solidFill>
              </a:rPr>
              <a:t>8.5% are Hispanic</a:t>
            </a:r>
          </a:p>
          <a:p>
            <a:pPr algn="l"/>
            <a:r>
              <a:rPr lang="en-US" sz="2500" dirty="0" smtClean="0">
                <a:solidFill>
                  <a:schemeClr val="tx1"/>
                </a:solidFill>
              </a:rPr>
              <a:t>5.9% are Multiracial</a:t>
            </a:r>
          </a:p>
          <a:p>
            <a:pPr algn="l"/>
            <a:r>
              <a:rPr lang="en-US" sz="2500" dirty="0" smtClean="0">
                <a:solidFill>
                  <a:schemeClr val="tx1"/>
                </a:solidFill>
              </a:rPr>
              <a:t>1.9% are Asian</a:t>
            </a:r>
            <a:endParaRPr lang="en-US" sz="25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475627"/>
              </p:ext>
            </p:extLst>
          </p:nvPr>
        </p:nvGraphicFramePr>
        <p:xfrm>
          <a:off x="457200" y="3200400"/>
          <a:ext cx="8229600" cy="308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53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838200"/>
            <a:ext cx="71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500" dirty="0" smtClean="0"/>
              <a:t>Ohio’s eight largest urban districts have a distinctly different demographic than the state overall.</a:t>
            </a:r>
            <a:endParaRPr lang="en-US" sz="25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21578525"/>
              </p:ext>
            </p:extLst>
          </p:nvPr>
        </p:nvGraphicFramePr>
        <p:xfrm>
          <a:off x="838200" y="1905000"/>
          <a:ext cx="754379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9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1100" y="1752600"/>
            <a:ext cx="6781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500" dirty="0" smtClean="0">
                <a:solidFill>
                  <a:schemeClr val="tx1"/>
                </a:solidFill>
              </a:rPr>
              <a:t>In Ohio 8 districts…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chemeClr val="tx1"/>
                </a:solidFill>
              </a:rPr>
              <a:t>162,913 </a:t>
            </a:r>
            <a:r>
              <a:rPr lang="en-US" sz="2500" dirty="0">
                <a:solidFill>
                  <a:schemeClr val="tx1"/>
                </a:solidFill>
              </a:rPr>
              <a:t>or 87% are</a:t>
            </a:r>
            <a:r>
              <a:rPr lang="en-US" sz="2500" b="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chemeClr val="tx1"/>
                </a:solidFill>
              </a:rPr>
              <a:t>Economically Disadvantaged </a:t>
            </a:r>
            <a:r>
              <a:rPr lang="en-US" sz="2500" b="0" dirty="0" smtClean="0">
                <a:solidFill>
                  <a:schemeClr val="tx1"/>
                </a:solidFill>
              </a:rPr>
              <a:t>(</a:t>
            </a:r>
            <a:r>
              <a:rPr lang="en-US" sz="2500" b="0" dirty="0">
                <a:solidFill>
                  <a:schemeClr val="tx1"/>
                </a:solidFill>
              </a:rPr>
              <a:t>State average is 48.5%) </a:t>
            </a:r>
          </a:p>
          <a:p>
            <a:pPr algn="l"/>
            <a:endParaRPr lang="en-US" sz="2500" b="0" dirty="0">
              <a:solidFill>
                <a:schemeClr val="tx1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/>
                </a:solidFill>
              </a:rPr>
              <a:t>13,740 or 7.2% are</a:t>
            </a:r>
            <a:r>
              <a:rPr lang="en-US" sz="2500" b="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chemeClr val="tx1"/>
                </a:solidFill>
              </a:rPr>
              <a:t>Limited English </a:t>
            </a:r>
            <a:r>
              <a:rPr lang="en-US" sz="2500" dirty="0" smtClean="0">
                <a:solidFill>
                  <a:schemeClr val="tx1"/>
                </a:solidFill>
              </a:rPr>
              <a:t>Proficient.</a:t>
            </a:r>
            <a:r>
              <a:rPr lang="en-US" sz="2500" b="0" dirty="0" smtClean="0">
                <a:solidFill>
                  <a:schemeClr val="tx1"/>
                </a:solidFill>
              </a:rPr>
              <a:t> </a:t>
            </a:r>
            <a:r>
              <a:rPr lang="en-US" sz="2500" b="0" dirty="0">
                <a:solidFill>
                  <a:schemeClr val="tx1"/>
                </a:solidFill>
              </a:rPr>
              <a:t>(State average is 2.7</a:t>
            </a:r>
            <a:r>
              <a:rPr lang="en-US" sz="2500" b="0" dirty="0" smtClean="0">
                <a:solidFill>
                  <a:schemeClr val="tx1"/>
                </a:solidFill>
              </a:rPr>
              <a:t>%)</a:t>
            </a:r>
          </a:p>
          <a:p>
            <a:pPr lvl="0" algn="l"/>
            <a:r>
              <a:rPr lang="en-US" sz="2500" b="0" dirty="0">
                <a:solidFill>
                  <a:schemeClr val="tx1"/>
                </a:solidFill>
              </a:rPr>
              <a:t> 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/>
                </a:solidFill>
              </a:rPr>
              <a:t>36,832 or 19.6% </a:t>
            </a:r>
            <a:r>
              <a:rPr lang="en-US" sz="2500" dirty="0" smtClean="0">
                <a:solidFill>
                  <a:schemeClr val="tx1"/>
                </a:solidFill>
              </a:rPr>
              <a:t>have </a:t>
            </a:r>
            <a:r>
              <a:rPr lang="en-US" sz="2500" dirty="0">
                <a:solidFill>
                  <a:schemeClr val="tx1"/>
                </a:solidFill>
              </a:rPr>
              <a:t>a D</a:t>
            </a:r>
            <a:r>
              <a:rPr lang="en-US" sz="2500" dirty="0" smtClean="0">
                <a:solidFill>
                  <a:schemeClr val="tx1"/>
                </a:solidFill>
              </a:rPr>
              <a:t>isability </a:t>
            </a:r>
            <a:r>
              <a:rPr lang="en-US" sz="2500" b="0" dirty="0">
                <a:solidFill>
                  <a:schemeClr val="tx1"/>
                </a:solidFill>
              </a:rPr>
              <a:t>that requires special assistance and are on an IEP.  (State average is 14.7</a:t>
            </a:r>
            <a:r>
              <a:rPr lang="en-US" sz="2500" b="0" dirty="0" smtClean="0">
                <a:solidFill>
                  <a:schemeClr val="tx1"/>
                </a:solidFill>
              </a:rPr>
              <a:t>%)</a:t>
            </a:r>
            <a:endParaRPr lang="en-US" sz="25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741" y="762000"/>
            <a:ext cx="71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500" dirty="0" smtClean="0"/>
              <a:t>Ohio’s eight largest urban districts have a distinctly different demographic than the state overall.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765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1664" y="345828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09800" y="36949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5656" y="1917575"/>
            <a:ext cx="726496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0" dirty="0" smtClean="0">
                <a:solidFill>
                  <a:schemeClr val="tx1"/>
                </a:solidFill>
              </a:rPr>
              <a:t>In </a:t>
            </a:r>
            <a:r>
              <a:rPr lang="en-US" sz="2500" b="0" dirty="0">
                <a:solidFill>
                  <a:schemeClr val="tx1"/>
                </a:solidFill>
              </a:rPr>
              <a:t>2000, 85% of the teachers in the United States were White and middle class, while 33% of school-aged children were minorities (Xu, 2000).  By the year 2025, it is predicted that the proportion of students of color will increase to approximately 50%; the majority of teachers on the other hand, will continue to be disproportionably White, middle-class women (</a:t>
            </a:r>
            <a:r>
              <a:rPr lang="en-US" sz="2500" b="0" dirty="0" err="1">
                <a:solidFill>
                  <a:schemeClr val="tx1"/>
                </a:solidFill>
              </a:rPr>
              <a:t>Bollin</a:t>
            </a:r>
            <a:r>
              <a:rPr lang="en-US" sz="2500" b="0" dirty="0">
                <a:solidFill>
                  <a:schemeClr val="tx1"/>
                </a:solidFill>
              </a:rPr>
              <a:t> &amp; </a:t>
            </a:r>
            <a:r>
              <a:rPr lang="en-US" sz="2500" b="0" dirty="0" err="1">
                <a:solidFill>
                  <a:schemeClr val="tx1"/>
                </a:solidFill>
              </a:rPr>
              <a:t>Finkel</a:t>
            </a:r>
            <a:r>
              <a:rPr lang="en-US" sz="2500" b="0" dirty="0">
                <a:solidFill>
                  <a:schemeClr val="tx1"/>
                </a:solidFill>
              </a:rPr>
              <a:t>, 1995; Singh, 1996). </a:t>
            </a:r>
            <a:r>
              <a:rPr lang="en-US" sz="2400" dirty="0">
                <a:latin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</a:rPr>
            </a:b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5152" y="876320"/>
            <a:ext cx="62442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500" dirty="0" smtClean="0"/>
              <a:t>National Research on Student Demographics</a:t>
            </a:r>
          </a:p>
        </p:txBody>
      </p:sp>
    </p:spTree>
    <p:extLst>
      <p:ext uri="{BB962C8B-B14F-4D97-AF65-F5344CB8AC3E}">
        <p14:creationId xmlns:p14="http://schemas.microsoft.com/office/powerpoint/2010/main" val="15413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6741" y="7620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500" dirty="0" smtClean="0"/>
              <a:t>Ohio 8’s Teachers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1849" y="1620054"/>
            <a:ext cx="75013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500" dirty="0" smtClean="0">
                <a:solidFill>
                  <a:schemeClr val="tx1"/>
                </a:solidFill>
              </a:rPr>
              <a:t>14,542 </a:t>
            </a:r>
            <a:r>
              <a:rPr lang="en-US" sz="2500" dirty="0">
                <a:solidFill>
                  <a:schemeClr val="tx1"/>
                </a:solidFill>
              </a:rPr>
              <a:t>Teachers </a:t>
            </a:r>
            <a:r>
              <a:rPr lang="en-US" sz="2500" dirty="0" smtClean="0">
                <a:solidFill>
                  <a:schemeClr val="tx1"/>
                </a:solidFill>
              </a:rPr>
              <a:t>teach </a:t>
            </a:r>
            <a:r>
              <a:rPr lang="en-US" sz="2500" dirty="0">
                <a:solidFill>
                  <a:schemeClr val="tx1"/>
                </a:solidFill>
              </a:rPr>
              <a:t>for the Ohio 8 Coalition districts or about 15% of all teachers in Ohio’s public </a:t>
            </a:r>
            <a:r>
              <a:rPr lang="en-US" sz="2500" dirty="0" smtClean="0">
                <a:solidFill>
                  <a:schemeClr val="tx1"/>
                </a:solidFill>
              </a:rPr>
              <a:t>schools.</a:t>
            </a:r>
          </a:p>
          <a:p>
            <a:pPr lvl="0" algn="l"/>
            <a:r>
              <a:rPr lang="en-US" sz="2500" dirty="0" smtClean="0">
                <a:solidFill>
                  <a:schemeClr val="tx1"/>
                </a:solidFill>
              </a:rPr>
              <a:t>   Of </a:t>
            </a:r>
            <a:r>
              <a:rPr lang="en-US" sz="2500" dirty="0">
                <a:solidFill>
                  <a:schemeClr val="tx1"/>
                </a:solidFill>
              </a:rPr>
              <a:t>those….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0185"/>
              </p:ext>
            </p:extLst>
          </p:nvPr>
        </p:nvGraphicFramePr>
        <p:xfrm>
          <a:off x="1026115" y="3200400"/>
          <a:ext cx="7174173" cy="1956816"/>
        </p:xfrm>
        <a:graphic>
          <a:graphicData uri="http://schemas.openxmlformats.org/drawingml/2006/table">
            <a:tbl>
              <a:tblPr firstRow="1" firstCol="1" bandRow="1"/>
              <a:tblGrid>
                <a:gridCol w="3904080"/>
                <a:gridCol w="3270093"/>
              </a:tblGrid>
              <a:tr h="177241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 are female 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78% are white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 are black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1.8% are Hispanic/Latino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3" marR="500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 are teaching in grades PreK-5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 are teaching in grades     6 – 8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 are teaching in grades      9 – 12</a:t>
                      </a:r>
                    </a:p>
                  </a:txBody>
                  <a:tcPr marL="50073" marR="500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1664" y="345828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5387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6741" y="762000"/>
            <a:ext cx="71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500" dirty="0" smtClean="0"/>
              <a:t>Ohio 8’s Teachers</a:t>
            </a:r>
          </a:p>
          <a:p>
            <a:pPr lvl="0"/>
            <a:r>
              <a:rPr lang="en-US" sz="2500" dirty="0" smtClean="0"/>
              <a:t>The Need</a:t>
            </a: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851849" y="1620054"/>
            <a:ext cx="7501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5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tx1"/>
                </a:solidFill>
              </a:rPr>
              <a:t>The </a:t>
            </a:r>
            <a:r>
              <a:rPr lang="en-US" sz="2500" dirty="0">
                <a:solidFill>
                  <a:schemeClr val="tx1"/>
                </a:solidFill>
              </a:rPr>
              <a:t>Ohio 8 Coalition districts plan to hire at least </a:t>
            </a:r>
            <a:r>
              <a:rPr lang="en-US" sz="3000" dirty="0">
                <a:solidFill>
                  <a:schemeClr val="tx1"/>
                </a:solidFill>
              </a:rPr>
              <a:t>1,246 </a:t>
            </a:r>
            <a:r>
              <a:rPr lang="en-US" sz="3000" dirty="0" smtClean="0">
                <a:solidFill>
                  <a:schemeClr val="tx1"/>
                </a:solidFill>
              </a:rPr>
              <a:t>Teachers </a:t>
            </a:r>
            <a:r>
              <a:rPr lang="en-US" sz="2500" dirty="0" smtClean="0">
                <a:solidFill>
                  <a:schemeClr val="tx1"/>
                </a:solidFill>
              </a:rPr>
              <a:t>next </a:t>
            </a:r>
            <a:r>
              <a:rPr lang="en-US" sz="2500" dirty="0">
                <a:solidFill>
                  <a:schemeClr val="tx1"/>
                </a:solidFill>
              </a:rPr>
              <a:t>year. </a:t>
            </a:r>
          </a:p>
          <a:p>
            <a:pPr algn="l"/>
            <a:r>
              <a:rPr lang="en-US" sz="2500" dirty="0">
                <a:solidFill>
                  <a:schemeClr val="tx1"/>
                </a:solidFill>
              </a:rPr>
              <a:t>Of those….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1664" y="345828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59292"/>
              </p:ext>
            </p:extLst>
          </p:nvPr>
        </p:nvGraphicFramePr>
        <p:xfrm>
          <a:off x="2259369" y="3334582"/>
          <a:ext cx="4686300" cy="1810131"/>
        </p:xfrm>
        <a:graphic>
          <a:graphicData uri="http://schemas.openxmlformats.org/drawingml/2006/table">
            <a:tbl>
              <a:tblPr firstRow="1" firstCol="1" bandRow="1"/>
              <a:tblGrid>
                <a:gridCol w="4686300"/>
              </a:tblGrid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 are for grades </a:t>
                      </a:r>
                      <a:r>
                        <a:rPr lang="en-US" sz="2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PreK-5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 are for grades 6 – </a:t>
                      </a:r>
                      <a:r>
                        <a:rPr lang="en-US" sz="2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 are for grades 9 – 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09800" y="36949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17113</TotalTime>
  <Words>1069</Words>
  <Application>Microsoft Office PowerPoint</Application>
  <PresentationFormat>On-screen Show (4:3)</PresentationFormat>
  <Paragraphs>216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Symbol</vt:lpstr>
      <vt:lpstr>Times New Roman</vt:lpstr>
      <vt:lpstr>Wingdings</vt:lpstr>
      <vt:lpstr>Wingdings 2</vt:lpstr>
      <vt:lpstr>HDOfficeLightV0</vt:lpstr>
      <vt:lpstr>Organic</vt:lpstr>
      <vt:lpstr>PowerPoint Presentation</vt:lpstr>
      <vt:lpstr>The Ohio 8 Coalition – Who We Are</vt:lpstr>
      <vt:lpstr>Ohio 8’s Students</vt:lpstr>
      <vt:lpstr>Ohio 8’s Student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Black</dc:creator>
  <cp:lastModifiedBy>Julie Wijesooriya</cp:lastModifiedBy>
  <cp:revision>236</cp:revision>
  <cp:lastPrinted>2014-12-09T17:00:44Z</cp:lastPrinted>
  <dcterms:created xsi:type="dcterms:W3CDTF">2014-09-11T19:52:43Z</dcterms:created>
  <dcterms:modified xsi:type="dcterms:W3CDTF">2015-03-02T04:03:59Z</dcterms:modified>
</cp:coreProperties>
</file>