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88" r:id="rId1"/>
  </p:sldMasterIdLst>
  <p:notesMasterIdLst>
    <p:notesMasterId r:id="rId29"/>
  </p:notesMasterIdLst>
  <p:handoutMasterIdLst>
    <p:handoutMasterId r:id="rId30"/>
  </p:handoutMasterIdLst>
  <p:sldIdLst>
    <p:sldId id="256" r:id="rId2"/>
    <p:sldId id="257" r:id="rId3"/>
    <p:sldId id="258" r:id="rId4"/>
    <p:sldId id="259" r:id="rId5"/>
    <p:sldId id="260" r:id="rId6"/>
    <p:sldId id="261" r:id="rId7"/>
    <p:sldId id="262" r:id="rId8"/>
    <p:sldId id="282" r:id="rId9"/>
    <p:sldId id="283" r:id="rId10"/>
    <p:sldId id="284" r:id="rId11"/>
    <p:sldId id="285" r:id="rId12"/>
    <p:sldId id="286" r:id="rId13"/>
    <p:sldId id="287" r:id="rId14"/>
    <p:sldId id="288" r:id="rId15"/>
    <p:sldId id="289" r:id="rId16"/>
    <p:sldId id="290" r:id="rId17"/>
    <p:sldId id="277" r:id="rId18"/>
    <p:sldId id="276" r:id="rId19"/>
    <p:sldId id="291" r:id="rId20"/>
    <p:sldId id="278" r:id="rId21"/>
    <p:sldId id="292" r:id="rId22"/>
    <p:sldId id="265" r:id="rId23"/>
    <p:sldId id="266" r:id="rId24"/>
    <p:sldId id="267" r:id="rId25"/>
    <p:sldId id="268" r:id="rId26"/>
    <p:sldId id="293" r:id="rId27"/>
    <p:sldId id="273" r:id="rId28"/>
  </p:sldIdLst>
  <p:sldSz cx="9144000" cy="6858000" type="screen4x3"/>
  <p:notesSz cx="6858000" cy="9144000"/>
  <p:defaultTextStyle>
    <a:lvl1pPr defTabSz="457200">
      <a:defRPr>
        <a:latin typeface="Franklin Gothic Book"/>
        <a:ea typeface="Franklin Gothic Book"/>
        <a:cs typeface="Franklin Gothic Book"/>
        <a:sym typeface="Franklin Gothic Book"/>
      </a:defRPr>
    </a:lvl1pPr>
    <a:lvl2pPr indent="457200" defTabSz="457200">
      <a:defRPr>
        <a:latin typeface="Franklin Gothic Book"/>
        <a:ea typeface="Franklin Gothic Book"/>
        <a:cs typeface="Franklin Gothic Book"/>
        <a:sym typeface="Franklin Gothic Book"/>
      </a:defRPr>
    </a:lvl2pPr>
    <a:lvl3pPr indent="914400" defTabSz="457200">
      <a:defRPr>
        <a:latin typeface="Franklin Gothic Book"/>
        <a:ea typeface="Franklin Gothic Book"/>
        <a:cs typeface="Franklin Gothic Book"/>
        <a:sym typeface="Franklin Gothic Book"/>
      </a:defRPr>
    </a:lvl3pPr>
    <a:lvl4pPr indent="1371600" defTabSz="457200">
      <a:defRPr>
        <a:latin typeface="Franklin Gothic Book"/>
        <a:ea typeface="Franklin Gothic Book"/>
        <a:cs typeface="Franklin Gothic Book"/>
        <a:sym typeface="Franklin Gothic Book"/>
      </a:defRPr>
    </a:lvl4pPr>
    <a:lvl5pPr indent="1828800" defTabSz="457200">
      <a:defRPr>
        <a:latin typeface="Franklin Gothic Book"/>
        <a:ea typeface="Franklin Gothic Book"/>
        <a:cs typeface="Franklin Gothic Book"/>
        <a:sym typeface="Franklin Gothic Book"/>
      </a:defRPr>
    </a:lvl5pPr>
    <a:lvl6pPr indent="2286000" defTabSz="457200">
      <a:defRPr>
        <a:latin typeface="Franklin Gothic Book"/>
        <a:ea typeface="Franklin Gothic Book"/>
        <a:cs typeface="Franklin Gothic Book"/>
        <a:sym typeface="Franklin Gothic Book"/>
      </a:defRPr>
    </a:lvl6pPr>
    <a:lvl7pPr indent="2743200" defTabSz="457200">
      <a:defRPr>
        <a:latin typeface="Franklin Gothic Book"/>
        <a:ea typeface="Franklin Gothic Book"/>
        <a:cs typeface="Franklin Gothic Book"/>
        <a:sym typeface="Franklin Gothic Book"/>
      </a:defRPr>
    </a:lvl7pPr>
    <a:lvl8pPr indent="3200400" defTabSz="457200">
      <a:defRPr>
        <a:latin typeface="Franklin Gothic Book"/>
        <a:ea typeface="Franklin Gothic Book"/>
        <a:cs typeface="Franklin Gothic Book"/>
        <a:sym typeface="Franklin Gothic Book"/>
      </a:defRPr>
    </a:lvl8pPr>
    <a:lvl9pPr indent="3657600" defTabSz="457200">
      <a:defRPr>
        <a:latin typeface="Franklin Gothic Book"/>
        <a:ea typeface="Franklin Gothic Book"/>
        <a:cs typeface="Franklin Gothic Book"/>
        <a:sym typeface="Franklin Gothic Book"/>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
          <a:latin typeface="Franklin Gothic Book"/>
          <a:ea typeface="Franklin Gothic Book"/>
          <a:cs typeface="Franklin Gothic Book"/>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6D6D7"/>
          </a:solidFill>
        </a:fill>
      </a:tcStyle>
    </a:wholeTbl>
    <a:band2H>
      <a:tcTxStyle/>
      <a:tcStyle>
        <a:tcBdr/>
        <a:fill>
          <a:solidFill>
            <a:srgbClr val="EBECEC"/>
          </a:solidFill>
        </a:fill>
      </a:tcStyle>
    </a:band2H>
    <a:firstCol>
      <a:tcTxStyle b="on" i="on">
        <a:font>
          <a:latin typeface="Franklin Gothic Book"/>
          <a:ea typeface="Franklin Gothic Book"/>
          <a:cs typeface="Franklin Gothic Book"/>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797B7E"/>
          </a:solidFill>
        </a:fill>
      </a:tcStyle>
    </a:firstCol>
    <a:lastRow>
      <a:tcTxStyle b="on" i="on">
        <a:font>
          <a:latin typeface="Franklin Gothic Book"/>
          <a:ea typeface="Franklin Gothic Book"/>
          <a:cs typeface="Franklin Gothic Book"/>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797B7E"/>
          </a:solidFill>
        </a:fill>
      </a:tcStyle>
    </a:lastRow>
    <a:firstRow>
      <a:tcTxStyle b="on" i="on">
        <a:font>
          <a:latin typeface="Franklin Gothic Book"/>
          <a:ea typeface="Franklin Gothic Book"/>
          <a:cs typeface="Franklin Gothic Book"/>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797B7E"/>
          </a:solidFill>
        </a:fill>
      </a:tcStyle>
    </a:firstRow>
  </a:tblStyle>
  <a:tblStyle styleId="{C7B018BB-80A7-4F77-B60F-C8B233D01FF8}" styleName="">
    <a:tblBg/>
    <a:wholeTbl>
      <a:tcTxStyle b="on" i="on">
        <a:font>
          <a:latin typeface="Franklin Gothic Book"/>
          <a:ea typeface="Franklin Gothic Book"/>
          <a:cs typeface="Franklin Gothic Book"/>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DFF1"/>
          </a:solidFill>
        </a:fill>
      </a:tcStyle>
    </a:wholeTbl>
    <a:band2H>
      <a:tcTxStyle/>
      <a:tcStyle>
        <a:tcBdr/>
        <a:fill>
          <a:solidFill>
            <a:srgbClr val="E6F0F8"/>
          </a:solidFill>
        </a:fill>
      </a:tcStyle>
    </a:band2H>
    <a:firstCol>
      <a:tcTxStyle b="on" i="on">
        <a:font>
          <a:latin typeface="Franklin Gothic Book"/>
          <a:ea typeface="Franklin Gothic Book"/>
          <a:cs typeface="Franklin Gothic Book"/>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8A1D9"/>
          </a:solidFill>
        </a:fill>
      </a:tcStyle>
    </a:firstCol>
    <a:lastRow>
      <a:tcTxStyle b="on" i="on">
        <a:font>
          <a:latin typeface="Franklin Gothic Book"/>
          <a:ea typeface="Franklin Gothic Book"/>
          <a:cs typeface="Franklin Gothic Book"/>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8A1D9"/>
          </a:solidFill>
        </a:fill>
      </a:tcStyle>
    </a:lastRow>
    <a:firstRow>
      <a:tcTxStyle b="on" i="on">
        <a:font>
          <a:latin typeface="Franklin Gothic Book"/>
          <a:ea typeface="Franklin Gothic Book"/>
          <a:cs typeface="Franklin Gothic Book"/>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8A1D9"/>
          </a:solidFill>
        </a:fill>
      </a:tcStyle>
    </a:firstRow>
  </a:tblStyle>
  <a:tblStyle styleId="{EEE7283C-3CF3-47DC-8721-378D4A62B228}" styleName="">
    <a:tblBg/>
    <a:wholeTbl>
      <a:tcTxStyle b="on" i="on">
        <a:font>
          <a:latin typeface="Franklin Gothic Book"/>
          <a:ea typeface="Franklin Gothic Book"/>
          <a:cs typeface="Franklin Gothic Book"/>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FD4DC"/>
          </a:solidFill>
        </a:fill>
      </a:tcStyle>
    </a:wholeTbl>
    <a:band2H>
      <a:tcTxStyle/>
      <a:tcStyle>
        <a:tcBdr/>
        <a:fill>
          <a:solidFill>
            <a:srgbClr val="E8EAEE"/>
          </a:solidFill>
        </a:fill>
      </a:tcStyle>
    </a:band2H>
    <a:firstCol>
      <a:tcTxStyle b="on" i="on">
        <a:font>
          <a:latin typeface="Franklin Gothic Book"/>
          <a:ea typeface="Franklin Gothic Book"/>
          <a:cs typeface="Franklin Gothic Book"/>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506E94"/>
          </a:solidFill>
        </a:fill>
      </a:tcStyle>
    </a:firstCol>
    <a:lastRow>
      <a:tcTxStyle b="on" i="on">
        <a:font>
          <a:latin typeface="Franklin Gothic Book"/>
          <a:ea typeface="Franklin Gothic Book"/>
          <a:cs typeface="Franklin Gothic Book"/>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506E94"/>
          </a:solidFill>
        </a:fill>
      </a:tcStyle>
    </a:lastRow>
    <a:firstRow>
      <a:tcTxStyle b="on" i="on">
        <a:font>
          <a:latin typeface="Franklin Gothic Book"/>
          <a:ea typeface="Franklin Gothic Book"/>
          <a:cs typeface="Franklin Gothic Book"/>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506E94"/>
          </a:solidFill>
        </a:fill>
      </a:tcStyle>
    </a:firstRow>
  </a:tblStyle>
  <a:tblStyle styleId="{CF821DB8-F4EB-4A41-A1BA-3FCAFE7338EE}" styleName="">
    <a:tblBg/>
    <a:wholeTbl>
      <a:tcTxStyle b="on" i="on">
        <a:font>
          <a:latin typeface="Franklin Gothic Book"/>
          <a:ea typeface="Franklin Gothic Book"/>
          <a:cs typeface="Franklin Gothic Book"/>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
          <a:latin typeface="Franklin Gothic Book"/>
          <a:ea typeface="Franklin Gothic Book"/>
          <a:cs typeface="Franklin Gothic Book"/>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797B7E"/>
          </a:solidFill>
        </a:fill>
      </a:tcStyle>
    </a:firstCol>
    <a:lastRow>
      <a:tcTxStyle b="on" i="on">
        <a:font>
          <a:latin typeface="Franklin Gothic Book"/>
          <a:ea typeface="Franklin Gothic Book"/>
          <a:cs typeface="Franklin Gothic Book"/>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Franklin Gothic Book"/>
          <a:ea typeface="Franklin Gothic Book"/>
          <a:cs typeface="Franklin Gothic Book"/>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797B7E"/>
          </a:solidFill>
        </a:fill>
      </a:tcStyle>
    </a:firstRow>
  </a:tblStyle>
  <a:tblStyle styleId="{33BA23B1-9221-436E-865A-0063620EA4FD}" styleName="">
    <a:tblBg/>
    <a:wholeTbl>
      <a:tcTxStyle b="on" i="on">
        <a:font>
          <a:latin typeface="Franklin Gothic Book"/>
          <a:ea typeface="Franklin Gothic Book"/>
          <a:cs typeface="Franklin Gothic Book"/>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
          <a:latin typeface="Franklin Gothic Book"/>
          <a:ea typeface="Franklin Gothic Book"/>
          <a:cs typeface="Franklin Gothic Book"/>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Franklin Gothic Book"/>
          <a:ea typeface="Franklin Gothic Book"/>
          <a:cs typeface="Franklin Gothic Book"/>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Franklin Gothic Book"/>
          <a:ea typeface="Franklin Gothic Book"/>
          <a:cs typeface="Franklin Gothic Book"/>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Franklin Gothic Book"/>
          <a:ea typeface="Franklin Gothic Book"/>
          <a:cs typeface="Franklin Gothic Book"/>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a:tcStyle>
        <a:tcBdr/>
        <a:fill>
          <a:solidFill>
            <a:srgbClr val="FFFFFF"/>
          </a:solidFill>
        </a:fill>
      </a:tcStyle>
    </a:band2H>
    <a:firstCol>
      <a:tcTxStyle b="on" i="on">
        <a:font>
          <a:latin typeface="Franklin Gothic Book"/>
          <a:ea typeface="Franklin Gothic Book"/>
          <a:cs typeface="Franklin Gothic Book"/>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Franklin Gothic Book"/>
          <a:ea typeface="Franklin Gothic Book"/>
          <a:cs typeface="Franklin Gothic Book"/>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Franklin Gothic Book"/>
          <a:ea typeface="Franklin Gothic Book"/>
          <a:cs typeface="Franklin Gothic Book"/>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34" d="100"/>
          <a:sy n="34" d="100"/>
        </p:scale>
        <p:origin x="-76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CBF9E63-3025-446B-9FCC-0EDEE74F4478}" type="datetimeFigureOut">
              <a:rPr lang="en-US" smtClean="0"/>
              <a:t>3/6/2015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99E9E60-5A06-4284-ABA9-E2711A160B06}"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6" name="Shape 56"/>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57" name="Shape 57"/>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xmlns="" val="2967724124"/>
      </p:ext>
    </p:extLst>
  </p:cSld>
  <p:clrMap bg1="lt1" tx1="dk1" bg2="lt2" tx2="dk2" accent1="accent1" accent2="accent2" accent3="accent3" accent4="accent4" accent5="accent5" accent6="accent6" hlink="hlink" folHlink="folHlink"/>
  <p:notesStyle>
    <a:lvl1pPr defTabSz="457200">
      <a:lnSpc>
        <a:spcPct val="125000"/>
      </a:lnSpc>
      <a:defRPr sz="2400">
        <a:latin typeface="+mj-lt"/>
        <a:ea typeface="+mj-ea"/>
        <a:cs typeface="+mj-cs"/>
        <a:sym typeface="Avenir Roman"/>
      </a:defRPr>
    </a:lvl1pPr>
    <a:lvl2pPr indent="228600" defTabSz="457200">
      <a:lnSpc>
        <a:spcPct val="125000"/>
      </a:lnSpc>
      <a:defRPr sz="2400">
        <a:latin typeface="+mj-lt"/>
        <a:ea typeface="+mj-ea"/>
        <a:cs typeface="+mj-cs"/>
        <a:sym typeface="Avenir Roman"/>
      </a:defRPr>
    </a:lvl2pPr>
    <a:lvl3pPr indent="457200" defTabSz="457200">
      <a:lnSpc>
        <a:spcPct val="125000"/>
      </a:lnSpc>
      <a:defRPr sz="2400">
        <a:latin typeface="+mj-lt"/>
        <a:ea typeface="+mj-ea"/>
        <a:cs typeface="+mj-cs"/>
        <a:sym typeface="Avenir Roman"/>
      </a:defRPr>
    </a:lvl3pPr>
    <a:lvl4pPr indent="685800" defTabSz="457200">
      <a:lnSpc>
        <a:spcPct val="125000"/>
      </a:lnSpc>
      <a:defRPr sz="2400">
        <a:latin typeface="+mj-lt"/>
        <a:ea typeface="+mj-ea"/>
        <a:cs typeface="+mj-cs"/>
        <a:sym typeface="Avenir Roman"/>
      </a:defRPr>
    </a:lvl4pPr>
    <a:lvl5pPr indent="914400" defTabSz="457200">
      <a:lnSpc>
        <a:spcPct val="125000"/>
      </a:lnSpc>
      <a:defRPr sz="2400">
        <a:latin typeface="+mj-lt"/>
        <a:ea typeface="+mj-ea"/>
        <a:cs typeface="+mj-cs"/>
        <a:sym typeface="Avenir Roman"/>
      </a:defRPr>
    </a:lvl5pPr>
    <a:lvl6pPr indent="1143000" defTabSz="457200">
      <a:lnSpc>
        <a:spcPct val="125000"/>
      </a:lnSpc>
      <a:defRPr sz="2400">
        <a:latin typeface="+mj-lt"/>
        <a:ea typeface="+mj-ea"/>
        <a:cs typeface="+mj-cs"/>
        <a:sym typeface="Avenir Roman"/>
      </a:defRPr>
    </a:lvl6pPr>
    <a:lvl7pPr indent="1371600" defTabSz="457200">
      <a:lnSpc>
        <a:spcPct val="125000"/>
      </a:lnSpc>
      <a:defRPr sz="2400">
        <a:latin typeface="+mj-lt"/>
        <a:ea typeface="+mj-ea"/>
        <a:cs typeface="+mj-cs"/>
        <a:sym typeface="Avenir Roman"/>
      </a:defRPr>
    </a:lvl7pPr>
    <a:lvl8pPr indent="1600200" defTabSz="457200">
      <a:lnSpc>
        <a:spcPct val="125000"/>
      </a:lnSpc>
      <a:defRPr sz="2400">
        <a:latin typeface="+mj-lt"/>
        <a:ea typeface="+mj-ea"/>
        <a:cs typeface="+mj-cs"/>
        <a:sym typeface="Avenir Roman"/>
      </a:defRPr>
    </a:lvl8pPr>
    <a:lvl9pPr indent="1828800" defTabSz="457200">
      <a:lnSpc>
        <a:spcPct val="125000"/>
      </a:lnSpc>
      <a:defRPr sz="2400">
        <a:latin typeface="+mj-lt"/>
        <a:ea typeface="+mj-ea"/>
        <a:cs typeface="+mj-cs"/>
        <a:sym typeface="Avenir Roman"/>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Overlay-TitleSlide.png"/>
          <p:cNvPicPr>
            <a:picLocks noChangeAspect="1"/>
          </p:cNvPicPr>
          <p:nvPr/>
        </p:nvPicPr>
        <p:blipFill>
          <a:blip r:embed="rId2" cstate="print"/>
          <a:stretch>
            <a:fillRect/>
          </a:stretch>
        </p:blipFill>
        <p:spPr>
          <a:xfrm>
            <a:off x="158367" y="187452"/>
            <a:ext cx="8827266" cy="6483096"/>
          </a:xfrm>
          <a:prstGeom prst="rect">
            <a:avLst/>
          </a:prstGeom>
        </p:spPr>
      </p:pic>
      <p:sp>
        <p:nvSpPr>
          <p:cNvPr id="6" name="Slide Number Placeholder 5"/>
          <p:cNvSpPr>
            <a:spLocks noGrp="1"/>
          </p:cNvSpPr>
          <p:nvPr>
            <p:ph type="sldNum" sz="quarter" idx="12"/>
          </p:nvPr>
        </p:nvSpPr>
        <p:spPr/>
        <p:txBody>
          <a:bodyPr/>
          <a:lstStyle/>
          <a:p>
            <a:fld id="{93E4AAA4-6363-4581-962D-1ACCC2D600C5}" type="slidenum">
              <a:rPr lang="en-US" smtClean="0"/>
              <a:pPr/>
              <a:t>‹#›</a:t>
            </a:fld>
            <a:endParaRPr lang="en-US" dirty="0"/>
          </a:p>
        </p:txBody>
      </p:sp>
      <p:sp>
        <p:nvSpPr>
          <p:cNvPr id="2" name="Title 1"/>
          <p:cNvSpPr>
            <a:spLocks noGrp="1"/>
          </p:cNvSpPr>
          <p:nvPr>
            <p:ph type="ctrTitle"/>
          </p:nvPr>
        </p:nvSpPr>
        <p:spPr>
          <a:xfrm>
            <a:off x="1600200" y="2492375"/>
            <a:ext cx="6762749" cy="1470025"/>
          </a:xfrm>
        </p:spPr>
        <p:txBody>
          <a:bodyPr/>
          <a:lstStyle>
            <a:lvl1pPr algn="r">
              <a:defRPr sz="4400"/>
            </a:lvl1pPr>
          </a:lstStyle>
          <a:p>
            <a:r>
              <a:rPr lang="en-US" smtClean="0"/>
              <a:t>Click to edit Master title style</a:t>
            </a:r>
            <a:endParaRPr/>
          </a:p>
        </p:txBody>
      </p:sp>
      <p:sp>
        <p:nvSpPr>
          <p:cNvPr id="3" name="Subtitle 2"/>
          <p:cNvSpPr>
            <a:spLocks noGrp="1"/>
          </p:cNvSpPr>
          <p:nvPr>
            <p:ph type="subTitle" idx="1"/>
          </p:nvPr>
        </p:nvSpPr>
        <p:spPr>
          <a:xfrm>
            <a:off x="1600201" y="3966882"/>
            <a:ext cx="6762749" cy="1752600"/>
          </a:xfrm>
        </p:spPr>
        <p:txBody>
          <a:bodyPr>
            <a:normAutofit/>
          </a:bodyPr>
          <a:lstStyle>
            <a:lvl1pPr marL="0" indent="0" algn="r">
              <a:spcBef>
                <a:spcPts val="600"/>
              </a:spcBef>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pPr/>
              <a:t>3/6/2015</a:t>
            </a:fld>
            <a:endParaRPr lang="en-US" dirty="0"/>
          </a:p>
        </p:txBody>
      </p:sp>
      <p:sp>
        <p:nvSpPr>
          <p:cNvPr id="5" name="Footer Placeholder 4"/>
          <p:cNvSpPr>
            <a:spLocks noGrp="1"/>
          </p:cNvSpPr>
          <p:nvPr>
            <p:ph type="ftr" sz="quarter" idx="11"/>
          </p:nvPr>
        </p:nvSpPr>
        <p:spPr/>
        <p:txBody>
          <a:bodyPr/>
          <a:lstStyle/>
          <a:p>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Overlay-ContentSlides.png"/>
          <p:cNvPicPr>
            <a:picLocks noChangeAspect="1"/>
          </p:cNvPicPr>
          <p:nvPr/>
        </p:nvPicPr>
        <p:blipFill>
          <a:blip r:embed="rId2" cstate="print"/>
          <a:stretch>
            <a:fillRect/>
          </a:stretch>
        </p:blipFill>
        <p:spPr>
          <a:xfrm>
            <a:off x="150887" y="186645"/>
            <a:ext cx="8827266" cy="6483096"/>
          </a:xfrm>
          <a:prstGeom prst="rect">
            <a:avLst/>
          </a:prstGeom>
        </p:spPr>
      </p:pic>
      <p:sp>
        <p:nvSpPr>
          <p:cNvPr id="2" name="Date Placeholder 1"/>
          <p:cNvSpPr>
            <a:spLocks noGrp="1"/>
          </p:cNvSpPr>
          <p:nvPr>
            <p:ph type="dt" sz="half" idx="10"/>
          </p:nvPr>
        </p:nvSpPr>
        <p:spPr/>
        <p:txBody>
          <a:bodyPr/>
          <a:lstStyle/>
          <a:p>
            <a:fld id="{B01F9CA3-105E-4857-9057-6DB6197DA786}" type="datetimeFigureOut">
              <a:rPr lang="en-US" smtClean="0"/>
              <a:pPr/>
              <a:t>3/6/2015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pPr lvl="0"/>
            <a:fld id="{86CB4B4D-7CA3-9044-876B-883B54F8677D}" type="slidenum">
              <a:rPr lang="en-US" smtClean="0"/>
              <a:pPr lvl="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9" name="Picture 8" descr="Overlay-ContentCaption.png"/>
          <p:cNvPicPr>
            <a:picLocks noChangeAspect="1"/>
          </p:cNvPicPr>
          <p:nvPr/>
        </p:nvPicPr>
        <p:blipFill>
          <a:blip r:embed="rId2" cstate="print"/>
          <a:stretch>
            <a:fillRect/>
          </a:stretch>
        </p:blipFill>
        <p:spPr>
          <a:xfrm>
            <a:off x="158367" y="187452"/>
            <a:ext cx="8827266" cy="6483096"/>
          </a:xfrm>
          <a:prstGeom prst="rect">
            <a:avLst/>
          </a:prstGeom>
        </p:spPr>
      </p:pic>
      <p:sp>
        <p:nvSpPr>
          <p:cNvPr id="2" name="Title 1"/>
          <p:cNvSpPr>
            <a:spLocks noGrp="1"/>
          </p:cNvSpPr>
          <p:nvPr>
            <p:ph type="title"/>
          </p:nvPr>
        </p:nvSpPr>
        <p:spPr>
          <a:xfrm>
            <a:off x="779464" y="590550"/>
            <a:ext cx="3657600" cy="1162050"/>
          </a:xfrm>
        </p:spPr>
        <p:txBody>
          <a:bodyPr anchor="b"/>
          <a:lstStyle>
            <a:lvl1pPr algn="ctr">
              <a:defRPr sz="3600" b="0"/>
            </a:lvl1pPr>
          </a:lstStyle>
          <a:p>
            <a:r>
              <a:rPr lang="en-US" smtClean="0"/>
              <a:t>Click to edit Master title style</a:t>
            </a:r>
            <a:endParaRPr/>
          </a:p>
        </p:txBody>
      </p:sp>
      <p:sp>
        <p:nvSpPr>
          <p:cNvPr id="3" name="Content Placeholder 2"/>
          <p:cNvSpPr>
            <a:spLocks noGrp="1"/>
          </p:cNvSpPr>
          <p:nvPr>
            <p:ph idx="1"/>
          </p:nvPr>
        </p:nvSpPr>
        <p:spPr>
          <a:xfrm>
            <a:off x="4693023" y="739588"/>
            <a:ext cx="3657600" cy="5308787"/>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779464" y="1816100"/>
            <a:ext cx="3657600" cy="3822700"/>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pPr/>
              <a:t>3/6/2015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lvl="0"/>
            <a:fld id="{86CB4B4D-7CA3-9044-876B-883B54F8677D}" type="slidenum">
              <a:rPr lang="en-US" smtClean="0"/>
              <a:pPr lvl="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9" name="Picture 8" descr="Overlay-PictureCaption.png"/>
          <p:cNvPicPr>
            <a:picLocks noChangeAspect="1"/>
          </p:cNvPicPr>
          <p:nvPr/>
        </p:nvPicPr>
        <p:blipFill>
          <a:blip r:embed="rId2" cstate="print"/>
          <a:stretch>
            <a:fillRect/>
          </a:stretch>
        </p:blipFill>
        <p:spPr>
          <a:xfrm>
            <a:off x="448977" y="187452"/>
            <a:ext cx="8536656" cy="6483096"/>
          </a:xfrm>
          <a:prstGeom prst="rect">
            <a:avLst/>
          </a:prstGeom>
        </p:spPr>
      </p:pic>
      <p:sp>
        <p:nvSpPr>
          <p:cNvPr id="2" name="Title 1"/>
          <p:cNvSpPr>
            <a:spLocks noGrp="1"/>
          </p:cNvSpPr>
          <p:nvPr>
            <p:ph type="title"/>
          </p:nvPr>
        </p:nvSpPr>
        <p:spPr>
          <a:xfrm>
            <a:off x="3886200" y="533400"/>
            <a:ext cx="4476750" cy="1252538"/>
          </a:xfrm>
        </p:spPr>
        <p:txBody>
          <a:bodyPr anchor="b"/>
          <a:lstStyle>
            <a:lvl1pPr algn="l">
              <a:defRPr sz="3600" b="0"/>
            </a:lvl1pPr>
          </a:lstStyle>
          <a:p>
            <a:r>
              <a:rPr lang="en-US" smtClean="0"/>
              <a:t>Click to edit Master title style</a:t>
            </a:r>
            <a:endParaRPr/>
          </a:p>
        </p:txBody>
      </p:sp>
      <p:sp>
        <p:nvSpPr>
          <p:cNvPr id="4" name="Text Placeholder 3"/>
          <p:cNvSpPr>
            <a:spLocks noGrp="1"/>
          </p:cNvSpPr>
          <p:nvPr>
            <p:ph type="body" sz="half" idx="2"/>
          </p:nvPr>
        </p:nvSpPr>
        <p:spPr>
          <a:xfrm>
            <a:off x="3886124" y="1828800"/>
            <a:ext cx="4474539" cy="3810000"/>
          </a:xfrm>
        </p:spPr>
        <p:txBody>
          <a:bodyPr>
            <a:normAutofit/>
          </a:bodyPr>
          <a:lstStyle>
            <a:lvl1pPr marL="0" indent="0">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886124" y="6288741"/>
            <a:ext cx="1887537" cy="365125"/>
          </a:xfrm>
        </p:spPr>
        <p:txBody>
          <a:bodyPr/>
          <a:lstStyle/>
          <a:p>
            <a:fld id="{B01F9CA3-105E-4857-9057-6DB6197DA786}" type="datetimeFigureOut">
              <a:rPr lang="en-US" smtClean="0"/>
              <a:pPr/>
              <a:t>3/6/2015</a:t>
            </a:fld>
            <a:endParaRPr lang="en-US" dirty="0"/>
          </a:p>
        </p:txBody>
      </p:sp>
      <p:sp>
        <p:nvSpPr>
          <p:cNvPr id="6" name="Footer Placeholder 5"/>
          <p:cNvSpPr>
            <a:spLocks noGrp="1"/>
          </p:cNvSpPr>
          <p:nvPr>
            <p:ph type="ftr" sz="quarter" idx="11"/>
          </p:nvPr>
        </p:nvSpPr>
        <p:spPr>
          <a:xfrm>
            <a:off x="5867399" y="6288741"/>
            <a:ext cx="2675965" cy="365125"/>
          </a:xfrm>
        </p:spPr>
        <p:txBody>
          <a:bodyPr/>
          <a:lstStyle/>
          <a:p>
            <a:endParaRPr lang="en-US" dirty="0"/>
          </a:p>
        </p:txBody>
      </p:sp>
      <p:sp>
        <p:nvSpPr>
          <p:cNvPr id="7" name="Slide Number Placeholder 6"/>
          <p:cNvSpPr>
            <a:spLocks noGrp="1"/>
          </p:cNvSpPr>
          <p:nvPr>
            <p:ph type="sldNum" sz="quarter" idx="12"/>
          </p:nvPr>
        </p:nvSpPr>
        <p:spPr/>
        <p:txBody>
          <a:bodyPr/>
          <a:lstStyle/>
          <a:p>
            <a:pPr lvl="0"/>
            <a:fld id="{86CB4B4D-7CA3-9044-876B-883B54F8677D}" type="slidenum">
              <a:rPr lang="en-US" smtClean="0"/>
              <a:pPr lvl="0"/>
              <a:t>‹#›</a:t>
            </a:fld>
            <a:endParaRPr lang="en-US" dirty="0"/>
          </a:p>
        </p:txBody>
      </p:sp>
      <p:sp>
        <p:nvSpPr>
          <p:cNvPr id="3" name="Picture Placeholder 2"/>
          <p:cNvSpPr>
            <a:spLocks noGrp="1"/>
          </p:cNvSpPr>
          <p:nvPr>
            <p:ph type="pic" idx="1"/>
          </p:nvPr>
        </p:nvSpPr>
        <p:spPr>
          <a:xfrm flipH="1">
            <a:off x="188253" y="179292"/>
            <a:ext cx="3281087" cy="6483096"/>
          </a:xfrm>
          <a:prstGeom prst="round1Rect">
            <a:avLst>
              <a:gd name="adj" fmla="val 17325"/>
            </a:avLst>
          </a:prstGeom>
          <a:blipFill dpi="0" rotWithShape="0">
            <a:blip r:embed="rId3" cstate="print"/>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Alt.">
    <p:spTree>
      <p:nvGrpSpPr>
        <p:cNvPr id="1" name=""/>
        <p:cNvGrpSpPr/>
        <p:nvPr/>
      </p:nvGrpSpPr>
      <p:grpSpPr>
        <a:xfrm>
          <a:off x="0" y="0"/>
          <a:ext cx="0" cy="0"/>
          <a:chOff x="0" y="0"/>
          <a:chExt cx="0" cy="0"/>
        </a:xfrm>
      </p:grpSpPr>
      <p:pic>
        <p:nvPicPr>
          <p:cNvPr id="10" name="Picture 9" descr="Overlay-PictureCaption-Extras.png"/>
          <p:cNvPicPr>
            <a:picLocks noChangeAspect="1"/>
          </p:cNvPicPr>
          <p:nvPr/>
        </p:nvPicPr>
        <p:blipFill>
          <a:blip r:embed="rId2" cstate="print"/>
          <a:stretch>
            <a:fillRect/>
          </a:stretch>
        </p:blipFill>
        <p:spPr>
          <a:xfrm>
            <a:off x="158367" y="187452"/>
            <a:ext cx="8827266" cy="6483096"/>
          </a:xfrm>
          <a:prstGeom prst="rect">
            <a:avLst/>
          </a:prstGeom>
        </p:spPr>
      </p:pic>
      <p:sp>
        <p:nvSpPr>
          <p:cNvPr id="2" name="Title 1"/>
          <p:cNvSpPr>
            <a:spLocks noGrp="1"/>
          </p:cNvSpPr>
          <p:nvPr>
            <p:ph type="title"/>
          </p:nvPr>
        </p:nvSpPr>
        <p:spPr>
          <a:xfrm>
            <a:off x="4710953" y="533400"/>
            <a:ext cx="3657600" cy="1252538"/>
          </a:xfrm>
        </p:spPr>
        <p:txBody>
          <a:bodyPr anchor="b"/>
          <a:lstStyle>
            <a:lvl1pPr algn="l">
              <a:defRPr sz="3600" b="0"/>
            </a:lvl1pPr>
          </a:lstStyle>
          <a:p>
            <a:r>
              <a:rPr lang="en-US" smtClean="0"/>
              <a:t>Click to edit Master title style</a:t>
            </a:r>
            <a:endParaRPr/>
          </a:p>
        </p:txBody>
      </p:sp>
      <p:sp>
        <p:nvSpPr>
          <p:cNvPr id="3" name="Picture Placeholder 2"/>
          <p:cNvSpPr>
            <a:spLocks noGrp="1"/>
          </p:cNvSpPr>
          <p:nvPr>
            <p:ph type="pic" idx="1"/>
          </p:nvPr>
        </p:nvSpPr>
        <p:spPr>
          <a:xfrm flipH="1">
            <a:off x="596153" y="1600199"/>
            <a:ext cx="3657600" cy="3657601"/>
          </a:xfrm>
          <a:prstGeom prst="ellipse">
            <a:avLst/>
          </a:prstGeom>
          <a:blipFill dpi="0" rotWithShape="0">
            <a:blip r:embed="rId3" cstate="print"/>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dirty="0"/>
          </a:p>
        </p:txBody>
      </p:sp>
      <p:sp>
        <p:nvSpPr>
          <p:cNvPr id="4" name="Text Placeholder 3"/>
          <p:cNvSpPr>
            <a:spLocks noGrp="1"/>
          </p:cNvSpPr>
          <p:nvPr>
            <p:ph type="body" sz="half" idx="2"/>
          </p:nvPr>
        </p:nvSpPr>
        <p:spPr>
          <a:xfrm>
            <a:off x="4710412" y="1828800"/>
            <a:ext cx="3657600" cy="3810000"/>
          </a:xfrm>
        </p:spPr>
        <p:txBody>
          <a:bodyPr>
            <a:normAutofit/>
          </a:bodyPr>
          <a:lstStyle>
            <a:lvl1pPr marL="0" indent="0">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81000" y="6288741"/>
            <a:ext cx="1865125" cy="365125"/>
          </a:xfrm>
        </p:spPr>
        <p:txBody>
          <a:bodyPr/>
          <a:lstStyle/>
          <a:p>
            <a:fld id="{B01F9CA3-105E-4857-9057-6DB6197DA786}" type="datetimeFigureOut">
              <a:rPr lang="en-US" smtClean="0"/>
              <a:pPr/>
              <a:t>3/6/2015</a:t>
            </a:fld>
            <a:endParaRPr lang="en-US" dirty="0"/>
          </a:p>
        </p:txBody>
      </p:sp>
      <p:sp>
        <p:nvSpPr>
          <p:cNvPr id="6" name="Footer Placeholder 5"/>
          <p:cNvSpPr>
            <a:spLocks noGrp="1"/>
          </p:cNvSpPr>
          <p:nvPr>
            <p:ph type="ftr" sz="quarter" idx="11"/>
          </p:nvPr>
        </p:nvSpPr>
        <p:spPr>
          <a:xfrm>
            <a:off x="3325813" y="6288741"/>
            <a:ext cx="5217551" cy="365125"/>
          </a:xfrm>
        </p:spPr>
        <p:txBody>
          <a:bodyPr/>
          <a:lstStyle/>
          <a:p>
            <a:endParaRPr lang="en-US" dirty="0"/>
          </a:p>
        </p:txBody>
      </p:sp>
      <p:sp>
        <p:nvSpPr>
          <p:cNvPr id="7" name="Slide Number Placeholder 6"/>
          <p:cNvSpPr>
            <a:spLocks noGrp="1"/>
          </p:cNvSpPr>
          <p:nvPr>
            <p:ph type="sldNum" sz="quarter" idx="12"/>
          </p:nvPr>
        </p:nvSpPr>
        <p:spPr/>
        <p:txBody>
          <a:bodyPr/>
          <a:lstStyle/>
          <a:p>
            <a:pPr lvl="0"/>
            <a:fld id="{86CB4B4D-7CA3-9044-876B-883B54F8677D}" type="slidenum">
              <a:rPr lang="en-US" smtClean="0"/>
              <a:pPr lvl="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pic>
        <p:nvPicPr>
          <p:cNvPr id="10" name="Picture 9" descr="Overlay-PictureCaption-Extras.png"/>
          <p:cNvPicPr>
            <a:picLocks noChangeAspect="1"/>
          </p:cNvPicPr>
          <p:nvPr/>
        </p:nvPicPr>
        <p:blipFill>
          <a:blip r:embed="rId2" cstate="print"/>
          <a:stretch>
            <a:fillRect/>
          </a:stretch>
        </p:blipFill>
        <p:spPr>
          <a:xfrm>
            <a:off x="158367" y="187452"/>
            <a:ext cx="8827266" cy="6483096"/>
          </a:xfrm>
          <a:prstGeom prst="rect">
            <a:avLst/>
          </a:prstGeom>
        </p:spPr>
      </p:pic>
      <p:sp>
        <p:nvSpPr>
          <p:cNvPr id="2" name="Title 1"/>
          <p:cNvSpPr>
            <a:spLocks noGrp="1"/>
          </p:cNvSpPr>
          <p:nvPr>
            <p:ph type="title"/>
          </p:nvPr>
        </p:nvSpPr>
        <p:spPr>
          <a:xfrm>
            <a:off x="808038" y="3778624"/>
            <a:ext cx="7560515" cy="1102658"/>
          </a:xfrm>
        </p:spPr>
        <p:txBody>
          <a:bodyPr anchor="b"/>
          <a:lstStyle>
            <a:lvl1pPr algn="l">
              <a:defRPr sz="3600" b="0"/>
            </a:lvl1pPr>
          </a:lstStyle>
          <a:p>
            <a:r>
              <a:rPr lang="en-US" smtClean="0"/>
              <a:t>Click to edit Master title style</a:t>
            </a:r>
            <a:endParaRPr/>
          </a:p>
        </p:txBody>
      </p:sp>
      <p:sp>
        <p:nvSpPr>
          <p:cNvPr id="3" name="Picture Placeholder 2"/>
          <p:cNvSpPr>
            <a:spLocks noGrp="1"/>
          </p:cNvSpPr>
          <p:nvPr>
            <p:ph type="pic" idx="1"/>
          </p:nvPr>
        </p:nvSpPr>
        <p:spPr>
          <a:xfrm flipH="1">
            <a:off x="871584" y="762000"/>
            <a:ext cx="7427726" cy="2989730"/>
          </a:xfrm>
          <a:prstGeom prst="roundRect">
            <a:avLst>
              <a:gd name="adj" fmla="val 7476"/>
            </a:avLst>
          </a:prstGeom>
          <a:blipFill dpi="0" rotWithShape="0">
            <a:blip r:embed="rId3" cstate="print"/>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dirty="0"/>
          </a:p>
        </p:txBody>
      </p:sp>
      <p:sp>
        <p:nvSpPr>
          <p:cNvPr id="4" name="Text Placeholder 3"/>
          <p:cNvSpPr>
            <a:spLocks noGrp="1"/>
          </p:cNvSpPr>
          <p:nvPr>
            <p:ph type="body" sz="half" idx="2"/>
          </p:nvPr>
        </p:nvSpPr>
        <p:spPr>
          <a:xfrm>
            <a:off x="808034" y="4827493"/>
            <a:ext cx="7559977" cy="1220881"/>
          </a:xfrm>
        </p:spPr>
        <p:txBody>
          <a:bodyPr>
            <a:normAutofit/>
          </a:bodyPr>
          <a:lstStyle>
            <a:lvl1pPr marL="0" indent="0">
              <a:spcBef>
                <a:spcPts val="3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81000" y="6288741"/>
            <a:ext cx="1865125" cy="365125"/>
          </a:xfrm>
        </p:spPr>
        <p:txBody>
          <a:bodyPr/>
          <a:lstStyle/>
          <a:p>
            <a:fld id="{B01F9CA3-105E-4857-9057-6DB6197DA786}" type="datetimeFigureOut">
              <a:rPr lang="en-US" smtClean="0"/>
              <a:pPr/>
              <a:t>3/6/2015</a:t>
            </a:fld>
            <a:endParaRPr lang="en-US" dirty="0"/>
          </a:p>
        </p:txBody>
      </p:sp>
      <p:sp>
        <p:nvSpPr>
          <p:cNvPr id="6" name="Footer Placeholder 5"/>
          <p:cNvSpPr>
            <a:spLocks noGrp="1"/>
          </p:cNvSpPr>
          <p:nvPr>
            <p:ph type="ftr" sz="quarter" idx="11"/>
          </p:nvPr>
        </p:nvSpPr>
        <p:spPr>
          <a:xfrm>
            <a:off x="3325813" y="6288741"/>
            <a:ext cx="5217551" cy="365125"/>
          </a:xfrm>
        </p:spPr>
        <p:txBody>
          <a:bodyPr/>
          <a:lstStyle/>
          <a:p>
            <a:endParaRPr lang="en-US" dirty="0"/>
          </a:p>
        </p:txBody>
      </p:sp>
      <p:sp>
        <p:nvSpPr>
          <p:cNvPr id="7" name="Slide Number Placeholder 6"/>
          <p:cNvSpPr>
            <a:spLocks noGrp="1"/>
          </p:cNvSpPr>
          <p:nvPr>
            <p:ph type="sldNum" sz="quarter" idx="12"/>
          </p:nvPr>
        </p:nvSpPr>
        <p:spPr/>
        <p:txBody>
          <a:bodyPr/>
          <a:lstStyle/>
          <a:p>
            <a:pPr lvl="0"/>
            <a:fld id="{86CB4B4D-7CA3-9044-876B-883B54F8677D}" type="slidenum">
              <a:rPr lang="en-US" smtClean="0"/>
              <a:pPr lvl="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cstate="print"/>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pPr/>
              <a:t>3/6/2015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lvl="0"/>
            <a:fld id="{86CB4B4D-7CA3-9044-876B-883B54F8677D}" type="slidenum">
              <a:rPr lang="en-US" smtClean="0"/>
              <a:pPr lvl="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cstate="print"/>
          <a:stretch>
            <a:fillRect/>
          </a:stretch>
        </p:blipFill>
        <p:spPr>
          <a:xfrm>
            <a:off x="150887" y="186645"/>
            <a:ext cx="8827266" cy="6483096"/>
          </a:xfrm>
          <a:prstGeom prst="rect">
            <a:avLst/>
          </a:prstGeom>
        </p:spPr>
      </p:pic>
      <p:sp>
        <p:nvSpPr>
          <p:cNvPr id="2" name="Vertical Title 1"/>
          <p:cNvSpPr>
            <a:spLocks noGrp="1"/>
          </p:cNvSpPr>
          <p:nvPr>
            <p:ph type="title" orient="vert"/>
          </p:nvPr>
        </p:nvSpPr>
        <p:spPr>
          <a:xfrm>
            <a:off x="7328646" y="779463"/>
            <a:ext cx="1358153" cy="5268912"/>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779462" y="779464"/>
            <a:ext cx="6170613" cy="5268911"/>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pPr/>
              <a:t>3/6/2015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lvl="0"/>
            <a:fld id="{86CB4B4D-7CA3-9044-876B-883B54F8677D}" type="slidenum">
              <a:rPr lang="en-US" smtClean="0"/>
              <a:pPr lvl="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cstate="print"/>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pPr/>
              <a:t>3/6/2015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lvl="0"/>
            <a:fld id="{86CB4B4D-7CA3-9044-876B-883B54F8677D}" type="slidenum">
              <a:rPr lang="en-US" smtClean="0"/>
              <a:pPr lvl="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descr="Overlay-SectionHeader.png"/>
          <p:cNvPicPr>
            <a:picLocks noChangeAspect="1"/>
          </p:cNvPicPr>
          <p:nvPr/>
        </p:nvPicPr>
        <p:blipFill>
          <a:blip r:embed="rId2" cstate="print"/>
          <a:stretch>
            <a:fillRect/>
          </a:stretch>
        </p:blipFill>
        <p:spPr>
          <a:xfrm>
            <a:off x="158367" y="187452"/>
            <a:ext cx="8827266" cy="6483096"/>
          </a:xfrm>
          <a:prstGeom prst="rect">
            <a:avLst/>
          </a:prstGeom>
        </p:spPr>
      </p:pic>
      <p:sp>
        <p:nvSpPr>
          <p:cNvPr id="2" name="Title 1"/>
          <p:cNvSpPr>
            <a:spLocks noGrp="1"/>
          </p:cNvSpPr>
          <p:nvPr>
            <p:ph type="title"/>
          </p:nvPr>
        </p:nvSpPr>
        <p:spPr>
          <a:xfrm>
            <a:off x="779463" y="2591360"/>
            <a:ext cx="7583487" cy="1362075"/>
          </a:xfrm>
        </p:spPr>
        <p:txBody>
          <a:bodyPr anchor="b" anchorCtr="0">
            <a:noAutofit/>
          </a:bodyPr>
          <a:lstStyle>
            <a:lvl1pPr algn="l">
              <a:defRPr sz="4400" b="1" cap="none" baseline="0">
                <a:solidFill>
                  <a:schemeClr val="bg1"/>
                </a:solidFill>
              </a:defRPr>
            </a:lvl1pPr>
          </a:lstStyle>
          <a:p>
            <a:r>
              <a:rPr lang="en-US" smtClean="0"/>
              <a:t>Click to edit Master title style</a:t>
            </a:r>
            <a:endParaRPr/>
          </a:p>
        </p:txBody>
      </p:sp>
      <p:sp>
        <p:nvSpPr>
          <p:cNvPr id="3" name="Text Placeholder 2"/>
          <p:cNvSpPr>
            <a:spLocks noGrp="1"/>
          </p:cNvSpPr>
          <p:nvPr>
            <p:ph type="body" idx="1"/>
          </p:nvPr>
        </p:nvSpPr>
        <p:spPr>
          <a:xfrm>
            <a:off x="779463" y="3950354"/>
            <a:ext cx="7583487" cy="1500187"/>
          </a:xfrm>
        </p:spPr>
        <p:txBody>
          <a:bodyPr anchor="t" anchorCtr="0"/>
          <a:lstStyle>
            <a:lvl1pPr marL="0" indent="0" algn="l">
              <a:spcBef>
                <a:spcPts val="600"/>
              </a:spcBef>
              <a:buNone/>
              <a:defRPr sz="2000" cap="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01F9CA3-105E-4857-9057-6DB6197DA786}" type="datetimeFigureOut">
              <a:rPr lang="en-US" smtClean="0"/>
              <a:pPr/>
              <a:t>3/6/2015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E4AAA4-6363-4581-962D-1ACCC2D600C5}"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cstate="print"/>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779462"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688541"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B01F9CA3-105E-4857-9057-6DB6197DA786}" type="datetimeFigureOut">
              <a:rPr lang="en-US" smtClean="0"/>
              <a:pPr/>
              <a:t>3/6/2015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lvl="0"/>
            <a:fld id="{86CB4B4D-7CA3-9044-876B-883B54F8677D}" type="slidenum">
              <a:rPr lang="en-US" smtClean="0"/>
              <a:pPr lvl="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4" name="Picture 13" descr="Overlay-ContentSlides.png"/>
          <p:cNvPicPr>
            <a:picLocks noChangeAspect="1"/>
          </p:cNvPicPr>
          <p:nvPr/>
        </p:nvPicPr>
        <p:blipFill>
          <a:blip r:embed="rId2" cstate="print"/>
          <a:stretch>
            <a:fillRect/>
          </a:stretch>
        </p:blipFill>
        <p:spPr>
          <a:xfrm>
            <a:off x="150887" y="186645"/>
            <a:ext cx="8827266" cy="6483096"/>
          </a:xfrm>
          <a:prstGeom prst="rect">
            <a:avLst/>
          </a:prstGeom>
        </p:spPr>
      </p:pic>
      <p:sp>
        <p:nvSpPr>
          <p:cNvPr id="2" name="Title 1"/>
          <p:cNvSpPr>
            <a:spLocks noGrp="1"/>
          </p:cNvSpPr>
          <p:nvPr>
            <p:ph type="title"/>
          </p:nvPr>
        </p:nvSpPr>
        <p:spPr>
          <a:xfrm>
            <a:off x="779463" y="381000"/>
            <a:ext cx="7583487" cy="1044388"/>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779463" y="1438835"/>
            <a:ext cx="3657600" cy="789828"/>
          </a:xfrm>
        </p:spPr>
        <p:txBody>
          <a:bodyPr anchor="b">
            <a:noAutofit/>
          </a:bodyPr>
          <a:lstStyle>
            <a:lvl1pPr marL="0" indent="0" algn="ctr">
              <a:lnSpc>
                <a:spcPts val="3000"/>
              </a:lnSpc>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79463" y="2362199"/>
            <a:ext cx="3657600" cy="368617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705350" y="1438835"/>
            <a:ext cx="3657600" cy="789828"/>
          </a:xfrm>
        </p:spPr>
        <p:txBody>
          <a:bodyPr anchor="b">
            <a:noAutofit/>
          </a:bodyPr>
          <a:lstStyle>
            <a:lvl1pPr marL="0" indent="0" algn="ctr">
              <a:lnSpc>
                <a:spcPts val="3000"/>
              </a:lnSpc>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05350" y="2362199"/>
            <a:ext cx="3657600" cy="368617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B01F9CA3-105E-4857-9057-6DB6197DA786}" type="datetimeFigureOut">
              <a:rPr lang="en-US" smtClean="0"/>
              <a:pPr/>
              <a:t>3/6/2015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pPr lvl="0"/>
            <a:fld id="{86CB4B4D-7CA3-9044-876B-883B54F8677D}" type="slidenum">
              <a:rPr lang="en-US" smtClean="0"/>
              <a:pPr lvl="0"/>
              <a:t>‹#›</a:t>
            </a:fld>
            <a:endParaRPr lang="en-US" dirty="0"/>
          </a:p>
        </p:txBody>
      </p:sp>
      <p:cxnSp>
        <p:nvCxnSpPr>
          <p:cNvPr id="12" name="Straight Connector 11"/>
          <p:cNvCxnSpPr/>
          <p:nvPr/>
        </p:nvCxnSpPr>
        <p:spPr>
          <a:xfrm>
            <a:off x="874059" y="2286000"/>
            <a:ext cx="3563003"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815840" y="2286000"/>
            <a:ext cx="356616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874059" y="2286000"/>
            <a:ext cx="3563003"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4815840" y="2286000"/>
            <a:ext cx="356616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cstate="print"/>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779462" y="1828801"/>
            <a:ext cx="7585076"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B01F9CA3-105E-4857-9057-6DB6197DA786}" type="datetimeFigureOut">
              <a:rPr lang="en-US" smtClean="0"/>
              <a:pPr/>
              <a:t>3/6/2015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lvl="0"/>
            <a:fld id="{86CB4B4D-7CA3-9044-876B-883B54F8677D}" type="slidenum">
              <a:rPr lang="en-US" smtClean="0"/>
              <a:pPr lvl="0"/>
              <a:t>‹#›</a:t>
            </a:fld>
            <a:endParaRPr lang="en-US" dirty="0"/>
          </a:p>
        </p:txBody>
      </p:sp>
      <p:sp>
        <p:nvSpPr>
          <p:cNvPr id="10" name="Content Placeholder 2"/>
          <p:cNvSpPr>
            <a:spLocks noGrp="1"/>
          </p:cNvSpPr>
          <p:nvPr>
            <p:ph sz="half" idx="13"/>
          </p:nvPr>
        </p:nvSpPr>
        <p:spPr>
          <a:xfrm>
            <a:off x="779462" y="3991816"/>
            <a:ext cx="7585076"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cstate="print"/>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71095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B01F9CA3-105E-4857-9057-6DB6197DA786}" type="datetimeFigureOut">
              <a:rPr lang="en-US" smtClean="0"/>
              <a:pPr/>
              <a:t>3/6/2015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lvl="0"/>
            <a:fld id="{86CB4B4D-7CA3-9044-876B-883B54F8677D}" type="slidenum">
              <a:rPr lang="en-US" smtClean="0"/>
              <a:pPr lvl="0"/>
              <a:t>‹#›</a:t>
            </a:fld>
            <a:endParaRPr lang="en-US" dirty="0"/>
          </a:p>
        </p:txBody>
      </p:sp>
      <p:sp>
        <p:nvSpPr>
          <p:cNvPr id="10" name="Content Placeholder 2"/>
          <p:cNvSpPr>
            <a:spLocks noGrp="1"/>
          </p:cNvSpPr>
          <p:nvPr>
            <p:ph sz="half" idx="13"/>
          </p:nvPr>
        </p:nvSpPr>
        <p:spPr>
          <a:xfrm>
            <a:off x="471095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1" name="Content Placeholder 2"/>
          <p:cNvSpPr>
            <a:spLocks noGrp="1"/>
          </p:cNvSpPr>
          <p:nvPr>
            <p:ph sz="half" idx="14"/>
          </p:nvPr>
        </p:nvSpPr>
        <p:spPr>
          <a:xfrm>
            <a:off x="779462"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cstate="print"/>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5" name="Date Placeholder 4"/>
          <p:cNvSpPr>
            <a:spLocks noGrp="1"/>
          </p:cNvSpPr>
          <p:nvPr>
            <p:ph type="dt" sz="half" idx="10"/>
          </p:nvPr>
        </p:nvSpPr>
        <p:spPr/>
        <p:txBody>
          <a:bodyPr/>
          <a:lstStyle/>
          <a:p>
            <a:fld id="{B01F9CA3-105E-4857-9057-6DB6197DA786}" type="datetimeFigureOut">
              <a:rPr lang="en-US" smtClean="0"/>
              <a:pPr/>
              <a:t>3/6/2015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lvl="0"/>
            <a:fld id="{86CB4B4D-7CA3-9044-876B-883B54F8677D}" type="slidenum">
              <a:rPr lang="en-US" smtClean="0"/>
              <a:pPr lvl="0"/>
              <a:t>‹#›</a:t>
            </a:fld>
            <a:endParaRPr lang="en-US" dirty="0"/>
          </a:p>
        </p:txBody>
      </p:sp>
      <p:sp>
        <p:nvSpPr>
          <p:cNvPr id="12" name="Content Placeholder 2"/>
          <p:cNvSpPr>
            <a:spLocks noGrp="1"/>
          </p:cNvSpPr>
          <p:nvPr>
            <p:ph sz="half" idx="14"/>
          </p:nvPr>
        </p:nvSpPr>
        <p:spPr>
          <a:xfrm>
            <a:off x="77946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3" name="Content Placeholder 2"/>
          <p:cNvSpPr>
            <a:spLocks noGrp="1"/>
          </p:cNvSpPr>
          <p:nvPr>
            <p:ph sz="half" idx="15"/>
          </p:nvPr>
        </p:nvSpPr>
        <p:spPr>
          <a:xfrm>
            <a:off x="77946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4" name="Content Placeholder 2"/>
          <p:cNvSpPr>
            <a:spLocks noGrp="1"/>
          </p:cNvSpPr>
          <p:nvPr>
            <p:ph sz="half" idx="1"/>
          </p:nvPr>
        </p:nvSpPr>
        <p:spPr>
          <a:xfrm>
            <a:off x="471095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5" name="Content Placeholder 2"/>
          <p:cNvSpPr>
            <a:spLocks noGrp="1"/>
          </p:cNvSpPr>
          <p:nvPr>
            <p:ph sz="half" idx="13"/>
          </p:nvPr>
        </p:nvSpPr>
        <p:spPr>
          <a:xfrm>
            <a:off x="471095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Overlay-ContentSlides.png"/>
          <p:cNvPicPr>
            <a:picLocks noChangeAspect="1"/>
          </p:cNvPicPr>
          <p:nvPr/>
        </p:nvPicPr>
        <p:blipFill>
          <a:blip r:embed="rId2" cstate="print"/>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B01F9CA3-105E-4857-9057-6DB6197DA786}" type="datetimeFigureOut">
              <a:rPr lang="en-US" smtClean="0"/>
              <a:pPr/>
              <a:t>3/6/2015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pPr lvl="0"/>
            <a:fld id="{86CB4B4D-7CA3-9044-876B-883B54F8677D}" type="slidenum">
              <a:rPr lang="en-US" smtClean="0"/>
              <a:pPr lvl="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ound Diagonal Corner Rectangle 7"/>
          <p:cNvSpPr/>
          <p:nvPr/>
        </p:nvSpPr>
        <p:spPr>
          <a:xfrm>
            <a:off x="189707" y="189707"/>
            <a:ext cx="8764587" cy="6478587"/>
          </a:xfrm>
          <a:prstGeom prst="round2DiagRect">
            <a:avLst>
              <a:gd name="adj1" fmla="val 9416"/>
              <a:gd name="adj2" fmla="val 0"/>
            </a:avLst>
          </a:prstGeom>
          <a:gradFill>
            <a:gsLst>
              <a:gs pos="17000">
                <a:schemeClr val="bg2"/>
              </a:gs>
              <a:gs pos="100000">
                <a:schemeClr val="tx2"/>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Placeholder 1"/>
          <p:cNvSpPr>
            <a:spLocks noGrp="1"/>
          </p:cNvSpPr>
          <p:nvPr>
            <p:ph type="title"/>
          </p:nvPr>
        </p:nvSpPr>
        <p:spPr>
          <a:xfrm>
            <a:off x="779463" y="381000"/>
            <a:ext cx="7583487" cy="1044388"/>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779463" y="1828800"/>
            <a:ext cx="7583487" cy="420893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381000" y="6288741"/>
            <a:ext cx="1887537" cy="365125"/>
          </a:xfrm>
          <a:prstGeom prst="rect">
            <a:avLst/>
          </a:prstGeom>
        </p:spPr>
        <p:txBody>
          <a:bodyPr vert="horz" lIns="91440" tIns="45720" rIns="91440" bIns="45720" rtlCol="0" anchor="ctr"/>
          <a:lstStyle>
            <a:lvl1pPr algn="l">
              <a:defRPr sz="1200">
                <a:solidFill>
                  <a:schemeClr val="bg2"/>
                </a:solidFill>
              </a:defRPr>
            </a:lvl1pPr>
          </a:lstStyle>
          <a:p>
            <a:fld id="{B01F9CA3-105E-4857-9057-6DB6197DA786}" type="datetimeFigureOut">
              <a:rPr lang="en-US" smtClean="0"/>
              <a:pPr/>
              <a:t>3/6/2015</a:t>
            </a:fld>
            <a:endParaRPr lang="en-US" dirty="0"/>
          </a:p>
        </p:txBody>
      </p:sp>
      <p:sp>
        <p:nvSpPr>
          <p:cNvPr id="5" name="Footer Placeholder 4"/>
          <p:cNvSpPr>
            <a:spLocks noGrp="1"/>
          </p:cNvSpPr>
          <p:nvPr>
            <p:ph type="ftr" sz="quarter" idx="3"/>
          </p:nvPr>
        </p:nvSpPr>
        <p:spPr>
          <a:xfrm>
            <a:off x="3304615" y="6288741"/>
            <a:ext cx="5238750" cy="365125"/>
          </a:xfrm>
          <a:prstGeom prst="rect">
            <a:avLst/>
          </a:prstGeom>
        </p:spPr>
        <p:txBody>
          <a:bodyPr vert="horz" lIns="91440" tIns="45720" rIns="91440" bIns="45720" rtlCol="0" anchor="ctr"/>
          <a:lstStyle>
            <a:lvl1pPr algn="r">
              <a:defRPr sz="1200">
                <a:solidFill>
                  <a:schemeClr val="bg2"/>
                </a:solidFill>
              </a:defRPr>
            </a:lvl1pPr>
          </a:lstStyle>
          <a:p>
            <a:endParaRPr lang="en-US" dirty="0"/>
          </a:p>
        </p:txBody>
      </p:sp>
      <p:sp>
        <p:nvSpPr>
          <p:cNvPr id="6" name="Slide Number Placeholder 5"/>
          <p:cNvSpPr>
            <a:spLocks noGrp="1"/>
          </p:cNvSpPr>
          <p:nvPr>
            <p:ph type="sldNum" sz="quarter" idx="4"/>
          </p:nvPr>
        </p:nvSpPr>
        <p:spPr>
          <a:xfrm>
            <a:off x="8404411" y="219635"/>
            <a:ext cx="493059" cy="365125"/>
          </a:xfrm>
          <a:prstGeom prst="rect">
            <a:avLst/>
          </a:prstGeom>
        </p:spPr>
        <p:txBody>
          <a:bodyPr vert="horz" lIns="91440" tIns="45720" rIns="91440" bIns="45720" rtlCol="0" anchor="ctr"/>
          <a:lstStyle>
            <a:lvl1pPr algn="r">
              <a:defRPr sz="1200">
                <a:solidFill>
                  <a:schemeClr val="tx2"/>
                </a:solidFill>
              </a:defRPr>
            </a:lvl1pPr>
          </a:lstStyle>
          <a:p>
            <a:pPr lvl="0"/>
            <a:fld id="{86CB4B4D-7CA3-9044-876B-883B54F8677D}" type="slidenum">
              <a:rPr lang="en-US" smtClean="0"/>
              <a:pPr lvl="0"/>
              <a:t>‹#›</a:t>
            </a:fld>
            <a:endParaRPr lang="en-US"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00" r:id="rId12"/>
    <p:sldLayoutId id="2147483701" r:id="rId13"/>
    <p:sldLayoutId id="2147483702" r:id="rId14"/>
    <p:sldLayoutId id="2147483703" r:id="rId15"/>
    <p:sldLayoutId id="2147483704" r:id="rId16"/>
  </p:sldLayoutIdLst>
  <p:txStyles>
    <p:titleStyle>
      <a:lvl1pPr algn="l" defTabSz="914400" rtl="0" eaLnBrk="1" latinLnBrk="0" hangingPunct="1">
        <a:spcBef>
          <a:spcPct val="0"/>
        </a:spcBef>
        <a:buNone/>
        <a:defRPr sz="3800" kern="1200">
          <a:solidFill>
            <a:schemeClr val="bg1"/>
          </a:solidFill>
          <a:latin typeface="+mj-lt"/>
          <a:ea typeface="+mj-ea"/>
          <a:cs typeface="+mj-cs"/>
        </a:defRPr>
      </a:lvl1pPr>
    </p:titleStyle>
    <p:bodyStyle>
      <a:lvl1pPr marL="282575" indent="-282575" algn="l" defTabSz="914400" rtl="0" eaLnBrk="1" latinLnBrk="0" hangingPunct="1">
        <a:spcBef>
          <a:spcPts val="2000"/>
        </a:spcBef>
        <a:buFont typeface="Wingdings 2" pitchFamily="18" charset="2"/>
        <a:buChar char=""/>
        <a:defRPr sz="2200" kern="1200">
          <a:solidFill>
            <a:schemeClr val="bg1"/>
          </a:solidFill>
          <a:latin typeface="+mn-lt"/>
          <a:ea typeface="+mn-ea"/>
          <a:cs typeface="+mn-cs"/>
        </a:defRPr>
      </a:lvl1pPr>
      <a:lvl2pPr marL="577850" indent="-295275" algn="l" defTabSz="914400" rtl="0" eaLnBrk="1" latinLnBrk="0" hangingPunct="1">
        <a:spcBef>
          <a:spcPts val="600"/>
        </a:spcBef>
        <a:buFont typeface="Wingdings 2" pitchFamily="18" charset="2"/>
        <a:buChar char=""/>
        <a:defRPr sz="2000" kern="1200">
          <a:solidFill>
            <a:schemeClr val="bg1"/>
          </a:solidFill>
          <a:latin typeface="+mn-lt"/>
          <a:ea typeface="+mn-ea"/>
          <a:cs typeface="+mn-cs"/>
        </a:defRPr>
      </a:lvl2pPr>
      <a:lvl3pPr marL="86042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3pPr>
      <a:lvl4pPr marL="1143000"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4pPr>
      <a:lvl5pPr marL="142557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5pPr>
      <a:lvl6pPr marL="1711325"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6pPr>
      <a:lvl7pPr marL="2000250"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7pPr>
      <a:lvl8pPr marL="2290763"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8pPr>
      <a:lvl9pPr marL="2571750" indent="-288925" algn="l" defTabSz="914400" rtl="0" eaLnBrk="1" latinLnBrk="0" hangingPunct="1">
        <a:spcBef>
          <a:spcPct val="20000"/>
        </a:spcBef>
        <a:buFont typeface="Wingdings 2" pitchFamily="18" charset="2"/>
        <a:buChar char=""/>
        <a:defRPr lang="en-US" sz="1800" kern="1200" dirty="0">
          <a:solidFill>
            <a:schemeClr val="bg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Shape 59"/>
          <p:cNvSpPr>
            <a:spLocks noGrp="1"/>
          </p:cNvSpPr>
          <p:nvPr>
            <p:ph type="ctrTitle"/>
          </p:nvPr>
        </p:nvSpPr>
        <p:spPr>
          <a:xfrm>
            <a:off x="685800" y="970070"/>
            <a:ext cx="7772400" cy="3868507"/>
          </a:xfrm>
          <a:prstGeom prst="rect">
            <a:avLst/>
          </a:prstGeom>
        </p:spPr>
        <p:txBody>
          <a:bodyPr lIns="0" tIns="0" rIns="0" bIns="0">
            <a:normAutofit fontScale="90000"/>
          </a:bodyPr>
          <a:lstStyle/>
          <a:p>
            <a:pPr lvl="0" algn="ctr">
              <a:defRPr sz="1800" b="0" cap="none"/>
            </a:pPr>
            <a:r>
              <a:rPr lang="en-US" sz="3200" b="1" cap="all" dirty="0" smtClean="0"/>
              <a:t/>
            </a:r>
            <a:br>
              <a:rPr lang="en-US" sz="3200" b="1" cap="all" dirty="0" smtClean="0"/>
            </a:br>
            <a:r>
              <a:rPr lang="en-US" sz="3200" b="1" cap="all" dirty="0" smtClean="0"/>
              <a:t>REPORT ON THE OHIO CLINICAL ALLIANCE</a:t>
            </a:r>
            <a:br>
              <a:rPr lang="en-US" sz="3200" b="1" cap="all" dirty="0" smtClean="0"/>
            </a:br>
            <a:r>
              <a:rPr lang="en-US" sz="3200" b="1" cap="all" dirty="0"/>
              <a:t/>
            </a:r>
            <a:br>
              <a:rPr lang="en-US" sz="3200" b="1" cap="all" dirty="0"/>
            </a:br>
            <a:r>
              <a:rPr sz="3200" b="1" cap="all" dirty="0" smtClean="0"/>
              <a:t>OCTEO </a:t>
            </a:r>
            <a:r>
              <a:rPr sz="3200" b="1" cap="all" dirty="0"/>
              <a:t>Conference</a:t>
            </a:r>
            <a:br>
              <a:rPr sz="3200" b="1" cap="all" dirty="0"/>
            </a:br>
            <a:r>
              <a:rPr sz="3200" b="1" cap="all" dirty="0"/>
              <a:t/>
            </a:r>
            <a:br>
              <a:rPr sz="3200" b="1" cap="all" dirty="0"/>
            </a:br>
            <a:r>
              <a:rPr sz="3200" b="1" cap="all" dirty="0"/>
              <a:t>Dublin, Ohio</a:t>
            </a:r>
            <a:br>
              <a:rPr sz="3200" b="1" cap="all" dirty="0"/>
            </a:br>
            <a:r>
              <a:rPr sz="3200" b="1" cap="all" dirty="0"/>
              <a:t/>
            </a:r>
            <a:br>
              <a:rPr sz="3200" b="1" cap="all" dirty="0"/>
            </a:br>
            <a:r>
              <a:rPr sz="3200" b="1" cap="all" dirty="0"/>
              <a:t>March </a:t>
            </a:r>
            <a:r>
              <a:rPr lang="en-US" sz="3200" b="1" cap="all" dirty="0" smtClean="0"/>
              <a:t>6</a:t>
            </a:r>
            <a:r>
              <a:rPr sz="3200" b="1" cap="all" dirty="0" smtClean="0"/>
              <a:t>, </a:t>
            </a:r>
            <a:r>
              <a:rPr sz="3200" b="1" cap="all" dirty="0"/>
              <a:t>2015</a:t>
            </a: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Shape 76"/>
          <p:cNvSpPr>
            <a:spLocks noGrp="1"/>
          </p:cNvSpPr>
          <p:nvPr>
            <p:ph type="ctrTitle"/>
          </p:nvPr>
        </p:nvSpPr>
        <p:spPr>
          <a:xfrm>
            <a:off x="206374" y="428625"/>
            <a:ext cx="8759758" cy="5778500"/>
          </a:xfrm>
          <a:prstGeom prst="rect">
            <a:avLst/>
          </a:prstGeom>
        </p:spPr>
        <p:txBody>
          <a:bodyPr lIns="0" tIns="0" rIns="0" bIns="0">
            <a:normAutofit fontScale="90000"/>
          </a:bodyPr>
          <a:lstStyle/>
          <a:p>
            <a:pPr lvl="0" algn="l" defTabSz="365760">
              <a:defRPr sz="1800" b="0" cap="none"/>
            </a:pP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t>
            </a:r>
            <a:br>
              <a:rPr sz="1120" b="1" cap="all" dirty="0"/>
            </a:br>
            <a:r>
              <a:rPr sz="1120" b="1" cap="all" dirty="0"/>
              <a:t>	</a:t>
            </a:r>
            <a:br>
              <a:rPr sz="1120" b="1" cap="all" dirty="0"/>
            </a:br>
            <a:r>
              <a:rPr sz="1120" b="1" cap="all" dirty="0"/>
              <a:t>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smtClean="0"/>
              <a:t>   </a:t>
            </a:r>
            <a:r>
              <a:rPr lang="en-US" sz="1120" b="1" cap="all" dirty="0"/>
              <a:t/>
            </a:r>
            <a:br>
              <a:rPr lang="en-US" sz="1120" b="1" cap="all" dirty="0"/>
            </a:br>
            <a:r>
              <a:rPr lang="en-US" sz="1120" b="1" cap="all" dirty="0" smtClean="0"/>
              <a:t/>
            </a:r>
            <a:br>
              <a:rPr lang="en-US" sz="1120" b="1" cap="all" dirty="0" smtClean="0"/>
            </a:br>
            <a:r>
              <a:rPr lang="en-US" sz="1120" b="1" cap="all" dirty="0"/>
              <a:t/>
            </a:r>
            <a:br>
              <a:rPr lang="en-US" sz="1120" b="1" cap="all" dirty="0"/>
            </a:br>
            <a:r>
              <a:rPr lang="en-US" sz="1120" b="1" cap="all" dirty="0" smtClean="0"/>
              <a:t>	</a:t>
            </a:r>
            <a:r>
              <a:rPr lang="en-US" sz="3100" b="1" cap="all" dirty="0" smtClean="0"/>
              <a:t>BENEFITs to Parents</a:t>
            </a:r>
            <a:br>
              <a:rPr lang="en-US" sz="3100" b="1" cap="all" dirty="0" smtClean="0"/>
            </a:br>
            <a:r>
              <a:rPr lang="en-US" sz="3100" b="1" cap="all" dirty="0"/>
              <a:t>	</a:t>
            </a:r>
            <a:r>
              <a:rPr lang="en-US" sz="3100" b="1" cap="all" dirty="0" smtClean="0"/>
              <a:t>		Better Student to teacher ratio</a:t>
            </a:r>
            <a:br>
              <a:rPr lang="en-US" sz="3100" b="1" cap="all" dirty="0" smtClean="0"/>
            </a:br>
            <a:r>
              <a:rPr lang="en-US" sz="3100" b="1" cap="all" dirty="0" smtClean="0"/>
              <a:t>			More Individualized instruction</a:t>
            </a:r>
            <a:br>
              <a:rPr lang="en-US" sz="3100" b="1" cap="all" dirty="0" smtClean="0"/>
            </a:br>
            <a:r>
              <a:rPr lang="en-US" sz="3100" b="1" cap="all" dirty="0" smtClean="0"/>
              <a:t>		</a:t>
            </a:r>
            <a:r>
              <a:rPr lang="en-US" sz="3100" b="1" cap="all" dirty="0"/>
              <a:t>	</a:t>
            </a:r>
            <a:r>
              <a:rPr lang="en-US" sz="3100" b="1" cap="all" dirty="0" smtClean="0"/>
              <a:t>More Attention for your Child </a:t>
            </a:r>
            <a:br>
              <a:rPr lang="en-US" sz="3100" b="1" cap="all" dirty="0" smtClean="0"/>
            </a:br>
            <a:r>
              <a:rPr lang="en-US" sz="3100" b="1" cap="all" dirty="0" smtClean="0"/>
              <a:t>	</a:t>
            </a:r>
            <a:br>
              <a:rPr lang="en-US" sz="3100" b="1" cap="all" dirty="0" smtClean="0"/>
            </a:br>
            <a:r>
              <a:rPr lang="en-US" sz="3100" b="1" cap="all" dirty="0"/>
              <a:t>	</a:t>
            </a:r>
            <a:r>
              <a:rPr lang="en-US" sz="3100" b="1" cap="all" dirty="0" smtClean="0"/>
              <a:t>Benefits for Teachers					 </a:t>
            </a:r>
            <a:br>
              <a:rPr lang="en-US" sz="3100" b="1" cap="all" dirty="0" smtClean="0"/>
            </a:br>
            <a:r>
              <a:rPr lang="en-US" sz="3100" b="1" cap="all" dirty="0"/>
              <a:t>	</a:t>
            </a:r>
            <a:r>
              <a:rPr lang="en-US" sz="3100" b="1" cap="all" dirty="0" smtClean="0"/>
              <a:t>		An EXTRA Pair of Skilled hands 										More Opportunities to differentiate</a:t>
            </a:r>
            <a:br>
              <a:rPr lang="en-US" sz="3100" b="1" cap="all" dirty="0" smtClean="0"/>
            </a:br>
            <a:r>
              <a:rPr lang="en-US" sz="3100" b="1" cap="all" dirty="0"/>
              <a:t>	</a:t>
            </a:r>
            <a:r>
              <a:rPr lang="en-US" sz="3100" b="1" cap="all" dirty="0" smtClean="0"/>
              <a:t>		Professional Growth</a:t>
            </a:r>
            <a:br>
              <a:rPr lang="en-US" sz="3100" b="1" cap="all" dirty="0" smtClean="0"/>
            </a:br>
            <a:r>
              <a:rPr lang="en-US" sz="3100" b="1" cap="all" dirty="0" smtClean="0"/>
              <a:t>								</a:t>
            </a:r>
            <a:br>
              <a:rPr lang="en-US" sz="3100" b="1" cap="all" dirty="0" smtClean="0"/>
            </a:br>
            <a:r>
              <a:rPr lang="en-US" sz="3100" b="1" cap="all" dirty="0" smtClean="0"/>
              <a:t>																</a:t>
            </a:r>
            <a:r>
              <a:rPr sz="3100" b="1" cap="all" dirty="0"/>
              <a:t>	</a:t>
            </a:r>
            <a:r>
              <a:rPr lang="en-US" sz="3100" b="1" cap="all" dirty="0" smtClean="0"/>
              <a:t>	</a:t>
            </a:r>
            <a:r>
              <a:rPr sz="3100" b="1" cap="all" dirty="0"/>
              <a:t/>
            </a:r>
            <a:br>
              <a:rPr sz="3100" b="1" cap="all" dirty="0"/>
            </a:br>
            <a:endParaRPr sz="3100" b="1" cap="all" dirty="0"/>
          </a:p>
        </p:txBody>
      </p:sp>
    </p:spTree>
    <p:extLst>
      <p:ext uri="{BB962C8B-B14F-4D97-AF65-F5344CB8AC3E}">
        <p14:creationId xmlns:p14="http://schemas.microsoft.com/office/powerpoint/2010/main" xmlns="" val="1439639028"/>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Shape 76"/>
          <p:cNvSpPr>
            <a:spLocks noGrp="1"/>
          </p:cNvSpPr>
          <p:nvPr>
            <p:ph type="ctrTitle"/>
          </p:nvPr>
        </p:nvSpPr>
        <p:spPr>
          <a:xfrm>
            <a:off x="206374" y="428625"/>
            <a:ext cx="8759758" cy="5778500"/>
          </a:xfrm>
          <a:prstGeom prst="rect">
            <a:avLst/>
          </a:prstGeom>
        </p:spPr>
        <p:txBody>
          <a:bodyPr lIns="0" tIns="0" rIns="0" bIns="0">
            <a:normAutofit fontScale="90000"/>
          </a:bodyPr>
          <a:lstStyle/>
          <a:p>
            <a:pPr lvl="0" algn="l" defTabSz="365760">
              <a:defRPr sz="1800" b="0" cap="none"/>
            </a:pP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t>
            </a:r>
            <a:br>
              <a:rPr sz="1120" b="1" cap="all" dirty="0"/>
            </a:br>
            <a:r>
              <a:rPr sz="1120" b="1" cap="all" dirty="0"/>
              <a:t>	</a:t>
            </a:r>
            <a:br>
              <a:rPr sz="1120" b="1" cap="all" dirty="0"/>
            </a:br>
            <a:r>
              <a:rPr sz="1120" b="1" cap="all" dirty="0"/>
              <a:t>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lang="en-US" sz="1120" b="1" cap="all" dirty="0" smtClean="0"/>
              <a:t/>
            </a:r>
            <a:br>
              <a:rPr lang="en-US" sz="1120" b="1" cap="all" dirty="0" smtClean="0"/>
            </a:br>
            <a:r>
              <a:rPr lang="en-US" sz="1120" b="1" cap="all" dirty="0"/>
              <a:t/>
            </a:r>
            <a:br>
              <a:rPr lang="en-US" sz="1120" b="1" cap="all" dirty="0"/>
            </a:br>
            <a:r>
              <a:rPr lang="en-US" sz="1120" b="1" cap="all" dirty="0" smtClean="0"/>
              <a:t/>
            </a:r>
            <a:br>
              <a:rPr lang="en-US" sz="1120" b="1" cap="all" dirty="0" smtClean="0"/>
            </a:br>
            <a:r>
              <a:rPr lang="en-US" sz="1120" b="1" cap="all" dirty="0"/>
              <a:t/>
            </a:r>
            <a:br>
              <a:rPr lang="en-US" sz="1120" b="1" cap="all" dirty="0"/>
            </a:br>
            <a:r>
              <a:rPr lang="en-US" sz="1120" b="1" cap="all" dirty="0" smtClean="0"/>
              <a:t/>
            </a:r>
            <a:br>
              <a:rPr lang="en-US" sz="1120" b="1" cap="all" dirty="0" smtClean="0"/>
            </a:br>
            <a:r>
              <a:rPr sz="1120" b="1" cap="all" dirty="0"/>
              <a:t/>
            </a:r>
            <a:br>
              <a:rPr sz="1120" b="1" cap="all" dirty="0"/>
            </a:br>
            <a:r>
              <a:rPr sz="1120" b="1" cap="all" dirty="0" smtClean="0"/>
              <a:t>   </a:t>
            </a:r>
            <a:r>
              <a:rPr lang="en-US" sz="1120" b="1" cap="all" dirty="0"/>
              <a:t/>
            </a:r>
            <a:br>
              <a:rPr lang="en-US" sz="1120" b="1" cap="all" dirty="0"/>
            </a:br>
            <a:r>
              <a:rPr lang="en-US" sz="1120" b="1" cap="all" dirty="0" smtClean="0"/>
              <a:t/>
            </a:r>
            <a:br>
              <a:rPr lang="en-US" sz="1120" b="1" cap="all" dirty="0" smtClean="0"/>
            </a:br>
            <a:r>
              <a:rPr lang="en-US" sz="1120" b="1" cap="all" dirty="0"/>
              <a:t/>
            </a:r>
            <a:br>
              <a:rPr lang="en-US" sz="1120" b="1" cap="all" dirty="0"/>
            </a:br>
            <a:r>
              <a:rPr lang="en-US" sz="1120" b="1" cap="all" dirty="0" smtClean="0"/>
              <a:t>	</a:t>
            </a:r>
            <a:br>
              <a:rPr lang="en-US" sz="1120" b="1" cap="all" dirty="0" smtClean="0"/>
            </a:br>
            <a:r>
              <a:rPr lang="en-US" sz="1120" b="1" cap="all" dirty="0"/>
              <a:t>	</a:t>
            </a:r>
            <a:r>
              <a:rPr lang="en-US" sz="3100" b="1" cap="all" dirty="0" smtClean="0"/>
              <a:t>BENEFITs to ADMINISTRATORS</a:t>
            </a:r>
            <a:br>
              <a:rPr lang="en-US" sz="3100" b="1" cap="all" dirty="0" smtClean="0"/>
            </a:br>
            <a:r>
              <a:rPr lang="en-US" sz="3100" b="1" cap="all" dirty="0" smtClean="0"/>
              <a:t>			Two teachers in the classroom</a:t>
            </a:r>
            <a:br>
              <a:rPr lang="en-US" sz="3100" b="1" cap="all" dirty="0" smtClean="0"/>
            </a:br>
            <a:r>
              <a:rPr lang="en-US" sz="3100" b="1" cap="all" dirty="0" smtClean="0"/>
              <a:t>			Added Capacity for serving students </a:t>
            </a:r>
            <a:br>
              <a:rPr lang="en-US" sz="3100" b="1" cap="all" dirty="0" smtClean="0"/>
            </a:br>
            <a:r>
              <a:rPr lang="en-US" sz="3100" b="1" cap="all" dirty="0"/>
              <a:t>	</a:t>
            </a:r>
            <a:r>
              <a:rPr lang="en-US" sz="3100" b="1" cap="all" dirty="0" smtClean="0"/>
              <a:t>		Teacher Preparation aligned with OTES</a:t>
            </a:r>
            <a:br>
              <a:rPr lang="en-US" sz="3100" b="1" cap="all" dirty="0" smtClean="0"/>
            </a:br>
            <a:r>
              <a:rPr lang="en-US" sz="3100" b="1" cap="all" dirty="0"/>
              <a:t/>
            </a:r>
            <a:br>
              <a:rPr lang="en-US" sz="3100" b="1" cap="all" dirty="0"/>
            </a:br>
            <a:r>
              <a:rPr lang="en-US" sz="3100" b="1" cap="all" dirty="0" smtClean="0"/>
              <a:t/>
            </a:r>
            <a:br>
              <a:rPr lang="en-US" sz="3100" b="1" cap="all" dirty="0" smtClean="0"/>
            </a:br>
            <a:r>
              <a:rPr lang="en-US" sz="3100" b="1" cap="all" dirty="0" smtClean="0"/>
              <a:t>	</a:t>
            </a:r>
            <a:br>
              <a:rPr lang="en-US" sz="3100" b="1" cap="all" dirty="0" smtClean="0"/>
            </a:br>
            <a:r>
              <a:rPr lang="en-US" sz="3100" b="1" cap="all" dirty="0" smtClean="0"/>
              <a:t>      		</a:t>
            </a:r>
            <a:br>
              <a:rPr lang="en-US" sz="3100" b="1" cap="all" dirty="0" smtClean="0"/>
            </a:br>
            <a:r>
              <a:rPr lang="en-US" sz="3100" b="1" cap="all" dirty="0" smtClean="0"/>
              <a:t>								</a:t>
            </a:r>
            <a:br>
              <a:rPr lang="en-US" sz="3100" b="1" cap="all" dirty="0" smtClean="0"/>
            </a:br>
            <a:r>
              <a:rPr lang="en-US" sz="3100" b="1" cap="all" dirty="0" smtClean="0"/>
              <a:t>																</a:t>
            </a:r>
            <a:r>
              <a:rPr sz="3100" b="1" cap="all" dirty="0"/>
              <a:t>	</a:t>
            </a:r>
            <a:r>
              <a:rPr lang="en-US" sz="3100" b="1" cap="all" dirty="0" smtClean="0"/>
              <a:t>	</a:t>
            </a:r>
            <a:r>
              <a:rPr sz="3100" b="1" cap="all" dirty="0"/>
              <a:t/>
            </a:r>
            <a:br>
              <a:rPr sz="3100" b="1" cap="all" dirty="0"/>
            </a:br>
            <a:endParaRPr sz="3100" b="1" cap="all" dirty="0"/>
          </a:p>
        </p:txBody>
      </p:sp>
    </p:spTree>
    <p:extLst>
      <p:ext uri="{BB962C8B-B14F-4D97-AF65-F5344CB8AC3E}">
        <p14:creationId xmlns:p14="http://schemas.microsoft.com/office/powerpoint/2010/main" xmlns="" val="1762217768"/>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Shape 76"/>
          <p:cNvSpPr>
            <a:spLocks noGrp="1"/>
          </p:cNvSpPr>
          <p:nvPr>
            <p:ph type="ctrTitle"/>
          </p:nvPr>
        </p:nvSpPr>
        <p:spPr>
          <a:xfrm>
            <a:off x="206374" y="428625"/>
            <a:ext cx="8759758" cy="5778500"/>
          </a:xfrm>
          <a:prstGeom prst="rect">
            <a:avLst/>
          </a:prstGeom>
        </p:spPr>
        <p:txBody>
          <a:bodyPr lIns="0" tIns="0" rIns="0" bIns="0">
            <a:normAutofit fontScale="90000"/>
          </a:bodyPr>
          <a:lstStyle/>
          <a:p>
            <a:pPr lvl="0" algn="l" defTabSz="365760">
              <a:defRPr sz="1800" b="0" cap="none"/>
            </a:pP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t>
            </a:r>
            <a:br>
              <a:rPr sz="1120" b="1" cap="all" dirty="0"/>
            </a:br>
            <a:r>
              <a:rPr sz="1120" b="1" cap="all" dirty="0"/>
              <a:t>	</a:t>
            </a:r>
            <a:br>
              <a:rPr sz="1120" b="1" cap="all" dirty="0"/>
            </a:br>
            <a:r>
              <a:rPr sz="1120" b="1" cap="all" dirty="0"/>
              <a:t>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smtClean="0"/>
              <a:t>   </a:t>
            </a:r>
            <a:r>
              <a:rPr lang="en-US" sz="1120" b="1" cap="all" dirty="0"/>
              <a:t/>
            </a:r>
            <a:br>
              <a:rPr lang="en-US" sz="1120" b="1" cap="all" dirty="0"/>
            </a:br>
            <a:r>
              <a:rPr lang="en-US" sz="1120" b="1" cap="all" dirty="0" smtClean="0"/>
              <a:t/>
            </a:r>
            <a:br>
              <a:rPr lang="en-US" sz="1120" b="1" cap="all" dirty="0" smtClean="0"/>
            </a:br>
            <a:r>
              <a:rPr lang="en-US" sz="1120" b="1" cap="all" dirty="0"/>
              <a:t/>
            </a:r>
            <a:br>
              <a:rPr lang="en-US" sz="1120" b="1" cap="all" dirty="0"/>
            </a:br>
            <a:r>
              <a:rPr lang="en-US" sz="1120" b="1" cap="all" dirty="0" smtClean="0"/>
              <a:t>	</a:t>
            </a:r>
            <a:r>
              <a:rPr lang="en-US" sz="3100" b="1" cap="all" dirty="0" smtClean="0"/>
              <a:t>If it’s so good, why haven’t we done it            				before?</a:t>
            </a:r>
            <a:br>
              <a:rPr lang="en-US" sz="3100" b="1" cap="all" dirty="0" smtClean="0"/>
            </a:br>
            <a:r>
              <a:rPr lang="en-US" sz="3100" b="1" cap="all" dirty="0"/>
              <a:t>	</a:t>
            </a:r>
            <a:r>
              <a:rPr lang="en-US" sz="3100" b="1" cap="all" dirty="0" smtClean="0"/>
              <a:t>					</a:t>
            </a:r>
            <a:br>
              <a:rPr lang="en-US" sz="3100" b="1" cap="all" dirty="0" smtClean="0"/>
            </a:br>
            <a:r>
              <a:rPr lang="en-US" sz="3100" b="1" cap="all" dirty="0" smtClean="0"/>
              <a:t>			Resources </a:t>
            </a:r>
            <a:br>
              <a:rPr lang="en-US" sz="3100" b="1" cap="all" dirty="0" smtClean="0"/>
            </a:br>
            <a:r>
              <a:rPr lang="en-US" sz="3100" b="1" cap="all" dirty="0" smtClean="0"/>
              <a:t>	       Staffing					 </a:t>
            </a:r>
            <a:br>
              <a:rPr lang="en-US" sz="3100" b="1" cap="all" dirty="0" smtClean="0"/>
            </a:br>
            <a:r>
              <a:rPr lang="en-US" sz="3100" b="1" cap="all" dirty="0"/>
              <a:t>	</a:t>
            </a:r>
            <a:r>
              <a:rPr lang="en-US" sz="3100" b="1" cap="all" dirty="0" smtClean="0"/>
              <a:t>		Beliefs about teacher preparation 				</a:t>
            </a:r>
            <a:r>
              <a:rPr lang="en-US" sz="3100" b="1" cap="all" dirty="0"/>
              <a:t> </a:t>
            </a:r>
            <a:r>
              <a:rPr lang="en-US" sz="3100" b="1" cap="all" dirty="0" smtClean="0"/>
              <a:t>  	Beliefs about knowledge construction</a:t>
            </a:r>
            <a:br>
              <a:rPr lang="en-US" sz="3100" b="1" cap="all" dirty="0" smtClean="0"/>
            </a:br>
            <a:r>
              <a:rPr lang="en-US" sz="3100" b="1" cap="all" dirty="0" smtClean="0"/>
              <a:t/>
            </a:r>
            <a:br>
              <a:rPr lang="en-US" sz="3100" b="1" cap="all" dirty="0" smtClean="0"/>
            </a:br>
            <a:r>
              <a:rPr lang="en-US" sz="3100" b="1" cap="all" dirty="0" smtClean="0"/>
              <a:t/>
            </a:r>
            <a:br>
              <a:rPr lang="en-US" sz="3100" b="1" cap="all" dirty="0" smtClean="0"/>
            </a:br>
            <a:r>
              <a:rPr lang="en-US" sz="3100" b="1" cap="all" dirty="0" smtClean="0"/>
              <a:t>																</a:t>
            </a:r>
            <a:r>
              <a:rPr sz="3100" b="1" cap="all" dirty="0"/>
              <a:t>	</a:t>
            </a:r>
            <a:r>
              <a:rPr lang="en-US" sz="3100" b="1" cap="all" dirty="0" smtClean="0"/>
              <a:t>	</a:t>
            </a:r>
            <a:r>
              <a:rPr sz="3100" b="1" cap="all" dirty="0"/>
              <a:t/>
            </a:r>
            <a:br>
              <a:rPr sz="3100" b="1" cap="all" dirty="0"/>
            </a:br>
            <a:endParaRPr sz="3100" b="1" cap="all" dirty="0"/>
          </a:p>
        </p:txBody>
      </p:sp>
    </p:spTree>
    <p:extLst>
      <p:ext uri="{BB962C8B-B14F-4D97-AF65-F5344CB8AC3E}">
        <p14:creationId xmlns:p14="http://schemas.microsoft.com/office/powerpoint/2010/main" xmlns="" val="1762217768"/>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Shape 76"/>
          <p:cNvSpPr>
            <a:spLocks noGrp="1"/>
          </p:cNvSpPr>
          <p:nvPr>
            <p:ph type="ctrTitle"/>
          </p:nvPr>
        </p:nvSpPr>
        <p:spPr>
          <a:xfrm>
            <a:off x="206374" y="428625"/>
            <a:ext cx="8759758" cy="5778500"/>
          </a:xfrm>
          <a:prstGeom prst="rect">
            <a:avLst/>
          </a:prstGeom>
        </p:spPr>
        <p:txBody>
          <a:bodyPr lIns="0" tIns="0" rIns="0" bIns="0">
            <a:normAutofit fontScale="90000"/>
          </a:bodyPr>
          <a:lstStyle/>
          <a:p>
            <a:pPr lvl="0" algn="l" defTabSz="365760">
              <a:defRPr sz="1800" b="0" cap="none"/>
            </a:pP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t>
            </a:r>
            <a:br>
              <a:rPr sz="1120" b="1" cap="all" dirty="0"/>
            </a:br>
            <a:r>
              <a:rPr sz="1120" b="1" cap="all" dirty="0"/>
              <a:t>	</a:t>
            </a:r>
            <a:br>
              <a:rPr sz="1120" b="1" cap="all" dirty="0"/>
            </a:br>
            <a:r>
              <a:rPr sz="1120" b="1" cap="all" dirty="0"/>
              <a:t>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smtClean="0"/>
              <a:t>   </a:t>
            </a:r>
            <a:r>
              <a:rPr lang="en-US" sz="1120" b="1" cap="all" dirty="0"/>
              <a:t/>
            </a:r>
            <a:br>
              <a:rPr lang="en-US" sz="1120" b="1" cap="all" dirty="0"/>
            </a:br>
            <a:r>
              <a:rPr lang="en-US" sz="1120" b="1" cap="all" dirty="0" smtClean="0"/>
              <a:t/>
            </a:r>
            <a:br>
              <a:rPr lang="en-US" sz="1120" b="1" cap="all" dirty="0" smtClean="0"/>
            </a:br>
            <a:r>
              <a:rPr lang="en-US" sz="1120" b="1" cap="all" dirty="0"/>
              <a:t/>
            </a:r>
            <a:br>
              <a:rPr lang="en-US" sz="1120" b="1" cap="all" dirty="0"/>
            </a:br>
            <a:r>
              <a:rPr lang="en-US" sz="1120" b="1" cap="all" dirty="0" smtClean="0"/>
              <a:t>	</a:t>
            </a:r>
            <a:r>
              <a:rPr lang="en-US" sz="3100" b="1" cap="all" dirty="0" smtClean="0"/>
              <a:t>AACTE PResentation</a:t>
            </a:r>
            <a:br>
              <a:rPr lang="en-US" sz="3100" b="1" cap="all" dirty="0" smtClean="0"/>
            </a:br>
            <a:r>
              <a:rPr lang="en-US" sz="3100" b="1" cap="all" dirty="0"/>
              <a:t>	</a:t>
            </a:r>
            <a:r>
              <a:rPr lang="en-US" sz="3100" b="1" cap="all" dirty="0" smtClean="0"/>
              <a:t>		Design-Based Improvement Reseach</a:t>
            </a:r>
            <a:br>
              <a:rPr lang="en-US" sz="3100" b="1" cap="all" dirty="0" smtClean="0"/>
            </a:br>
            <a:r>
              <a:rPr lang="en-US" sz="3100" b="1" cap="all" dirty="0" smtClean="0"/>
              <a:t>			Improvement Science</a:t>
            </a:r>
            <a:br>
              <a:rPr lang="en-US" sz="3100" b="1" cap="all" dirty="0" smtClean="0"/>
            </a:br>
            <a:r>
              <a:rPr lang="en-US" sz="3100" b="1" cap="all" dirty="0" smtClean="0"/>
              <a:t>			Network Improvement Communities</a:t>
            </a:r>
            <a:br>
              <a:rPr lang="en-US" sz="3100" b="1" cap="all" dirty="0" smtClean="0"/>
            </a:br>
            <a:r>
              <a:rPr lang="en-US" sz="3100" b="1" cap="all" dirty="0" smtClean="0"/>
              <a:t>		</a:t>
            </a:r>
            <a:r>
              <a:rPr lang="en-US" sz="3100" b="1" cap="all" dirty="0"/>
              <a:t>	</a:t>
            </a:r>
            <a:r>
              <a:rPr lang="en-US" sz="3100" b="1" cap="all" dirty="0" smtClean="0"/>
              <a:t/>
            </a:r>
            <a:br>
              <a:rPr lang="en-US" sz="3100" b="1" cap="all" dirty="0" smtClean="0"/>
            </a:br>
            <a:r>
              <a:rPr lang="en-US" sz="3100" b="1" cap="all" dirty="0" smtClean="0"/>
              <a:t>	Addresses Two Problems</a:t>
            </a:r>
            <a:r>
              <a:rPr lang="en-US" sz="3100" b="1" cap="all" dirty="0"/>
              <a:t>	</a:t>
            </a:r>
            <a:r>
              <a:rPr lang="en-US" sz="3100" b="1" cap="all" dirty="0" smtClean="0"/>
              <a:t>				 </a:t>
            </a:r>
            <a:br>
              <a:rPr lang="en-US" sz="3100" b="1" cap="all" dirty="0" smtClean="0"/>
            </a:br>
            <a:r>
              <a:rPr lang="en-US" sz="3100" b="1" cap="all" dirty="0"/>
              <a:t>	</a:t>
            </a:r>
            <a:r>
              <a:rPr lang="en-US" sz="3100" b="1" cap="all" dirty="0" smtClean="0"/>
              <a:t>		Changing highly complex systems</a:t>
            </a:r>
            <a:br>
              <a:rPr lang="en-US" sz="3100" b="1" cap="all" dirty="0" smtClean="0"/>
            </a:br>
            <a:r>
              <a:rPr lang="en-US" sz="3100" b="1" cap="all" dirty="0" smtClean="0"/>
              <a:t> 			Speed of Change </a:t>
            </a:r>
            <a:br>
              <a:rPr lang="en-US" sz="3100" b="1" cap="all" dirty="0" smtClean="0"/>
            </a:br>
            <a:r>
              <a:rPr lang="en-US" sz="3100" b="1" cap="all" dirty="0" smtClean="0"/>
              <a:t/>
            </a:r>
            <a:br>
              <a:rPr lang="en-US" sz="3100" b="1" cap="all" dirty="0" smtClean="0"/>
            </a:br>
            <a:r>
              <a:rPr lang="en-US" sz="3100" b="1" cap="all" dirty="0" smtClean="0"/>
              <a:t>																</a:t>
            </a:r>
            <a:r>
              <a:rPr sz="3100" b="1" cap="all" dirty="0"/>
              <a:t>	</a:t>
            </a:r>
            <a:r>
              <a:rPr lang="en-US" sz="3100" b="1" cap="all" dirty="0" smtClean="0"/>
              <a:t>	</a:t>
            </a:r>
            <a:r>
              <a:rPr sz="3100" b="1" cap="all" dirty="0"/>
              <a:t/>
            </a:r>
            <a:br>
              <a:rPr sz="3100" b="1" cap="all" dirty="0"/>
            </a:br>
            <a:endParaRPr sz="3100" b="1" cap="all" dirty="0"/>
          </a:p>
        </p:txBody>
      </p:sp>
    </p:spTree>
    <p:extLst>
      <p:ext uri="{BB962C8B-B14F-4D97-AF65-F5344CB8AC3E}">
        <p14:creationId xmlns:p14="http://schemas.microsoft.com/office/powerpoint/2010/main" xmlns="" val="1762217768"/>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Shape 76"/>
          <p:cNvSpPr>
            <a:spLocks noGrp="1"/>
          </p:cNvSpPr>
          <p:nvPr>
            <p:ph type="ctrTitle"/>
          </p:nvPr>
        </p:nvSpPr>
        <p:spPr>
          <a:xfrm>
            <a:off x="206374" y="428625"/>
            <a:ext cx="8759758" cy="5778500"/>
          </a:xfrm>
          <a:prstGeom prst="rect">
            <a:avLst/>
          </a:prstGeom>
        </p:spPr>
        <p:txBody>
          <a:bodyPr lIns="0" tIns="0" rIns="0" bIns="0">
            <a:normAutofit fontScale="90000"/>
          </a:bodyPr>
          <a:lstStyle/>
          <a:p>
            <a:pPr lvl="0" algn="l" defTabSz="365760">
              <a:defRPr sz="1800" b="0" cap="none"/>
            </a:pP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t>
            </a:r>
            <a:br>
              <a:rPr sz="1120" b="1" cap="all" dirty="0"/>
            </a:br>
            <a:r>
              <a:rPr sz="1120" b="1" cap="all" dirty="0"/>
              <a:t>	</a:t>
            </a:r>
            <a:br>
              <a:rPr sz="1120" b="1" cap="all" dirty="0"/>
            </a:br>
            <a:r>
              <a:rPr sz="1120" b="1" cap="all" dirty="0"/>
              <a:t>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smtClean="0"/>
              <a:t>   </a:t>
            </a:r>
            <a:r>
              <a:rPr lang="en-US" sz="1120" b="1" cap="all" dirty="0"/>
              <a:t/>
            </a:r>
            <a:br>
              <a:rPr lang="en-US" sz="1120" b="1" cap="all" dirty="0"/>
            </a:br>
            <a:r>
              <a:rPr lang="en-US" sz="1120" b="1" cap="all" dirty="0" smtClean="0"/>
              <a:t/>
            </a:r>
            <a:br>
              <a:rPr lang="en-US" sz="1120" b="1" cap="all" dirty="0" smtClean="0"/>
            </a:br>
            <a:r>
              <a:rPr lang="en-US" sz="1120" b="1" cap="all" dirty="0"/>
              <a:t/>
            </a:r>
            <a:br>
              <a:rPr lang="en-US" sz="1120" b="1" cap="all" dirty="0"/>
            </a:br>
            <a:r>
              <a:rPr lang="en-US" sz="1120" b="1" cap="all" dirty="0" smtClean="0"/>
              <a:t>	</a:t>
            </a:r>
            <a:r>
              <a:rPr lang="en-US" sz="3100" b="1" cap="all" dirty="0" smtClean="0"/>
              <a:t>How does Ohio Clinical Alliance solve those</a:t>
            </a:r>
            <a:br>
              <a:rPr lang="en-US" sz="3100" b="1" cap="all" dirty="0" smtClean="0"/>
            </a:br>
            <a:r>
              <a:rPr lang="en-US" sz="3100" b="1" cap="all" dirty="0" smtClean="0"/>
              <a:t> 			Problems?</a:t>
            </a:r>
            <a:br>
              <a:rPr lang="en-US" sz="3100" b="1" cap="all" dirty="0" smtClean="0"/>
            </a:br>
            <a:r>
              <a:rPr lang="en-US" sz="3100" b="1" cap="all" dirty="0"/>
              <a:t>	</a:t>
            </a:r>
            <a:r>
              <a:rPr lang="en-US" sz="3100" b="1" cap="all" dirty="0" smtClean="0"/>
              <a:t>		</a:t>
            </a:r>
            <a:br>
              <a:rPr lang="en-US" sz="3100" b="1" cap="all" dirty="0" smtClean="0"/>
            </a:br>
            <a:r>
              <a:rPr lang="en-US" sz="3100" b="1" cap="all" dirty="0"/>
              <a:t>	</a:t>
            </a:r>
            <a:r>
              <a:rPr lang="en-US" sz="3100" b="1" cap="all" dirty="0" smtClean="0"/>
              <a:t>	Statewide Collaboration</a:t>
            </a:r>
            <a:br>
              <a:rPr lang="en-US" sz="3100" b="1" cap="all" dirty="0" smtClean="0"/>
            </a:br>
            <a:r>
              <a:rPr lang="en-US" sz="3100" b="1" cap="all" dirty="0" smtClean="0"/>
              <a:t>		Design teams to support complex</a:t>
            </a:r>
            <a:br>
              <a:rPr lang="en-US" sz="3100" b="1" cap="all" dirty="0" smtClean="0"/>
            </a:br>
            <a:r>
              <a:rPr lang="en-US" sz="3100" b="1" cap="all" dirty="0"/>
              <a:t>	</a:t>
            </a:r>
            <a:r>
              <a:rPr lang="en-US" sz="3100" b="1" cap="all" dirty="0" smtClean="0"/>
              <a:t>			Change process</a:t>
            </a:r>
            <a:r>
              <a:rPr lang="en-US" sz="3100" b="1" cap="all" dirty="0"/>
              <a:t>	</a:t>
            </a:r>
            <a:r>
              <a:rPr lang="en-US" sz="3100" b="1" cap="all" dirty="0" smtClean="0"/>
              <a:t>				 </a:t>
            </a:r>
            <a:br>
              <a:rPr lang="en-US" sz="3100" b="1" cap="all" dirty="0" smtClean="0"/>
            </a:br>
            <a:r>
              <a:rPr lang="en-US" sz="3100" b="1" cap="all" dirty="0"/>
              <a:t>	</a:t>
            </a:r>
            <a:r>
              <a:rPr lang="en-US" sz="3100" b="1" cap="all" dirty="0" smtClean="0"/>
              <a:t>	</a:t>
            </a:r>
            <a:br>
              <a:rPr lang="en-US" sz="3100" b="1" cap="all" dirty="0" smtClean="0"/>
            </a:br>
            <a:r>
              <a:rPr lang="en-US" sz="3100" b="1" cap="all" dirty="0" smtClean="0"/>
              <a:t/>
            </a:r>
            <a:br>
              <a:rPr lang="en-US" sz="3100" b="1" cap="all" dirty="0" smtClean="0"/>
            </a:br>
            <a:r>
              <a:rPr lang="en-US" sz="3100" b="1" cap="all" dirty="0" smtClean="0"/>
              <a:t>																</a:t>
            </a:r>
            <a:r>
              <a:rPr sz="3100" b="1" cap="all" dirty="0"/>
              <a:t>	</a:t>
            </a:r>
            <a:r>
              <a:rPr lang="en-US" sz="3100" b="1" cap="all" dirty="0" smtClean="0"/>
              <a:t>	</a:t>
            </a:r>
            <a:r>
              <a:rPr sz="3100" b="1" cap="all" dirty="0"/>
              <a:t/>
            </a:r>
            <a:br>
              <a:rPr sz="3100" b="1" cap="all" dirty="0"/>
            </a:br>
            <a:endParaRPr sz="3100" b="1" cap="all" dirty="0"/>
          </a:p>
        </p:txBody>
      </p:sp>
    </p:spTree>
    <p:extLst>
      <p:ext uri="{BB962C8B-B14F-4D97-AF65-F5344CB8AC3E}">
        <p14:creationId xmlns:p14="http://schemas.microsoft.com/office/powerpoint/2010/main" xmlns="" val="2791648720"/>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Shape 76"/>
          <p:cNvSpPr>
            <a:spLocks noGrp="1"/>
          </p:cNvSpPr>
          <p:nvPr>
            <p:ph type="ctrTitle"/>
          </p:nvPr>
        </p:nvSpPr>
        <p:spPr>
          <a:xfrm>
            <a:off x="206374" y="428625"/>
            <a:ext cx="8759758" cy="5778500"/>
          </a:xfrm>
          <a:prstGeom prst="rect">
            <a:avLst/>
          </a:prstGeom>
        </p:spPr>
        <p:txBody>
          <a:bodyPr lIns="0" tIns="0" rIns="0" bIns="0">
            <a:normAutofit fontScale="90000"/>
          </a:bodyPr>
          <a:lstStyle/>
          <a:p>
            <a:pPr lvl="0" algn="l" defTabSz="365760">
              <a:defRPr sz="1800" b="0" cap="none"/>
            </a:pP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t>
            </a:r>
            <a:br>
              <a:rPr sz="1120" b="1" cap="all" dirty="0"/>
            </a:br>
            <a:r>
              <a:rPr sz="1120" b="1" cap="all" dirty="0"/>
              <a:t>	</a:t>
            </a:r>
            <a:br>
              <a:rPr sz="1120" b="1" cap="all" dirty="0"/>
            </a:br>
            <a:r>
              <a:rPr sz="1120" b="1" cap="all" dirty="0"/>
              <a:t>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smtClean="0"/>
              <a:t>   </a:t>
            </a:r>
            <a:r>
              <a:rPr lang="en-US" sz="1120" b="1" cap="all" dirty="0"/>
              <a:t/>
            </a:r>
            <a:br>
              <a:rPr lang="en-US" sz="1120" b="1" cap="all" dirty="0"/>
            </a:br>
            <a:r>
              <a:rPr lang="en-US" sz="1120" b="1" cap="all" dirty="0" smtClean="0"/>
              <a:t/>
            </a:r>
            <a:br>
              <a:rPr lang="en-US" sz="1120" b="1" cap="all" dirty="0" smtClean="0"/>
            </a:br>
            <a:r>
              <a:rPr lang="en-US" sz="1120" b="1" cap="all" dirty="0"/>
              <a:t/>
            </a:r>
            <a:br>
              <a:rPr lang="en-US" sz="1120" b="1" cap="all" dirty="0"/>
            </a:br>
            <a:r>
              <a:rPr lang="en-US" sz="1120" b="1" cap="all" dirty="0" smtClean="0"/>
              <a:t>	</a:t>
            </a:r>
            <a:r>
              <a:rPr lang="en-US" sz="3100" b="1" cap="all" dirty="0" smtClean="0"/>
              <a:t>How does Ohio Clinical Alliance solve those</a:t>
            </a:r>
            <a:br>
              <a:rPr lang="en-US" sz="3100" b="1" cap="all" dirty="0" smtClean="0"/>
            </a:br>
            <a:r>
              <a:rPr lang="en-US" sz="3100" b="1" cap="all" dirty="0" smtClean="0"/>
              <a:t> 			Problems?</a:t>
            </a:r>
            <a:br>
              <a:rPr lang="en-US" sz="3100" b="1" cap="all" dirty="0" smtClean="0"/>
            </a:br>
            <a:r>
              <a:rPr lang="en-US" sz="3100" b="1" cap="all" dirty="0"/>
              <a:t>	</a:t>
            </a:r>
            <a:r>
              <a:rPr lang="en-US" sz="3100" b="1" cap="all" dirty="0" smtClean="0"/>
              <a:t>		</a:t>
            </a:r>
            <a:br>
              <a:rPr lang="en-US" sz="3100" b="1" cap="all" dirty="0" smtClean="0"/>
            </a:br>
            <a:r>
              <a:rPr lang="en-US" sz="3100" b="1" cap="all" dirty="0"/>
              <a:t>	</a:t>
            </a:r>
            <a:r>
              <a:rPr lang="en-US" sz="3100" b="1" cap="all" dirty="0" smtClean="0"/>
              <a:t>	Statewide Collaboration</a:t>
            </a:r>
            <a:br>
              <a:rPr lang="en-US" sz="3100" b="1" cap="all" dirty="0" smtClean="0"/>
            </a:br>
            <a:r>
              <a:rPr lang="en-US" sz="3100" b="1" cap="all" dirty="0" smtClean="0"/>
              <a:t>		Design teams to support complex</a:t>
            </a:r>
            <a:br>
              <a:rPr lang="en-US" sz="3100" b="1" cap="all" dirty="0" smtClean="0"/>
            </a:br>
            <a:r>
              <a:rPr lang="en-US" sz="3100" b="1" cap="all" dirty="0"/>
              <a:t>	</a:t>
            </a:r>
            <a:r>
              <a:rPr lang="en-US" sz="3100" b="1" cap="all" dirty="0" smtClean="0"/>
              <a:t>			Change process</a:t>
            </a:r>
            <a:br>
              <a:rPr lang="en-US" sz="3100" b="1" cap="all" dirty="0" smtClean="0"/>
            </a:br>
            <a:r>
              <a:rPr lang="en-US" sz="3100" b="1" cap="all" dirty="0"/>
              <a:t>	</a:t>
            </a:r>
            <a:r>
              <a:rPr lang="en-US" sz="3100" b="1" cap="all" dirty="0" smtClean="0"/>
              <a:t>				 </a:t>
            </a:r>
            <a:br>
              <a:rPr lang="en-US" sz="3100" b="1" cap="all" dirty="0" smtClean="0"/>
            </a:br>
            <a:r>
              <a:rPr lang="en-US" sz="3100" b="1" cap="all" dirty="0"/>
              <a:t>	</a:t>
            </a:r>
            <a:r>
              <a:rPr lang="en-US" sz="3100" b="1" cap="all" dirty="0" smtClean="0"/>
              <a:t>	</a:t>
            </a:r>
            <a:br>
              <a:rPr lang="en-US" sz="3100" b="1" cap="all" dirty="0" smtClean="0"/>
            </a:br>
            <a:r>
              <a:rPr lang="en-US" sz="3100" b="1" cap="all" dirty="0" smtClean="0"/>
              <a:t/>
            </a:r>
            <a:br>
              <a:rPr lang="en-US" sz="3100" b="1" cap="all" dirty="0" smtClean="0"/>
            </a:br>
            <a:r>
              <a:rPr lang="en-US" sz="3100" b="1" cap="all" dirty="0" smtClean="0"/>
              <a:t>																</a:t>
            </a:r>
            <a:r>
              <a:rPr sz="3100" b="1" cap="all" dirty="0"/>
              <a:t>	</a:t>
            </a:r>
            <a:r>
              <a:rPr lang="en-US" sz="3100" b="1" cap="all" dirty="0" smtClean="0"/>
              <a:t>	</a:t>
            </a:r>
            <a:r>
              <a:rPr sz="3100" b="1" cap="all" dirty="0"/>
              <a:t/>
            </a:r>
            <a:br>
              <a:rPr sz="3100" b="1" cap="all" dirty="0"/>
            </a:br>
            <a:endParaRPr sz="3100" b="1" cap="all" dirty="0"/>
          </a:p>
        </p:txBody>
      </p:sp>
    </p:spTree>
    <p:extLst>
      <p:ext uri="{BB962C8B-B14F-4D97-AF65-F5344CB8AC3E}">
        <p14:creationId xmlns:p14="http://schemas.microsoft.com/office/powerpoint/2010/main" xmlns="" val="1773631454"/>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Shape 76"/>
          <p:cNvSpPr>
            <a:spLocks noGrp="1"/>
          </p:cNvSpPr>
          <p:nvPr>
            <p:ph type="ctrTitle"/>
          </p:nvPr>
        </p:nvSpPr>
        <p:spPr>
          <a:xfrm>
            <a:off x="206374" y="428625"/>
            <a:ext cx="8759758" cy="5778500"/>
          </a:xfrm>
          <a:prstGeom prst="rect">
            <a:avLst/>
          </a:prstGeom>
        </p:spPr>
        <p:txBody>
          <a:bodyPr lIns="0" tIns="0" rIns="0" bIns="0">
            <a:normAutofit fontScale="90000"/>
          </a:bodyPr>
          <a:lstStyle/>
          <a:p>
            <a:pPr lvl="0" algn="l" defTabSz="365760">
              <a:defRPr sz="1800" b="0" cap="none"/>
            </a:pP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t>
            </a:r>
            <a:br>
              <a:rPr sz="1120" b="1" cap="all" dirty="0"/>
            </a:br>
            <a:r>
              <a:rPr sz="1120" b="1" cap="all" dirty="0"/>
              <a:t>	</a:t>
            </a:r>
            <a:br>
              <a:rPr sz="1120" b="1" cap="all" dirty="0"/>
            </a:br>
            <a:r>
              <a:rPr sz="1120" b="1" cap="all" dirty="0"/>
              <a:t>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smtClean="0"/>
              <a:t>   </a:t>
            </a:r>
            <a:r>
              <a:rPr lang="en-US" sz="1120" b="1" cap="all" dirty="0"/>
              <a:t/>
            </a:r>
            <a:br>
              <a:rPr lang="en-US" sz="1120" b="1" cap="all" dirty="0"/>
            </a:br>
            <a:r>
              <a:rPr lang="en-US" sz="1120" b="1" cap="all" dirty="0" smtClean="0"/>
              <a:t/>
            </a:r>
            <a:br>
              <a:rPr lang="en-US" sz="1120" b="1" cap="all" dirty="0" smtClean="0"/>
            </a:br>
            <a:r>
              <a:rPr lang="en-US" sz="1120" b="1" cap="all" dirty="0"/>
              <a:t/>
            </a:r>
            <a:br>
              <a:rPr lang="en-US" sz="1120" b="1" cap="all" dirty="0"/>
            </a:br>
            <a:r>
              <a:rPr lang="en-US" sz="1120" b="1" cap="all" dirty="0" smtClean="0"/>
              <a:t>	</a:t>
            </a:r>
            <a:r>
              <a:rPr lang="en-US" sz="3100" b="1" cap="all" dirty="0" smtClean="0"/>
              <a:t>Small Partnership Grants</a:t>
            </a:r>
            <a:br>
              <a:rPr lang="en-US" sz="3100" b="1" cap="all" dirty="0" smtClean="0"/>
            </a:br>
            <a:r>
              <a:rPr lang="en-US" sz="3100" b="1" cap="all" dirty="0"/>
              <a:t>	</a:t>
            </a:r>
            <a:r>
              <a:rPr lang="en-US" sz="3100" b="1" cap="all" dirty="0" smtClean="0"/>
              <a:t>		</a:t>
            </a:r>
            <a:br>
              <a:rPr lang="en-US" sz="3100" b="1" cap="all" dirty="0" smtClean="0"/>
            </a:br>
            <a:r>
              <a:rPr lang="en-US" sz="3100" b="1" cap="all" dirty="0"/>
              <a:t>	</a:t>
            </a:r>
            <a:r>
              <a:rPr lang="en-US" sz="3100" b="1" cap="all" dirty="0" smtClean="0"/>
              <a:t>	Karen Kaye – Baldwin Wallace</a:t>
            </a:r>
            <a:br>
              <a:rPr lang="en-US" sz="3100" b="1" cap="all" dirty="0" smtClean="0"/>
            </a:br>
            <a:r>
              <a:rPr lang="en-US" sz="3100" b="1" cap="all" dirty="0" smtClean="0"/>
              <a:t> 		Todd Hawley – Kent State University</a:t>
            </a:r>
            <a:br>
              <a:rPr lang="en-US" sz="3100" b="1" cap="all" dirty="0" smtClean="0"/>
            </a:br>
            <a:r>
              <a:rPr lang="en-US" sz="3100" b="1" cap="all" dirty="0"/>
              <a:t>	</a:t>
            </a:r>
            <a:r>
              <a:rPr lang="en-US" sz="3100" b="1" cap="all" dirty="0" smtClean="0"/>
              <a:t>	Melissa Asken Edgehouws – Mount Union </a:t>
            </a:r>
            <a:br>
              <a:rPr lang="en-US" sz="3100" b="1" cap="all" dirty="0" smtClean="0"/>
            </a:br>
            <a:r>
              <a:rPr lang="en-US" sz="3100" b="1" cap="all" dirty="0"/>
              <a:t>	</a:t>
            </a:r>
            <a:r>
              <a:rPr lang="en-US" sz="3100" b="1" cap="all" dirty="0" smtClean="0"/>
              <a:t>		University </a:t>
            </a:r>
            <a:br>
              <a:rPr lang="en-US" sz="3100" b="1" cap="all" dirty="0" smtClean="0"/>
            </a:br>
            <a:r>
              <a:rPr lang="en-US" sz="3100" b="1" cap="all" dirty="0"/>
              <a:t>	</a:t>
            </a:r>
            <a:r>
              <a:rPr lang="en-US" sz="3100" b="1" cap="all" dirty="0" smtClean="0"/>
              <a:t>				 </a:t>
            </a:r>
            <a:br>
              <a:rPr lang="en-US" sz="3100" b="1" cap="all" dirty="0" smtClean="0"/>
            </a:br>
            <a:r>
              <a:rPr lang="en-US" sz="3100" b="1" cap="all" dirty="0"/>
              <a:t>	</a:t>
            </a:r>
            <a:r>
              <a:rPr lang="en-US" sz="3100" b="1" cap="all" dirty="0" smtClean="0"/>
              <a:t>	</a:t>
            </a:r>
            <a:br>
              <a:rPr lang="en-US" sz="3100" b="1" cap="all" dirty="0" smtClean="0"/>
            </a:br>
            <a:r>
              <a:rPr lang="en-US" sz="3100" b="1" cap="all" dirty="0" smtClean="0"/>
              <a:t/>
            </a:r>
            <a:br>
              <a:rPr lang="en-US" sz="3100" b="1" cap="all" dirty="0" smtClean="0"/>
            </a:br>
            <a:r>
              <a:rPr lang="en-US" sz="3100" b="1" cap="all" dirty="0" smtClean="0"/>
              <a:t>																</a:t>
            </a:r>
            <a:r>
              <a:rPr sz="3100" b="1" cap="all" dirty="0"/>
              <a:t>	</a:t>
            </a:r>
            <a:r>
              <a:rPr lang="en-US" sz="3100" b="1" cap="all" dirty="0" smtClean="0"/>
              <a:t>	</a:t>
            </a:r>
            <a:r>
              <a:rPr sz="3100" b="1" cap="all" dirty="0"/>
              <a:t/>
            </a:r>
            <a:br>
              <a:rPr sz="3100" b="1" cap="all" dirty="0"/>
            </a:br>
            <a:endParaRPr sz="3100" b="1" cap="all" dirty="0"/>
          </a:p>
        </p:txBody>
      </p:sp>
    </p:spTree>
    <p:extLst>
      <p:ext uri="{BB962C8B-B14F-4D97-AF65-F5344CB8AC3E}">
        <p14:creationId xmlns:p14="http://schemas.microsoft.com/office/powerpoint/2010/main" xmlns="" val="226753485"/>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70071"/>
            <a:ext cx="7772400" cy="1060077"/>
          </a:xfrm>
        </p:spPr>
        <p:txBody>
          <a:bodyPr>
            <a:normAutofit/>
          </a:bodyPr>
          <a:lstStyle/>
          <a:p>
            <a:pPr algn="l"/>
            <a:r>
              <a:rPr lang="en-US" dirty="0" smtClean="0"/>
              <a:t>Design Teams</a:t>
            </a:r>
            <a:endParaRPr lang="en-US" dirty="0"/>
          </a:p>
        </p:txBody>
      </p:sp>
      <p:sp>
        <p:nvSpPr>
          <p:cNvPr id="3" name="Subtitle 2"/>
          <p:cNvSpPr>
            <a:spLocks noGrp="1"/>
          </p:cNvSpPr>
          <p:nvPr>
            <p:ph type="subTitle" idx="1"/>
          </p:nvPr>
        </p:nvSpPr>
        <p:spPr>
          <a:xfrm>
            <a:off x="1244600" y="2200450"/>
            <a:ext cx="6400800" cy="2371550"/>
          </a:xfrm>
        </p:spPr>
        <p:txBody>
          <a:bodyPr>
            <a:normAutofit/>
          </a:bodyPr>
          <a:lstStyle/>
          <a:p>
            <a:pPr algn="l"/>
            <a:r>
              <a:rPr lang="en-US" sz="3600" dirty="0" smtClean="0"/>
              <a:t>Clinical Partnerships</a:t>
            </a:r>
          </a:p>
          <a:p>
            <a:pPr algn="l"/>
            <a:r>
              <a:rPr lang="en-US" sz="3600" dirty="0" smtClean="0"/>
              <a:t>Clinical Experiences</a:t>
            </a:r>
          </a:p>
          <a:p>
            <a:pPr algn="l"/>
            <a:r>
              <a:rPr lang="en-US" sz="3600" dirty="0" smtClean="0"/>
              <a:t>Clinical Educators</a:t>
            </a:r>
          </a:p>
          <a:p>
            <a:endParaRPr lang="en-US" dirty="0"/>
          </a:p>
        </p:txBody>
      </p:sp>
    </p:spTree>
    <p:extLst>
      <p:ext uri="{BB962C8B-B14F-4D97-AF65-F5344CB8AC3E}">
        <p14:creationId xmlns:p14="http://schemas.microsoft.com/office/powerpoint/2010/main" xmlns="" val="2797085669"/>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08000"/>
            <a:ext cx="7772400" cy="841375"/>
          </a:xfrm>
        </p:spPr>
        <p:txBody>
          <a:bodyPr>
            <a:normAutofit fontScale="90000"/>
          </a:bodyPr>
          <a:lstStyle/>
          <a:p>
            <a:r>
              <a:rPr lang="en-US" dirty="0" smtClean="0"/>
              <a:t>Clinical Partnership Design Team</a:t>
            </a:r>
            <a:endParaRPr lang="en-US" dirty="0"/>
          </a:p>
        </p:txBody>
      </p:sp>
      <p:sp>
        <p:nvSpPr>
          <p:cNvPr id="3" name="Subtitle 2"/>
          <p:cNvSpPr>
            <a:spLocks noGrp="1"/>
          </p:cNvSpPr>
          <p:nvPr>
            <p:ph type="subTitle" idx="1"/>
          </p:nvPr>
        </p:nvSpPr>
        <p:spPr>
          <a:xfrm>
            <a:off x="214208" y="1774742"/>
            <a:ext cx="8929793" cy="4093551"/>
          </a:xfrm>
        </p:spPr>
        <p:txBody>
          <a:bodyPr>
            <a:normAutofit/>
          </a:bodyPr>
          <a:lstStyle/>
          <a:p>
            <a:pPr algn="l"/>
            <a:r>
              <a:rPr lang="en-US" sz="3500" dirty="0" smtClean="0"/>
              <a:t>Framework for Partnership Development</a:t>
            </a:r>
          </a:p>
          <a:p>
            <a:pPr algn="l"/>
            <a:r>
              <a:rPr lang="en-US" sz="2400" dirty="0" smtClean="0"/>
              <a:t>	</a:t>
            </a:r>
            <a:r>
              <a:rPr lang="en-US" sz="2800" dirty="0" smtClean="0"/>
              <a:t>1</a:t>
            </a:r>
            <a:r>
              <a:rPr lang="en-US" sz="2800" dirty="0"/>
              <a:t>. </a:t>
            </a:r>
            <a:r>
              <a:rPr lang="en-US" sz="2800" dirty="0" smtClean="0"/>
              <a:t>Collaborative</a:t>
            </a:r>
            <a:endParaRPr lang="en-US" sz="2800" dirty="0"/>
          </a:p>
          <a:p>
            <a:pPr algn="l"/>
            <a:r>
              <a:rPr lang="en-US" sz="2800" dirty="0" smtClean="0"/>
              <a:t>	2</a:t>
            </a:r>
            <a:r>
              <a:rPr lang="en-US" sz="2800" dirty="0"/>
              <a:t>. </a:t>
            </a:r>
            <a:r>
              <a:rPr lang="en-US" sz="2800" dirty="0" smtClean="0"/>
              <a:t>Mutually beneficial</a:t>
            </a:r>
            <a:endParaRPr lang="en-US" sz="2800" dirty="0"/>
          </a:p>
          <a:p>
            <a:pPr algn="l"/>
            <a:r>
              <a:rPr lang="en-US" sz="2800" dirty="0" smtClean="0"/>
              <a:t>	3</a:t>
            </a:r>
            <a:r>
              <a:rPr lang="en-US" sz="2800" dirty="0"/>
              <a:t>. </a:t>
            </a:r>
            <a:r>
              <a:rPr lang="en-US" sz="2800" dirty="0" smtClean="0"/>
              <a:t>Positive impact</a:t>
            </a:r>
            <a:endParaRPr lang="en-US" sz="2800" dirty="0"/>
          </a:p>
          <a:p>
            <a:pPr algn="l"/>
            <a:r>
              <a:rPr lang="en-US" sz="2800" dirty="0" smtClean="0"/>
              <a:t>	4</a:t>
            </a:r>
            <a:r>
              <a:rPr lang="en-US" sz="2800" dirty="0"/>
              <a:t>. </a:t>
            </a:r>
            <a:r>
              <a:rPr lang="en-US" sz="2800" dirty="0" smtClean="0"/>
              <a:t>Sustaining and generative</a:t>
            </a:r>
            <a:endParaRPr lang="en-US" sz="2800" dirty="0"/>
          </a:p>
          <a:p>
            <a:pPr algn="l"/>
            <a:endParaRPr lang="en-US" sz="2400" dirty="0" smtClean="0"/>
          </a:p>
          <a:p>
            <a:endParaRPr lang="en-US" sz="2400" dirty="0"/>
          </a:p>
        </p:txBody>
      </p:sp>
      <p:sp>
        <p:nvSpPr>
          <p:cNvPr id="4" name="TextBox 3"/>
          <p:cNvSpPr txBox="1"/>
          <p:nvPr/>
        </p:nvSpPr>
        <p:spPr>
          <a:xfrm>
            <a:off x="3626234" y="3289392"/>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xmlns="" val="413062783"/>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08000"/>
            <a:ext cx="7772400" cy="841375"/>
          </a:xfrm>
        </p:spPr>
        <p:txBody>
          <a:bodyPr>
            <a:normAutofit fontScale="90000"/>
          </a:bodyPr>
          <a:lstStyle/>
          <a:p>
            <a:r>
              <a:rPr lang="en-US" dirty="0" smtClean="0"/>
              <a:t>Clinical Partnership Design Team</a:t>
            </a:r>
            <a:endParaRPr lang="en-US" dirty="0"/>
          </a:p>
        </p:txBody>
      </p:sp>
      <p:sp>
        <p:nvSpPr>
          <p:cNvPr id="3" name="Subtitle 2"/>
          <p:cNvSpPr>
            <a:spLocks noGrp="1"/>
          </p:cNvSpPr>
          <p:nvPr>
            <p:ph type="subTitle" idx="1"/>
          </p:nvPr>
        </p:nvSpPr>
        <p:spPr>
          <a:xfrm>
            <a:off x="214208" y="1349376"/>
            <a:ext cx="8929793" cy="5015216"/>
          </a:xfrm>
        </p:spPr>
        <p:txBody>
          <a:bodyPr>
            <a:normAutofit/>
          </a:bodyPr>
          <a:lstStyle/>
          <a:p>
            <a:pPr lvl="2" algn="l"/>
            <a:r>
              <a:rPr lang="en-US" dirty="0" smtClean="0">
                <a:solidFill>
                  <a:schemeClr val="bg1"/>
                </a:solidFill>
              </a:rPr>
              <a:t>Who </a:t>
            </a:r>
            <a:r>
              <a:rPr lang="en-US" dirty="0">
                <a:solidFill>
                  <a:schemeClr val="bg1"/>
                </a:solidFill>
              </a:rPr>
              <a:t>and how do we engage partners and stakeholders in this endeavor</a:t>
            </a:r>
            <a:r>
              <a:rPr lang="en-US" dirty="0" smtClean="0">
                <a:solidFill>
                  <a:schemeClr val="bg1"/>
                </a:solidFill>
              </a:rPr>
              <a:t>?</a:t>
            </a:r>
          </a:p>
          <a:p>
            <a:pPr lvl="2" algn="l"/>
            <a:endParaRPr lang="en-US" dirty="0">
              <a:solidFill>
                <a:schemeClr val="bg1"/>
              </a:solidFill>
            </a:endParaRPr>
          </a:p>
          <a:p>
            <a:pPr lvl="2" algn="l"/>
            <a:r>
              <a:rPr lang="en-US" dirty="0" smtClean="0">
                <a:solidFill>
                  <a:schemeClr val="bg1"/>
                </a:solidFill>
              </a:rPr>
              <a:t>What </a:t>
            </a:r>
            <a:r>
              <a:rPr lang="en-US" dirty="0">
                <a:solidFill>
                  <a:schemeClr val="bg1"/>
                </a:solidFill>
              </a:rPr>
              <a:t>current partnership models exist and how can we promote? </a:t>
            </a:r>
            <a:endParaRPr lang="en-US" dirty="0" smtClean="0">
              <a:solidFill>
                <a:schemeClr val="bg1"/>
              </a:solidFill>
            </a:endParaRPr>
          </a:p>
          <a:p>
            <a:pPr lvl="2" algn="l"/>
            <a:endParaRPr lang="en-US" dirty="0" smtClean="0">
              <a:solidFill>
                <a:schemeClr val="bg1"/>
              </a:solidFill>
            </a:endParaRPr>
          </a:p>
          <a:p>
            <a:pPr lvl="2" algn="l"/>
            <a:r>
              <a:rPr lang="en-US" dirty="0" smtClean="0">
                <a:solidFill>
                  <a:schemeClr val="bg1"/>
                </a:solidFill>
              </a:rPr>
              <a:t>What </a:t>
            </a:r>
            <a:r>
              <a:rPr lang="en-US" dirty="0">
                <a:solidFill>
                  <a:schemeClr val="bg1"/>
                </a:solidFill>
              </a:rPr>
              <a:t>specific roles and responsibilities need to be identified and assigned to each partner?</a:t>
            </a:r>
          </a:p>
          <a:p>
            <a:pPr lvl="2"/>
            <a:endParaRPr lang="en-US" dirty="0" smtClean="0">
              <a:solidFill>
                <a:schemeClr val="bg1"/>
              </a:solidFill>
            </a:endParaRPr>
          </a:p>
          <a:p>
            <a:pPr lvl="2" algn="l"/>
            <a:r>
              <a:rPr lang="en-US" dirty="0" smtClean="0">
                <a:solidFill>
                  <a:schemeClr val="bg1"/>
                </a:solidFill>
              </a:rPr>
              <a:t>What </a:t>
            </a:r>
            <a:r>
              <a:rPr lang="en-US" dirty="0">
                <a:solidFill>
                  <a:schemeClr val="bg1"/>
                </a:solidFill>
              </a:rPr>
              <a:t>are the best ways to keep the partners engaged in candidate selection and placements</a:t>
            </a:r>
            <a:r>
              <a:rPr lang="en-US" dirty="0" smtClean="0">
                <a:solidFill>
                  <a:schemeClr val="bg1"/>
                </a:solidFill>
              </a:rPr>
              <a:t>?</a:t>
            </a:r>
          </a:p>
          <a:p>
            <a:pPr lvl="2" algn="l"/>
            <a:endParaRPr lang="en-US" dirty="0" smtClean="0">
              <a:solidFill>
                <a:schemeClr val="bg1"/>
              </a:solidFill>
            </a:endParaRPr>
          </a:p>
          <a:p>
            <a:pPr lvl="2" algn="l"/>
            <a:r>
              <a:rPr lang="en-US" dirty="0" smtClean="0">
                <a:solidFill>
                  <a:schemeClr val="bg1"/>
                </a:solidFill>
              </a:rPr>
              <a:t>What </a:t>
            </a:r>
            <a:r>
              <a:rPr lang="en-US" dirty="0">
                <a:solidFill>
                  <a:schemeClr val="bg1"/>
                </a:solidFill>
              </a:rPr>
              <a:t>are the most effective approaches to partnership governance and management?</a:t>
            </a:r>
          </a:p>
          <a:p>
            <a:pPr lvl="2" algn="l"/>
            <a:endParaRPr lang="en-US" dirty="0" smtClean="0">
              <a:solidFill>
                <a:schemeClr val="bg1"/>
              </a:solidFill>
            </a:endParaRPr>
          </a:p>
          <a:p>
            <a:pPr lvl="2" algn="l"/>
            <a:r>
              <a:rPr lang="en-US" dirty="0" smtClean="0">
                <a:solidFill>
                  <a:schemeClr val="bg1"/>
                </a:solidFill>
              </a:rPr>
              <a:t>What </a:t>
            </a:r>
            <a:r>
              <a:rPr lang="en-US" dirty="0">
                <a:solidFill>
                  <a:schemeClr val="bg1"/>
                </a:solidFill>
              </a:rPr>
              <a:t>policies need to be in place to support and sustain dynamic partnerships?</a:t>
            </a:r>
          </a:p>
          <a:p>
            <a:pPr algn="l"/>
            <a:endParaRPr lang="en-US" sz="2400" dirty="0" smtClean="0"/>
          </a:p>
          <a:p>
            <a:endParaRPr lang="en-US" sz="2400" dirty="0"/>
          </a:p>
        </p:txBody>
      </p:sp>
      <p:sp>
        <p:nvSpPr>
          <p:cNvPr id="4" name="TextBox 3"/>
          <p:cNvSpPr txBox="1"/>
          <p:nvPr/>
        </p:nvSpPr>
        <p:spPr>
          <a:xfrm>
            <a:off x="3626234" y="3289392"/>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xmlns="" val="4180379810"/>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Shape 62"/>
          <p:cNvSpPr>
            <a:spLocks noGrp="1"/>
          </p:cNvSpPr>
          <p:nvPr>
            <p:ph type="subTitle" idx="1"/>
          </p:nvPr>
        </p:nvSpPr>
        <p:spPr>
          <a:xfrm>
            <a:off x="1371600" y="1223961"/>
            <a:ext cx="7647800" cy="4414840"/>
          </a:xfrm>
          <a:prstGeom prst="rect">
            <a:avLst/>
          </a:prstGeom>
        </p:spPr>
        <p:txBody>
          <a:bodyPr/>
          <a:lstStyle/>
          <a:p>
            <a:pPr lvl="0">
              <a:lnSpc>
                <a:spcPct val="90000"/>
              </a:lnSpc>
              <a:defRPr sz="1800" cap="none" spc="0"/>
            </a:pPr>
            <a:r>
              <a:rPr lang="en-US" sz="4400" b="1" dirty="0" smtClean="0"/>
              <a:t>The </a:t>
            </a:r>
            <a:r>
              <a:rPr lang="en-US" sz="4400" b="1" dirty="0"/>
              <a:t>Ohio Clinical Alliance:</a:t>
            </a:r>
            <a:br>
              <a:rPr lang="en-US" sz="4400" b="1" dirty="0"/>
            </a:br>
            <a:r>
              <a:rPr lang="en-US" sz="4400" b="1" dirty="0"/>
              <a:t>Transforming Clinical Experiences Through Research, Innovation, and Collaboration </a:t>
            </a:r>
            <a:endParaRPr sz="4400" cap="all" spc="400" dirty="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34589"/>
            <a:ext cx="7772400" cy="1060077"/>
          </a:xfrm>
        </p:spPr>
        <p:txBody>
          <a:bodyPr>
            <a:normAutofit/>
          </a:bodyPr>
          <a:lstStyle/>
          <a:p>
            <a:r>
              <a:rPr lang="en-US" dirty="0" smtClean="0"/>
              <a:t>Clinical Educator Design Team</a:t>
            </a:r>
            <a:endParaRPr lang="en-US" dirty="0"/>
          </a:p>
        </p:txBody>
      </p:sp>
      <p:sp>
        <p:nvSpPr>
          <p:cNvPr id="3" name="Subtitle 2"/>
          <p:cNvSpPr>
            <a:spLocks noGrp="1"/>
          </p:cNvSpPr>
          <p:nvPr>
            <p:ph type="subTitle" idx="1"/>
          </p:nvPr>
        </p:nvSpPr>
        <p:spPr>
          <a:xfrm>
            <a:off x="550820" y="1868128"/>
            <a:ext cx="7907380" cy="4374068"/>
          </a:xfrm>
        </p:spPr>
        <p:txBody>
          <a:bodyPr>
            <a:normAutofit/>
          </a:bodyPr>
          <a:lstStyle/>
          <a:p>
            <a:pPr algn="l"/>
            <a:r>
              <a:rPr lang="en-US" sz="3200" b="1" dirty="0" smtClean="0">
                <a:cs typeface="Franklin Gothic Book"/>
              </a:rPr>
              <a:t>Interview study</a:t>
            </a:r>
          </a:p>
          <a:p>
            <a:pPr algn="l"/>
            <a:r>
              <a:rPr lang="en-US" sz="2200" b="1" dirty="0" smtClean="0">
                <a:cs typeface="Franklin Gothic Book"/>
              </a:rPr>
              <a:t>	1. Current/aspiring</a:t>
            </a:r>
          </a:p>
          <a:p>
            <a:pPr algn="l"/>
            <a:r>
              <a:rPr lang="en-US" sz="2200" b="1" dirty="0" smtClean="0">
                <a:cs typeface="Franklin Gothic Book"/>
              </a:rPr>
              <a:t>	2. Common Practice</a:t>
            </a:r>
          </a:p>
          <a:p>
            <a:pPr algn="l"/>
            <a:r>
              <a:rPr lang="en-US" sz="2200" b="1" dirty="0" smtClean="0">
                <a:cs typeface="Franklin Gothic Book"/>
              </a:rPr>
              <a:t>	3. Common language</a:t>
            </a:r>
          </a:p>
          <a:p>
            <a:pPr algn="l"/>
            <a:r>
              <a:rPr lang="en-US" sz="3200" b="1" dirty="0" smtClean="0">
                <a:cs typeface="Franklin Gothic Book"/>
              </a:rPr>
              <a:t>White Paper </a:t>
            </a:r>
          </a:p>
          <a:p>
            <a:pPr algn="l"/>
            <a:r>
              <a:rPr lang="en-US" sz="3200" b="1" dirty="0">
                <a:cs typeface="Franklin Gothic Book"/>
              </a:rPr>
              <a:t>	</a:t>
            </a:r>
            <a:r>
              <a:rPr lang="en-US" sz="2200" b="1" dirty="0" smtClean="0">
                <a:cs typeface="Franklin Gothic Book"/>
              </a:rPr>
              <a:t>evidence-based characteristics and behaviors</a:t>
            </a:r>
          </a:p>
          <a:p>
            <a:pPr algn="l"/>
            <a:r>
              <a:rPr lang="en-US" sz="3200" b="1" dirty="0" smtClean="0">
                <a:cs typeface="Franklin Gothic Book"/>
              </a:rPr>
              <a:t>INFORMED Practice</a:t>
            </a:r>
          </a:p>
          <a:p>
            <a:pPr algn="l"/>
            <a:r>
              <a:rPr lang="en-US" sz="2200" b="1" dirty="0" smtClean="0">
                <a:cs typeface="Franklin Gothic Book"/>
              </a:rPr>
              <a:t>	measures &amp; tools for selectivity</a:t>
            </a:r>
          </a:p>
        </p:txBody>
      </p:sp>
    </p:spTree>
    <p:extLst>
      <p:ext uri="{BB962C8B-B14F-4D97-AF65-F5344CB8AC3E}">
        <p14:creationId xmlns:p14="http://schemas.microsoft.com/office/powerpoint/2010/main" xmlns="" val="2189802011"/>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34589"/>
            <a:ext cx="7772400" cy="1060077"/>
          </a:xfrm>
        </p:spPr>
        <p:txBody>
          <a:bodyPr>
            <a:normAutofit/>
          </a:bodyPr>
          <a:lstStyle/>
          <a:p>
            <a:r>
              <a:rPr lang="en-US" dirty="0" smtClean="0"/>
              <a:t>Clinical Educator Design Team</a:t>
            </a:r>
            <a:endParaRPr lang="en-US" dirty="0"/>
          </a:p>
        </p:txBody>
      </p:sp>
      <p:sp>
        <p:nvSpPr>
          <p:cNvPr id="3" name="Subtitle 2"/>
          <p:cNvSpPr>
            <a:spLocks noGrp="1"/>
          </p:cNvSpPr>
          <p:nvPr>
            <p:ph type="subTitle" idx="1"/>
          </p:nvPr>
        </p:nvSpPr>
        <p:spPr>
          <a:xfrm>
            <a:off x="-581421" y="1494666"/>
            <a:ext cx="9409847" cy="5038220"/>
          </a:xfrm>
        </p:spPr>
        <p:txBody>
          <a:bodyPr>
            <a:normAutofit fontScale="32500" lnSpcReduction="20000"/>
          </a:bodyPr>
          <a:lstStyle/>
          <a:p>
            <a:pPr lvl="2" algn="l"/>
            <a:r>
              <a:rPr lang="en-US" sz="5500" dirty="0">
                <a:solidFill>
                  <a:schemeClr val="bg1"/>
                </a:solidFill>
              </a:rPr>
              <a:t>What should be the core qualifications, dispositions, and competencies of clinical educators?</a:t>
            </a:r>
          </a:p>
          <a:p>
            <a:pPr lvl="2" algn="l"/>
            <a:endParaRPr lang="en-US" sz="5500" dirty="0">
              <a:solidFill>
                <a:schemeClr val="bg1"/>
              </a:solidFill>
            </a:endParaRPr>
          </a:p>
          <a:p>
            <a:pPr lvl="2" algn="l"/>
            <a:r>
              <a:rPr lang="en-US" sz="5500" dirty="0">
                <a:solidFill>
                  <a:schemeClr val="bg1"/>
                </a:solidFill>
              </a:rPr>
              <a:t>What strategies are effective in recruiting highly qualified clinical educators?</a:t>
            </a:r>
          </a:p>
          <a:p>
            <a:pPr lvl="2" algn="l"/>
            <a:endParaRPr lang="en-US" sz="5500" dirty="0">
              <a:solidFill>
                <a:schemeClr val="bg1"/>
              </a:solidFill>
            </a:endParaRPr>
          </a:p>
          <a:p>
            <a:pPr lvl="2" algn="l"/>
            <a:r>
              <a:rPr lang="en-US" sz="5500" dirty="0">
                <a:solidFill>
                  <a:schemeClr val="bg1"/>
                </a:solidFill>
              </a:rPr>
              <a:t>What professional learning / development should be provided to clinical educators as part of continuous improvement efforts?</a:t>
            </a:r>
          </a:p>
          <a:p>
            <a:pPr lvl="2" algn="l"/>
            <a:endParaRPr lang="en-US" sz="5500" dirty="0">
              <a:solidFill>
                <a:schemeClr val="bg1"/>
              </a:solidFill>
            </a:endParaRPr>
          </a:p>
          <a:p>
            <a:pPr lvl="2" algn="l"/>
            <a:r>
              <a:rPr lang="en-US" sz="5500" dirty="0">
                <a:solidFill>
                  <a:schemeClr val="bg1"/>
                </a:solidFill>
              </a:rPr>
              <a:t>What systems of support are needed to promote continuous improvement, candidate retention, clinical faculty retention, P-12 student growth, and collaboration?</a:t>
            </a:r>
          </a:p>
          <a:p>
            <a:pPr lvl="2" algn="l"/>
            <a:endParaRPr lang="en-US" sz="5500" dirty="0">
              <a:solidFill>
                <a:schemeClr val="bg1"/>
              </a:solidFill>
            </a:endParaRPr>
          </a:p>
          <a:p>
            <a:pPr lvl="2" algn="l"/>
            <a:r>
              <a:rPr lang="en-US" sz="5500" dirty="0">
                <a:solidFill>
                  <a:schemeClr val="bg1"/>
                </a:solidFill>
              </a:rPr>
              <a:t>What metrics should be used to evaluate clinical educators and who should be involved in evaluation</a:t>
            </a:r>
            <a:r>
              <a:rPr lang="en-US" sz="5500" dirty="0" smtClean="0">
                <a:solidFill>
                  <a:schemeClr val="bg1"/>
                </a:solidFill>
              </a:rPr>
              <a:t>?</a:t>
            </a:r>
          </a:p>
          <a:p>
            <a:pPr lvl="2" algn="l"/>
            <a:endParaRPr lang="en-US" sz="5500" dirty="0">
              <a:solidFill>
                <a:schemeClr val="bg1"/>
              </a:solidFill>
            </a:endParaRPr>
          </a:p>
          <a:p>
            <a:pPr lvl="2" algn="l"/>
            <a:r>
              <a:rPr lang="en-US" sz="5500" dirty="0">
                <a:solidFill>
                  <a:schemeClr val="bg1"/>
                </a:solidFill>
              </a:rPr>
              <a:t>What strategies and incentives can be effectively used to retain highly effective clinical educators?</a:t>
            </a:r>
          </a:p>
          <a:p>
            <a:pPr lvl="2" algn="l"/>
            <a:endParaRPr lang="en-US" sz="4800" dirty="0">
              <a:solidFill>
                <a:schemeClr val="bg1"/>
              </a:solidFill>
            </a:endParaRPr>
          </a:p>
          <a:p>
            <a:r>
              <a:rPr lang="en-US" dirty="0"/>
              <a:t> </a:t>
            </a:r>
          </a:p>
        </p:txBody>
      </p:sp>
    </p:spTree>
    <p:extLst>
      <p:ext uri="{BB962C8B-B14F-4D97-AF65-F5344CB8AC3E}">
        <p14:creationId xmlns:p14="http://schemas.microsoft.com/office/powerpoint/2010/main" xmlns="" val="215870359"/>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Shape 84"/>
          <p:cNvSpPr>
            <a:spLocks noGrp="1"/>
          </p:cNvSpPr>
          <p:nvPr>
            <p:ph type="ctrTitle"/>
          </p:nvPr>
        </p:nvSpPr>
        <p:spPr>
          <a:xfrm>
            <a:off x="685800" y="970071"/>
            <a:ext cx="7772400" cy="1060078"/>
          </a:xfrm>
          <a:prstGeom prst="rect">
            <a:avLst/>
          </a:prstGeom>
        </p:spPr>
        <p:txBody>
          <a:bodyPr lIns="0" tIns="0" rIns="0" bIns="0">
            <a:normAutofit/>
          </a:bodyPr>
          <a:lstStyle/>
          <a:p>
            <a:pPr lvl="0" algn="l">
              <a:defRPr sz="1800" b="0" cap="none"/>
            </a:pPr>
            <a:r>
              <a:rPr sz="3200" b="1" cap="all" dirty="0"/>
              <a:t>Clinical Experiences Design Team</a:t>
            </a:r>
          </a:p>
        </p:txBody>
      </p:sp>
      <p:sp>
        <p:nvSpPr>
          <p:cNvPr id="85" name="Shape 85"/>
          <p:cNvSpPr>
            <a:spLocks noGrp="1"/>
          </p:cNvSpPr>
          <p:nvPr>
            <p:ph type="subTitle" idx="1"/>
          </p:nvPr>
        </p:nvSpPr>
        <p:spPr>
          <a:xfrm>
            <a:off x="958849" y="2232198"/>
            <a:ext cx="7216776" cy="3689176"/>
          </a:xfrm>
          <a:prstGeom prst="rect">
            <a:avLst/>
          </a:prstGeom>
        </p:spPr>
        <p:txBody>
          <a:bodyPr/>
          <a:lstStyle/>
          <a:p>
            <a:pPr lvl="0">
              <a:defRPr sz="1800" cap="none" spc="0"/>
            </a:pPr>
            <a:endParaRPr sz="3200" cap="all" spc="400" dirty="0"/>
          </a:p>
          <a:p>
            <a:pPr lvl="0" algn="l">
              <a:defRPr sz="1800" cap="none" spc="0"/>
            </a:pPr>
            <a:r>
              <a:rPr sz="3200" b="1" cap="all" spc="400" dirty="0" smtClean="0"/>
              <a:t>Developmental </a:t>
            </a:r>
            <a:r>
              <a:rPr sz="3200" b="1" cap="all" spc="400" dirty="0"/>
              <a:t>Framework</a:t>
            </a:r>
          </a:p>
          <a:p>
            <a:pPr lvl="0" algn="l">
              <a:defRPr sz="1800" cap="none" spc="0"/>
            </a:pPr>
            <a:r>
              <a:rPr sz="3200" b="1" cap="all" spc="400" dirty="0" smtClean="0"/>
              <a:t>Early </a:t>
            </a:r>
            <a:r>
              <a:rPr sz="3200" b="1" cap="all" spc="400" dirty="0"/>
              <a:t>Clinical Assessments</a:t>
            </a:r>
          </a:p>
          <a:p>
            <a:pPr lvl="0" algn="l">
              <a:defRPr sz="1800" cap="none" spc="0"/>
            </a:pPr>
            <a:r>
              <a:rPr sz="3200" b="1" cap="all" spc="400" dirty="0" smtClean="0"/>
              <a:t>Interview </a:t>
            </a:r>
            <a:r>
              <a:rPr sz="3200" b="1" cap="all" spc="400" dirty="0"/>
              <a:t>Study</a:t>
            </a: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Shape 87"/>
          <p:cNvSpPr>
            <a:spLocks noGrp="1"/>
          </p:cNvSpPr>
          <p:nvPr>
            <p:ph type="ctrTitle"/>
          </p:nvPr>
        </p:nvSpPr>
        <p:spPr>
          <a:xfrm>
            <a:off x="685800" y="970071"/>
            <a:ext cx="7772400" cy="1060078"/>
          </a:xfrm>
          <a:prstGeom prst="rect">
            <a:avLst/>
          </a:prstGeom>
        </p:spPr>
        <p:txBody>
          <a:bodyPr lIns="0" tIns="0" rIns="0" bIns="0">
            <a:normAutofit/>
          </a:bodyPr>
          <a:lstStyle/>
          <a:p>
            <a:pPr lvl="0" algn="l">
              <a:defRPr sz="1800" b="0" cap="none"/>
            </a:pPr>
            <a:r>
              <a:rPr sz="3200" b="1" cap="all" dirty="0"/>
              <a:t>Developmental Framework</a:t>
            </a:r>
          </a:p>
        </p:txBody>
      </p:sp>
      <p:sp>
        <p:nvSpPr>
          <p:cNvPr id="88" name="Shape 88"/>
          <p:cNvSpPr>
            <a:spLocks noGrp="1"/>
          </p:cNvSpPr>
          <p:nvPr>
            <p:ph type="subTitle" idx="1"/>
          </p:nvPr>
        </p:nvSpPr>
        <p:spPr>
          <a:xfrm>
            <a:off x="171638" y="2333907"/>
            <a:ext cx="8972362" cy="3304893"/>
          </a:xfrm>
          <a:prstGeom prst="rect">
            <a:avLst/>
          </a:prstGeom>
        </p:spPr>
        <p:txBody>
          <a:bodyPr>
            <a:normAutofit lnSpcReduction="10000"/>
          </a:bodyPr>
          <a:lstStyle/>
          <a:p>
            <a:pPr lvl="0" algn="l">
              <a:defRPr sz="1800" cap="none" spc="0"/>
            </a:pPr>
            <a:r>
              <a:rPr sz="2400" cap="all" spc="400" dirty="0"/>
              <a:t>Aligned </a:t>
            </a:r>
            <a:r>
              <a:rPr sz="2400" cap="all" spc="400" dirty="0" smtClean="0"/>
              <a:t>with</a:t>
            </a:r>
            <a:r>
              <a:rPr lang="en-US" sz="2400" cap="all" spc="400" dirty="0" smtClean="0"/>
              <a:t> </a:t>
            </a:r>
            <a:r>
              <a:rPr sz="2400" cap="all" spc="400" dirty="0" smtClean="0"/>
              <a:t>Ohio </a:t>
            </a:r>
            <a:r>
              <a:rPr sz="2400" cap="all" spc="400" dirty="0"/>
              <a:t>&amp; Intasc Standards</a:t>
            </a:r>
          </a:p>
          <a:p>
            <a:pPr lvl="0" algn="l">
              <a:defRPr sz="1800" cap="none" spc="0"/>
            </a:pPr>
            <a:r>
              <a:rPr sz="2400" cap="all" spc="400" dirty="0" smtClean="0"/>
              <a:t>High </a:t>
            </a:r>
            <a:r>
              <a:rPr sz="2400" cap="all" spc="400" dirty="0"/>
              <a:t>Leverage Teaching </a:t>
            </a:r>
            <a:r>
              <a:rPr sz="2400" cap="all" spc="400" dirty="0" smtClean="0"/>
              <a:t>Practices</a:t>
            </a:r>
            <a:endParaRPr lang="en-US" sz="2400" cap="all" spc="400" dirty="0" smtClean="0"/>
          </a:p>
          <a:p>
            <a:pPr lvl="0" algn="l">
              <a:defRPr sz="1800" cap="none" spc="0"/>
            </a:pPr>
            <a:r>
              <a:rPr sz="2400" cap="all" spc="400" dirty="0" smtClean="0"/>
              <a:t>Dynamic</a:t>
            </a:r>
            <a:r>
              <a:rPr sz="2400" cap="all" spc="400" dirty="0"/>
              <a:t>, Evolving </a:t>
            </a:r>
            <a:r>
              <a:rPr sz="2400" cap="all" spc="400" dirty="0" smtClean="0"/>
              <a:t>Document</a:t>
            </a:r>
            <a:endParaRPr lang="en-US" sz="2400" cap="all" spc="400" dirty="0" smtClean="0"/>
          </a:p>
          <a:p>
            <a:pPr lvl="0" algn="l">
              <a:defRPr sz="1800" cap="none" spc="0"/>
            </a:pPr>
            <a:r>
              <a:rPr sz="2400" cap="all" spc="400" dirty="0" smtClean="0"/>
              <a:t>Essential </a:t>
            </a:r>
            <a:r>
              <a:rPr sz="2400" cap="all" spc="400" dirty="0"/>
              <a:t>for Clinically-Based Preparation</a:t>
            </a:r>
          </a:p>
          <a:p>
            <a:pPr lvl="0">
              <a:defRPr sz="1800" cap="none" spc="0"/>
            </a:pPr>
            <a:r>
              <a:rPr sz="2800" cap="all" spc="400" dirty="0"/>
              <a:t>								</a:t>
            </a: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Shape 90"/>
          <p:cNvSpPr>
            <a:spLocks noGrp="1"/>
          </p:cNvSpPr>
          <p:nvPr>
            <p:ph type="ctrTitle"/>
          </p:nvPr>
        </p:nvSpPr>
        <p:spPr>
          <a:xfrm>
            <a:off x="685800" y="970071"/>
            <a:ext cx="7772400" cy="1060078"/>
          </a:xfrm>
          <a:prstGeom prst="rect">
            <a:avLst/>
          </a:prstGeom>
        </p:spPr>
        <p:txBody>
          <a:bodyPr lIns="0" tIns="0" rIns="0" bIns="0">
            <a:normAutofit/>
          </a:bodyPr>
          <a:lstStyle/>
          <a:p>
            <a:pPr lvl="0" algn="l" defTabSz="896111">
              <a:defRPr sz="1800" b="0" cap="none"/>
            </a:pPr>
            <a:r>
              <a:rPr sz="3136" b="1" cap="all" dirty="0"/>
              <a:t>Performance-Based Assessments</a:t>
            </a:r>
            <a:br>
              <a:rPr sz="3136" b="1" cap="all" dirty="0"/>
            </a:br>
            <a:r>
              <a:rPr sz="3136" b="1" cap="all" dirty="0"/>
              <a:t>for Early Clinical Experiences</a:t>
            </a:r>
          </a:p>
        </p:txBody>
      </p:sp>
      <p:sp>
        <p:nvSpPr>
          <p:cNvPr id="91" name="Shape 91"/>
          <p:cNvSpPr>
            <a:spLocks noGrp="1"/>
          </p:cNvSpPr>
          <p:nvPr>
            <p:ph type="subTitle" idx="1"/>
          </p:nvPr>
        </p:nvSpPr>
        <p:spPr>
          <a:xfrm>
            <a:off x="429094" y="2386721"/>
            <a:ext cx="8530396" cy="3997203"/>
          </a:xfrm>
          <a:prstGeom prst="rect">
            <a:avLst/>
          </a:prstGeom>
        </p:spPr>
        <p:txBody>
          <a:bodyPr/>
          <a:lstStyle/>
          <a:p>
            <a:pPr lvl="0" algn="l">
              <a:defRPr sz="1800" cap="none" spc="0"/>
            </a:pPr>
            <a:r>
              <a:rPr sz="2400" cap="all" spc="400" dirty="0"/>
              <a:t>Based On</a:t>
            </a:r>
          </a:p>
          <a:p>
            <a:pPr lvl="0" algn="l">
              <a:defRPr sz="1800" cap="none" spc="0"/>
            </a:pPr>
            <a:r>
              <a:rPr sz="2400" cap="all" spc="400" dirty="0"/>
              <a:t>	Standards </a:t>
            </a:r>
          </a:p>
          <a:p>
            <a:pPr lvl="0" algn="l">
              <a:defRPr sz="1800" cap="none" spc="0"/>
            </a:pPr>
            <a:r>
              <a:rPr sz="2400" cap="all" spc="400" dirty="0"/>
              <a:t>	High leverage Teaching Practices</a:t>
            </a:r>
          </a:p>
          <a:p>
            <a:pPr lvl="0" algn="l">
              <a:defRPr sz="1800" cap="none" spc="0"/>
            </a:pPr>
            <a:r>
              <a:rPr sz="2400" cap="all" spc="400" dirty="0"/>
              <a:t>Composition</a:t>
            </a:r>
          </a:p>
          <a:p>
            <a:pPr lvl="0" algn="l">
              <a:defRPr sz="1800" cap="none" spc="0"/>
            </a:pPr>
            <a:r>
              <a:rPr sz="2400" cap="all" spc="400" dirty="0"/>
              <a:t>	Description</a:t>
            </a:r>
          </a:p>
          <a:p>
            <a:pPr lvl="0" algn="l">
              <a:defRPr sz="1800" cap="none" spc="0"/>
            </a:pPr>
            <a:r>
              <a:rPr sz="2400" cap="all" spc="400" dirty="0"/>
              <a:t>	Checklist</a:t>
            </a:r>
          </a:p>
          <a:p>
            <a:pPr lvl="0" algn="l">
              <a:defRPr sz="1800" cap="none" spc="0"/>
            </a:pPr>
            <a:r>
              <a:rPr sz="2400" cap="all" spc="400" dirty="0"/>
              <a:t>	</a:t>
            </a:r>
            <a:r>
              <a:rPr sz="2400" cap="all" spc="400" dirty="0" smtClean="0"/>
              <a:t>Rubric</a:t>
            </a:r>
            <a:endParaRPr lang="en-US" sz="2400" cap="all" spc="400" dirty="0" smtClean="0"/>
          </a:p>
          <a:p>
            <a:pPr lvl="0" algn="l">
              <a:defRPr sz="1800" cap="none" spc="0"/>
            </a:pPr>
            <a:endParaRPr sz="2400" cap="all" spc="400" dirty="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Shape 93"/>
          <p:cNvSpPr>
            <a:spLocks noGrp="1"/>
          </p:cNvSpPr>
          <p:nvPr>
            <p:ph type="ctrTitle"/>
          </p:nvPr>
        </p:nvSpPr>
        <p:spPr>
          <a:xfrm>
            <a:off x="685800" y="970071"/>
            <a:ext cx="7772400" cy="1060078"/>
          </a:xfrm>
          <a:prstGeom prst="rect">
            <a:avLst/>
          </a:prstGeom>
        </p:spPr>
        <p:txBody>
          <a:bodyPr lIns="0" tIns="0" rIns="0" bIns="0">
            <a:normAutofit/>
          </a:bodyPr>
          <a:lstStyle>
            <a:lvl1pPr algn="ctr"/>
          </a:lstStyle>
          <a:p>
            <a:pPr lvl="0" algn="l">
              <a:defRPr sz="1800" b="0" cap="none"/>
            </a:pPr>
            <a:r>
              <a:rPr sz="3200" b="1" cap="all" dirty="0"/>
              <a:t>Interview Study</a:t>
            </a:r>
          </a:p>
        </p:txBody>
      </p:sp>
      <p:sp>
        <p:nvSpPr>
          <p:cNvPr id="94" name="Shape 94"/>
          <p:cNvSpPr>
            <a:spLocks noGrp="1"/>
          </p:cNvSpPr>
          <p:nvPr>
            <p:ph type="subTitle" idx="1"/>
          </p:nvPr>
        </p:nvSpPr>
        <p:spPr>
          <a:xfrm>
            <a:off x="1371600" y="2740199"/>
            <a:ext cx="6400800" cy="2898601"/>
          </a:xfrm>
          <a:prstGeom prst="rect">
            <a:avLst/>
          </a:prstGeom>
        </p:spPr>
        <p:txBody>
          <a:bodyPr/>
          <a:lstStyle/>
          <a:p>
            <a:pPr lvl="0" algn="l">
              <a:defRPr sz="1800" cap="none" spc="0"/>
            </a:pPr>
            <a:r>
              <a:rPr sz="2800" cap="all" spc="400" dirty="0"/>
              <a:t>Assessment </a:t>
            </a:r>
          </a:p>
          <a:p>
            <a:pPr lvl="0">
              <a:defRPr sz="1800" cap="none" spc="0"/>
            </a:pPr>
            <a:r>
              <a:rPr sz="2800" cap="all" spc="400" dirty="0"/>
              <a:t>Differentiated Instruction</a:t>
            </a:r>
          </a:p>
          <a:p>
            <a:pPr lvl="0" algn="l">
              <a:defRPr sz="1800" cap="none" spc="0"/>
            </a:pPr>
            <a:r>
              <a:rPr sz="2800" cap="all" spc="400" dirty="0"/>
              <a:t>Classroom Management</a:t>
            </a: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Shape 90"/>
          <p:cNvSpPr>
            <a:spLocks noGrp="1"/>
          </p:cNvSpPr>
          <p:nvPr>
            <p:ph type="ctrTitle"/>
          </p:nvPr>
        </p:nvSpPr>
        <p:spPr>
          <a:xfrm>
            <a:off x="685800" y="970071"/>
            <a:ext cx="7772400" cy="1060078"/>
          </a:xfrm>
          <a:prstGeom prst="rect">
            <a:avLst/>
          </a:prstGeom>
        </p:spPr>
        <p:txBody>
          <a:bodyPr lIns="0" tIns="0" rIns="0" bIns="0">
            <a:normAutofit/>
          </a:bodyPr>
          <a:lstStyle/>
          <a:p>
            <a:pPr lvl="0" algn="l" defTabSz="896111">
              <a:defRPr sz="1800" b="0" cap="none"/>
            </a:pPr>
            <a:r>
              <a:rPr lang="en-US" sz="3136" b="1" cap="all" dirty="0" smtClean="0"/>
              <a:t>CLINICAL EXPERIENCES DESIGN TEAM</a:t>
            </a:r>
            <a:br>
              <a:rPr lang="en-US" sz="3136" b="1" cap="all" dirty="0" smtClean="0"/>
            </a:br>
            <a:endParaRPr sz="3136" b="1" cap="all" dirty="0"/>
          </a:p>
        </p:txBody>
      </p:sp>
      <p:sp>
        <p:nvSpPr>
          <p:cNvPr id="91" name="Shape 91"/>
          <p:cNvSpPr>
            <a:spLocks noGrp="1"/>
          </p:cNvSpPr>
          <p:nvPr>
            <p:ph type="subTitle" idx="1"/>
          </p:nvPr>
        </p:nvSpPr>
        <p:spPr>
          <a:xfrm>
            <a:off x="-581422" y="1820641"/>
            <a:ext cx="9540911" cy="4563284"/>
          </a:xfrm>
          <a:prstGeom prst="rect">
            <a:avLst/>
          </a:prstGeom>
        </p:spPr>
        <p:txBody>
          <a:bodyPr>
            <a:normAutofit/>
          </a:bodyPr>
          <a:lstStyle/>
          <a:p>
            <a:pPr lvl="2" algn="l"/>
            <a:r>
              <a:rPr lang="en-US" dirty="0" smtClean="0">
                <a:solidFill>
                  <a:schemeClr val="bg1"/>
                </a:solidFill>
              </a:rPr>
              <a:t>How </a:t>
            </a:r>
            <a:r>
              <a:rPr lang="en-US" dirty="0">
                <a:solidFill>
                  <a:schemeClr val="bg1"/>
                </a:solidFill>
              </a:rPr>
              <a:t>should placements be managed when large numbers of candidates need to be placed across a limited number of schools and districts</a:t>
            </a:r>
            <a:r>
              <a:rPr lang="en-US" dirty="0" smtClean="0">
                <a:solidFill>
                  <a:schemeClr val="bg1"/>
                </a:solidFill>
              </a:rPr>
              <a:t>?</a:t>
            </a:r>
          </a:p>
          <a:p>
            <a:pPr lvl="2" algn="l"/>
            <a:endParaRPr lang="en-US" dirty="0">
              <a:solidFill>
                <a:schemeClr val="bg1"/>
              </a:solidFill>
            </a:endParaRPr>
          </a:p>
          <a:p>
            <a:pPr lvl="2" algn="l"/>
            <a:r>
              <a:rPr lang="en-US" dirty="0" smtClean="0">
                <a:solidFill>
                  <a:schemeClr val="bg1"/>
                </a:solidFill>
              </a:rPr>
              <a:t>How </a:t>
            </a:r>
            <a:r>
              <a:rPr lang="en-US" dirty="0">
                <a:solidFill>
                  <a:schemeClr val="bg1"/>
                </a:solidFill>
              </a:rPr>
              <a:t>should the curriculum and field experience be blended and balanced</a:t>
            </a:r>
            <a:r>
              <a:rPr lang="en-US" dirty="0" smtClean="0">
                <a:solidFill>
                  <a:schemeClr val="bg1"/>
                </a:solidFill>
              </a:rPr>
              <a:t>?</a:t>
            </a:r>
          </a:p>
          <a:p>
            <a:pPr lvl="2" algn="l"/>
            <a:endParaRPr lang="en-US" dirty="0">
              <a:solidFill>
                <a:schemeClr val="bg1"/>
              </a:solidFill>
            </a:endParaRPr>
          </a:p>
          <a:p>
            <a:pPr lvl="2" algn="l"/>
            <a:r>
              <a:rPr lang="en-US" dirty="0">
                <a:solidFill>
                  <a:schemeClr val="bg1"/>
                </a:solidFill>
              </a:rPr>
              <a:t>What are the core practices to be demonstrated by teacher candidates during student teaching? How do we assess them</a:t>
            </a:r>
            <a:r>
              <a:rPr lang="en-US" dirty="0" smtClean="0">
                <a:solidFill>
                  <a:schemeClr val="bg1"/>
                </a:solidFill>
              </a:rPr>
              <a:t>?</a:t>
            </a:r>
          </a:p>
          <a:p>
            <a:pPr lvl="2" algn="l"/>
            <a:endParaRPr lang="en-US" dirty="0">
              <a:solidFill>
                <a:schemeClr val="bg1"/>
              </a:solidFill>
            </a:endParaRPr>
          </a:p>
          <a:p>
            <a:pPr lvl="2" algn="l"/>
            <a:r>
              <a:rPr lang="en-US" dirty="0">
                <a:solidFill>
                  <a:schemeClr val="bg1"/>
                </a:solidFill>
              </a:rPr>
              <a:t>What are the most promising instructional approaches for teaching the core practices</a:t>
            </a:r>
            <a:r>
              <a:rPr lang="en-US" dirty="0" smtClean="0">
                <a:solidFill>
                  <a:schemeClr val="bg1"/>
                </a:solidFill>
              </a:rPr>
              <a:t>?</a:t>
            </a:r>
          </a:p>
          <a:p>
            <a:pPr lvl="2" algn="l"/>
            <a:endParaRPr lang="en-US" dirty="0">
              <a:solidFill>
                <a:schemeClr val="bg1"/>
              </a:solidFill>
            </a:endParaRPr>
          </a:p>
          <a:p>
            <a:pPr lvl="2" algn="l"/>
            <a:r>
              <a:rPr lang="en-US" dirty="0">
                <a:solidFill>
                  <a:schemeClr val="bg1"/>
                </a:solidFill>
              </a:rPr>
              <a:t>What policies need to be in place to support and sustain integrated clinical experiences?</a:t>
            </a:r>
          </a:p>
          <a:p>
            <a:pPr lvl="0" algn="l">
              <a:defRPr sz="1800" cap="none" spc="0"/>
            </a:pPr>
            <a:endParaRPr sz="2400" cap="all" spc="400" dirty="0"/>
          </a:p>
        </p:txBody>
      </p:sp>
    </p:spTree>
    <p:extLst>
      <p:ext uri="{BB962C8B-B14F-4D97-AF65-F5344CB8AC3E}">
        <p14:creationId xmlns:p14="http://schemas.microsoft.com/office/powerpoint/2010/main" xmlns="" val="368606480"/>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 name="Shape 108"/>
          <p:cNvSpPr>
            <a:spLocks noGrp="1"/>
          </p:cNvSpPr>
          <p:nvPr>
            <p:ph type="ctrTitle"/>
          </p:nvPr>
        </p:nvSpPr>
        <p:spPr>
          <a:xfrm>
            <a:off x="685800" y="970071"/>
            <a:ext cx="7772400" cy="651677"/>
          </a:xfrm>
          <a:prstGeom prst="rect">
            <a:avLst/>
          </a:prstGeom>
        </p:spPr>
        <p:txBody>
          <a:bodyPr lIns="0" tIns="0" rIns="0" bIns="0">
            <a:noAutofit/>
          </a:bodyPr>
          <a:lstStyle/>
          <a:p>
            <a:pPr lvl="0" algn="l" defTabSz="649223">
              <a:defRPr sz="1800" b="0" cap="none"/>
            </a:pPr>
            <a:r>
              <a:rPr lang="en-US" sz="2800" dirty="0" smtClean="0"/>
              <a:t>VISION FOR TEACHER EDUCATION</a:t>
            </a:r>
            <a:endParaRPr sz="2800" b="1" cap="all" dirty="0"/>
          </a:p>
        </p:txBody>
      </p:sp>
      <p:sp>
        <p:nvSpPr>
          <p:cNvPr id="2" name="Subtitle 1"/>
          <p:cNvSpPr>
            <a:spLocks noGrp="1"/>
          </p:cNvSpPr>
          <p:nvPr>
            <p:ph type="subTitle" idx="1"/>
          </p:nvPr>
        </p:nvSpPr>
        <p:spPr>
          <a:xfrm>
            <a:off x="520219" y="2172529"/>
            <a:ext cx="8201103" cy="3546953"/>
          </a:xfrm>
        </p:spPr>
        <p:txBody>
          <a:bodyPr>
            <a:normAutofit/>
          </a:bodyPr>
          <a:lstStyle/>
          <a:p>
            <a:pPr marL="342900" indent="-342900" algn="l">
              <a:buAutoNum type="arabicPeriod"/>
            </a:pPr>
            <a:r>
              <a:rPr lang="en-US" sz="2400" dirty="0" smtClean="0"/>
              <a:t>UNDERSTAND TEACHER CANDIDATE DEVELOPMENT IN THE FIELD</a:t>
            </a:r>
          </a:p>
          <a:p>
            <a:pPr algn="l"/>
            <a:r>
              <a:rPr lang="en-US" sz="2400" dirty="0" smtClean="0"/>
              <a:t>2. STRONGER THEOR- PRACTICE CONNECTIONS</a:t>
            </a:r>
          </a:p>
          <a:p>
            <a:pPr algn="l"/>
            <a:r>
              <a:rPr lang="en-US" sz="2400" dirty="0" smtClean="0"/>
              <a:t>3. SYSTEM FOR DESIGING AND IMPLEMENTING INNOVATION</a:t>
            </a:r>
          </a:p>
          <a:p>
            <a:pPr algn="l"/>
            <a:r>
              <a:rPr lang="en-US" sz="2400" dirty="0" smtClean="0"/>
              <a:t> 	IN TEACHER EDUCATION</a:t>
            </a:r>
          </a:p>
          <a:p>
            <a:pPr marL="342900" indent="-342900" algn="l">
              <a:buAutoNum type="arabicPeriod" startAt="4"/>
            </a:pPr>
            <a:r>
              <a:rPr lang="en-US" sz="2400" dirty="0" smtClean="0"/>
              <a:t>NEW APPROACH TO CONSTRUCTING KNOWLEDGE</a:t>
            </a:r>
          </a:p>
          <a:p>
            <a:pPr algn="l"/>
            <a:r>
              <a:rPr lang="en-US" sz="2400" dirty="0" smtClean="0"/>
              <a:t>5. ADVOCACY VEHICLE FOR TAKING BACK THE PROFESSION</a:t>
            </a:r>
            <a:endParaRPr lang="en-US" sz="2400" dirty="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Shape 64"/>
          <p:cNvSpPr>
            <a:spLocks noGrp="1"/>
          </p:cNvSpPr>
          <p:nvPr>
            <p:ph type="ctrTitle"/>
          </p:nvPr>
        </p:nvSpPr>
        <p:spPr>
          <a:xfrm>
            <a:off x="685800" y="970071"/>
            <a:ext cx="7772400" cy="1060078"/>
          </a:xfrm>
          <a:prstGeom prst="rect">
            <a:avLst/>
          </a:prstGeom>
        </p:spPr>
        <p:txBody>
          <a:bodyPr lIns="0" tIns="0" rIns="0" bIns="0">
            <a:normAutofit/>
          </a:bodyPr>
          <a:lstStyle/>
          <a:p>
            <a:pPr lvl="0" algn="l">
              <a:defRPr sz="1800" b="0" cap="none"/>
            </a:pPr>
            <a:r>
              <a:rPr lang="en-US" sz="3200" b="1" cap="all" dirty="0" smtClean="0"/>
              <a:t>		</a:t>
            </a:r>
            <a:r>
              <a:rPr sz="3200" b="1" cap="all" dirty="0" smtClean="0"/>
              <a:t>Organization</a:t>
            </a:r>
            <a:endParaRPr sz="3200" b="1" cap="all" dirty="0"/>
          </a:p>
        </p:txBody>
      </p:sp>
      <p:sp>
        <p:nvSpPr>
          <p:cNvPr id="65" name="Shape 65"/>
          <p:cNvSpPr>
            <a:spLocks noGrp="1"/>
          </p:cNvSpPr>
          <p:nvPr>
            <p:ph type="subTitle" idx="1"/>
          </p:nvPr>
        </p:nvSpPr>
        <p:spPr>
          <a:xfrm>
            <a:off x="1371600" y="2030147"/>
            <a:ext cx="6400800" cy="3608653"/>
          </a:xfrm>
          <a:prstGeom prst="rect">
            <a:avLst/>
          </a:prstGeom>
        </p:spPr>
        <p:txBody>
          <a:bodyPr/>
          <a:lstStyle/>
          <a:p>
            <a:pPr lvl="0" algn="l">
              <a:lnSpc>
                <a:spcPct val="90000"/>
              </a:lnSpc>
              <a:defRPr sz="1800" cap="none" spc="0"/>
            </a:pPr>
            <a:r>
              <a:rPr lang="en-US" sz="2500" cap="all" spc="300" dirty="0" smtClean="0"/>
              <a:t>		</a:t>
            </a:r>
            <a:r>
              <a:rPr sz="2500" cap="all" spc="300" dirty="0" smtClean="0"/>
              <a:t>Leadership </a:t>
            </a:r>
            <a:r>
              <a:rPr sz="2500" cap="all" spc="300" dirty="0"/>
              <a:t>Committee</a:t>
            </a:r>
            <a:endParaRPr sz="1200" cap="all" spc="400" dirty="0"/>
          </a:p>
          <a:p>
            <a:pPr lvl="0" algn="l">
              <a:lnSpc>
                <a:spcPct val="90000"/>
              </a:lnSpc>
              <a:defRPr sz="1800" cap="none" spc="0"/>
            </a:pPr>
            <a:r>
              <a:rPr lang="en-US" sz="2700" cap="all" spc="300" dirty="0" smtClean="0"/>
              <a:t>		</a:t>
            </a:r>
            <a:r>
              <a:rPr sz="2700" cap="all" spc="300" dirty="0" smtClean="0"/>
              <a:t>8 </a:t>
            </a:r>
            <a:r>
              <a:rPr sz="2700" cap="all" spc="300" dirty="0"/>
              <a:t>IHE representatives</a:t>
            </a:r>
            <a:endParaRPr sz="2800" cap="all" spc="400" dirty="0"/>
          </a:p>
          <a:p>
            <a:pPr lvl="0" algn="l">
              <a:lnSpc>
                <a:spcPct val="90000"/>
              </a:lnSpc>
              <a:defRPr sz="1800" cap="none" spc="0"/>
            </a:pPr>
            <a:r>
              <a:rPr lang="en-US" sz="2500" cap="all" spc="300" dirty="0" smtClean="0"/>
              <a:t>		</a:t>
            </a:r>
            <a:r>
              <a:rPr sz="2500" cap="all" spc="300" dirty="0" smtClean="0"/>
              <a:t>8 </a:t>
            </a:r>
            <a:r>
              <a:rPr sz="2500" cap="all" spc="300" dirty="0"/>
              <a:t>k-12 representatives</a:t>
            </a:r>
            <a:endParaRPr sz="1200" cap="all" spc="400" dirty="0"/>
          </a:p>
          <a:p>
            <a:pPr lvl="0" algn="l">
              <a:lnSpc>
                <a:spcPct val="90000"/>
              </a:lnSpc>
              <a:defRPr sz="1800" cap="none" spc="0"/>
            </a:pPr>
            <a:r>
              <a:rPr lang="en-US" sz="2500" cap="all" spc="300" dirty="0" smtClean="0"/>
              <a:t>	</a:t>
            </a:r>
            <a:r>
              <a:rPr sz="2500" cap="all" spc="300" dirty="0" smtClean="0"/>
              <a:t>Three </a:t>
            </a:r>
            <a:r>
              <a:rPr sz="2500" cap="all" spc="300" dirty="0"/>
              <a:t>Design Teams</a:t>
            </a:r>
            <a:endParaRPr sz="1200" cap="all" spc="400" dirty="0"/>
          </a:p>
          <a:p>
            <a:pPr lvl="0" algn="l">
              <a:lnSpc>
                <a:spcPct val="90000"/>
              </a:lnSpc>
              <a:defRPr sz="1800" cap="none" spc="0"/>
            </a:pPr>
            <a:r>
              <a:rPr lang="en-US" sz="2500" cap="all" spc="300" dirty="0"/>
              <a:t>	</a:t>
            </a:r>
            <a:r>
              <a:rPr lang="en-US" sz="2500" cap="all" spc="300" dirty="0" smtClean="0"/>
              <a:t>	</a:t>
            </a:r>
            <a:r>
              <a:rPr sz="2500" cap="all" spc="300" dirty="0" smtClean="0"/>
              <a:t>Clinical </a:t>
            </a:r>
            <a:r>
              <a:rPr sz="2500" cap="all" spc="300" dirty="0"/>
              <a:t>Partnerships</a:t>
            </a:r>
            <a:endParaRPr sz="1200" cap="all" spc="400" dirty="0"/>
          </a:p>
          <a:p>
            <a:pPr lvl="0" algn="l">
              <a:lnSpc>
                <a:spcPct val="90000"/>
              </a:lnSpc>
              <a:defRPr sz="1800" cap="none" spc="0"/>
            </a:pPr>
            <a:r>
              <a:rPr sz="2500" cap="all" spc="300" dirty="0"/>
              <a:t>       </a:t>
            </a:r>
            <a:r>
              <a:rPr lang="en-US" sz="2500" cap="all" spc="300" dirty="0" smtClean="0"/>
              <a:t>	</a:t>
            </a:r>
            <a:r>
              <a:rPr sz="2500" cap="all" spc="300" dirty="0" smtClean="0"/>
              <a:t>Clinical </a:t>
            </a:r>
            <a:r>
              <a:rPr sz="2500" cap="all" spc="300" dirty="0"/>
              <a:t>Experiences</a:t>
            </a:r>
            <a:endParaRPr sz="1200" cap="all" spc="400" dirty="0"/>
          </a:p>
          <a:p>
            <a:pPr lvl="0" algn="l">
              <a:lnSpc>
                <a:spcPct val="90000"/>
              </a:lnSpc>
              <a:defRPr sz="1800" cap="none" spc="0"/>
            </a:pPr>
            <a:r>
              <a:rPr sz="2500" cap="all" spc="300" dirty="0"/>
              <a:t>       </a:t>
            </a:r>
            <a:r>
              <a:rPr lang="en-US" sz="2500" cap="all" spc="300" dirty="0" smtClean="0"/>
              <a:t>	</a:t>
            </a:r>
            <a:r>
              <a:rPr sz="2500" cap="all" spc="300" dirty="0" smtClean="0"/>
              <a:t>Clinical </a:t>
            </a:r>
            <a:r>
              <a:rPr sz="2500" cap="all" spc="300" dirty="0"/>
              <a:t>Educators</a:t>
            </a:r>
            <a:endParaRPr sz="1200" cap="all" spc="400" dirty="0"/>
          </a:p>
          <a:p>
            <a:pPr marL="0" lvl="1" indent="457200">
              <a:lnSpc>
                <a:spcPct val="90000"/>
              </a:lnSpc>
              <a:spcBef>
                <a:spcPts val="300"/>
              </a:spcBef>
              <a:buSzTx/>
              <a:buNone/>
              <a:defRPr sz="1800" b="0"/>
            </a:pPr>
            <a:r>
              <a:rPr sz="2400" dirty="0"/>
              <a:t>	</a:t>
            </a: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Shape 67"/>
          <p:cNvSpPr>
            <a:spLocks noGrp="1"/>
          </p:cNvSpPr>
          <p:nvPr>
            <p:ph type="ctrTitle"/>
          </p:nvPr>
        </p:nvSpPr>
        <p:spPr>
          <a:xfrm>
            <a:off x="685800" y="333375"/>
            <a:ext cx="7772400" cy="1031875"/>
          </a:xfrm>
          <a:prstGeom prst="rect">
            <a:avLst/>
          </a:prstGeom>
        </p:spPr>
        <p:txBody>
          <a:bodyPr lIns="0" tIns="0" rIns="0" bIns="0">
            <a:normAutofit/>
          </a:bodyPr>
          <a:lstStyle/>
          <a:p>
            <a:pPr lvl="0" algn="l">
              <a:defRPr sz="1800" b="0" cap="none"/>
            </a:pPr>
            <a:r>
              <a:rPr lang="en-US" sz="3200" b="1" cap="all" dirty="0" smtClean="0"/>
              <a:t>	</a:t>
            </a:r>
            <a:r>
              <a:rPr sz="3200" b="1" cap="all" dirty="0" smtClean="0"/>
              <a:t>Leadership </a:t>
            </a:r>
            <a:r>
              <a:rPr sz="3200" b="1" cap="all" dirty="0"/>
              <a:t>Team</a:t>
            </a:r>
          </a:p>
        </p:txBody>
      </p:sp>
      <p:sp>
        <p:nvSpPr>
          <p:cNvPr id="68" name="Shape 68"/>
          <p:cNvSpPr>
            <a:spLocks noGrp="1"/>
          </p:cNvSpPr>
          <p:nvPr>
            <p:ph type="subTitle" idx="1"/>
          </p:nvPr>
        </p:nvSpPr>
        <p:spPr>
          <a:xfrm>
            <a:off x="1371600" y="1442772"/>
            <a:ext cx="7423150" cy="4399227"/>
          </a:xfrm>
          <a:prstGeom prst="rect">
            <a:avLst/>
          </a:prstGeom>
        </p:spPr>
        <p:txBody>
          <a:bodyPr/>
          <a:lstStyle/>
          <a:p>
            <a:pPr lvl="0" algn="l">
              <a:lnSpc>
                <a:spcPct val="80000"/>
              </a:lnSpc>
              <a:defRPr sz="1800" cap="none" spc="0"/>
            </a:pPr>
            <a:r>
              <a:rPr lang="en-US" sz="2100" cap="all" spc="300" dirty="0" smtClean="0"/>
              <a:t>	</a:t>
            </a:r>
            <a:r>
              <a:rPr sz="2100" cap="all" spc="300" dirty="0" smtClean="0"/>
              <a:t>4 </a:t>
            </a:r>
            <a:r>
              <a:rPr sz="2100" cap="all" spc="300" dirty="0"/>
              <a:t>private IHE’s</a:t>
            </a:r>
            <a:endParaRPr sz="1000" cap="all" spc="400" dirty="0"/>
          </a:p>
          <a:p>
            <a:pPr lvl="0" algn="l">
              <a:lnSpc>
                <a:spcPct val="80000"/>
              </a:lnSpc>
              <a:defRPr sz="1800" cap="none" spc="0"/>
            </a:pPr>
            <a:r>
              <a:rPr lang="en-US" sz="2100" cap="all" spc="300" dirty="0" smtClean="0"/>
              <a:t>	</a:t>
            </a:r>
            <a:r>
              <a:rPr sz="2100" cap="all" spc="300" dirty="0" smtClean="0"/>
              <a:t>4 </a:t>
            </a:r>
            <a:r>
              <a:rPr sz="2100" cap="all" spc="300" dirty="0"/>
              <a:t>Public IHE’s</a:t>
            </a:r>
            <a:endParaRPr sz="1000" cap="all" spc="400" dirty="0"/>
          </a:p>
          <a:p>
            <a:pPr lvl="0" algn="l">
              <a:lnSpc>
                <a:spcPct val="80000"/>
              </a:lnSpc>
              <a:defRPr sz="1800" cap="none" spc="0"/>
            </a:pPr>
            <a:r>
              <a:rPr lang="en-US" sz="2100" cap="all" spc="300" dirty="0" smtClean="0"/>
              <a:t>	</a:t>
            </a:r>
            <a:r>
              <a:rPr sz="2100" cap="all" spc="300" dirty="0" smtClean="0"/>
              <a:t>Battelle </a:t>
            </a:r>
            <a:r>
              <a:rPr sz="2100" cap="all" spc="300" dirty="0"/>
              <a:t>for KIDS foundation</a:t>
            </a:r>
            <a:endParaRPr sz="1000" cap="all" spc="400" dirty="0"/>
          </a:p>
          <a:p>
            <a:pPr lvl="0" algn="l">
              <a:lnSpc>
                <a:spcPct val="80000"/>
              </a:lnSpc>
              <a:defRPr sz="1800" cap="none" spc="0"/>
            </a:pPr>
            <a:r>
              <a:rPr lang="en-US" sz="2100" cap="all" spc="300" dirty="0" smtClean="0"/>
              <a:t>	</a:t>
            </a:r>
            <a:r>
              <a:rPr sz="2100" cap="all" spc="300" dirty="0" smtClean="0"/>
              <a:t>Elementary </a:t>
            </a:r>
            <a:r>
              <a:rPr sz="2100" cap="all" spc="300" dirty="0"/>
              <a:t>Administrators</a:t>
            </a:r>
            <a:endParaRPr sz="1000" cap="all" spc="400" dirty="0"/>
          </a:p>
          <a:p>
            <a:pPr lvl="0" algn="l">
              <a:lnSpc>
                <a:spcPct val="80000"/>
              </a:lnSpc>
              <a:defRPr sz="1800" cap="none" spc="0"/>
            </a:pPr>
            <a:r>
              <a:rPr lang="en-US" sz="2100" cap="all" spc="300" dirty="0" smtClean="0"/>
              <a:t>	</a:t>
            </a:r>
            <a:r>
              <a:rPr sz="2100" cap="all" spc="300" dirty="0" smtClean="0"/>
              <a:t>Secondary </a:t>
            </a:r>
            <a:r>
              <a:rPr sz="2100" cap="all" spc="300" dirty="0"/>
              <a:t>Administrators</a:t>
            </a:r>
            <a:endParaRPr sz="1000" cap="all" spc="400" dirty="0"/>
          </a:p>
          <a:p>
            <a:pPr lvl="0" algn="l">
              <a:lnSpc>
                <a:spcPct val="80000"/>
              </a:lnSpc>
              <a:defRPr sz="1800" cap="none" spc="0"/>
            </a:pPr>
            <a:r>
              <a:rPr lang="en-US" sz="2100" cap="all" spc="300" dirty="0" smtClean="0"/>
              <a:t>	</a:t>
            </a:r>
            <a:r>
              <a:rPr sz="2100" cap="all" spc="300" dirty="0" smtClean="0"/>
              <a:t>BASA</a:t>
            </a:r>
            <a:endParaRPr sz="1000" cap="all" spc="400" dirty="0"/>
          </a:p>
          <a:p>
            <a:pPr lvl="0" algn="l">
              <a:lnSpc>
                <a:spcPct val="80000"/>
              </a:lnSpc>
              <a:defRPr sz="1800" cap="none" spc="0"/>
            </a:pPr>
            <a:r>
              <a:rPr lang="en-US" sz="2100" cap="all" spc="300" dirty="0" smtClean="0"/>
              <a:t>	</a:t>
            </a:r>
            <a:r>
              <a:rPr sz="2100" cap="all" spc="300" dirty="0" smtClean="0"/>
              <a:t>Ohio </a:t>
            </a:r>
            <a:r>
              <a:rPr sz="2100" cap="all" spc="300" dirty="0"/>
              <a:t>School Board association</a:t>
            </a:r>
            <a:endParaRPr sz="1000" cap="all" spc="400" dirty="0"/>
          </a:p>
          <a:p>
            <a:pPr lvl="0" algn="l">
              <a:lnSpc>
                <a:spcPct val="80000"/>
              </a:lnSpc>
              <a:defRPr sz="1800" cap="none" spc="0"/>
            </a:pPr>
            <a:r>
              <a:rPr lang="en-US" sz="2100" cap="all" spc="300" dirty="0" smtClean="0"/>
              <a:t>	</a:t>
            </a:r>
            <a:r>
              <a:rPr sz="2100" cap="all" spc="300" dirty="0" smtClean="0"/>
              <a:t>Ohio </a:t>
            </a:r>
            <a:r>
              <a:rPr sz="2100" cap="all" spc="300" dirty="0"/>
              <a:t>PTA</a:t>
            </a:r>
            <a:endParaRPr sz="1000" cap="all" spc="400" dirty="0"/>
          </a:p>
          <a:p>
            <a:pPr lvl="0" algn="l">
              <a:lnSpc>
                <a:spcPct val="80000"/>
              </a:lnSpc>
              <a:defRPr sz="1800" cap="none" spc="0"/>
            </a:pPr>
            <a:r>
              <a:rPr lang="en-US" sz="2100" cap="all" spc="300" dirty="0" smtClean="0"/>
              <a:t>	</a:t>
            </a:r>
            <a:r>
              <a:rPr sz="2100" cap="all" spc="300" dirty="0" smtClean="0"/>
              <a:t>Ohio </a:t>
            </a:r>
            <a:r>
              <a:rPr sz="2100" cap="all" spc="300" dirty="0"/>
              <a:t>Educators Association</a:t>
            </a:r>
            <a:endParaRPr sz="1000" cap="all" spc="400" dirty="0"/>
          </a:p>
          <a:p>
            <a:pPr lvl="0" algn="l">
              <a:lnSpc>
                <a:spcPct val="80000"/>
              </a:lnSpc>
              <a:defRPr sz="1800" cap="none" spc="0"/>
            </a:pPr>
            <a:r>
              <a:rPr lang="en-US" sz="2100" cap="all" spc="300" dirty="0" smtClean="0"/>
              <a:t>	</a:t>
            </a:r>
            <a:r>
              <a:rPr sz="2100" cap="all" spc="300" dirty="0" smtClean="0"/>
              <a:t>American </a:t>
            </a:r>
            <a:r>
              <a:rPr sz="2100" cap="all" spc="300" dirty="0"/>
              <a:t>Federation of Teachers</a:t>
            </a:r>
            <a:endParaRPr sz="1000" cap="all" spc="400" dirty="0"/>
          </a:p>
          <a:p>
            <a:pPr lvl="0" algn="l">
              <a:lnSpc>
                <a:spcPct val="80000"/>
              </a:lnSpc>
              <a:defRPr sz="1800" cap="none" spc="0"/>
            </a:pPr>
            <a:r>
              <a:rPr lang="en-US" sz="2100" cap="all" spc="300" dirty="0" smtClean="0"/>
              <a:t>	</a:t>
            </a:r>
            <a:r>
              <a:rPr sz="2100" cap="all" spc="300" dirty="0" smtClean="0"/>
              <a:t>Ohio </a:t>
            </a:r>
            <a:r>
              <a:rPr sz="2100" cap="all" spc="300" dirty="0"/>
              <a:t>Department of Education</a:t>
            </a:r>
            <a:endParaRPr sz="1000" cap="all" spc="400" dirty="0"/>
          </a:p>
          <a:p>
            <a:pPr lvl="0" algn="l">
              <a:lnSpc>
                <a:spcPct val="80000"/>
              </a:lnSpc>
              <a:defRPr sz="1800" cap="none" spc="0"/>
            </a:pPr>
            <a:r>
              <a:rPr lang="en-US" sz="2100" cap="all" spc="300" dirty="0" smtClean="0"/>
              <a:t>	</a:t>
            </a:r>
            <a:r>
              <a:rPr sz="2100" cap="all" spc="300" dirty="0" smtClean="0"/>
              <a:t>Ohio </a:t>
            </a:r>
            <a:r>
              <a:rPr sz="2100" cap="all" spc="300" dirty="0"/>
              <a:t>Board of regents</a:t>
            </a: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Shape 70"/>
          <p:cNvSpPr>
            <a:spLocks noGrp="1"/>
          </p:cNvSpPr>
          <p:nvPr>
            <p:ph type="ctrTitle"/>
          </p:nvPr>
        </p:nvSpPr>
        <p:spPr>
          <a:xfrm>
            <a:off x="685800" y="970071"/>
            <a:ext cx="7772400" cy="1060078"/>
          </a:xfrm>
          <a:prstGeom prst="rect">
            <a:avLst/>
          </a:prstGeom>
        </p:spPr>
        <p:txBody>
          <a:bodyPr lIns="0" tIns="0" rIns="0" bIns="0">
            <a:normAutofit/>
          </a:bodyPr>
          <a:lstStyle/>
          <a:p>
            <a:pPr lvl="0" algn="l">
              <a:defRPr sz="1800" b="0" cap="none"/>
            </a:pPr>
            <a:r>
              <a:rPr lang="en-US" sz="3200" b="1" cap="all" dirty="0" smtClean="0"/>
              <a:t>	</a:t>
            </a:r>
            <a:r>
              <a:rPr sz="3200" b="1" cap="all" dirty="0" smtClean="0"/>
              <a:t>Purpose</a:t>
            </a:r>
            <a:endParaRPr sz="3200" b="1" cap="all" dirty="0"/>
          </a:p>
        </p:txBody>
      </p:sp>
      <p:sp>
        <p:nvSpPr>
          <p:cNvPr id="71" name="Shape 71"/>
          <p:cNvSpPr>
            <a:spLocks noGrp="1"/>
          </p:cNvSpPr>
          <p:nvPr>
            <p:ph type="subTitle" idx="1"/>
          </p:nvPr>
        </p:nvSpPr>
        <p:spPr>
          <a:xfrm>
            <a:off x="1371600" y="2395176"/>
            <a:ext cx="7086600" cy="3243625"/>
          </a:xfrm>
          <a:prstGeom prst="rect">
            <a:avLst/>
          </a:prstGeom>
        </p:spPr>
        <p:txBody>
          <a:bodyPr>
            <a:normAutofit/>
          </a:bodyPr>
          <a:lstStyle>
            <a:lvl1pPr>
              <a:lnSpc>
                <a:spcPct val="80000"/>
              </a:lnSpc>
              <a:defRPr sz="2300" spc="300"/>
            </a:lvl1pPr>
          </a:lstStyle>
          <a:p>
            <a:pPr lvl="0" algn="l">
              <a:defRPr sz="1800" cap="none" spc="0"/>
            </a:pPr>
            <a:r>
              <a:rPr sz="2300" cap="all" spc="300" dirty="0" smtClean="0"/>
              <a:t>To </a:t>
            </a:r>
            <a:r>
              <a:rPr sz="2300" cap="all" spc="300" dirty="0"/>
              <a:t>improve P-12 </a:t>
            </a:r>
            <a:r>
              <a:rPr sz="2300" cap="all" spc="300" dirty="0" smtClean="0"/>
              <a:t>studentlearning</a:t>
            </a:r>
            <a:r>
              <a:rPr sz="2300" cap="all" spc="300" dirty="0"/>
              <a:t>, the Ohio Clinical </a:t>
            </a:r>
            <a:r>
              <a:rPr lang="en-US" sz="2300" cap="all" spc="300" dirty="0" smtClean="0"/>
              <a:t>	</a:t>
            </a:r>
            <a:r>
              <a:rPr sz="2300" cap="all" spc="300" dirty="0" smtClean="0"/>
              <a:t>Alliance </a:t>
            </a:r>
            <a:r>
              <a:rPr sz="2300" cap="all" spc="300" dirty="0"/>
              <a:t>for Educator </a:t>
            </a:r>
            <a:r>
              <a:rPr sz="2300" cap="all" spc="300" dirty="0" smtClean="0"/>
              <a:t>preparation </a:t>
            </a:r>
            <a:r>
              <a:rPr sz="2300" cap="all" spc="300" dirty="0"/>
              <a:t>is established </a:t>
            </a:r>
            <a:r>
              <a:rPr sz="2300" cap="all" spc="300" dirty="0" smtClean="0"/>
              <a:t>to </a:t>
            </a:r>
            <a:r>
              <a:rPr sz="2300" cap="all" spc="300" dirty="0"/>
              <a:t>advance and promote </a:t>
            </a:r>
            <a:r>
              <a:rPr sz="2300" cap="all" spc="300" dirty="0" smtClean="0"/>
              <a:t>practices </a:t>
            </a:r>
            <a:r>
              <a:rPr sz="2300" cap="all" spc="300" dirty="0"/>
              <a:t>and  policies to </a:t>
            </a:r>
            <a:r>
              <a:rPr sz="2300" cap="all" spc="300" dirty="0" smtClean="0"/>
              <a:t>transform </a:t>
            </a:r>
            <a:r>
              <a:rPr sz="2300" cap="all" spc="300" dirty="0"/>
              <a:t>clinical </a:t>
            </a:r>
            <a:r>
              <a:rPr sz="2300" cap="all" spc="300" dirty="0" smtClean="0"/>
              <a:t>preparation </a:t>
            </a:r>
            <a:r>
              <a:rPr sz="2300" cap="all" spc="300" dirty="0"/>
              <a:t>through </a:t>
            </a:r>
            <a:r>
              <a:rPr lang="en-US" sz="2300" cap="all" spc="300" dirty="0" smtClean="0"/>
              <a:t>	</a:t>
            </a:r>
            <a:r>
              <a:rPr sz="2300" cap="all" spc="300" dirty="0" smtClean="0"/>
              <a:t>collaborative </a:t>
            </a:r>
            <a:r>
              <a:rPr sz="2300" cap="all" spc="300" dirty="0"/>
              <a:t>partnerships </a:t>
            </a:r>
            <a:r>
              <a:rPr sz="2300" cap="all" spc="300" dirty="0" smtClean="0"/>
              <a:t>among </a:t>
            </a:r>
            <a:r>
              <a:rPr sz="2300" cap="all" spc="300" dirty="0"/>
              <a:t>districts, </a:t>
            </a:r>
            <a:r>
              <a:rPr sz="2300" cap="all" spc="300" dirty="0" smtClean="0"/>
              <a:t>associations</a:t>
            </a:r>
            <a:r>
              <a:rPr sz="2300" cap="all" spc="300" dirty="0"/>
              <a:t>, and higher </a:t>
            </a:r>
            <a:r>
              <a:rPr lang="en-US" sz="2300" cap="all" spc="300" dirty="0" smtClean="0"/>
              <a:t>	</a:t>
            </a:r>
            <a:r>
              <a:rPr sz="2300" cap="all" spc="300" dirty="0" smtClean="0"/>
              <a:t>education</a:t>
            </a:r>
            <a:r>
              <a:rPr sz="2300" cap="all" spc="300" dirty="0"/>
              <a:t>.</a:t>
            </a: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Shape 73"/>
          <p:cNvSpPr>
            <a:spLocks noGrp="1"/>
          </p:cNvSpPr>
          <p:nvPr>
            <p:ph type="ctrTitle"/>
          </p:nvPr>
        </p:nvSpPr>
        <p:spPr>
          <a:xfrm>
            <a:off x="685800" y="970071"/>
            <a:ext cx="7772400" cy="1060078"/>
          </a:xfrm>
          <a:prstGeom prst="rect">
            <a:avLst/>
          </a:prstGeom>
        </p:spPr>
        <p:txBody>
          <a:bodyPr lIns="0" tIns="0" rIns="0" bIns="0">
            <a:normAutofit/>
          </a:bodyPr>
          <a:lstStyle/>
          <a:p>
            <a:pPr lvl="0" algn="l">
              <a:defRPr sz="1800" b="0" cap="none"/>
            </a:pPr>
            <a:r>
              <a:rPr sz="3200" b="1" cap="all" dirty="0"/>
              <a:t>Our Commitment</a:t>
            </a:r>
          </a:p>
        </p:txBody>
      </p:sp>
      <p:sp>
        <p:nvSpPr>
          <p:cNvPr id="74" name="Shape 74"/>
          <p:cNvSpPr>
            <a:spLocks noGrp="1"/>
          </p:cNvSpPr>
          <p:nvPr>
            <p:ph type="subTitle" idx="1"/>
          </p:nvPr>
        </p:nvSpPr>
        <p:spPr>
          <a:xfrm>
            <a:off x="685801" y="2740199"/>
            <a:ext cx="7959018" cy="2898601"/>
          </a:xfrm>
          <a:prstGeom prst="rect">
            <a:avLst/>
          </a:prstGeom>
        </p:spPr>
        <p:txBody>
          <a:bodyPr/>
          <a:lstStyle>
            <a:lvl1pPr>
              <a:lnSpc>
                <a:spcPct val="80000"/>
              </a:lnSpc>
              <a:defRPr sz="2500" spc="300"/>
            </a:lvl1pPr>
          </a:lstStyle>
          <a:p>
            <a:pPr lvl="0" algn="l">
              <a:defRPr sz="1800" cap="none" spc="0"/>
            </a:pPr>
            <a:r>
              <a:rPr sz="2500" cap="all" spc="300" dirty="0"/>
              <a:t>We are committed to Ohio’s future teachers working shoulder-to-shoulder with practicing educators on the real challenges of student learning from the very beginning of their teacher preparation programs.  </a:t>
            </a: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Shape 76"/>
          <p:cNvSpPr>
            <a:spLocks noGrp="1"/>
          </p:cNvSpPr>
          <p:nvPr>
            <p:ph type="ctrTitle"/>
          </p:nvPr>
        </p:nvSpPr>
        <p:spPr>
          <a:xfrm>
            <a:off x="206374" y="428625"/>
            <a:ext cx="8759758" cy="5778500"/>
          </a:xfrm>
          <a:prstGeom prst="rect">
            <a:avLst/>
          </a:prstGeom>
        </p:spPr>
        <p:txBody>
          <a:bodyPr lIns="0" tIns="0" rIns="0" bIns="0">
            <a:normAutofit fontScale="90000"/>
          </a:bodyPr>
          <a:lstStyle/>
          <a:p>
            <a:pPr lvl="0" algn="l" defTabSz="365760">
              <a:defRPr sz="1800" b="0" cap="none"/>
            </a:pP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t>
            </a:r>
            <a:br>
              <a:rPr sz="1120" b="1" cap="all" dirty="0"/>
            </a:br>
            <a:r>
              <a:rPr sz="1120" b="1" cap="all" dirty="0"/>
              <a:t>	</a:t>
            </a:r>
            <a:br>
              <a:rPr sz="1120" b="1" cap="all" dirty="0"/>
            </a:br>
            <a:r>
              <a:rPr sz="1120" b="1" cap="all" dirty="0"/>
              <a:t>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t>
            </a:r>
            <a:br>
              <a:rPr sz="1120" b="1" cap="all" dirty="0"/>
            </a:br>
            <a:r>
              <a:rPr sz="1120" b="1" cap="all" dirty="0"/>
              <a:t>         </a:t>
            </a:r>
            <a:br>
              <a:rPr sz="1120" b="1" cap="all" dirty="0"/>
            </a:br>
            <a:r>
              <a:rPr lang="en-US" sz="1120" b="1" cap="all" dirty="0" smtClean="0"/>
              <a:t>			</a:t>
            </a:r>
            <a:r>
              <a:rPr sz="3100" b="1" cap="all" dirty="0" smtClean="0"/>
              <a:t>Leadership </a:t>
            </a:r>
            <a:r>
              <a:rPr sz="3100" b="1" cap="all" dirty="0"/>
              <a:t>Team Activities</a:t>
            </a:r>
            <a:br>
              <a:rPr sz="3100" b="1" cap="all" dirty="0"/>
            </a:br>
            <a:r>
              <a:rPr lang="en-US" sz="3100" b="1" cap="all" dirty="0" smtClean="0"/>
              <a:t/>
            </a:r>
            <a:br>
              <a:rPr lang="en-US" sz="3100" b="1" cap="all" dirty="0" smtClean="0"/>
            </a:br>
            <a:r>
              <a:rPr sz="3100" b="1" cap="all" dirty="0"/>
              <a:t>	</a:t>
            </a:r>
            <a:r>
              <a:rPr lang="en-US" sz="3100" b="1" cap="all" dirty="0" smtClean="0"/>
              <a:t>						</a:t>
            </a:r>
            <a:r>
              <a:rPr sz="3100" b="1" cap="all" dirty="0" smtClean="0"/>
              <a:t>August </a:t>
            </a:r>
            <a:r>
              <a:rPr sz="3100" b="1" cap="all" dirty="0"/>
              <a:t>Retreat</a:t>
            </a:r>
            <a:br>
              <a:rPr sz="3100" b="1" cap="all" dirty="0"/>
            </a:br>
            <a:r>
              <a:rPr sz="3100" b="1" cap="all" dirty="0"/>
              <a:t>	</a:t>
            </a:r>
            <a:r>
              <a:rPr lang="en-US" sz="3100" b="1" cap="all" dirty="0" smtClean="0"/>
              <a:t>						</a:t>
            </a:r>
            <a:r>
              <a:rPr lang="en-US" sz="3100" b="1" cap="all" dirty="0"/>
              <a:t>3</a:t>
            </a:r>
            <a:r>
              <a:rPr sz="3100" b="1" cap="all" dirty="0" smtClean="0"/>
              <a:t> </a:t>
            </a:r>
            <a:r>
              <a:rPr sz="3100" b="1" cap="all" dirty="0"/>
              <a:t>Follow Up Meetings</a:t>
            </a:r>
            <a:br>
              <a:rPr sz="3100" b="1" cap="all" dirty="0"/>
            </a:br>
            <a:r>
              <a:rPr sz="3100" b="1" cap="all" dirty="0"/>
              <a:t>	</a:t>
            </a:r>
            <a:r>
              <a:rPr lang="en-US" sz="3100" b="1" cap="all" dirty="0" smtClean="0"/>
              <a:t>						</a:t>
            </a:r>
            <a:r>
              <a:rPr sz="3100" b="1" cap="all" dirty="0" smtClean="0"/>
              <a:t>Communication</a:t>
            </a:r>
            <a:r>
              <a:rPr sz="3100" b="1" cap="all" dirty="0"/>
              <a:t/>
            </a:r>
            <a:br>
              <a:rPr sz="3100" b="1" cap="all" dirty="0"/>
            </a:br>
            <a:r>
              <a:rPr sz="3100" b="1" cap="all" dirty="0"/>
              <a:t>		</a:t>
            </a:r>
            <a:r>
              <a:rPr lang="en-US" sz="3100" b="1" cap="all" dirty="0" smtClean="0"/>
              <a:t>						 	</a:t>
            </a:r>
            <a:r>
              <a:rPr sz="3100" b="1" cap="all" dirty="0" smtClean="0"/>
              <a:t>Website</a:t>
            </a:r>
            <a:r>
              <a:rPr sz="3100" b="1" cap="all" dirty="0"/>
              <a:t/>
            </a:r>
            <a:br>
              <a:rPr sz="3100" b="1" cap="all" dirty="0"/>
            </a:br>
            <a:r>
              <a:rPr sz="3100" b="1" cap="all" dirty="0"/>
              <a:t>		</a:t>
            </a:r>
            <a:r>
              <a:rPr lang="en-US" sz="3100" b="1" cap="all" dirty="0" smtClean="0"/>
              <a:t>							</a:t>
            </a:r>
            <a:r>
              <a:rPr sz="3100" b="1" cap="all" dirty="0" smtClean="0"/>
              <a:t>Flyer</a:t>
            </a:r>
            <a:r>
              <a:rPr sz="3100" b="1" cap="all" dirty="0"/>
              <a:t/>
            </a:r>
            <a:br>
              <a:rPr sz="3100" b="1" cap="all" dirty="0"/>
            </a:br>
            <a:r>
              <a:rPr sz="3100" b="1" cap="all" dirty="0"/>
              <a:t>		</a:t>
            </a:r>
            <a:r>
              <a:rPr lang="en-US" sz="3100" b="1" cap="all" dirty="0" smtClean="0"/>
              <a:t>							</a:t>
            </a:r>
            <a:r>
              <a:rPr sz="3100" b="1" cap="all" dirty="0" smtClean="0"/>
              <a:t>Education </a:t>
            </a:r>
            <a:r>
              <a:rPr sz="3100" b="1" cap="all" dirty="0"/>
              <a:t>Standards Board</a:t>
            </a:r>
            <a:br>
              <a:rPr sz="3100" b="1" cap="all" dirty="0"/>
            </a:br>
            <a:r>
              <a:rPr lang="en-US" sz="3100" b="1" cap="all" dirty="0" smtClean="0"/>
              <a:t>							</a:t>
            </a:r>
            <a:r>
              <a:rPr sz="3100" b="1" cap="all" dirty="0" smtClean="0"/>
              <a:t>Established </a:t>
            </a:r>
            <a:r>
              <a:rPr sz="3100" b="1" cap="all" dirty="0"/>
              <a:t>3 design teams	</a:t>
            </a:r>
            <a:br>
              <a:rPr sz="3100" b="1" cap="all" dirty="0"/>
            </a:br>
            <a:r>
              <a:rPr sz="3100" b="1" cap="all" dirty="0"/>
              <a:t>		</a:t>
            </a:r>
            <a:br>
              <a:rPr sz="3100" b="1" cap="all" dirty="0"/>
            </a:br>
            <a:r>
              <a:rPr sz="3100" b="1" cap="all" dirty="0"/>
              <a:t/>
            </a:r>
            <a:br>
              <a:rPr sz="3100" b="1" cap="all" dirty="0"/>
            </a:br>
            <a:r>
              <a:rPr sz="3100" b="1" cap="all" dirty="0"/>
              <a:t/>
            </a:r>
            <a:br>
              <a:rPr sz="3100" b="1" cap="all" dirty="0"/>
            </a:br>
            <a:endParaRPr sz="3100" b="1" cap="all" dirty="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Shape 76"/>
          <p:cNvSpPr>
            <a:spLocks noGrp="1"/>
          </p:cNvSpPr>
          <p:nvPr>
            <p:ph type="ctrTitle"/>
          </p:nvPr>
        </p:nvSpPr>
        <p:spPr>
          <a:xfrm>
            <a:off x="206374" y="428625"/>
            <a:ext cx="8759758" cy="5778500"/>
          </a:xfrm>
          <a:prstGeom prst="rect">
            <a:avLst/>
          </a:prstGeom>
        </p:spPr>
        <p:txBody>
          <a:bodyPr lIns="0" tIns="0" rIns="0" bIns="0">
            <a:normAutofit fontScale="90000"/>
          </a:bodyPr>
          <a:lstStyle/>
          <a:p>
            <a:pPr lvl="0" algn="l" defTabSz="365760">
              <a:defRPr sz="1800" b="0" cap="none"/>
            </a:pP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t>
            </a:r>
            <a:br>
              <a:rPr sz="1120" b="1" cap="all" dirty="0"/>
            </a:br>
            <a:r>
              <a:rPr sz="1120" b="1" cap="all" dirty="0"/>
              <a:t>	</a:t>
            </a:r>
            <a:br>
              <a:rPr sz="1120" b="1" cap="all" dirty="0"/>
            </a:br>
            <a:r>
              <a:rPr sz="1120" b="1" cap="all" dirty="0"/>
              <a:t>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smtClean="0"/>
              <a:t>   </a:t>
            </a:r>
            <a:r>
              <a:rPr lang="en-US" sz="1120" b="1" cap="all" dirty="0"/>
              <a:t/>
            </a:r>
            <a:br>
              <a:rPr lang="en-US" sz="1120" b="1" cap="all" dirty="0"/>
            </a:br>
            <a:r>
              <a:rPr lang="en-US" sz="1120" b="1" cap="all" dirty="0" smtClean="0"/>
              <a:t/>
            </a:r>
            <a:br>
              <a:rPr lang="en-US" sz="1120" b="1" cap="all" dirty="0" smtClean="0"/>
            </a:br>
            <a:r>
              <a:rPr lang="en-US" sz="1120" b="1" cap="all" dirty="0"/>
              <a:t/>
            </a:r>
            <a:br>
              <a:rPr lang="en-US" sz="1120" b="1" cap="all" dirty="0"/>
            </a:br>
            <a:r>
              <a:rPr lang="en-US" sz="1120" b="1" cap="all" dirty="0" smtClean="0"/>
              <a:t>		</a:t>
            </a:r>
            <a:r>
              <a:rPr lang="en-US" sz="3100" b="1" cap="all" dirty="0" smtClean="0"/>
              <a:t>why is this relevant?</a:t>
            </a:r>
            <a:r>
              <a:rPr sz="3100" b="1" cap="all" dirty="0" smtClean="0"/>
              <a:t>	</a:t>
            </a:r>
            <a:r>
              <a:rPr lang="en-US" sz="3100" b="1" cap="all" dirty="0" smtClean="0"/>
              <a:t/>
            </a:r>
            <a:br>
              <a:rPr lang="en-US" sz="3100" b="1" cap="all" dirty="0" smtClean="0"/>
            </a:br>
            <a:r>
              <a:rPr lang="en-US" sz="3100" b="1" cap="all" dirty="0" smtClean="0"/>
              <a:t/>
            </a:r>
            <a:br>
              <a:rPr lang="en-US" sz="3100" b="1" cap="all" dirty="0" smtClean="0"/>
            </a:br>
            <a:r>
              <a:rPr lang="en-US" sz="3100" b="1" cap="all" dirty="0" smtClean="0"/>
              <a:t>			AACTE</a:t>
            </a:r>
            <a:br>
              <a:rPr lang="en-US" sz="3100" b="1" cap="all" dirty="0" smtClean="0"/>
            </a:br>
            <a:r>
              <a:rPr lang="en-US" sz="3100" b="1" cap="all" dirty="0" smtClean="0"/>
              <a:t>						Stronger and Longer Early </a:t>
            </a:r>
            <a:br>
              <a:rPr lang="en-US" sz="3100" b="1" cap="all" dirty="0" smtClean="0"/>
            </a:br>
            <a:r>
              <a:rPr lang="en-US" sz="3100" b="1" cap="all" dirty="0" smtClean="0"/>
              <a:t>											clinical experiences</a:t>
            </a:r>
            <a:r>
              <a:rPr sz="3100" b="1" cap="all" dirty="0" smtClean="0"/>
              <a:t/>
            </a:r>
            <a:br>
              <a:rPr sz="3100" b="1" cap="all" dirty="0" smtClean="0"/>
            </a:br>
            <a:r>
              <a:rPr lang="en-US" sz="3100" b="1" cap="all" dirty="0" smtClean="0"/>
              <a:t>						New approaches to partnering</a:t>
            </a:r>
            <a:br>
              <a:rPr lang="en-US" sz="3100" b="1" cap="all" dirty="0" smtClean="0"/>
            </a:br>
            <a:r>
              <a:rPr lang="en-US" sz="3100" b="1" cap="all" dirty="0" smtClean="0"/>
              <a:t>								Performance assessments</a:t>
            </a:r>
            <a:br>
              <a:rPr lang="en-US" sz="3100" b="1" cap="all" dirty="0" smtClean="0"/>
            </a:br>
            <a:r>
              <a:rPr lang="en-US" sz="3100" b="1" cap="all" dirty="0" smtClean="0"/>
              <a:t>								</a:t>
            </a:r>
            <a:r>
              <a:rPr lang="en-US" sz="3100" b="1" cap="all" dirty="0" err="1" smtClean="0"/>
              <a:t>TeachingWorks</a:t>
            </a:r>
            <a:r>
              <a:rPr lang="en-US" sz="3100" b="1" cap="all" dirty="0" smtClean="0"/>
              <a:t/>
            </a:r>
            <a:br>
              <a:rPr lang="en-US" sz="3100" b="1" cap="all" dirty="0" smtClean="0"/>
            </a:br>
            <a:r>
              <a:rPr lang="en-US" sz="3100" b="1" cap="all" dirty="0" smtClean="0"/>
              <a:t>								ETS		</a:t>
            </a:r>
            <a:br>
              <a:rPr lang="en-US" sz="3100" b="1" cap="all" dirty="0" smtClean="0"/>
            </a:br>
            <a:r>
              <a:rPr lang="en-US" sz="3100" b="1" cap="all" dirty="0"/>
              <a:t/>
            </a:r>
            <a:br>
              <a:rPr lang="en-US" sz="3100" b="1" cap="all" dirty="0"/>
            </a:br>
            <a:r>
              <a:rPr lang="en-US" sz="3100" b="1" cap="all" dirty="0" smtClean="0"/>
              <a:t>								</a:t>
            </a:r>
            <a:r>
              <a:rPr sz="3100" b="1" cap="all" dirty="0"/>
              <a:t>	</a:t>
            </a:r>
            <a:r>
              <a:rPr lang="en-US" sz="3100" b="1" cap="all" dirty="0" smtClean="0"/>
              <a:t>	</a:t>
            </a:r>
            <a:r>
              <a:rPr sz="3100" b="1" cap="all" dirty="0"/>
              <a:t/>
            </a:r>
            <a:br>
              <a:rPr sz="3100" b="1" cap="all" dirty="0"/>
            </a:br>
            <a:endParaRPr sz="3100" b="1" cap="all" dirty="0"/>
          </a:p>
        </p:txBody>
      </p:sp>
    </p:spTree>
    <p:extLst>
      <p:ext uri="{BB962C8B-B14F-4D97-AF65-F5344CB8AC3E}">
        <p14:creationId xmlns:p14="http://schemas.microsoft.com/office/powerpoint/2010/main" xmlns="" val="585672875"/>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Shape 76"/>
          <p:cNvSpPr>
            <a:spLocks noGrp="1"/>
          </p:cNvSpPr>
          <p:nvPr>
            <p:ph type="ctrTitle"/>
          </p:nvPr>
        </p:nvSpPr>
        <p:spPr>
          <a:xfrm>
            <a:off x="206374" y="428625"/>
            <a:ext cx="8759758" cy="5778500"/>
          </a:xfrm>
          <a:prstGeom prst="rect">
            <a:avLst/>
          </a:prstGeom>
        </p:spPr>
        <p:txBody>
          <a:bodyPr lIns="0" tIns="0" rIns="0" bIns="0">
            <a:normAutofit fontScale="90000"/>
          </a:bodyPr>
          <a:lstStyle/>
          <a:p>
            <a:pPr lvl="0" algn="l" defTabSz="365760">
              <a:defRPr sz="1800" b="0" cap="none"/>
            </a:pP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t>
            </a:r>
            <a:br>
              <a:rPr sz="1120" b="1" cap="all" dirty="0"/>
            </a:br>
            <a:r>
              <a:rPr sz="1120" b="1" cap="all" dirty="0"/>
              <a:t>	</a:t>
            </a:r>
            <a:br>
              <a:rPr sz="1120" b="1" cap="all" dirty="0"/>
            </a:br>
            <a:r>
              <a:rPr sz="1120" b="1" cap="all" dirty="0"/>
              <a:t>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a:t/>
            </a:r>
            <a:br>
              <a:rPr sz="1120" b="1" cap="all" dirty="0"/>
            </a:br>
            <a:r>
              <a:rPr sz="1120" b="1" cap="all" dirty="0" smtClean="0"/>
              <a:t>  </a:t>
            </a:r>
            <a:r>
              <a:rPr lang="en-US" sz="1120" b="1" cap="all" dirty="0"/>
              <a:t/>
            </a:r>
            <a:br>
              <a:rPr lang="en-US" sz="1120" b="1" cap="all" dirty="0"/>
            </a:br>
            <a:r>
              <a:rPr lang="en-US" sz="1120" b="1" cap="all" dirty="0" smtClean="0"/>
              <a:t/>
            </a:r>
            <a:br>
              <a:rPr lang="en-US" sz="1120" b="1" cap="all" dirty="0" smtClean="0"/>
            </a:br>
            <a:r>
              <a:rPr lang="en-US" sz="1120" b="1" cap="all" dirty="0"/>
              <a:t/>
            </a:r>
            <a:br>
              <a:rPr lang="en-US" sz="1120" b="1" cap="all" dirty="0"/>
            </a:br>
            <a:r>
              <a:rPr lang="en-US" sz="1120" b="1" cap="all" dirty="0"/>
              <a:t/>
            </a:r>
            <a:br>
              <a:rPr lang="en-US" sz="1120" b="1" cap="all" dirty="0"/>
            </a:br>
            <a:r>
              <a:rPr lang="en-US" sz="2800" b="1" cap="all" dirty="0" smtClean="0"/>
              <a:t>		</a:t>
            </a:r>
            <a:r>
              <a:rPr lang="en-US" sz="3100" b="1" cap="all" dirty="0" smtClean="0"/>
              <a:t>BENEFITS</a:t>
            </a:r>
            <a:r>
              <a:rPr lang="en-US" sz="3100" b="1" cap="all" dirty="0"/>
              <a:t> </a:t>
            </a:r>
            <a:r>
              <a:rPr lang="en-US" sz="3100" b="1" cap="all" dirty="0" smtClean="0"/>
              <a:t>To All</a:t>
            </a:r>
            <a:r>
              <a:rPr lang="en-US" sz="3100" b="1" cap="all" dirty="0"/>
              <a:t/>
            </a:r>
            <a:br>
              <a:rPr lang="en-US" sz="3100" b="1" cap="all" dirty="0"/>
            </a:br>
            <a:r>
              <a:rPr lang="en-US" sz="1120" b="1" cap="all" dirty="0" smtClean="0"/>
              <a:t>                   	            </a:t>
            </a:r>
            <a:r>
              <a:rPr lang="en-US" sz="3100" b="1" cap="all" dirty="0" smtClean="0"/>
              <a:t>Increased P-12 student learning</a:t>
            </a:r>
            <a:br>
              <a:rPr lang="en-US" sz="3100" b="1" cap="all" dirty="0" smtClean="0"/>
            </a:br>
            <a:r>
              <a:rPr lang="en-US" sz="3100" b="1" cap="all" dirty="0"/>
              <a:t>	</a:t>
            </a:r>
            <a:r>
              <a:rPr lang="en-US" sz="3100" b="1" cap="all" dirty="0" smtClean="0"/>
              <a:t>	    Better prepared first Year TEachers</a:t>
            </a:r>
            <a:br>
              <a:rPr lang="en-US" sz="3100" b="1" cap="all" dirty="0" smtClean="0"/>
            </a:br>
            <a:r>
              <a:rPr lang="en-US" sz="3100" b="1" cap="all" dirty="0" smtClean="0"/>
              <a:t>			 Stronger parternships between schools</a:t>
            </a:r>
            <a:br>
              <a:rPr lang="en-US" sz="3100" b="1" cap="all" dirty="0" smtClean="0"/>
            </a:br>
            <a:r>
              <a:rPr lang="en-US" sz="3100" b="1" cap="all" dirty="0" smtClean="0"/>
              <a:t> 				and Universities</a:t>
            </a:r>
            <a:br>
              <a:rPr lang="en-US" sz="3100" b="1" cap="all" dirty="0" smtClean="0"/>
            </a:br>
            <a:r>
              <a:rPr lang="en-US" sz="3100" b="1" cap="all" dirty="0" smtClean="0"/>
              <a:t>															</a:t>
            </a:r>
            <a:br>
              <a:rPr lang="en-US" sz="3100" b="1" cap="all" dirty="0" smtClean="0"/>
            </a:br>
            <a:r>
              <a:rPr lang="en-US" sz="3100" b="1" cap="all" dirty="0"/>
              <a:t>	</a:t>
            </a:r>
            <a:r>
              <a:rPr lang="en-US" sz="3100" b="1" cap="all" dirty="0" smtClean="0"/>
              <a:t>	For Teacher Candidates:</a:t>
            </a:r>
            <a:br>
              <a:rPr lang="en-US" sz="3100" b="1" cap="all" dirty="0" smtClean="0"/>
            </a:br>
            <a:r>
              <a:rPr lang="en-US" sz="3100" b="1" cap="all" dirty="0"/>
              <a:t>	</a:t>
            </a:r>
            <a:r>
              <a:rPr lang="en-US" sz="3100" b="1" cap="all" dirty="0" smtClean="0"/>
              <a:t>		 Longer and Richer Clinical Experiences </a:t>
            </a:r>
            <a:br>
              <a:rPr lang="en-US" sz="3100" b="1" cap="all" dirty="0" smtClean="0"/>
            </a:br>
            <a:r>
              <a:rPr lang="en-US" sz="3100" b="1" cap="all" dirty="0"/>
              <a:t>	</a:t>
            </a:r>
            <a:r>
              <a:rPr lang="en-US" sz="3100" b="1" cap="all" dirty="0" smtClean="0"/>
              <a:t>		 Better	instructional and management 					skills							</a:t>
            </a:r>
            <a:br>
              <a:rPr lang="en-US" sz="3100" b="1" cap="all" dirty="0" smtClean="0"/>
            </a:br>
            <a:r>
              <a:rPr lang="en-US" sz="3100" b="1" cap="all" dirty="0"/>
              <a:t>	</a:t>
            </a:r>
            <a:r>
              <a:rPr lang="en-US" sz="3100" b="1" cap="all" dirty="0" smtClean="0"/>
              <a:t>		  Seamless Transition to first year</a:t>
            </a:r>
            <a:br>
              <a:rPr lang="en-US" sz="3100" b="1" cap="all" dirty="0" smtClean="0"/>
            </a:br>
            <a:r>
              <a:rPr lang="en-US" sz="3100" b="1" cap="all" dirty="0"/>
              <a:t>	</a:t>
            </a:r>
            <a:r>
              <a:rPr lang="en-US" sz="3100" b="1" cap="all" dirty="0" smtClean="0"/>
              <a:t>				 Teaching	</a:t>
            </a:r>
            <a:r>
              <a:rPr sz="3100" b="1" cap="all" dirty="0"/>
              <a:t>	</a:t>
            </a:r>
            <a:r>
              <a:rPr lang="en-US" sz="3100" b="1" cap="all" dirty="0" smtClean="0"/>
              <a:t>	</a:t>
            </a:r>
            <a:r>
              <a:rPr sz="3100" b="1" cap="all" dirty="0"/>
              <a:t/>
            </a:r>
            <a:br>
              <a:rPr sz="3100" b="1" cap="all" dirty="0"/>
            </a:br>
            <a:endParaRPr sz="3100" b="1" cap="all" dirty="0"/>
          </a:p>
        </p:txBody>
      </p:sp>
    </p:spTree>
    <p:extLst>
      <p:ext uri="{BB962C8B-B14F-4D97-AF65-F5344CB8AC3E}">
        <p14:creationId xmlns:p14="http://schemas.microsoft.com/office/powerpoint/2010/main" xmlns="" val="1439639028"/>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theme/theme1.xml><?xml version="1.0" encoding="utf-8"?>
<a:theme xmlns:a="http://schemas.openxmlformats.org/drawingml/2006/main" name="Revolution">
  <a:themeElements>
    <a:clrScheme name="Revolution">
      <a:dk1>
        <a:sysClr val="windowText" lastClr="000000"/>
      </a:dk1>
      <a:lt1>
        <a:sysClr val="window" lastClr="FFFFFF"/>
      </a:lt1>
      <a:dk2>
        <a:srgbClr val="1B3861"/>
      </a:dk2>
      <a:lt2>
        <a:srgbClr val="38ABED"/>
      </a:lt2>
      <a:accent1>
        <a:srgbClr val="0C5986"/>
      </a:accent1>
      <a:accent2>
        <a:srgbClr val="DDF53D"/>
      </a:accent2>
      <a:accent3>
        <a:srgbClr val="508709"/>
      </a:accent3>
      <a:accent4>
        <a:srgbClr val="BF5E00"/>
      </a:accent4>
      <a:accent5>
        <a:srgbClr val="9C0001"/>
      </a:accent5>
      <a:accent6>
        <a:srgbClr val="660075"/>
      </a:accent6>
      <a:hlink>
        <a:srgbClr val="ABF24D"/>
      </a:hlink>
      <a:folHlink>
        <a:srgbClr val="A0E7FB"/>
      </a:folHlink>
    </a:clrScheme>
    <a:fontScheme name="Revolution">
      <a:majorFont>
        <a:latin typeface="Trebuchet MS"/>
        <a:ea typeface=""/>
        <a:cs typeface=""/>
        <a:font script="Jpan" typeface="ＭＳ ゴシック"/>
        <a:font script="Hans" typeface="宋体"/>
        <a:font script="Hant" typeface="新細明體"/>
      </a:majorFont>
      <a:minorFont>
        <a:latin typeface="Trebuchet MS"/>
        <a:ea typeface=""/>
        <a:cs typeface=""/>
        <a:font script="Jpan" typeface="ＭＳ ゴシック"/>
        <a:font script="Hans" typeface="宋体"/>
        <a:font script="Hant" typeface="新細明體"/>
      </a:minorFont>
    </a:fontScheme>
    <a:fmtScheme name="Revolution">
      <a:fillStyleLst>
        <a:solidFill>
          <a:schemeClr val="phClr"/>
        </a:solidFill>
        <a:solidFill>
          <a:schemeClr val="phClr"/>
        </a:soli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3175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0800000">
              <a:srgbClr val="808080">
                <a:alpha val="75000"/>
              </a:srgbClr>
            </a:innerShdw>
          </a:effectLst>
        </a:effectStyle>
        <a:effectStyle>
          <a:effectLst>
            <a:innerShdw blurRad="50800" dist="25400" dir="13500000">
              <a:srgbClr val="808080">
                <a:alpha val="75000"/>
              </a:srgbClr>
            </a:innerShdw>
            <a:outerShdw blurRad="63500" dist="50800" dir="5400000" algn="br" rotWithShape="0">
              <a:srgbClr val="000000">
                <a:alpha val="35000"/>
              </a:srgbClr>
            </a:outerShdw>
          </a:effectLst>
          <a:scene3d>
            <a:camera prst="orthographicFront">
              <a:rot lat="0" lon="0" rev="0"/>
            </a:camera>
            <a:lightRig rig="threePt" dir="tl">
              <a:rot lat="0" lon="0" rev="11400000"/>
            </a:lightRig>
          </a:scene3d>
          <a:sp3d contourW="12700" prstMaterial="softmetal">
            <a:bevelT w="63500" h="25400" prst="angle"/>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797B7E"/>
      </a:accent1>
      <a:accent2>
        <a:srgbClr val="F96A1B"/>
      </a:accent2>
      <a:accent3>
        <a:srgbClr val="08A1D9"/>
      </a:accent3>
      <a:accent4>
        <a:srgbClr val="7C984A"/>
      </a:accent4>
      <a:accent5>
        <a:srgbClr val="C2AD8D"/>
      </a:accent5>
      <a:accent6>
        <a:srgbClr val="506E94"/>
      </a:accent6>
      <a:hlink>
        <a:srgbClr val="0000FF"/>
      </a:hlink>
      <a:folHlink>
        <a:srgbClr val="FF00FF"/>
      </a:folHlink>
    </a:clrScheme>
    <a:fontScheme name="Default">
      <a:majorFont>
        <a:latin typeface="Avenir Roman"/>
        <a:ea typeface="Avenir Roman"/>
        <a:cs typeface="Avenir Roman"/>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797B7E"/>
          </a:solidFill>
          <a:prstDash val="solid"/>
          <a:bevel/>
        </a:ln>
        <a:effectLst>
          <a:outerShdw blurRad="38100" dist="23000" dir="5400000" rotWithShape="0">
            <a:srgbClr val="000000">
              <a:alpha val="35000"/>
            </a:srgbClr>
          </a:outerShdw>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Franklin Gothic Book"/>
            <a:ea typeface="Franklin Gothic Book"/>
            <a:cs typeface="Franklin Gothic Book"/>
            <a:sym typeface="Franklin Gothic Book"/>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797B7E"/>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Franklin Gothic Book"/>
            <a:ea typeface="Franklin Gothic Book"/>
            <a:cs typeface="Franklin Gothic Book"/>
            <a:sym typeface="Franklin Gothic Book"/>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Revolution.thmx</Template>
  <TotalTime>118</TotalTime>
  <Words>412</Words>
  <Application>Microsoft Office PowerPoint</Application>
  <PresentationFormat>On-screen Show (4:3)</PresentationFormat>
  <Paragraphs>123</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Revolution</vt:lpstr>
      <vt:lpstr> REPORT ON THE OHIO CLINICAL ALLIANCE  OCTEO Conference  Dublin, Ohio  March 6, 2015</vt:lpstr>
      <vt:lpstr>Slide 2</vt:lpstr>
      <vt:lpstr>  Organization</vt:lpstr>
      <vt:lpstr> Leadership Team</vt:lpstr>
      <vt:lpstr> Purpose</vt:lpstr>
      <vt:lpstr>Our Commitment</vt:lpstr>
      <vt:lpstr>                                                                                Leadership Team Activities         August Retreat        3 Follow Up Meetings        Communication           Website          Flyer          Education Standards Board        Established 3 design teams       </vt:lpstr>
      <vt:lpstr>                                                           why is this relevant?      AACTE       Stronger and Longer Early             clinical experiences       New approaches to partnering         Performance assessments         TeachingWorks         ETS               </vt:lpstr>
      <vt:lpstr>                                                           BENEFITS To All                                 Increased P-12 student learning       Better prepared first Year TEachers     Stronger parternships between schools      and Universities                   For Teacher Candidates:     Longer and Richer Clinical Experiences      Better instructional and management      skills             Seamless Transition to first year       Teaching    </vt:lpstr>
      <vt:lpstr>                                                          BENEFITs to Parents    Better Student to teacher ratio    More Individualized instruction    More Attention for your Child     Benefits for Teachers          An EXTRA Pair of Skilled hands           More Opportunities to differentiate    Professional Growth                             </vt:lpstr>
      <vt:lpstr>                                                                 BENEFITs to ADMINISTRATORS    Two teachers in the classroom    Added Capacity for serving students     Teacher Preparation aligned with OTES                                          </vt:lpstr>
      <vt:lpstr>                                                          If it’s so good, why haven’t we done it                before?           Resources          Staffing          Beliefs about teacher preparation         Beliefs about knowledge construction                      </vt:lpstr>
      <vt:lpstr>                                                          AACTE PResentation    Design-Based Improvement Reseach    Improvement Science    Network Improvement Communities      Addresses Two Problems          Changing highly complex systems     Speed of Change                      </vt:lpstr>
      <vt:lpstr>                                                          How does Ohio Clinical Alliance solve those     Problems?       Statewide Collaboration   Design teams to support complex     Change process                              </vt:lpstr>
      <vt:lpstr>                                                          How does Ohio Clinical Alliance solve those     Problems?       Statewide Collaboration   Design teams to support complex     Change process                               </vt:lpstr>
      <vt:lpstr>                                                          Small Partnership Grants       Karen Kaye – Baldwin Wallace    Todd Hawley – Kent State University   Melissa Asken Edgehouws – Mount Union     University                                </vt:lpstr>
      <vt:lpstr>Design Teams</vt:lpstr>
      <vt:lpstr>Clinical Partnership Design Team</vt:lpstr>
      <vt:lpstr>Clinical Partnership Design Team</vt:lpstr>
      <vt:lpstr>Clinical Educator Design Team</vt:lpstr>
      <vt:lpstr>Clinical Educator Design Team</vt:lpstr>
      <vt:lpstr>Clinical Experiences Design Team</vt:lpstr>
      <vt:lpstr>Developmental Framework</vt:lpstr>
      <vt:lpstr>Performance-Based Assessments for Early Clinical Experiences</vt:lpstr>
      <vt:lpstr>Interview Study</vt:lpstr>
      <vt:lpstr>CLINICAL EXPERIENCES DESIGN TEAM </vt:lpstr>
      <vt:lpstr>VISION FOR TEACHER EDUCATION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OCTEO Conference  Dublin, Ohio  March 5, 2015</dc:title>
  <dc:creator>user</dc:creator>
  <cp:lastModifiedBy>user</cp:lastModifiedBy>
  <cp:revision>15</cp:revision>
  <dcterms:modified xsi:type="dcterms:W3CDTF">2015-03-06T12:57:55Z</dcterms:modified>
</cp:coreProperties>
</file>