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5" r:id="rId6"/>
    <p:sldId id="261" r:id="rId7"/>
    <p:sldId id="260" r:id="rId8"/>
    <p:sldId id="266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81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A46D4-B415-2C42-A13E-A09875809767}" type="datetimeFigureOut">
              <a:rPr lang="en-US" smtClean="0"/>
              <a:t>1/15/15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50981-B033-6345-8188-5E5ECCF96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5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0981-B033-6345-8188-5E5ECCF963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12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F139-9A26-214C-B39C-727593B5F27D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D922A-6C84-5443-99AB-D0C036AD5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F139-9A26-214C-B39C-727593B5F27D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D922A-6C84-5443-99AB-D0C036AD5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3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F139-9A26-214C-B39C-727593B5F27D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D922A-6C84-5443-99AB-D0C036AD5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1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F139-9A26-214C-B39C-727593B5F27D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D922A-6C84-5443-99AB-D0C036AD5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85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F139-9A26-214C-B39C-727593B5F27D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D922A-6C84-5443-99AB-D0C036AD5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7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F139-9A26-214C-B39C-727593B5F27D}" type="datetimeFigureOut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D922A-6C84-5443-99AB-D0C036AD5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8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F139-9A26-214C-B39C-727593B5F27D}" type="datetimeFigureOut">
              <a:rPr lang="en-US" smtClean="0"/>
              <a:t>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D922A-6C84-5443-99AB-D0C036AD5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66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F139-9A26-214C-B39C-727593B5F27D}" type="datetimeFigureOut">
              <a:rPr lang="en-US" smtClean="0"/>
              <a:t>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D922A-6C84-5443-99AB-D0C036AD5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F139-9A26-214C-B39C-727593B5F27D}" type="datetimeFigureOut">
              <a:rPr lang="en-US" smtClean="0"/>
              <a:t>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D922A-6C84-5443-99AB-D0C036AD5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1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F139-9A26-214C-B39C-727593B5F27D}" type="datetimeFigureOut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D922A-6C84-5443-99AB-D0C036AD5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47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F139-9A26-214C-B39C-727593B5F27D}" type="datetimeFigureOut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D922A-6C84-5443-99AB-D0C036AD5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5F139-9A26-214C-B39C-727593B5F27D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922A-6C84-5443-99AB-D0C036AD5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8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92668"/>
            <a:ext cx="7772400" cy="300778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Does working in collaborative groups during vocabulary instruction improve students’ comprehension of vocabulary words?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03332"/>
            <a:ext cx="6400800" cy="1202267"/>
          </a:xfrm>
        </p:spPr>
        <p:txBody>
          <a:bodyPr>
            <a:normAutofit/>
          </a:bodyPr>
          <a:lstStyle/>
          <a:p>
            <a:r>
              <a:rPr lang="en-US" dirty="0" smtClean="0"/>
              <a:t>Katharina Cerny</a:t>
            </a:r>
          </a:p>
          <a:p>
            <a:r>
              <a:rPr lang="en-US" dirty="0" smtClean="0"/>
              <a:t>MUST Intern </a:t>
            </a:r>
          </a:p>
          <a:p>
            <a:endParaRPr lang="en-US" dirty="0"/>
          </a:p>
        </p:txBody>
      </p:sp>
      <p:pic>
        <p:nvPicPr>
          <p:cNvPr id="4" name="Picture 3" descr="4-00235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33" y="3214496"/>
            <a:ext cx="2806700" cy="206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1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eep-calm-and-enjoy-english-class-29.png"/>
          <p:cNvPicPr>
            <a:picLocks noGrp="1" noChangeAspect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068" r="-56068"/>
          <a:stretch>
            <a:fillRect/>
          </a:stretch>
        </p:blipFill>
        <p:spPr>
          <a:xfrm>
            <a:off x="457200" y="274639"/>
            <a:ext cx="11469191" cy="6307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49388" cy="11430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	By the end of the third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quarter, students’ </a:t>
            </a:r>
            <a:r>
              <a:rPr lang="en-US" dirty="0" smtClean="0"/>
              <a:t>ability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to use </a:t>
            </a:r>
            <a:r>
              <a:rPr lang="en-US" dirty="0" smtClean="0"/>
              <a:t>vocabulary words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will </a:t>
            </a:r>
            <a:r>
              <a:rPr lang="en-US" dirty="0" smtClean="0"/>
              <a:t>increase due </a:t>
            </a:r>
            <a:r>
              <a:rPr lang="en-US" dirty="0" smtClean="0"/>
              <a:t>to the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think</a:t>
            </a:r>
            <a:r>
              <a:rPr lang="en-US" dirty="0" smtClean="0"/>
              <a:t>-pair-</a:t>
            </a:r>
            <a:r>
              <a:rPr lang="en-US" dirty="0" smtClean="0"/>
              <a:t>share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technique.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Thank you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4676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/>
              <a:t>Baleghizadeh</a:t>
            </a:r>
            <a:r>
              <a:rPr lang="en-US" sz="2400" dirty="0" smtClean="0"/>
              <a:t>, S. (2010). The effect of pair work on a word-  	building task. </a:t>
            </a:r>
            <a:r>
              <a:rPr lang="en-US" sz="2400" i="1" dirty="0" smtClean="0"/>
              <a:t>ELT  	Journal: English Language Teachers 	Journal, 64</a:t>
            </a:r>
            <a:r>
              <a:rPr lang="en-US" sz="2400" dirty="0" smtClean="0"/>
              <a:t>(4), 405-413. doi:10.1093/</a:t>
            </a:r>
            <a:r>
              <a:rPr lang="en-US" sz="2400" dirty="0" err="1" smtClean="0"/>
              <a:t>elt</a:t>
            </a:r>
            <a:r>
              <a:rPr lang="en-US" sz="2400" dirty="0" smtClean="0"/>
              <a:t>/ccp097</a:t>
            </a:r>
          </a:p>
          <a:p>
            <a:pPr marL="0" indent="0">
              <a:buNone/>
            </a:pPr>
            <a:r>
              <a:rPr lang="en-US" sz="2400" dirty="0" smtClean="0"/>
              <a:t>Harmer, J. (2001). </a:t>
            </a:r>
            <a:r>
              <a:rPr lang="en-US" sz="2400" i="1" dirty="0" smtClean="0"/>
              <a:t>The Practice of English Language Teaching 	</a:t>
            </a:r>
            <a:r>
              <a:rPr lang="en-US" sz="2400" dirty="0" smtClean="0"/>
              <a:t>(Third edition). Harlow, UK: Longman.</a:t>
            </a:r>
          </a:p>
          <a:p>
            <a:pPr marL="0" indent="0">
              <a:buNone/>
            </a:pPr>
            <a:r>
              <a:rPr lang="en-US" sz="2400" dirty="0" smtClean="0"/>
              <a:t>Johnson, D. W. and R. T. Johnson. (1991). </a:t>
            </a:r>
            <a:r>
              <a:rPr lang="en-US" sz="2400" i="1" dirty="0" smtClean="0"/>
              <a:t>Learning Together and	 Alone </a:t>
            </a:r>
            <a:r>
              <a:rPr lang="en-US" sz="2400" dirty="0" smtClean="0"/>
              <a:t>(Third edition). Englewood Cliffs, NJ: </a:t>
            </a:r>
            <a:r>
              <a:rPr lang="en-US" sz="2400" dirty="0" err="1" smtClean="0"/>
              <a:t>Allyn</a:t>
            </a:r>
            <a:r>
              <a:rPr lang="en-US" sz="2400" dirty="0" smtClean="0"/>
              <a:t> &amp; Bacon.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942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Katharina ‘Katie’ Cerny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0" y="427038"/>
            <a:ext cx="9144000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390" y="3362334"/>
            <a:ext cx="1299633" cy="12906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Cleveland born and raised </a:t>
            </a:r>
          </a:p>
          <a:p>
            <a:pPr lvl="1"/>
            <a:r>
              <a:rPr lang="en-US" dirty="0" smtClean="0"/>
              <a:t>Daughter of teacher/principal</a:t>
            </a:r>
          </a:p>
          <a:p>
            <a:r>
              <a:rPr lang="en-US" dirty="0" smtClean="0"/>
              <a:t>Attended Holy Name High School (‘10), University of Dayton (‘14)</a:t>
            </a:r>
          </a:p>
          <a:p>
            <a:r>
              <a:rPr lang="en-US" dirty="0" smtClean="0"/>
              <a:t>English major </a:t>
            </a:r>
          </a:p>
          <a:p>
            <a:pPr lvl="1"/>
            <a:r>
              <a:rPr lang="en-US" dirty="0" smtClean="0"/>
              <a:t>Studied English literature in Italy for four months</a:t>
            </a:r>
          </a:p>
          <a:p>
            <a:r>
              <a:rPr lang="en-US" dirty="0" smtClean="0"/>
              <a:t>Selected as sole Literacy Graduate Assistant at Cleveland State University</a:t>
            </a:r>
            <a:endParaRPr lang="en-US" dirty="0"/>
          </a:p>
        </p:txBody>
      </p:sp>
      <p:pic>
        <p:nvPicPr>
          <p:cNvPr id="5" name="Picture 4" descr="IMG_245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896" y="427037"/>
            <a:ext cx="1651104" cy="293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9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274638"/>
            <a:ext cx="4233333" cy="1143000"/>
          </a:xfrm>
        </p:spPr>
        <p:txBody>
          <a:bodyPr/>
          <a:lstStyle/>
          <a:p>
            <a:r>
              <a:rPr lang="en-US" dirty="0" smtClean="0"/>
              <a:t>Abstract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Collaborative vs. Traditional</a:t>
            </a:r>
          </a:p>
          <a:p>
            <a:r>
              <a:rPr lang="en-US" dirty="0" smtClean="0"/>
              <a:t>Collaborative/Cooperative</a:t>
            </a:r>
          </a:p>
          <a:p>
            <a:pPr lvl="1"/>
            <a:r>
              <a:rPr lang="en-US" dirty="0" smtClean="0"/>
              <a:t>Cooperative learning is a specific kind of collaborative learning</a:t>
            </a:r>
          </a:p>
          <a:p>
            <a:r>
              <a:rPr lang="en-US" dirty="0" smtClean="0"/>
              <a:t>To see if students retain vocabulary words and definitions better in cooperative think-pair-share groups in comparison to traditional teacher led lessons.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4597">
            <a:off x="5670903" y="349515"/>
            <a:ext cx="2996231" cy="18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59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154"/>
            <a:ext cx="8229600" cy="31224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According to a study by </a:t>
            </a:r>
            <a:r>
              <a:rPr lang="en-US" sz="2800" dirty="0" err="1" smtClean="0"/>
              <a:t>Sasan</a:t>
            </a:r>
            <a:r>
              <a:rPr lang="en-US" sz="2800" dirty="0" smtClean="0"/>
              <a:t> </a:t>
            </a:r>
            <a:r>
              <a:rPr lang="en-US" sz="2800" dirty="0" err="1" smtClean="0"/>
              <a:t>Baleghizadeh</a:t>
            </a:r>
            <a:r>
              <a:rPr lang="en-US" sz="2800" dirty="0" smtClean="0"/>
              <a:t> (2010), participants in an experimental group followed the think-pair-share technique while the control group did the word building task individually. The experimental group achieved significantly higher scores than the controlled group. </a:t>
            </a:r>
          </a:p>
          <a:p>
            <a:endParaRPr lang="en-US" sz="2800" dirty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4060003"/>
            <a:ext cx="8572500" cy="115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400" y="5401295"/>
            <a:ext cx="88645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result of the t-test indicated that the mean score of the experimental group (12.30) is significantly different from the mean of the control group, t (25) ¼ –8.20, P ¼ .001. This indicates that the students who completed the task collaboratively through the structured pair-work design of Think-Pair-Share produced more accurate answers than those who worked individually.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83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-71437"/>
            <a:ext cx="9258300" cy="7098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Harmer (2001) states many advantages of pair work: recognizes “two heads are better than one,” increases speaking time students get during a class period, and promotes learner autonomy. 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Johnson and Johnson (1991) said cooperative learning has four defining characteristics: positive interdependence, individual accountability, cooperation, and evaluation.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3266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473565" y="1157111"/>
            <a:ext cx="4213235" cy="4915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76689"/>
          </a:xfrm>
        </p:spPr>
        <p:txBody>
          <a:bodyPr/>
          <a:lstStyle/>
          <a:p>
            <a:r>
              <a:rPr lang="en-US" dirty="0" smtClean="0"/>
              <a:t>Survey (Pre and Post Test)</a:t>
            </a:r>
          </a:p>
          <a:p>
            <a:r>
              <a:rPr lang="en-US" dirty="0" smtClean="0"/>
              <a:t>Vocabulary Worksheet</a:t>
            </a:r>
          </a:p>
          <a:p>
            <a:pPr lvl="1"/>
            <a:r>
              <a:rPr lang="en-US" dirty="0" smtClean="0"/>
              <a:t>Think-Pair-Share</a:t>
            </a:r>
          </a:p>
          <a:p>
            <a:pPr lvl="2"/>
            <a:r>
              <a:rPr lang="en-US" dirty="0" smtClean="0"/>
              <a:t>Paired by high-low ability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1312" y="3838223"/>
            <a:ext cx="33009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Vocabulary Test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0484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4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66" y="2027765"/>
            <a:ext cx="6705600" cy="278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84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Attendance is unpredictable</a:t>
            </a:r>
          </a:p>
          <a:p>
            <a:pPr lvl="1"/>
            <a:r>
              <a:rPr lang="en-US" dirty="0" smtClean="0"/>
              <a:t>Having the same students present during each vocabulary lesson</a:t>
            </a:r>
          </a:p>
          <a:p>
            <a:r>
              <a:rPr lang="en-US" dirty="0" smtClean="0"/>
              <a:t>Students willingness to communicate with their partner and not their friends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3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</a:t>
            </a:r>
          </a:p>
          <a:p>
            <a:pPr lvl="1"/>
            <a:r>
              <a:rPr lang="en-US" dirty="0" smtClean="0"/>
              <a:t>Ranking </a:t>
            </a:r>
            <a:r>
              <a:rPr lang="en-US" dirty="0"/>
              <a:t>how comfortable my students are in the following situations (1 = not at all comfortable &amp; </a:t>
            </a:r>
          </a:p>
          <a:p>
            <a:pPr marL="914400" lvl="2" indent="0">
              <a:buNone/>
            </a:pPr>
            <a:r>
              <a:rPr lang="en-US" dirty="0"/>
              <a:t>   5 = very comfortable)</a:t>
            </a:r>
          </a:p>
          <a:p>
            <a:pPr lvl="1"/>
            <a:r>
              <a:rPr lang="en-US" dirty="0"/>
              <a:t>Working Independently – </a:t>
            </a:r>
            <a:r>
              <a:rPr lang="en-US" b="1" dirty="0"/>
              <a:t>Averaged </a:t>
            </a:r>
            <a:r>
              <a:rPr lang="en-US" b="1" dirty="0">
                <a:solidFill>
                  <a:srgbClr val="FF0000"/>
                </a:solidFill>
              </a:rPr>
              <a:t>4.1</a:t>
            </a:r>
          </a:p>
          <a:p>
            <a:pPr lvl="1"/>
            <a:r>
              <a:rPr lang="en-US" dirty="0"/>
              <a:t>Working in Groups – </a:t>
            </a:r>
            <a:r>
              <a:rPr lang="en-US" b="1" dirty="0"/>
              <a:t>Averaged </a:t>
            </a:r>
            <a:r>
              <a:rPr lang="en-US" b="1" dirty="0" smtClean="0">
                <a:solidFill>
                  <a:srgbClr val="FF0000"/>
                </a:solidFill>
              </a:rPr>
              <a:t>3.5</a:t>
            </a:r>
          </a:p>
        </p:txBody>
      </p:sp>
    </p:spTree>
    <p:extLst>
      <p:ext uri="{BB962C8B-B14F-4D97-AF65-F5344CB8AC3E}">
        <p14:creationId xmlns:p14="http://schemas.microsoft.com/office/powerpoint/2010/main" val="276838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407</Words>
  <Application>Microsoft Macintosh PowerPoint</Application>
  <PresentationFormat>On-screen Show (4:3)</PresentationFormat>
  <Paragraphs>58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Does working in collaborative groups during vocabulary instruction improve students’ comprehension of vocabulary words? </vt:lpstr>
      <vt:lpstr>Katharina ‘Katie’ Cerny</vt:lpstr>
      <vt:lpstr>Abstract</vt:lpstr>
      <vt:lpstr>Literature Review</vt:lpstr>
      <vt:lpstr>Literature Review</vt:lpstr>
      <vt:lpstr>Methods </vt:lpstr>
      <vt:lpstr>Methods</vt:lpstr>
      <vt:lpstr>Limitations </vt:lpstr>
      <vt:lpstr>Findings</vt:lpstr>
      <vt:lpstr>Conclusion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Does working in collaborative groups during vocabulary instruction improve students’ comprehension of vocabulary words? </dc:title>
  <dc:creator>Katharina Cerny</dc:creator>
  <cp:lastModifiedBy>Katharina Cerny</cp:lastModifiedBy>
  <cp:revision>23</cp:revision>
  <dcterms:created xsi:type="dcterms:W3CDTF">2015-01-14T11:59:44Z</dcterms:created>
  <dcterms:modified xsi:type="dcterms:W3CDTF">2015-01-15T15:05:26Z</dcterms:modified>
</cp:coreProperties>
</file>