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669" r:id="rId1"/>
  </p:sldMasterIdLst>
  <p:notesMasterIdLst>
    <p:notesMasterId r:id="rId29"/>
  </p:notesMasterIdLst>
  <p:handoutMasterIdLst>
    <p:handoutMasterId r:id="rId30"/>
  </p:handoutMasterIdLst>
  <p:sldIdLst>
    <p:sldId id="277" r:id="rId2"/>
    <p:sldId id="278" r:id="rId3"/>
    <p:sldId id="258" r:id="rId4"/>
    <p:sldId id="259" r:id="rId5"/>
    <p:sldId id="260" r:id="rId6"/>
    <p:sldId id="262" r:id="rId7"/>
    <p:sldId id="270" r:id="rId8"/>
    <p:sldId id="271" r:id="rId9"/>
    <p:sldId id="273" r:id="rId10"/>
    <p:sldId id="286" r:id="rId11"/>
    <p:sldId id="287" r:id="rId12"/>
    <p:sldId id="288" r:id="rId13"/>
    <p:sldId id="289" r:id="rId14"/>
    <p:sldId id="266" r:id="rId15"/>
    <p:sldId id="261" r:id="rId16"/>
    <p:sldId id="263" r:id="rId17"/>
    <p:sldId id="264" r:id="rId18"/>
    <p:sldId id="265" r:id="rId19"/>
    <p:sldId id="279" r:id="rId20"/>
    <p:sldId id="280" r:id="rId21"/>
    <p:sldId id="281" r:id="rId22"/>
    <p:sldId id="282" r:id="rId23"/>
    <p:sldId id="283" r:id="rId24"/>
    <p:sldId id="284" r:id="rId25"/>
    <p:sldId id="285" r:id="rId26"/>
    <p:sldId id="290" r:id="rId27"/>
    <p:sldId id="275" r:id="rId28"/>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Garamond" pitchFamily="18" charset="0"/>
        <a:ea typeface="ヒラギノ角ゴ Pro W3"/>
        <a:cs typeface="ヒラギノ角ゴ Pro W3"/>
      </a:defRPr>
    </a:lvl1pPr>
    <a:lvl2pPr marL="457200" algn="l" defTabSz="457200" rtl="0" fontAlgn="base">
      <a:spcBef>
        <a:spcPct val="0"/>
      </a:spcBef>
      <a:spcAft>
        <a:spcPct val="0"/>
      </a:spcAft>
      <a:defRPr kern="1200">
        <a:solidFill>
          <a:schemeClr val="tx1"/>
        </a:solidFill>
        <a:latin typeface="Garamond" pitchFamily="18" charset="0"/>
        <a:ea typeface="ヒラギノ角ゴ Pro W3"/>
        <a:cs typeface="ヒラギノ角ゴ Pro W3"/>
      </a:defRPr>
    </a:lvl2pPr>
    <a:lvl3pPr marL="914400" algn="l" defTabSz="457200" rtl="0" fontAlgn="base">
      <a:spcBef>
        <a:spcPct val="0"/>
      </a:spcBef>
      <a:spcAft>
        <a:spcPct val="0"/>
      </a:spcAft>
      <a:defRPr kern="1200">
        <a:solidFill>
          <a:schemeClr val="tx1"/>
        </a:solidFill>
        <a:latin typeface="Garamond" pitchFamily="18" charset="0"/>
        <a:ea typeface="ヒラギノ角ゴ Pro W3"/>
        <a:cs typeface="ヒラギノ角ゴ Pro W3"/>
      </a:defRPr>
    </a:lvl3pPr>
    <a:lvl4pPr marL="1371600" algn="l" defTabSz="457200" rtl="0" fontAlgn="base">
      <a:spcBef>
        <a:spcPct val="0"/>
      </a:spcBef>
      <a:spcAft>
        <a:spcPct val="0"/>
      </a:spcAft>
      <a:defRPr kern="1200">
        <a:solidFill>
          <a:schemeClr val="tx1"/>
        </a:solidFill>
        <a:latin typeface="Garamond" pitchFamily="18" charset="0"/>
        <a:ea typeface="ヒラギノ角ゴ Pro W3"/>
        <a:cs typeface="ヒラギノ角ゴ Pro W3"/>
      </a:defRPr>
    </a:lvl4pPr>
    <a:lvl5pPr marL="1828800" algn="l" defTabSz="457200" rtl="0" fontAlgn="base">
      <a:spcBef>
        <a:spcPct val="0"/>
      </a:spcBef>
      <a:spcAft>
        <a:spcPct val="0"/>
      </a:spcAft>
      <a:defRPr kern="1200">
        <a:solidFill>
          <a:schemeClr val="tx1"/>
        </a:solidFill>
        <a:latin typeface="Garamond" pitchFamily="18" charset="0"/>
        <a:ea typeface="ヒラギノ角ゴ Pro W3"/>
        <a:cs typeface="ヒラギノ角ゴ Pro W3"/>
      </a:defRPr>
    </a:lvl5pPr>
    <a:lvl6pPr marL="2286000" algn="l" defTabSz="914400" rtl="0" eaLnBrk="1" latinLnBrk="0" hangingPunct="1">
      <a:defRPr kern="1200">
        <a:solidFill>
          <a:schemeClr val="tx1"/>
        </a:solidFill>
        <a:latin typeface="Garamond" pitchFamily="18" charset="0"/>
        <a:ea typeface="ヒラギノ角ゴ Pro W3"/>
        <a:cs typeface="ヒラギノ角ゴ Pro W3"/>
      </a:defRPr>
    </a:lvl6pPr>
    <a:lvl7pPr marL="2743200" algn="l" defTabSz="914400" rtl="0" eaLnBrk="1" latinLnBrk="0" hangingPunct="1">
      <a:defRPr kern="1200">
        <a:solidFill>
          <a:schemeClr val="tx1"/>
        </a:solidFill>
        <a:latin typeface="Garamond" pitchFamily="18" charset="0"/>
        <a:ea typeface="ヒラギノ角ゴ Pro W3"/>
        <a:cs typeface="ヒラギノ角ゴ Pro W3"/>
      </a:defRPr>
    </a:lvl7pPr>
    <a:lvl8pPr marL="3200400" algn="l" defTabSz="914400" rtl="0" eaLnBrk="1" latinLnBrk="0" hangingPunct="1">
      <a:defRPr kern="1200">
        <a:solidFill>
          <a:schemeClr val="tx1"/>
        </a:solidFill>
        <a:latin typeface="Garamond" pitchFamily="18" charset="0"/>
        <a:ea typeface="ヒラギノ角ゴ Pro W3"/>
        <a:cs typeface="ヒラギノ角ゴ Pro W3"/>
      </a:defRPr>
    </a:lvl8pPr>
    <a:lvl9pPr marL="3657600" algn="l" defTabSz="914400" rtl="0" eaLnBrk="1" latinLnBrk="0" hangingPunct="1">
      <a:defRPr kern="1200">
        <a:solidFill>
          <a:schemeClr val="tx1"/>
        </a:solidFill>
        <a:latin typeface="Garamond" pitchFamily="18" charset="0"/>
        <a:ea typeface="ヒラギノ角ゴ Pro W3"/>
        <a:cs typeface="ヒラギノ角ゴ Pro W3"/>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c-390" initials="p"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C12B"/>
    <a:srgbClr val="047E58"/>
    <a:srgbClr val="3A7E5A"/>
    <a:srgbClr val="E2DD09"/>
    <a:srgbClr val="5C7F53"/>
    <a:srgbClr val="DDFE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71102" autoAdjust="0"/>
  </p:normalViewPr>
  <p:slideViewPr>
    <p:cSldViewPr snapToGrid="0" snapToObjects="1">
      <p:cViewPr>
        <p:scale>
          <a:sx n="100" d="100"/>
          <a:sy n="100" d="100"/>
        </p:scale>
        <p:origin x="-294"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6" d="100"/>
          <a:sy n="66" d="100"/>
        </p:scale>
        <p:origin x="-2742"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4-03-11T13:42:35.732" idx="2">
    <p:pos x="10" y="10"/>
    <p:text>This is the solution for Educators Design Team not Partnership Design Team. To be consistent we should add a slide with the Educators problem statement and aims then list solutions. Slides 8-11 should be Educators Design Team. In addition - do we think that we need to list possible future solutions - not sure it is best use of time.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C9ADF038-EEAF-49E2-BDB7-4CE608D05B53}" type="datetimeFigureOut">
              <a:rPr lang="en-US" smtClean="0"/>
              <a:t>3/13/2014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6181828B-E956-415C-AA15-0C949270EE1C}" type="slidenum">
              <a:rPr lang="en-US" smtClean="0"/>
              <a:t>‹#›</a:t>
            </a:fld>
            <a:endParaRPr lang="en-US"/>
          </a:p>
        </p:txBody>
      </p:sp>
    </p:spTree>
    <p:extLst>
      <p:ext uri="{BB962C8B-B14F-4D97-AF65-F5344CB8AC3E}">
        <p14:creationId xmlns:p14="http://schemas.microsoft.com/office/powerpoint/2010/main" val="23955290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a:defRPr sz="1200"/>
            </a:lvl1pPr>
          </a:lstStyle>
          <a:p>
            <a:pPr>
              <a:defRPr/>
            </a:pPr>
            <a:fld id="{58B25E61-61D9-4F93-B2FC-F2DE553CE870}" type="datetimeFigureOut">
              <a:rPr lang="en-US"/>
              <a:pPr>
                <a:defRPr/>
              </a:pPr>
              <a:t>3/13/2014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21CF3895-43DB-4489-9B73-152336986713}" type="slidenum">
              <a:rPr lang="en-US"/>
              <a:pPr>
                <a:defRPr/>
              </a:pPr>
              <a:t>‹#›</a:t>
            </a:fld>
            <a:endParaRPr lang="en-US" dirty="0"/>
          </a:p>
        </p:txBody>
      </p:sp>
    </p:spTree>
    <p:extLst>
      <p:ext uri="{BB962C8B-B14F-4D97-AF65-F5344CB8AC3E}">
        <p14:creationId xmlns:p14="http://schemas.microsoft.com/office/powerpoint/2010/main" val="23237314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1CF3895-43DB-4489-9B73-152336986713}" type="slidenum">
              <a:rPr lang="en-US" smtClean="0"/>
              <a:pPr>
                <a:defRPr/>
              </a:pPr>
              <a:t>5</a:t>
            </a:fld>
            <a:endParaRPr lang="en-US" dirty="0"/>
          </a:p>
        </p:txBody>
      </p:sp>
    </p:spTree>
    <p:extLst>
      <p:ext uri="{BB962C8B-B14F-4D97-AF65-F5344CB8AC3E}">
        <p14:creationId xmlns:p14="http://schemas.microsoft.com/office/powerpoint/2010/main" val="916297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1CF3895-43DB-4489-9B73-152336986713}" type="slidenum">
              <a:rPr lang="en-US" smtClean="0"/>
              <a:pPr>
                <a:defRPr/>
              </a:pPr>
              <a:t>19</a:t>
            </a:fld>
            <a:endParaRPr lang="en-US" dirty="0"/>
          </a:p>
        </p:txBody>
      </p:sp>
    </p:spTree>
    <p:extLst>
      <p:ext uri="{BB962C8B-B14F-4D97-AF65-F5344CB8AC3E}">
        <p14:creationId xmlns:p14="http://schemas.microsoft.com/office/powerpoint/2010/main" val="5097242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EPnet.org" TargetMode="External"/><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pic>
        <p:nvPicPr>
          <p:cNvPr id="6" name="Picture 5" descr="CAEP_PPT_TitleBkgnd01.jpg"/>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1387283" y="4074273"/>
            <a:ext cx="7086600" cy="2473757"/>
          </a:xfrm>
        </p:spPr>
        <p:txBody>
          <a:bodyPr anchor="t" anchorCtr="0"/>
          <a:lstStyle>
            <a:lvl1pPr>
              <a:lnSpc>
                <a:spcPct val="100000"/>
              </a:lnSpc>
              <a:defRPr b="1">
                <a:solidFill>
                  <a:srgbClr val="047E58"/>
                </a:solidFill>
                <a:latin typeface="Century Gothic"/>
                <a:cs typeface="Century Gothic"/>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5311152"/>
            <a:ext cx="6400800" cy="1463409"/>
          </a:xfrm>
        </p:spPr>
        <p:txBody>
          <a:bodyPr/>
          <a:lstStyle>
            <a:lvl1pPr marL="0" indent="0" algn="l">
              <a:buNone/>
              <a:defRPr sz="2000">
                <a:solidFill>
                  <a:schemeClr val="tx1"/>
                </a:solidFill>
                <a:latin typeface="Century Gothic"/>
                <a:cs typeface="Century Gothic"/>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Rectangle 9"/>
          <p:cNvSpPr/>
          <p:nvPr userDrawn="1"/>
        </p:nvSpPr>
        <p:spPr>
          <a:xfrm>
            <a:off x="0" y="5821999"/>
            <a:ext cx="9144000" cy="1036001"/>
          </a:xfrm>
          <a:prstGeom prst="rect">
            <a:avLst/>
          </a:prstGeom>
          <a:gradFill>
            <a:gsLst>
              <a:gs pos="0">
                <a:srgbClr val="DDC12B">
                  <a:alpha val="40000"/>
                </a:srgbClr>
              </a:gs>
              <a:gs pos="100000">
                <a:schemeClr val="bg1">
                  <a:alpha val="0"/>
                </a:schemeClr>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userDrawn="1"/>
        </p:nvSpPr>
        <p:spPr>
          <a:xfrm>
            <a:off x="1371600" y="6424252"/>
            <a:ext cx="7315201" cy="184666"/>
          </a:xfrm>
          <a:prstGeom prst="rect">
            <a:avLst/>
          </a:prstGeom>
          <a:noFill/>
        </p:spPr>
        <p:txBody>
          <a:bodyPr wrap="square" lIns="0" tIns="0" rIns="0" bIns="0">
            <a:spAutoFit/>
          </a:bodyPr>
          <a:lstStyle/>
          <a:p>
            <a:pPr algn="l" eaLnBrk="0" fontAlgn="auto" hangingPunct="0">
              <a:spcBef>
                <a:spcPts val="0"/>
              </a:spcBef>
              <a:spcAft>
                <a:spcPts val="0"/>
              </a:spcAft>
              <a:defRPr/>
            </a:pPr>
            <a:r>
              <a:rPr lang="en-US" sz="1200" b="0" cap="all" dirty="0">
                <a:solidFill>
                  <a:srgbClr val="3A7E5A"/>
                </a:solidFill>
                <a:latin typeface="Century Gothic"/>
                <a:ea typeface="+mn-ea"/>
                <a:cs typeface="Century Gothic"/>
              </a:rPr>
              <a:t>Connect with </a:t>
            </a:r>
            <a:r>
              <a:rPr lang="en-US" sz="1200" b="0" dirty="0" smtClean="0">
                <a:solidFill>
                  <a:srgbClr val="3A7E5A"/>
                </a:solidFill>
                <a:latin typeface="Century Gothic"/>
                <a:ea typeface="+mn-ea"/>
                <a:cs typeface="Century Gothic"/>
              </a:rPr>
              <a:t>CAEP </a:t>
            </a:r>
            <a:r>
              <a:rPr lang="en-US" sz="1200" b="1" dirty="0" smtClean="0">
                <a:solidFill>
                  <a:srgbClr val="DDC12B"/>
                </a:solidFill>
                <a:latin typeface="Century Gothic"/>
                <a:ea typeface="+mn-ea"/>
                <a:cs typeface="Century Gothic"/>
              </a:rPr>
              <a:t>|</a:t>
            </a:r>
            <a:r>
              <a:rPr lang="en-US" sz="1200" b="0" baseline="0" dirty="0" smtClean="0">
                <a:solidFill>
                  <a:srgbClr val="DDC12B"/>
                </a:solidFill>
                <a:latin typeface="Century Gothic"/>
                <a:ea typeface="+mn-ea"/>
                <a:cs typeface="Century Gothic"/>
              </a:rPr>
              <a:t> </a:t>
            </a:r>
            <a:r>
              <a:rPr lang="en-US" sz="1200" b="0" baseline="0" dirty="0" smtClean="0">
                <a:solidFill>
                  <a:srgbClr val="3A7E5A"/>
                </a:solidFill>
                <a:latin typeface="Century Gothic"/>
                <a:ea typeface="+mn-ea"/>
                <a:cs typeface="Century Gothic"/>
              </a:rPr>
              <a:t> </a:t>
            </a:r>
            <a:r>
              <a:rPr lang="en-US" sz="1200" u="sng" dirty="0" smtClean="0">
                <a:solidFill>
                  <a:srgbClr val="3A7E5A"/>
                </a:solidFill>
                <a:latin typeface="Century Gothic"/>
                <a:ea typeface="+mn-ea"/>
                <a:cs typeface="Century Gothic"/>
                <a:hlinkClick r:id="rId3"/>
              </a:rPr>
              <a:t>www.CAEPnet.org</a:t>
            </a:r>
            <a:r>
              <a:rPr lang="en-US" sz="1200" u="sng" baseline="0" dirty="0" smtClean="0">
                <a:solidFill>
                  <a:srgbClr val="3A7E5A"/>
                </a:solidFill>
                <a:latin typeface="Century Gothic"/>
                <a:ea typeface="+mn-ea"/>
                <a:cs typeface="Century Gothic"/>
              </a:rPr>
              <a:t> </a:t>
            </a:r>
            <a:r>
              <a:rPr lang="en-US" sz="1200" u="sng" baseline="0" dirty="0" smtClean="0">
                <a:solidFill>
                  <a:srgbClr val="DDC12B"/>
                </a:solidFill>
                <a:latin typeface="Century Gothic"/>
                <a:ea typeface="+mn-ea"/>
                <a:cs typeface="Century Gothic"/>
              </a:rPr>
              <a:t>| </a:t>
            </a:r>
            <a:r>
              <a:rPr lang="en-US" sz="1200" dirty="0" smtClean="0">
                <a:solidFill>
                  <a:srgbClr val="3A7E5A"/>
                </a:solidFill>
                <a:latin typeface="Century Gothic"/>
                <a:ea typeface="+mn-ea"/>
                <a:cs typeface="Century Gothic"/>
              </a:rPr>
              <a:t>Twitter</a:t>
            </a:r>
            <a:r>
              <a:rPr lang="en-US" sz="1200" dirty="0">
                <a:solidFill>
                  <a:srgbClr val="3A7E5A"/>
                </a:solidFill>
                <a:latin typeface="Century Gothic"/>
                <a:ea typeface="+mn-ea"/>
                <a:cs typeface="Century Gothic"/>
              </a:rPr>
              <a:t>: @CAEPupdates</a:t>
            </a:r>
          </a:p>
        </p:txBody>
      </p:sp>
      <p:cxnSp>
        <p:nvCxnSpPr>
          <p:cNvPr id="13" name="Straight Connector 12"/>
          <p:cNvCxnSpPr/>
          <p:nvPr userDrawn="1"/>
        </p:nvCxnSpPr>
        <p:spPr>
          <a:xfrm>
            <a:off x="1371600" y="6299166"/>
            <a:ext cx="7772400" cy="1588"/>
          </a:xfrm>
          <a:prstGeom prst="line">
            <a:avLst/>
          </a:prstGeom>
          <a:ln>
            <a:solidFill>
              <a:srgbClr val="DDC12B"/>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rot="5400000" flipH="1" flipV="1">
            <a:off x="-163163" y="1175586"/>
            <a:ext cx="2351172" cy="1588"/>
          </a:xfrm>
          <a:prstGeom prst="line">
            <a:avLst/>
          </a:prstGeom>
          <a:ln>
            <a:solidFill>
              <a:srgbClr val="DDC12B"/>
            </a:solidFill>
          </a:ln>
          <a:effectLst/>
        </p:spPr>
        <p:style>
          <a:lnRef idx="2">
            <a:schemeClr val="accent1"/>
          </a:lnRef>
          <a:fillRef idx="0">
            <a:schemeClr val="accent1"/>
          </a:fillRef>
          <a:effectRef idx="1">
            <a:schemeClr val="accent1"/>
          </a:effectRef>
          <a:fontRef idx="minor">
            <a:schemeClr val="tx1"/>
          </a:fontRef>
        </p:style>
      </p:cxnSp>
      <p:pic>
        <p:nvPicPr>
          <p:cNvPr id="7" name="Picture 6" descr="CAEP_LogoFnl2C.png"/>
          <p:cNvPicPr>
            <a:picLocks noChangeAspect="1"/>
          </p:cNvPicPr>
          <p:nvPr userDrawn="1"/>
        </p:nvPicPr>
        <p:blipFill>
          <a:blip r:embed="rId4"/>
          <a:stretch>
            <a:fillRect/>
          </a:stretch>
        </p:blipFill>
        <p:spPr>
          <a:xfrm>
            <a:off x="1387283" y="1429301"/>
            <a:ext cx="5732490" cy="946499"/>
          </a:xfrm>
          <a:prstGeom prst="rect">
            <a:avLst/>
          </a:prstGeom>
        </p:spPr>
      </p:pic>
      <p:sp>
        <p:nvSpPr>
          <p:cNvPr id="14" name="Rectangle 13"/>
          <p:cNvSpPr/>
          <p:nvPr userDrawn="1"/>
        </p:nvSpPr>
        <p:spPr>
          <a:xfrm rot="10800000">
            <a:off x="0" y="792"/>
            <a:ext cx="9144000" cy="1298714"/>
          </a:xfrm>
          <a:prstGeom prst="rect">
            <a:avLst/>
          </a:prstGeom>
          <a:gradFill>
            <a:gsLst>
              <a:gs pos="0">
                <a:schemeClr val="bg1">
                  <a:alpha val="70000"/>
                </a:schemeClr>
              </a:gs>
              <a:gs pos="100000">
                <a:schemeClr val="bg1">
                  <a:alpha val="0"/>
                </a:schemeClr>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458748"/>
            <a:ext cx="5486400" cy="7134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100000"/>
              </a:lnSpc>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78937"/>
            <a:ext cx="2057400" cy="5747226"/>
          </a:xfrm>
        </p:spPr>
        <p:txBody>
          <a:bodyPr vert="eaVert"/>
          <a:lstStyle>
            <a:lvl1pPr>
              <a:lnSpc>
                <a:spcPct val="100000"/>
              </a:lnSpc>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78937"/>
            <a:ext cx="6019800" cy="574722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100000"/>
              </a:lnSpc>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633965"/>
            <a:ext cx="7772400" cy="1362075"/>
          </a:xfrm>
        </p:spPr>
        <p:txBody>
          <a:bodyPr anchor="t"/>
          <a:lstStyle>
            <a:lvl1pPr algn="l">
              <a:lnSpc>
                <a:spcPct val="100000"/>
              </a:lnSpc>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100000"/>
              </a:lnSpc>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100000"/>
              </a:lnSpc>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100000"/>
              </a:lnSpc>
              <a:defRPr/>
            </a:lvl1pPr>
          </a:lstStyle>
          <a:p>
            <a:r>
              <a:rPr lang="en-US" smtClean="0"/>
              <a:t>Click to edit Master title style</a:t>
            </a:r>
            <a:endParaRPr lang="en-US" dirty="0"/>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
        <p:nvSpPr>
          <p:cNvPr id="2" name="Rounded Rectangular Callout 1"/>
          <p:cNvSpPr/>
          <p:nvPr userDrawn="1"/>
        </p:nvSpPr>
        <p:spPr>
          <a:xfrm>
            <a:off x="6653213" y="2932113"/>
            <a:ext cx="1828800" cy="1773237"/>
          </a:xfrm>
          <a:prstGeom prst="wedgeRoundRectCallo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dirty="0"/>
          </a:p>
        </p:txBody>
      </p:sp>
      <p:sp>
        <p:nvSpPr>
          <p:cNvPr id="3" name="Rounded Rectangular Callout 2"/>
          <p:cNvSpPr/>
          <p:nvPr userDrawn="1"/>
        </p:nvSpPr>
        <p:spPr>
          <a:xfrm>
            <a:off x="5478463" y="4383088"/>
            <a:ext cx="1828800" cy="1147762"/>
          </a:xfrm>
          <a:prstGeom prst="wedgeRoundRectCallo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dirty="0"/>
          </a:p>
        </p:txBody>
      </p:sp>
      <p:sp>
        <p:nvSpPr>
          <p:cNvPr id="4" name="Rounded Rectangular Callout 3"/>
          <p:cNvSpPr/>
          <p:nvPr userDrawn="1"/>
        </p:nvSpPr>
        <p:spPr>
          <a:xfrm>
            <a:off x="6021388" y="1871663"/>
            <a:ext cx="1828800" cy="1146175"/>
          </a:xfrm>
          <a:prstGeom prst="wedgeRoundRectCallo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dirty="0"/>
          </a:p>
        </p:txBody>
      </p:sp>
      <p:sp>
        <p:nvSpPr>
          <p:cNvPr id="5" name="Rounded Rectangular Callout 4"/>
          <p:cNvSpPr/>
          <p:nvPr userDrawn="1"/>
        </p:nvSpPr>
        <p:spPr>
          <a:xfrm>
            <a:off x="814388" y="3275013"/>
            <a:ext cx="1828800" cy="1147762"/>
          </a:xfrm>
          <a:prstGeom prst="wedgeRoundRectCallo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dirty="0"/>
          </a:p>
        </p:txBody>
      </p:sp>
      <p:sp>
        <p:nvSpPr>
          <p:cNvPr id="6" name="Rounded Rectangular Callout 5"/>
          <p:cNvSpPr/>
          <p:nvPr userDrawn="1"/>
        </p:nvSpPr>
        <p:spPr>
          <a:xfrm>
            <a:off x="2028825" y="3017838"/>
            <a:ext cx="3740150" cy="2165350"/>
          </a:xfrm>
          <a:prstGeom prst="wedgeRoundRectCallo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dirty="0"/>
          </a:p>
        </p:txBody>
      </p:sp>
      <p:sp>
        <p:nvSpPr>
          <p:cNvPr id="7" name="Rounded Rectangular Callout 6"/>
          <p:cNvSpPr/>
          <p:nvPr userDrawn="1"/>
        </p:nvSpPr>
        <p:spPr>
          <a:xfrm>
            <a:off x="200025" y="2222500"/>
            <a:ext cx="1828800" cy="1146175"/>
          </a:xfrm>
          <a:prstGeom prst="wedgeRoundRectCallo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dirty="0"/>
          </a:p>
        </p:txBody>
      </p:sp>
      <p:sp>
        <p:nvSpPr>
          <p:cNvPr id="8" name="Rounded Rectangular Callout 7"/>
          <p:cNvSpPr/>
          <p:nvPr userDrawn="1"/>
        </p:nvSpPr>
        <p:spPr>
          <a:xfrm>
            <a:off x="2943225" y="852488"/>
            <a:ext cx="3449638" cy="2165350"/>
          </a:xfrm>
          <a:prstGeom prst="wedgeRoundRectCallo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dirty="0"/>
          </a:p>
        </p:txBody>
      </p:sp>
      <p:sp>
        <p:nvSpPr>
          <p:cNvPr id="9" name="Rounded Rectangular Callout 8"/>
          <p:cNvSpPr/>
          <p:nvPr userDrawn="1"/>
        </p:nvSpPr>
        <p:spPr>
          <a:xfrm>
            <a:off x="1114425" y="1152525"/>
            <a:ext cx="1828800" cy="1147763"/>
          </a:xfrm>
          <a:prstGeom prst="wedgeRoundRectCallo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dirty="0"/>
          </a:p>
        </p:txBody>
      </p:sp>
      <p:sp>
        <p:nvSpPr>
          <p:cNvPr id="10" name="Rectangular Callout 9"/>
          <p:cNvSpPr/>
          <p:nvPr userDrawn="1"/>
        </p:nvSpPr>
        <p:spPr>
          <a:xfrm>
            <a:off x="1728788" y="1336675"/>
            <a:ext cx="3124200" cy="2168525"/>
          </a:xfrm>
          <a:prstGeom prst="wedgeRectCallout">
            <a:avLst>
              <a:gd name="adj1" fmla="val -50148"/>
              <a:gd name="adj2" fmla="val 79741"/>
            </a:avLst>
          </a:prstGeom>
        </p:spPr>
        <p:style>
          <a:lnRef idx="2">
            <a:schemeClr val="accent3"/>
          </a:lnRef>
          <a:fillRef idx="1">
            <a:schemeClr val="lt1"/>
          </a:fillRef>
          <a:effectRef idx="0">
            <a:schemeClr val="accent3"/>
          </a:effectRef>
          <a:fontRef idx="minor">
            <a:schemeClr val="dk1"/>
          </a:fontRef>
        </p:style>
        <p:txBody>
          <a:bodyPr anchor="ctr"/>
          <a:lstStyle/>
          <a:p>
            <a:pPr algn="ctr">
              <a:defRPr/>
            </a:pPr>
            <a:endParaRPr lang="en-US" dirty="0"/>
          </a:p>
        </p:txBody>
      </p:sp>
      <p:sp>
        <p:nvSpPr>
          <p:cNvPr id="11" name="Rectangular Callout 10"/>
          <p:cNvSpPr/>
          <p:nvPr userDrawn="1"/>
        </p:nvSpPr>
        <p:spPr>
          <a:xfrm flipH="1" flipV="1">
            <a:off x="4267200" y="2795588"/>
            <a:ext cx="2914650" cy="2211387"/>
          </a:xfrm>
          <a:prstGeom prst="wedgeRectCallout">
            <a:avLst>
              <a:gd name="adj1" fmla="val -50148"/>
              <a:gd name="adj2" fmla="val 79741"/>
            </a:avLst>
          </a:prstGeom>
        </p:spPr>
        <p:style>
          <a:lnRef idx="2">
            <a:schemeClr val="accent3"/>
          </a:lnRef>
          <a:fillRef idx="1">
            <a:schemeClr val="lt1"/>
          </a:fillRef>
          <a:effectRef idx="0">
            <a:schemeClr val="accent3"/>
          </a:effectRef>
          <a:fontRef idx="minor">
            <a:schemeClr val="dk1"/>
          </a:fontRef>
        </p:style>
        <p:txBody>
          <a:bodyPr anchor="ctr"/>
          <a:lstStyle/>
          <a:p>
            <a:pPr algn="ctr">
              <a:defRPr/>
            </a:pPr>
            <a:endParaRPr lang="en-US" dirty="0"/>
          </a:p>
        </p:txBody>
      </p:sp>
      <p:sp>
        <p:nvSpPr>
          <p:cNvPr id="12" name="TextBox 11"/>
          <p:cNvSpPr txBox="1"/>
          <p:nvPr userDrawn="1"/>
        </p:nvSpPr>
        <p:spPr>
          <a:xfrm>
            <a:off x="2160588" y="1336675"/>
            <a:ext cx="2559050" cy="1938338"/>
          </a:xfrm>
          <a:prstGeom prst="rect">
            <a:avLst/>
          </a:prstGeom>
          <a:noFill/>
        </p:spPr>
        <p:txBody>
          <a:bodyPr>
            <a:spAutoFit/>
          </a:bodyPr>
          <a:lstStyle/>
          <a:p>
            <a:pPr algn="ctr">
              <a:defRPr/>
            </a:pPr>
            <a:r>
              <a:rPr lang="en-US" sz="12000" b="1" dirty="0">
                <a:solidFill>
                  <a:schemeClr val="accent1">
                    <a:lumMod val="75000"/>
                  </a:schemeClr>
                </a:solidFill>
                <a:latin typeface="Georgia" pitchFamily="18" charset="0"/>
                <a:cs typeface="Adobe Arabic" pitchFamily="18" charset="-78"/>
              </a:rPr>
              <a:t>Q</a:t>
            </a:r>
          </a:p>
        </p:txBody>
      </p:sp>
      <p:sp>
        <p:nvSpPr>
          <p:cNvPr id="13" name="TextBox 12"/>
          <p:cNvSpPr txBox="1"/>
          <p:nvPr userDrawn="1"/>
        </p:nvSpPr>
        <p:spPr>
          <a:xfrm>
            <a:off x="3960813" y="2382838"/>
            <a:ext cx="1128712" cy="1570037"/>
          </a:xfrm>
          <a:prstGeom prst="rect">
            <a:avLst/>
          </a:prstGeom>
          <a:noFill/>
        </p:spPr>
        <p:txBody>
          <a:bodyPr>
            <a:spAutoFit/>
          </a:bodyPr>
          <a:lstStyle/>
          <a:p>
            <a:pPr algn="ctr">
              <a:defRPr/>
            </a:pPr>
            <a:r>
              <a:rPr lang="en-US" sz="9600" b="1" dirty="0">
                <a:solidFill>
                  <a:schemeClr val="accent1">
                    <a:lumMod val="75000"/>
                  </a:schemeClr>
                </a:solidFill>
                <a:latin typeface="Georgia" pitchFamily="18" charset="0"/>
                <a:cs typeface="Adobe Arabic" pitchFamily="18" charset="-78"/>
              </a:rPr>
              <a:t>&amp;</a:t>
            </a:r>
          </a:p>
        </p:txBody>
      </p:sp>
      <p:sp>
        <p:nvSpPr>
          <p:cNvPr id="14" name="TextBox 13"/>
          <p:cNvSpPr txBox="1"/>
          <p:nvPr userDrawn="1"/>
        </p:nvSpPr>
        <p:spPr>
          <a:xfrm>
            <a:off x="4251325" y="3017838"/>
            <a:ext cx="2141538" cy="1939925"/>
          </a:xfrm>
          <a:prstGeom prst="rect">
            <a:avLst/>
          </a:prstGeom>
          <a:noFill/>
        </p:spPr>
        <p:txBody>
          <a:bodyPr>
            <a:spAutoFit/>
          </a:bodyPr>
          <a:lstStyle/>
          <a:p>
            <a:pPr algn="ctr">
              <a:defRPr/>
            </a:pPr>
            <a:r>
              <a:rPr lang="en-US" sz="12000" b="1" dirty="0">
                <a:solidFill>
                  <a:schemeClr val="accent1">
                    <a:lumMod val="75000"/>
                  </a:schemeClr>
                </a:solidFill>
                <a:latin typeface="Georgia" pitchFamily="18" charset="0"/>
                <a:cs typeface="Adobe Arabic" pitchFamily="18" charset="-78"/>
              </a:rPr>
              <a:t>A</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68696"/>
            <a:ext cx="3008313" cy="1066404"/>
          </a:xfrm>
        </p:spPr>
        <p:txBody>
          <a:bodyPr anchor="b"/>
          <a:lstStyle>
            <a:lvl1pPr algn="l">
              <a:lnSpc>
                <a:spcPct val="100000"/>
              </a:lnSpc>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368696"/>
            <a:ext cx="5111750" cy="5757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46475"/>
            <a:ext cx="3008313" cy="45796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www.CAEPnet.or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descr="CAEP_PPT_Bkgnd01.jpg"/>
          <p:cNvPicPr>
            <a:picLocks noChangeAspect="1"/>
          </p:cNvPicPr>
          <p:nvPr userDrawn="1"/>
        </p:nvPicPr>
        <p:blipFill>
          <a:blip r:embed="rId14"/>
          <a:stretch>
            <a:fillRect/>
          </a:stretch>
        </p:blipFill>
        <p:spPr>
          <a:xfrm>
            <a:off x="0" y="0"/>
            <a:ext cx="9144000" cy="6858000"/>
          </a:xfrm>
          <a:prstGeom prst="rect">
            <a:avLst/>
          </a:prstGeom>
        </p:spPr>
      </p:pic>
      <p:sp>
        <p:nvSpPr>
          <p:cNvPr id="35" name="Rectangle 34"/>
          <p:cNvSpPr/>
          <p:nvPr userDrawn="1"/>
        </p:nvSpPr>
        <p:spPr>
          <a:xfrm>
            <a:off x="0" y="1591"/>
            <a:ext cx="9144000" cy="1417320"/>
          </a:xfrm>
          <a:prstGeom prst="rect">
            <a:avLst/>
          </a:prstGeom>
          <a:solidFill>
            <a:srgbClr val="047E58"/>
          </a:solidFill>
          <a:ln>
            <a:noFill/>
          </a:ln>
          <a:effectLst>
            <a:outerShdw blurRad="40005" dist="22987" dir="5400000" algn="tl" rotWithShape="0">
              <a:schemeClr val="tx1">
                <a:alpha val="30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userDrawn="1"/>
        </p:nvSpPr>
        <p:spPr>
          <a:xfrm>
            <a:off x="0" y="6140450"/>
            <a:ext cx="9144000" cy="717550"/>
          </a:xfrm>
          <a:prstGeom prst="rect">
            <a:avLst/>
          </a:prstGeom>
          <a:gradFill>
            <a:gsLst>
              <a:gs pos="0">
                <a:srgbClr val="DDC12B">
                  <a:alpha val="40000"/>
                </a:srgbClr>
              </a:gs>
              <a:gs pos="100000">
                <a:schemeClr val="bg1">
                  <a:alpha val="0"/>
                </a:schemeClr>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6" name="Title Placeholder 1"/>
          <p:cNvSpPr>
            <a:spLocks noGrp="1"/>
          </p:cNvSpPr>
          <p:nvPr>
            <p:ph type="title"/>
          </p:nvPr>
        </p:nvSpPr>
        <p:spPr bwMode="auto">
          <a:xfrm>
            <a:off x="596255" y="249238"/>
            <a:ext cx="8090546" cy="1254125"/>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596255" y="1685925"/>
            <a:ext cx="8090546" cy="44545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9" name="TextBox 8"/>
          <p:cNvSpPr txBox="1"/>
          <p:nvPr/>
        </p:nvSpPr>
        <p:spPr>
          <a:xfrm>
            <a:off x="2912937" y="6424252"/>
            <a:ext cx="5773864" cy="184666"/>
          </a:xfrm>
          <a:prstGeom prst="rect">
            <a:avLst/>
          </a:prstGeom>
          <a:noFill/>
        </p:spPr>
        <p:txBody>
          <a:bodyPr wrap="square" lIns="0" tIns="0" rIns="0" bIns="0">
            <a:spAutoFit/>
          </a:bodyPr>
          <a:lstStyle/>
          <a:p>
            <a:pPr algn="r" eaLnBrk="0" fontAlgn="auto" hangingPunct="0">
              <a:spcBef>
                <a:spcPts val="0"/>
              </a:spcBef>
              <a:spcAft>
                <a:spcPts val="0"/>
              </a:spcAft>
              <a:defRPr/>
            </a:pPr>
            <a:r>
              <a:rPr lang="en-US" sz="1200" b="0" cap="all" dirty="0">
                <a:solidFill>
                  <a:srgbClr val="3A7E5A"/>
                </a:solidFill>
                <a:latin typeface="Century Gothic"/>
                <a:ea typeface="+mn-ea"/>
                <a:cs typeface="Century Gothic"/>
              </a:rPr>
              <a:t>Connect with </a:t>
            </a:r>
            <a:r>
              <a:rPr lang="en-US" sz="1200" b="0" dirty="0" smtClean="0">
                <a:solidFill>
                  <a:srgbClr val="3A7E5A"/>
                </a:solidFill>
                <a:latin typeface="Century Gothic"/>
                <a:ea typeface="+mn-ea"/>
                <a:cs typeface="Century Gothic"/>
              </a:rPr>
              <a:t>CAEP </a:t>
            </a:r>
            <a:r>
              <a:rPr lang="en-US" sz="1200" b="1" dirty="0" smtClean="0">
                <a:solidFill>
                  <a:srgbClr val="DDC12B"/>
                </a:solidFill>
                <a:latin typeface="Century Gothic"/>
                <a:ea typeface="+mn-ea"/>
                <a:cs typeface="Century Gothic"/>
              </a:rPr>
              <a:t>|</a:t>
            </a:r>
            <a:r>
              <a:rPr lang="en-US" sz="1200" b="0" baseline="0" dirty="0" smtClean="0">
                <a:solidFill>
                  <a:srgbClr val="DDC12B"/>
                </a:solidFill>
                <a:latin typeface="Century Gothic"/>
                <a:ea typeface="+mn-ea"/>
                <a:cs typeface="Century Gothic"/>
              </a:rPr>
              <a:t> </a:t>
            </a:r>
            <a:r>
              <a:rPr lang="en-US" sz="1200" b="0" baseline="0" dirty="0" smtClean="0">
                <a:solidFill>
                  <a:srgbClr val="3A7E5A"/>
                </a:solidFill>
                <a:latin typeface="Century Gothic"/>
                <a:ea typeface="+mn-ea"/>
                <a:cs typeface="Century Gothic"/>
              </a:rPr>
              <a:t> </a:t>
            </a:r>
            <a:r>
              <a:rPr lang="en-US" sz="1200" u="sng" dirty="0" smtClean="0">
                <a:solidFill>
                  <a:srgbClr val="3A7E5A"/>
                </a:solidFill>
                <a:latin typeface="Century Gothic"/>
                <a:ea typeface="+mn-ea"/>
                <a:cs typeface="Century Gothic"/>
                <a:hlinkClick r:id="rId15"/>
              </a:rPr>
              <a:t>www.CAEPnet.org</a:t>
            </a:r>
            <a:r>
              <a:rPr lang="en-US" sz="1200" u="sng" baseline="0" dirty="0" smtClean="0">
                <a:solidFill>
                  <a:srgbClr val="3A7E5A"/>
                </a:solidFill>
                <a:latin typeface="Century Gothic"/>
                <a:ea typeface="+mn-ea"/>
                <a:cs typeface="Century Gothic"/>
              </a:rPr>
              <a:t> </a:t>
            </a:r>
            <a:r>
              <a:rPr lang="en-US" sz="1200" u="sng" baseline="0" dirty="0" smtClean="0">
                <a:solidFill>
                  <a:srgbClr val="DDC12B"/>
                </a:solidFill>
                <a:latin typeface="Century Gothic"/>
                <a:ea typeface="+mn-ea"/>
                <a:cs typeface="Century Gothic"/>
              </a:rPr>
              <a:t>| </a:t>
            </a:r>
            <a:r>
              <a:rPr lang="en-US" sz="1200" dirty="0" smtClean="0">
                <a:solidFill>
                  <a:srgbClr val="3A7E5A"/>
                </a:solidFill>
                <a:latin typeface="Century Gothic"/>
                <a:ea typeface="+mn-ea"/>
                <a:cs typeface="Century Gothic"/>
              </a:rPr>
              <a:t>Twitter</a:t>
            </a:r>
            <a:r>
              <a:rPr lang="en-US" sz="1200" dirty="0">
                <a:solidFill>
                  <a:srgbClr val="3A7E5A"/>
                </a:solidFill>
                <a:latin typeface="Century Gothic"/>
                <a:ea typeface="+mn-ea"/>
                <a:cs typeface="Century Gothic"/>
              </a:rPr>
              <a:t>: @CAEPupdates</a:t>
            </a:r>
          </a:p>
        </p:txBody>
      </p:sp>
      <p:sp>
        <p:nvSpPr>
          <p:cNvPr id="1031" name="AutoShape 16"/>
          <p:cNvSpPr>
            <a:spLocks noChangeAspect="1" noChangeArrowheads="1"/>
          </p:cNvSpPr>
          <p:nvPr/>
        </p:nvSpPr>
        <p:spPr bwMode="auto">
          <a:xfrm>
            <a:off x="5851525" y="5859463"/>
            <a:ext cx="2806700" cy="781050"/>
          </a:xfrm>
          <a:prstGeom prst="rect">
            <a:avLst/>
          </a:prstGeom>
          <a:noFill/>
          <a:ln>
            <a:noFill/>
          </a:ln>
          <a:extLst/>
        </p:spPr>
        <p:txBody>
          <a:bodyPr/>
          <a:lstStyle/>
          <a:p>
            <a:pPr eaLnBrk="0" hangingPunct="0">
              <a:defRPr/>
            </a:pPr>
            <a:endParaRPr lang="en-US" dirty="0">
              <a:latin typeface="Garamond" charset="0"/>
              <a:ea typeface="ヒラギノ角ゴ Pro W3" charset="0"/>
              <a:cs typeface="ヒラギノ角ゴ Pro W3" charset="0"/>
            </a:endParaRPr>
          </a:p>
        </p:txBody>
      </p:sp>
      <p:sp>
        <p:nvSpPr>
          <p:cNvPr id="1032" name="AutoShape 17"/>
          <p:cNvSpPr>
            <a:spLocks noChangeAspect="1" noChangeArrowheads="1"/>
          </p:cNvSpPr>
          <p:nvPr/>
        </p:nvSpPr>
        <p:spPr bwMode="auto">
          <a:xfrm>
            <a:off x="457200" y="249238"/>
            <a:ext cx="2211388" cy="781050"/>
          </a:xfrm>
          <a:prstGeom prst="rect">
            <a:avLst/>
          </a:prstGeom>
          <a:noFill/>
          <a:ln>
            <a:noFill/>
          </a:ln>
          <a:extLst/>
        </p:spPr>
        <p:txBody>
          <a:bodyPr/>
          <a:lstStyle/>
          <a:p>
            <a:pPr eaLnBrk="0" hangingPunct="0">
              <a:defRPr/>
            </a:pPr>
            <a:endParaRPr lang="en-US" dirty="0">
              <a:latin typeface="Garamond" charset="0"/>
              <a:ea typeface="ヒラギノ角ゴ Pro W3" charset="0"/>
              <a:cs typeface="ヒラギノ角ゴ Pro W3" charset="0"/>
            </a:endParaRPr>
          </a:p>
        </p:txBody>
      </p:sp>
      <p:pic>
        <p:nvPicPr>
          <p:cNvPr id="2" name="Picture 2" descr="CAEP logotype stacked_RGB.png"/>
          <p:cNvPicPr>
            <a:picLocks noChangeAspect="1"/>
          </p:cNvPicPr>
          <p:nvPr/>
        </p:nvPicPr>
        <p:blipFill>
          <a:blip r:embed="rId16"/>
          <a:stretch>
            <a:fillRect/>
          </a:stretch>
        </p:blipFill>
        <p:spPr bwMode="auto">
          <a:xfrm>
            <a:off x="596255" y="6297578"/>
            <a:ext cx="1783258" cy="297210"/>
          </a:xfrm>
          <a:prstGeom prst="rect">
            <a:avLst/>
          </a:prstGeom>
          <a:noFill/>
          <a:ln w="9525">
            <a:noFill/>
            <a:miter lim="800000"/>
            <a:headEnd/>
            <a:tailEnd/>
          </a:ln>
        </p:spPr>
      </p:pic>
      <p:cxnSp>
        <p:nvCxnSpPr>
          <p:cNvPr id="27" name="Straight Connector 26"/>
          <p:cNvCxnSpPr/>
          <p:nvPr userDrawn="1"/>
        </p:nvCxnSpPr>
        <p:spPr>
          <a:xfrm rot="16200000" flipV="1">
            <a:off x="-381813" y="708661"/>
            <a:ext cx="1417320" cy="1"/>
          </a:xfrm>
          <a:prstGeom prst="line">
            <a:avLst/>
          </a:prstGeom>
          <a:ln>
            <a:solidFill>
              <a:srgbClr val="DDC12B"/>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userDrawn="1"/>
        </p:nvCxnSpPr>
        <p:spPr>
          <a:xfrm>
            <a:off x="3624690" y="6297578"/>
            <a:ext cx="5519310" cy="1588"/>
          </a:xfrm>
          <a:prstGeom prst="line">
            <a:avLst/>
          </a:prstGeom>
          <a:ln>
            <a:solidFill>
              <a:srgbClr val="DDC12B"/>
            </a:solidFill>
          </a:ln>
          <a:effec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713" r:id="rId1"/>
    <p:sldLayoutId id="2147484708" r:id="rId2"/>
    <p:sldLayoutId id="2147484709" r:id="rId3"/>
    <p:sldLayoutId id="2147484710" r:id="rId4"/>
    <p:sldLayoutId id="2147484711" r:id="rId5"/>
    <p:sldLayoutId id="2147484714" r:id="rId6"/>
    <p:sldLayoutId id="2147484715" r:id="rId7"/>
    <p:sldLayoutId id="2147484716" r:id="rId8"/>
    <p:sldLayoutId id="2147484712" r:id="rId9"/>
    <p:sldLayoutId id="2147484717" r:id="rId10"/>
    <p:sldLayoutId id="2147484718" r:id="rId11"/>
    <p:sldLayoutId id="2147484719" r:id="rId12"/>
  </p:sldLayoutIdLst>
  <p:transition spd="med"/>
  <p:timing>
    <p:tnLst>
      <p:par>
        <p:cTn id="1" dur="indefinite" restart="never" nodeType="tmRoot"/>
      </p:par>
    </p:tnLst>
  </p:timing>
  <p:hf sldNum="0" hdr="0" ftr="0" dt="0"/>
  <p:txStyles>
    <p:titleStyle>
      <a:lvl1pPr algn="l" defTabSz="457200" rtl="0" eaLnBrk="0" fontAlgn="base" hangingPunct="0">
        <a:spcBef>
          <a:spcPct val="0"/>
        </a:spcBef>
        <a:spcAft>
          <a:spcPct val="0"/>
        </a:spcAft>
        <a:defRPr sz="3200" b="0" kern="1200">
          <a:solidFill>
            <a:schemeClr val="bg1"/>
          </a:solidFill>
          <a:latin typeface="Century Gothic"/>
          <a:ea typeface="MS PGothic" pitchFamily="34" charset="-128"/>
          <a:cs typeface="Century Gothic"/>
        </a:defRPr>
      </a:lvl1pPr>
      <a:lvl2pPr algn="ctr" defTabSz="457200" rtl="0" eaLnBrk="0" fontAlgn="base" hangingPunct="0">
        <a:spcBef>
          <a:spcPct val="0"/>
        </a:spcBef>
        <a:spcAft>
          <a:spcPct val="0"/>
        </a:spcAft>
        <a:defRPr sz="3600" b="1">
          <a:solidFill>
            <a:schemeClr val="tx1"/>
          </a:solidFill>
          <a:latin typeface="Tahoma" charset="0"/>
          <a:ea typeface="MS PGothic" pitchFamily="34" charset="-128"/>
          <a:cs typeface="Tahoma" pitchFamily="34" charset="0"/>
        </a:defRPr>
      </a:lvl2pPr>
      <a:lvl3pPr algn="ctr" defTabSz="457200" rtl="0" eaLnBrk="0" fontAlgn="base" hangingPunct="0">
        <a:spcBef>
          <a:spcPct val="0"/>
        </a:spcBef>
        <a:spcAft>
          <a:spcPct val="0"/>
        </a:spcAft>
        <a:defRPr sz="3600" b="1">
          <a:solidFill>
            <a:schemeClr val="tx1"/>
          </a:solidFill>
          <a:latin typeface="Tahoma" charset="0"/>
          <a:ea typeface="MS PGothic" pitchFamily="34" charset="-128"/>
          <a:cs typeface="Tahoma" pitchFamily="34" charset="0"/>
        </a:defRPr>
      </a:lvl3pPr>
      <a:lvl4pPr algn="ctr" defTabSz="457200" rtl="0" eaLnBrk="0" fontAlgn="base" hangingPunct="0">
        <a:spcBef>
          <a:spcPct val="0"/>
        </a:spcBef>
        <a:spcAft>
          <a:spcPct val="0"/>
        </a:spcAft>
        <a:defRPr sz="3600" b="1">
          <a:solidFill>
            <a:schemeClr val="tx1"/>
          </a:solidFill>
          <a:latin typeface="Tahoma" charset="0"/>
          <a:ea typeface="MS PGothic" pitchFamily="34" charset="-128"/>
          <a:cs typeface="Tahoma" pitchFamily="34" charset="0"/>
        </a:defRPr>
      </a:lvl4pPr>
      <a:lvl5pPr algn="ctr" defTabSz="457200" rtl="0" eaLnBrk="0" fontAlgn="base" hangingPunct="0">
        <a:spcBef>
          <a:spcPct val="0"/>
        </a:spcBef>
        <a:spcAft>
          <a:spcPct val="0"/>
        </a:spcAft>
        <a:defRPr sz="3600" b="1">
          <a:solidFill>
            <a:schemeClr val="tx1"/>
          </a:solidFill>
          <a:latin typeface="Tahoma" charset="0"/>
          <a:ea typeface="MS PGothic" pitchFamily="34" charset="-128"/>
          <a:cs typeface="Tahoma" pitchFamily="34" charset="0"/>
        </a:defRPr>
      </a:lvl5pPr>
      <a:lvl6pPr marL="457200" algn="ctr" defTabSz="457200" rtl="0" eaLnBrk="1" fontAlgn="base" hangingPunct="1">
        <a:spcBef>
          <a:spcPct val="0"/>
        </a:spcBef>
        <a:spcAft>
          <a:spcPct val="0"/>
        </a:spcAft>
        <a:defRPr sz="3600" b="1">
          <a:solidFill>
            <a:schemeClr val="tx1"/>
          </a:solidFill>
          <a:latin typeface="Tahoma" charset="0"/>
          <a:ea typeface="ＭＳ Ｐゴシック" charset="0"/>
        </a:defRPr>
      </a:lvl6pPr>
      <a:lvl7pPr marL="914400" algn="ctr" defTabSz="457200" rtl="0" eaLnBrk="1" fontAlgn="base" hangingPunct="1">
        <a:spcBef>
          <a:spcPct val="0"/>
        </a:spcBef>
        <a:spcAft>
          <a:spcPct val="0"/>
        </a:spcAft>
        <a:defRPr sz="3600" b="1">
          <a:solidFill>
            <a:schemeClr val="tx1"/>
          </a:solidFill>
          <a:latin typeface="Tahoma" charset="0"/>
          <a:ea typeface="ＭＳ Ｐゴシック" charset="0"/>
        </a:defRPr>
      </a:lvl7pPr>
      <a:lvl8pPr marL="1371600" algn="ctr" defTabSz="457200" rtl="0" eaLnBrk="1" fontAlgn="base" hangingPunct="1">
        <a:spcBef>
          <a:spcPct val="0"/>
        </a:spcBef>
        <a:spcAft>
          <a:spcPct val="0"/>
        </a:spcAft>
        <a:defRPr sz="3600" b="1">
          <a:solidFill>
            <a:schemeClr val="tx1"/>
          </a:solidFill>
          <a:latin typeface="Tahoma" charset="0"/>
          <a:ea typeface="ＭＳ Ｐゴシック" charset="0"/>
        </a:defRPr>
      </a:lvl8pPr>
      <a:lvl9pPr marL="1828800" algn="ctr" defTabSz="457200" rtl="0" eaLnBrk="1" fontAlgn="base" hangingPunct="1">
        <a:spcBef>
          <a:spcPct val="0"/>
        </a:spcBef>
        <a:spcAft>
          <a:spcPct val="0"/>
        </a:spcAft>
        <a:defRPr sz="3600" b="1">
          <a:solidFill>
            <a:schemeClr val="tx1"/>
          </a:solidFill>
          <a:latin typeface="Tahoma" charset="0"/>
          <a:ea typeface="ＭＳ Ｐゴシック" charset="0"/>
        </a:defRPr>
      </a:lvl9pPr>
    </p:titleStyle>
    <p:bodyStyle>
      <a:lvl1pPr marL="174625" indent="-174625" algn="l" defTabSz="457200" rtl="0" eaLnBrk="0" fontAlgn="base" hangingPunct="0">
        <a:spcBef>
          <a:spcPct val="20000"/>
        </a:spcBef>
        <a:spcAft>
          <a:spcPct val="0"/>
        </a:spcAft>
        <a:buClr>
          <a:srgbClr val="DDC12B"/>
        </a:buClr>
        <a:buFont typeface="Arial" pitchFamily="34" charset="0"/>
        <a:buChar char="•"/>
        <a:defRPr sz="2400" kern="1200">
          <a:solidFill>
            <a:schemeClr val="tx1"/>
          </a:solidFill>
          <a:latin typeface="Century Gothic"/>
          <a:ea typeface="MS PGothic" pitchFamily="34" charset="-128"/>
          <a:cs typeface="Century Gothic"/>
        </a:defRPr>
      </a:lvl1pPr>
      <a:lvl2pPr marL="452438" indent="-284163" algn="l" defTabSz="457200" rtl="0" eaLnBrk="0" fontAlgn="base" hangingPunct="0">
        <a:spcBef>
          <a:spcPct val="20000"/>
        </a:spcBef>
        <a:spcAft>
          <a:spcPct val="0"/>
        </a:spcAft>
        <a:buClr>
          <a:srgbClr val="047E58"/>
        </a:buClr>
        <a:buFont typeface="Wingdings" charset="2"/>
        <a:buChar char="§"/>
        <a:defRPr sz="2200" kern="1200">
          <a:solidFill>
            <a:schemeClr val="tx1"/>
          </a:solidFill>
          <a:latin typeface="Century Gothic"/>
          <a:ea typeface="MS PGothic" pitchFamily="34" charset="-128"/>
          <a:cs typeface="Century Gothic"/>
        </a:defRPr>
      </a:lvl2pPr>
      <a:lvl3pPr marL="630238" indent="-177800" algn="l" defTabSz="457200" rtl="0" eaLnBrk="0" fontAlgn="base" hangingPunct="0">
        <a:spcBef>
          <a:spcPct val="20000"/>
        </a:spcBef>
        <a:spcAft>
          <a:spcPct val="0"/>
        </a:spcAft>
        <a:buClr>
          <a:srgbClr val="DDC12B"/>
        </a:buClr>
        <a:buFont typeface="Arial" pitchFamily="34" charset="0"/>
        <a:buChar char="•"/>
        <a:defRPr sz="2000" kern="1200">
          <a:solidFill>
            <a:schemeClr val="tx1"/>
          </a:solidFill>
          <a:latin typeface="Century Gothic"/>
          <a:ea typeface="MS PGothic" pitchFamily="34" charset="-128"/>
          <a:cs typeface="Century Gothic"/>
        </a:defRPr>
      </a:lvl3pPr>
      <a:lvl4pPr marL="862013" indent="-231775" algn="l" defTabSz="457200" rtl="0" eaLnBrk="0" fontAlgn="base" hangingPunct="0">
        <a:spcBef>
          <a:spcPct val="20000"/>
        </a:spcBef>
        <a:spcAft>
          <a:spcPct val="0"/>
        </a:spcAft>
        <a:buClr>
          <a:srgbClr val="047E58"/>
        </a:buClr>
        <a:buFont typeface="Arial" pitchFamily="34" charset="0"/>
        <a:buChar char="–"/>
        <a:defRPr sz="1800" kern="1200">
          <a:solidFill>
            <a:schemeClr val="tx1"/>
          </a:solidFill>
          <a:latin typeface="Century Gothic"/>
          <a:ea typeface="MS PGothic" pitchFamily="34" charset="-128"/>
          <a:cs typeface="Century Gothic"/>
        </a:defRPr>
      </a:lvl4pPr>
      <a:lvl5pPr marL="1081088" indent="-219075" algn="l" defTabSz="457200" rtl="0" eaLnBrk="0" fontAlgn="base" hangingPunct="0">
        <a:spcBef>
          <a:spcPct val="20000"/>
        </a:spcBef>
        <a:spcAft>
          <a:spcPct val="0"/>
        </a:spcAft>
        <a:buClr>
          <a:srgbClr val="047E58"/>
        </a:buClr>
        <a:buFont typeface="Arial" pitchFamily="34" charset="0"/>
        <a:buChar char="»"/>
        <a:defRPr sz="1800" kern="1200">
          <a:solidFill>
            <a:schemeClr val="tx1"/>
          </a:solidFill>
          <a:latin typeface="Century Gothic"/>
          <a:ea typeface="MS PGothic" pitchFamily="34" charset="-128"/>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7283" y="3069932"/>
            <a:ext cx="7086600" cy="2473757"/>
          </a:xfrm>
        </p:spPr>
        <p:txBody>
          <a:bodyPr/>
          <a:lstStyle/>
          <a:p>
            <a:pPr algn="ctr"/>
            <a:r>
              <a:rPr lang="en-US" dirty="0" smtClean="0"/>
              <a:t>Transforming Clinical Practice and P-20 Partnerships</a:t>
            </a:r>
            <a:endParaRPr lang="en-US" dirty="0"/>
          </a:p>
        </p:txBody>
      </p:sp>
      <p:sp>
        <p:nvSpPr>
          <p:cNvPr id="3" name="Subtitle 2"/>
          <p:cNvSpPr>
            <a:spLocks noGrp="1"/>
          </p:cNvSpPr>
          <p:nvPr>
            <p:ph type="subTitle" idx="1"/>
          </p:nvPr>
        </p:nvSpPr>
        <p:spPr>
          <a:xfrm>
            <a:off x="989351" y="4092316"/>
            <a:ext cx="7689953" cy="1797826"/>
          </a:xfrm>
        </p:spPr>
        <p:txBody>
          <a:bodyPr/>
          <a:lstStyle/>
          <a:p>
            <a:pPr algn="ctr"/>
            <a:r>
              <a:rPr lang="en-US" b="1" dirty="0" smtClean="0"/>
              <a:t> </a:t>
            </a:r>
            <a:endParaRPr lang="en-US" sz="1400" i="1" dirty="0"/>
          </a:p>
        </p:txBody>
      </p:sp>
    </p:spTree>
    <p:extLst>
      <p:ext uri="{BB962C8B-B14F-4D97-AF65-F5344CB8AC3E}">
        <p14:creationId xmlns:p14="http://schemas.microsoft.com/office/powerpoint/2010/main" val="3108238458"/>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Clinical Experience Design Team</a:t>
            </a:r>
            <a:endParaRPr lang="en-US" dirty="0"/>
          </a:p>
        </p:txBody>
      </p:sp>
      <p:sp>
        <p:nvSpPr>
          <p:cNvPr id="3" name="Content Placeholder 2"/>
          <p:cNvSpPr>
            <a:spLocks noGrp="1"/>
          </p:cNvSpPr>
          <p:nvPr>
            <p:ph idx="1"/>
          </p:nvPr>
        </p:nvSpPr>
        <p:spPr/>
        <p:txBody>
          <a:bodyPr/>
          <a:lstStyle/>
          <a:p>
            <a:pPr marL="0" indent="0">
              <a:buNone/>
            </a:pPr>
            <a:r>
              <a:rPr lang="en-US" b="1" i="1" dirty="0" smtClean="0"/>
              <a:t>Problem</a:t>
            </a:r>
            <a:r>
              <a:rPr lang="en-US" dirty="0" smtClean="0"/>
              <a:t> </a:t>
            </a:r>
          </a:p>
          <a:p>
            <a:pPr marL="0" indent="0">
              <a:buNone/>
            </a:pPr>
            <a:r>
              <a:rPr lang="en-US" dirty="0" smtClean="0"/>
              <a:t>Weak </a:t>
            </a:r>
            <a:r>
              <a:rPr lang="en-US" dirty="0"/>
              <a:t>system for assessing teacher candidate performance in clinical settings </a:t>
            </a:r>
            <a:endParaRPr lang="en-US" dirty="0" smtClean="0"/>
          </a:p>
          <a:p>
            <a:endParaRPr lang="en-US" dirty="0"/>
          </a:p>
          <a:p>
            <a:pPr marL="0" indent="0">
              <a:buNone/>
            </a:pPr>
            <a:r>
              <a:rPr lang="en-US" b="1" dirty="0" smtClean="0"/>
              <a:t>Aim</a:t>
            </a:r>
            <a:r>
              <a:rPr lang="en-US" dirty="0" smtClean="0"/>
              <a:t> </a:t>
            </a:r>
          </a:p>
          <a:p>
            <a:pPr marL="0" indent="0">
              <a:buNone/>
            </a:pPr>
            <a:r>
              <a:rPr lang="en-US" dirty="0" smtClean="0"/>
              <a:t>By </a:t>
            </a:r>
            <a:r>
              <a:rPr lang="en-US" dirty="0"/>
              <a:t>March1, 2014, each </a:t>
            </a:r>
            <a:r>
              <a:rPr lang="en-US" dirty="0" smtClean="0"/>
              <a:t>participant </a:t>
            </a:r>
            <a:r>
              <a:rPr lang="en-US" dirty="0"/>
              <a:t>will identify a portion of the clinical curriculum, work with partners to clarify the desired outcomes, and agree upon measures of success, with a focus on P-12 student achievement. </a:t>
            </a:r>
          </a:p>
        </p:txBody>
      </p:sp>
    </p:spTree>
    <p:extLst>
      <p:ext uri="{BB962C8B-B14F-4D97-AF65-F5344CB8AC3E}">
        <p14:creationId xmlns:p14="http://schemas.microsoft.com/office/powerpoint/2010/main" val="1366528488"/>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Clinical Experience Design Team</a:t>
            </a:r>
            <a:endParaRPr lang="en-US" dirty="0"/>
          </a:p>
        </p:txBody>
      </p:sp>
      <p:sp>
        <p:nvSpPr>
          <p:cNvPr id="3" name="Content Placeholder 2"/>
          <p:cNvSpPr>
            <a:spLocks noGrp="1"/>
          </p:cNvSpPr>
          <p:nvPr>
            <p:ph idx="1"/>
          </p:nvPr>
        </p:nvSpPr>
        <p:spPr/>
        <p:txBody>
          <a:bodyPr/>
          <a:lstStyle/>
          <a:p>
            <a:pPr marL="0" indent="0">
              <a:buNone/>
            </a:pPr>
            <a:r>
              <a:rPr lang="en-US" b="1" i="1" dirty="0" smtClean="0"/>
              <a:t>Solutions</a:t>
            </a:r>
          </a:p>
          <a:p>
            <a:endParaRPr lang="en-US" b="1" i="1" dirty="0"/>
          </a:p>
          <a:p>
            <a:pPr marL="0" indent="0">
              <a:buNone/>
            </a:pPr>
            <a:r>
              <a:rPr lang="en-US" dirty="0" smtClean="0"/>
              <a:t>1) Inventory </a:t>
            </a:r>
            <a:r>
              <a:rPr lang="en-US" dirty="0"/>
              <a:t>current approaches to assessing teacher candidate performance in clinical </a:t>
            </a:r>
            <a:r>
              <a:rPr lang="en-US" dirty="0" smtClean="0"/>
              <a:t>settings</a:t>
            </a:r>
          </a:p>
          <a:p>
            <a:endParaRPr lang="en-US" dirty="0"/>
          </a:p>
          <a:p>
            <a:pPr marL="0" indent="0">
              <a:buNone/>
            </a:pPr>
            <a:r>
              <a:rPr lang="en-US" dirty="0"/>
              <a:t>2) Pilot new initiatives in assessment</a:t>
            </a:r>
          </a:p>
          <a:p>
            <a:pPr marL="0" indent="0">
              <a:buNone/>
            </a:pPr>
            <a:r>
              <a:rPr lang="en-US" dirty="0"/>
              <a:t>     a Encourage multiple assessments</a:t>
            </a:r>
          </a:p>
          <a:p>
            <a:pPr marL="0" indent="0">
              <a:buNone/>
            </a:pPr>
            <a:r>
              <a:rPr lang="en-US" dirty="0"/>
              <a:t>     b. Design pilot projects that consider both big</a:t>
            </a:r>
          </a:p>
          <a:p>
            <a:pPr marL="0" indent="0">
              <a:buNone/>
            </a:pPr>
            <a:r>
              <a:rPr lang="en-US" dirty="0"/>
              <a:t>       data and more local, formative assessment</a:t>
            </a:r>
          </a:p>
          <a:p>
            <a:endParaRPr lang="en-US" dirty="0"/>
          </a:p>
          <a:p>
            <a:endParaRPr lang="en-US" dirty="0"/>
          </a:p>
          <a:p>
            <a:endParaRPr lang="en-US" b="1" i="1" dirty="0"/>
          </a:p>
        </p:txBody>
      </p:sp>
    </p:spTree>
    <p:extLst>
      <p:ext uri="{BB962C8B-B14F-4D97-AF65-F5344CB8AC3E}">
        <p14:creationId xmlns:p14="http://schemas.microsoft.com/office/powerpoint/2010/main" val="3586731243"/>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Clinical Experience Design Team</a:t>
            </a:r>
            <a:endParaRPr lang="en-US" dirty="0"/>
          </a:p>
        </p:txBody>
      </p:sp>
      <p:sp>
        <p:nvSpPr>
          <p:cNvPr id="3" name="Content Placeholder 2"/>
          <p:cNvSpPr>
            <a:spLocks noGrp="1"/>
          </p:cNvSpPr>
          <p:nvPr>
            <p:ph idx="1"/>
          </p:nvPr>
        </p:nvSpPr>
        <p:spPr/>
        <p:txBody>
          <a:bodyPr/>
          <a:lstStyle/>
          <a:p>
            <a:pPr marL="0" indent="0">
              <a:buNone/>
            </a:pPr>
            <a:r>
              <a:rPr lang="en-US" b="1" i="1" dirty="0" smtClean="0"/>
              <a:t>Solutions (cont.)</a:t>
            </a:r>
          </a:p>
          <a:p>
            <a:endParaRPr lang="en-US" b="1" i="1" dirty="0" smtClean="0"/>
          </a:p>
          <a:p>
            <a:pPr marL="0" indent="0">
              <a:buNone/>
            </a:pPr>
            <a:r>
              <a:rPr lang="en-US" dirty="0" smtClean="0"/>
              <a:t>3</a:t>
            </a:r>
            <a:r>
              <a:rPr lang="en-US" dirty="0"/>
              <a:t>) Develop a  communication strategy for </a:t>
            </a:r>
          </a:p>
          <a:p>
            <a:pPr marL="0" indent="0">
              <a:buNone/>
            </a:pPr>
            <a:r>
              <a:rPr lang="en-US" dirty="0" smtClean="0"/>
              <a:t>    </a:t>
            </a:r>
            <a:r>
              <a:rPr lang="en-US" dirty="0"/>
              <a:t>distributing the results of pilot projects </a:t>
            </a:r>
            <a:r>
              <a:rPr lang="en-US" dirty="0" smtClean="0"/>
              <a:t>and </a:t>
            </a:r>
          </a:p>
          <a:p>
            <a:pPr marL="0" indent="0">
              <a:buNone/>
            </a:pPr>
            <a:r>
              <a:rPr lang="en-US" dirty="0"/>
              <a:t>	</a:t>
            </a:r>
            <a:r>
              <a:rPr lang="en-US" dirty="0" smtClean="0"/>
              <a:t>assessment initiatives</a:t>
            </a:r>
          </a:p>
          <a:p>
            <a:endParaRPr lang="en-US" dirty="0"/>
          </a:p>
          <a:p>
            <a:pPr marL="0" indent="0">
              <a:buNone/>
            </a:pPr>
            <a:r>
              <a:rPr lang="en-US" dirty="0"/>
              <a:t>4) Compile pilot project findings for the purpose of aligning clinical assessments with the </a:t>
            </a:r>
            <a:r>
              <a:rPr lang="en-US" dirty="0" smtClean="0"/>
              <a:t>clinical </a:t>
            </a:r>
            <a:r>
              <a:rPr lang="en-US" dirty="0"/>
              <a:t>curriculum</a:t>
            </a:r>
          </a:p>
          <a:p>
            <a:endParaRPr lang="en-US" dirty="0"/>
          </a:p>
        </p:txBody>
      </p:sp>
    </p:spTree>
    <p:extLst>
      <p:ext uri="{BB962C8B-B14F-4D97-AF65-F5344CB8AC3E}">
        <p14:creationId xmlns:p14="http://schemas.microsoft.com/office/powerpoint/2010/main" val="2150342008"/>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Clinical Experience Design Team</a:t>
            </a:r>
            <a:endParaRPr lang="en-US" dirty="0"/>
          </a:p>
        </p:txBody>
      </p:sp>
      <p:sp>
        <p:nvSpPr>
          <p:cNvPr id="3" name="Content Placeholder 2"/>
          <p:cNvSpPr>
            <a:spLocks noGrp="1"/>
          </p:cNvSpPr>
          <p:nvPr>
            <p:ph idx="1"/>
          </p:nvPr>
        </p:nvSpPr>
        <p:spPr/>
        <p:txBody>
          <a:bodyPr/>
          <a:lstStyle/>
          <a:p>
            <a:pPr marL="0" indent="0">
              <a:buNone/>
            </a:pPr>
            <a:r>
              <a:rPr lang="en-US" b="1" i="1" dirty="0" smtClean="0"/>
              <a:t>Solutions (cont.) </a:t>
            </a:r>
          </a:p>
          <a:p>
            <a:endParaRPr lang="en-US" b="1" i="1" dirty="0"/>
          </a:p>
          <a:p>
            <a:pPr marL="0" indent="0">
              <a:buNone/>
            </a:pPr>
            <a:r>
              <a:rPr lang="en-US" dirty="0"/>
              <a:t>5) Create a vision for teacher candidate development and performance that clarifies desired outcomes on a developmental continuum that prioritizes student learning as a measure of effectiveness.</a:t>
            </a:r>
          </a:p>
          <a:p>
            <a:endParaRPr lang="en-US" b="1" i="1" dirty="0"/>
          </a:p>
        </p:txBody>
      </p:sp>
    </p:spTree>
    <p:extLst>
      <p:ext uri="{BB962C8B-B14F-4D97-AF65-F5344CB8AC3E}">
        <p14:creationId xmlns:p14="http://schemas.microsoft.com/office/powerpoint/2010/main" val="127103315"/>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Clinical Educator Design Team</a:t>
            </a:r>
            <a:endParaRPr lang="en-US" dirty="0"/>
          </a:p>
        </p:txBody>
      </p:sp>
      <p:sp>
        <p:nvSpPr>
          <p:cNvPr id="3" name="Content Placeholder 2"/>
          <p:cNvSpPr>
            <a:spLocks noGrp="1"/>
          </p:cNvSpPr>
          <p:nvPr>
            <p:ph idx="1"/>
          </p:nvPr>
        </p:nvSpPr>
        <p:spPr/>
        <p:txBody>
          <a:bodyPr/>
          <a:lstStyle/>
          <a:p>
            <a:pPr marL="0" indent="0">
              <a:buNone/>
            </a:pPr>
            <a:r>
              <a:rPr lang="en-US" b="1" i="1" smtClean="0"/>
              <a:t>Problem</a:t>
            </a:r>
            <a:endParaRPr lang="en-US" dirty="0" smtClean="0"/>
          </a:p>
          <a:p>
            <a:pPr marL="0" indent="0">
              <a:buNone/>
            </a:pPr>
            <a:r>
              <a:rPr lang="en-US" dirty="0" smtClean="0"/>
              <a:t>Lack of consistency in systems for defining the qualifications for selecting clinical educators</a:t>
            </a:r>
            <a:endParaRPr lang="en-US" dirty="0"/>
          </a:p>
          <a:p>
            <a:endParaRPr lang="en-US" dirty="0"/>
          </a:p>
          <a:p>
            <a:pPr marL="0" indent="0">
              <a:buNone/>
            </a:pPr>
            <a:r>
              <a:rPr lang="en-US" b="1" i="1" dirty="0" smtClean="0"/>
              <a:t>Aim</a:t>
            </a:r>
            <a:r>
              <a:rPr lang="en-US" dirty="0" smtClean="0"/>
              <a:t> </a:t>
            </a:r>
            <a:endParaRPr lang="en-US" dirty="0"/>
          </a:p>
          <a:p>
            <a:pPr marL="0" indent="0">
              <a:buNone/>
            </a:pPr>
            <a:r>
              <a:rPr lang="en-US" dirty="0" smtClean="0"/>
              <a:t>By 3/31/14 </a:t>
            </a:r>
            <a:r>
              <a:rPr lang="en-US" dirty="0"/>
              <a:t>each </a:t>
            </a:r>
            <a:r>
              <a:rPr lang="en-US" dirty="0" smtClean="0"/>
              <a:t>clinical educator CIC member will gather information from stakeholders regarding current and aspirational characteristics of suitable clinical educators. </a:t>
            </a:r>
            <a:endParaRPr lang="en-US" dirty="0"/>
          </a:p>
          <a:p>
            <a:endParaRPr lang="en-US" dirty="0"/>
          </a:p>
        </p:txBody>
      </p:sp>
    </p:spTree>
    <p:extLst>
      <p:ext uri="{BB962C8B-B14F-4D97-AF65-F5344CB8AC3E}">
        <p14:creationId xmlns:p14="http://schemas.microsoft.com/office/powerpoint/2010/main" val="4078645103"/>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Clinical </a:t>
            </a:r>
            <a:r>
              <a:rPr lang="en-US" dirty="0"/>
              <a:t>Educator </a:t>
            </a:r>
            <a:r>
              <a:rPr lang="en-US" dirty="0" smtClean="0"/>
              <a:t>Design Team</a:t>
            </a:r>
            <a:endParaRPr lang="en-US" dirty="0"/>
          </a:p>
        </p:txBody>
      </p:sp>
      <p:sp>
        <p:nvSpPr>
          <p:cNvPr id="3" name="Content Placeholder 2"/>
          <p:cNvSpPr>
            <a:spLocks noGrp="1"/>
          </p:cNvSpPr>
          <p:nvPr>
            <p:ph idx="1"/>
          </p:nvPr>
        </p:nvSpPr>
        <p:spPr/>
        <p:txBody>
          <a:bodyPr/>
          <a:lstStyle/>
          <a:p>
            <a:pPr marL="0" indent="0">
              <a:buNone/>
            </a:pPr>
            <a:r>
              <a:rPr lang="en-US" b="1" i="1" dirty="0"/>
              <a:t>Current </a:t>
            </a:r>
            <a:r>
              <a:rPr lang="en-US" b="1" i="1" dirty="0" smtClean="0"/>
              <a:t>solution</a:t>
            </a:r>
            <a:endParaRPr lang="en-US" b="1" i="1" dirty="0"/>
          </a:p>
          <a:p>
            <a:pPr lvl="0"/>
            <a:endParaRPr lang="en-US" dirty="0" smtClean="0"/>
          </a:p>
          <a:p>
            <a:pPr marL="0" lvl="0" indent="0">
              <a:buNone/>
            </a:pPr>
            <a:r>
              <a:rPr lang="en-US" dirty="0" smtClean="0"/>
              <a:t>Take </a:t>
            </a:r>
            <a:r>
              <a:rPr lang="en-US" dirty="0"/>
              <a:t>stock of current characteristics of clinical educators in our programs and work with stakeholders to redefine characteristics of suitable clinical educators</a:t>
            </a:r>
          </a:p>
          <a:p>
            <a:endParaRPr lang="en-US" dirty="0"/>
          </a:p>
        </p:txBody>
      </p:sp>
    </p:spTree>
    <p:extLst>
      <p:ext uri="{BB962C8B-B14F-4D97-AF65-F5344CB8AC3E}">
        <p14:creationId xmlns:p14="http://schemas.microsoft.com/office/powerpoint/2010/main" val="2395643167"/>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Clinical Educator Design Team</a:t>
            </a:r>
            <a:endParaRPr lang="en-US" dirty="0"/>
          </a:p>
        </p:txBody>
      </p:sp>
      <p:sp>
        <p:nvSpPr>
          <p:cNvPr id="3" name="Content Placeholder 2"/>
          <p:cNvSpPr>
            <a:spLocks noGrp="1"/>
          </p:cNvSpPr>
          <p:nvPr>
            <p:ph idx="1"/>
          </p:nvPr>
        </p:nvSpPr>
        <p:spPr/>
        <p:txBody>
          <a:bodyPr/>
          <a:lstStyle/>
          <a:p>
            <a:pPr marL="0" indent="0">
              <a:buNone/>
            </a:pPr>
            <a:r>
              <a:rPr lang="en-US" b="1" i="1" dirty="0"/>
              <a:t>Possible future solutions</a:t>
            </a:r>
            <a:r>
              <a:rPr lang="en-US" sz="3600" dirty="0"/>
              <a:t> </a:t>
            </a:r>
            <a:endParaRPr lang="en-US" sz="3600" dirty="0" smtClean="0"/>
          </a:p>
          <a:p>
            <a:endParaRPr lang="en-US" b="1" dirty="0"/>
          </a:p>
          <a:p>
            <a:pPr marL="0" indent="0">
              <a:buNone/>
            </a:pPr>
            <a:r>
              <a:rPr lang="en-US" b="1" dirty="0" smtClean="0"/>
              <a:t>Selecting</a:t>
            </a:r>
          </a:p>
          <a:p>
            <a:pPr lvl="0"/>
            <a:r>
              <a:rPr lang="en-US" dirty="0" smtClean="0"/>
              <a:t>one </a:t>
            </a:r>
            <a:r>
              <a:rPr lang="en-US" dirty="0"/>
              <a:t>person with a dual role - supported by District and IHE</a:t>
            </a:r>
          </a:p>
          <a:p>
            <a:pPr lvl="0"/>
            <a:r>
              <a:rPr lang="en-US" dirty="0"/>
              <a:t>collaborative agreement on the selection of clinical faculty</a:t>
            </a:r>
          </a:p>
          <a:p>
            <a:pPr lvl="0"/>
            <a:r>
              <a:rPr lang="en-US" dirty="0"/>
              <a:t>defining and creating the co-teaching team</a:t>
            </a:r>
          </a:p>
          <a:p>
            <a:endParaRPr lang="en-US" dirty="0"/>
          </a:p>
        </p:txBody>
      </p:sp>
    </p:spTree>
    <p:extLst>
      <p:ext uri="{BB962C8B-B14F-4D97-AF65-F5344CB8AC3E}">
        <p14:creationId xmlns:p14="http://schemas.microsoft.com/office/powerpoint/2010/main" val="839633965"/>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Clinical </a:t>
            </a:r>
            <a:r>
              <a:rPr lang="en-US" dirty="0"/>
              <a:t>Educator </a:t>
            </a:r>
            <a:r>
              <a:rPr lang="en-US" dirty="0" smtClean="0"/>
              <a:t>Design Team</a:t>
            </a:r>
            <a:endParaRPr lang="en-US" dirty="0"/>
          </a:p>
        </p:txBody>
      </p:sp>
      <p:sp>
        <p:nvSpPr>
          <p:cNvPr id="3" name="Content Placeholder 2"/>
          <p:cNvSpPr>
            <a:spLocks noGrp="1"/>
          </p:cNvSpPr>
          <p:nvPr>
            <p:ph idx="1"/>
          </p:nvPr>
        </p:nvSpPr>
        <p:spPr/>
        <p:txBody>
          <a:bodyPr/>
          <a:lstStyle/>
          <a:p>
            <a:pPr marL="0" indent="0">
              <a:buNone/>
            </a:pPr>
            <a:r>
              <a:rPr lang="en-US" b="1" dirty="0"/>
              <a:t>Supporting</a:t>
            </a:r>
            <a:endParaRPr lang="en-US" dirty="0"/>
          </a:p>
          <a:p>
            <a:r>
              <a:rPr lang="en-US" dirty="0" smtClean="0"/>
              <a:t>university </a:t>
            </a:r>
            <a:r>
              <a:rPr lang="en-US" dirty="0"/>
              <a:t>faculty provides a regular presence in the classrooms so that there is increased knowledge of the school/teachers/principals to provide valid input in </a:t>
            </a:r>
            <a:r>
              <a:rPr lang="en-US" dirty="0" smtClean="0"/>
              <a:t>selection</a:t>
            </a:r>
          </a:p>
          <a:p>
            <a:endParaRPr lang="en-US" dirty="0" smtClean="0"/>
          </a:p>
          <a:p>
            <a:pPr lvl="0"/>
            <a:r>
              <a:rPr lang="en-US" dirty="0" smtClean="0"/>
              <a:t>Online </a:t>
            </a:r>
            <a:r>
              <a:rPr lang="en-US" dirty="0"/>
              <a:t>training</a:t>
            </a:r>
          </a:p>
          <a:p>
            <a:endParaRPr lang="en-US" dirty="0"/>
          </a:p>
        </p:txBody>
      </p:sp>
    </p:spTree>
    <p:extLst>
      <p:ext uri="{BB962C8B-B14F-4D97-AF65-F5344CB8AC3E}">
        <p14:creationId xmlns:p14="http://schemas.microsoft.com/office/powerpoint/2010/main" val="299331663"/>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Clinical </a:t>
            </a:r>
            <a:r>
              <a:rPr lang="en-US" dirty="0"/>
              <a:t>Educator </a:t>
            </a:r>
            <a:r>
              <a:rPr lang="en-US" dirty="0" smtClean="0"/>
              <a:t>Design Team</a:t>
            </a:r>
            <a:endParaRPr lang="en-US" dirty="0"/>
          </a:p>
        </p:txBody>
      </p:sp>
      <p:sp>
        <p:nvSpPr>
          <p:cNvPr id="3" name="Content Placeholder 2"/>
          <p:cNvSpPr>
            <a:spLocks noGrp="1"/>
          </p:cNvSpPr>
          <p:nvPr>
            <p:ph idx="1"/>
          </p:nvPr>
        </p:nvSpPr>
        <p:spPr/>
        <p:txBody>
          <a:bodyPr/>
          <a:lstStyle/>
          <a:p>
            <a:pPr marL="0" indent="0">
              <a:buNone/>
            </a:pPr>
            <a:r>
              <a:rPr lang="en-US" b="1" dirty="0"/>
              <a:t>Retaining</a:t>
            </a:r>
            <a:endParaRPr lang="en-US" dirty="0"/>
          </a:p>
          <a:p>
            <a:pPr lvl="0"/>
            <a:endParaRPr lang="en-US" dirty="0" smtClean="0"/>
          </a:p>
          <a:p>
            <a:pPr lvl="0"/>
            <a:r>
              <a:rPr lang="en-US" dirty="0" smtClean="0"/>
              <a:t>CEUs </a:t>
            </a:r>
            <a:r>
              <a:rPr lang="en-US" dirty="0"/>
              <a:t>provided by the District for licensure </a:t>
            </a:r>
            <a:r>
              <a:rPr lang="en-US" dirty="0" smtClean="0"/>
              <a:t>renewal</a:t>
            </a:r>
          </a:p>
          <a:p>
            <a:pPr lvl="0"/>
            <a:endParaRPr lang="en-US" dirty="0"/>
          </a:p>
          <a:p>
            <a:pPr lvl="0"/>
            <a:r>
              <a:rPr lang="en-US" dirty="0"/>
              <a:t>recognition as teacher leader - end of year </a:t>
            </a:r>
            <a:r>
              <a:rPr lang="en-US" dirty="0" smtClean="0"/>
              <a:t>reception</a:t>
            </a:r>
          </a:p>
          <a:p>
            <a:pPr lvl="0"/>
            <a:endParaRPr lang="en-US" dirty="0"/>
          </a:p>
          <a:p>
            <a:r>
              <a:rPr lang="en-US" dirty="0"/>
              <a:t>developing a leadership pathway </a:t>
            </a:r>
          </a:p>
        </p:txBody>
      </p:sp>
    </p:spTree>
    <p:extLst>
      <p:ext uri="{BB962C8B-B14F-4D97-AF65-F5344CB8AC3E}">
        <p14:creationId xmlns:p14="http://schemas.microsoft.com/office/powerpoint/2010/main" val="3047041625"/>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Ohio Clinical Alliance Proposal</a:t>
            </a:r>
            <a:endParaRPr lang="en-US" dirty="0"/>
          </a:p>
        </p:txBody>
      </p:sp>
      <p:sp>
        <p:nvSpPr>
          <p:cNvPr id="3" name="Content Placeholder 2"/>
          <p:cNvSpPr>
            <a:spLocks noGrp="1"/>
          </p:cNvSpPr>
          <p:nvPr>
            <p:ph idx="1"/>
          </p:nvPr>
        </p:nvSpPr>
        <p:spPr/>
        <p:txBody>
          <a:bodyPr/>
          <a:lstStyle/>
          <a:p>
            <a:pPr marL="0" indent="0">
              <a:buNone/>
            </a:pPr>
            <a:endParaRPr lang="en-US" sz="3200" dirty="0" smtClean="0"/>
          </a:p>
          <a:p>
            <a:pPr marL="0" indent="0">
              <a:buNone/>
            </a:pPr>
            <a:r>
              <a:rPr lang="en-US" sz="3200" dirty="0" smtClean="0"/>
              <a:t>Form a State Alliance organizational structure similar to National Alliance that includes broad representation from educational agencies and partners across Ohio, e.g. ODE, OBR, BASA, etc.</a:t>
            </a:r>
          </a:p>
          <a:p>
            <a:endParaRPr lang="en-US" dirty="0"/>
          </a:p>
          <a:p>
            <a:endParaRPr lang="en-US" dirty="0"/>
          </a:p>
        </p:txBody>
      </p:sp>
      <p:sp>
        <p:nvSpPr>
          <p:cNvPr id="4" name="TextBox 3"/>
          <p:cNvSpPr txBox="1"/>
          <p:nvPr/>
        </p:nvSpPr>
        <p:spPr>
          <a:xfrm>
            <a:off x="2463800" y="-1270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89067091"/>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Members of the Ohio Team</a:t>
            </a:r>
            <a:endParaRPr lang="en-US" dirty="0"/>
          </a:p>
        </p:txBody>
      </p:sp>
      <p:sp>
        <p:nvSpPr>
          <p:cNvPr id="3" name="Content Placeholder 2"/>
          <p:cNvSpPr>
            <a:spLocks noGrp="1"/>
          </p:cNvSpPr>
          <p:nvPr>
            <p:ph idx="1"/>
          </p:nvPr>
        </p:nvSpPr>
        <p:spPr/>
        <p:txBody>
          <a:bodyPr/>
          <a:lstStyle/>
          <a:p>
            <a:r>
              <a:rPr lang="en-US" dirty="0"/>
              <a:t>John E. Henning, Associate Dean, The Patton College</a:t>
            </a:r>
          </a:p>
          <a:p>
            <a:pPr marL="0" indent="0">
              <a:buNone/>
            </a:pPr>
            <a:r>
              <a:rPr lang="en-US" dirty="0"/>
              <a:t>         of Education, Ohio University</a:t>
            </a:r>
          </a:p>
          <a:p>
            <a:endParaRPr lang="en-US" dirty="0"/>
          </a:p>
          <a:p>
            <a:r>
              <a:rPr lang="en-US" dirty="0"/>
              <a:t>Michael J. Smith, Dean, College of Education and</a:t>
            </a:r>
          </a:p>
          <a:p>
            <a:pPr marL="0" indent="0">
              <a:buNone/>
            </a:pPr>
            <a:r>
              <a:rPr lang="en-US" dirty="0"/>
              <a:t>       Human Services, Lourdes University</a:t>
            </a:r>
          </a:p>
          <a:p>
            <a:endParaRPr lang="en-US" dirty="0"/>
          </a:p>
          <a:p>
            <a:r>
              <a:rPr lang="en-US" dirty="0"/>
              <a:t>Cheryl Irish, Director of Accreditation and </a:t>
            </a:r>
          </a:p>
          <a:p>
            <a:pPr marL="0" indent="0">
              <a:buNone/>
            </a:pPr>
            <a:r>
              <a:rPr lang="en-US" dirty="0"/>
              <a:t>        Assessment, School of Education, Health, and  </a:t>
            </a:r>
          </a:p>
          <a:p>
            <a:pPr marL="0" indent="0">
              <a:buNone/>
            </a:pPr>
            <a:r>
              <a:rPr lang="en-US" dirty="0"/>
              <a:t>         Society, Miami University</a:t>
            </a:r>
          </a:p>
          <a:p>
            <a:endParaRPr lang="en-US" dirty="0"/>
          </a:p>
        </p:txBody>
      </p:sp>
    </p:spTree>
    <p:extLst>
      <p:ext uri="{BB962C8B-B14F-4D97-AF65-F5344CB8AC3E}">
        <p14:creationId xmlns:p14="http://schemas.microsoft.com/office/powerpoint/2010/main" val="4178341273"/>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Ohio Clinical Alliance Proposal</a:t>
            </a:r>
            <a:endParaRPr lang="en-US" dirty="0"/>
          </a:p>
        </p:txBody>
      </p:sp>
      <p:sp>
        <p:nvSpPr>
          <p:cNvPr id="3" name="Content Placeholder 2"/>
          <p:cNvSpPr>
            <a:spLocks noGrp="1"/>
          </p:cNvSpPr>
          <p:nvPr>
            <p:ph idx="1"/>
          </p:nvPr>
        </p:nvSpPr>
        <p:spPr/>
        <p:txBody>
          <a:bodyPr/>
          <a:lstStyle/>
          <a:p>
            <a:r>
              <a:rPr lang="en-US" b="1" dirty="0"/>
              <a:t>Title:</a:t>
            </a:r>
            <a:r>
              <a:rPr lang="en-US" dirty="0"/>
              <a:t> Ohio Alliance for Clinical Preparation and Partnerships (OACPP</a:t>
            </a:r>
            <a:r>
              <a:rPr lang="en-US" dirty="0" smtClean="0"/>
              <a:t>)</a:t>
            </a:r>
            <a:endParaRPr lang="en-US" dirty="0"/>
          </a:p>
          <a:p>
            <a:pPr marL="0" indent="0">
              <a:buNone/>
            </a:pPr>
            <a:r>
              <a:rPr lang="en-US" dirty="0"/>
              <a:t> </a:t>
            </a:r>
            <a:endParaRPr lang="en-US" dirty="0" smtClean="0"/>
          </a:p>
          <a:p>
            <a:r>
              <a:rPr lang="en-US" b="1" dirty="0" smtClean="0"/>
              <a:t>Authorizing Agency:</a:t>
            </a:r>
            <a:r>
              <a:rPr lang="en-US" dirty="0" smtClean="0"/>
              <a:t> Ohio Board of Regents and the Ohio Department of Education</a:t>
            </a:r>
          </a:p>
          <a:p>
            <a:pPr marL="0" indent="0">
              <a:buNone/>
            </a:pPr>
            <a:r>
              <a:rPr lang="en-US" dirty="0" smtClean="0"/>
              <a:t> </a:t>
            </a:r>
            <a:endParaRPr lang="en-US" dirty="0"/>
          </a:p>
          <a:p>
            <a:r>
              <a:rPr lang="en-US" b="1" dirty="0"/>
              <a:t>Oversight / Lead Agency:</a:t>
            </a:r>
            <a:r>
              <a:rPr lang="en-US" dirty="0"/>
              <a:t> Ohio Association of Colleges for Teacher Education (OACTE)</a:t>
            </a:r>
          </a:p>
          <a:p>
            <a:endParaRPr lang="en-US" dirty="0"/>
          </a:p>
        </p:txBody>
      </p:sp>
    </p:spTree>
    <p:extLst>
      <p:ext uri="{BB962C8B-B14F-4D97-AF65-F5344CB8AC3E}">
        <p14:creationId xmlns:p14="http://schemas.microsoft.com/office/powerpoint/2010/main" val="1816040177"/>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Ohio Alliance for Clinical Preparation and Partnerships (OACPP)</a:t>
            </a:r>
            <a:br>
              <a:rPr lang="en-US" dirty="0"/>
            </a:br>
            <a:endParaRPr lang="en-US" dirty="0"/>
          </a:p>
        </p:txBody>
      </p:sp>
      <p:sp>
        <p:nvSpPr>
          <p:cNvPr id="3" name="Content Placeholder 2"/>
          <p:cNvSpPr>
            <a:spLocks noGrp="1"/>
          </p:cNvSpPr>
          <p:nvPr>
            <p:ph idx="1"/>
          </p:nvPr>
        </p:nvSpPr>
        <p:spPr/>
        <p:txBody>
          <a:bodyPr/>
          <a:lstStyle/>
          <a:p>
            <a:pPr marL="0" lvl="0" indent="0">
              <a:buNone/>
            </a:pPr>
            <a:r>
              <a:rPr lang="en-US" sz="2100" b="1" dirty="0"/>
              <a:t>Purpose: </a:t>
            </a:r>
            <a:r>
              <a:rPr lang="en-US" sz="2100" dirty="0"/>
              <a:t>The Ohio Alliance for Clinical Preparation and Partnerships Committee is established for the purpose of advancing and promoting practices and policies to transform clinical preparation through collaborative partnerships among schools, districts, and higher education by:</a:t>
            </a:r>
          </a:p>
          <a:p>
            <a:pPr lvl="1"/>
            <a:r>
              <a:rPr lang="en-US" sz="2100" dirty="0"/>
              <a:t>Creating and communicating a vision and goals for clinical practice;</a:t>
            </a:r>
          </a:p>
          <a:p>
            <a:pPr lvl="1"/>
            <a:r>
              <a:rPr lang="en-US" sz="2100" dirty="0"/>
              <a:t>Sharing best practices, research and innovations;</a:t>
            </a:r>
          </a:p>
          <a:p>
            <a:pPr lvl="1"/>
            <a:r>
              <a:rPr lang="en-US" sz="2100" dirty="0"/>
              <a:t>Identifying and addressing issues related to clinical practice;</a:t>
            </a:r>
          </a:p>
          <a:p>
            <a:pPr lvl="1"/>
            <a:r>
              <a:rPr lang="en-US" sz="2100" dirty="0"/>
              <a:t>Advocating for policies needed to support clinical practice.</a:t>
            </a:r>
          </a:p>
          <a:p>
            <a:endParaRPr lang="en-US" dirty="0"/>
          </a:p>
        </p:txBody>
      </p:sp>
    </p:spTree>
    <p:extLst>
      <p:ext uri="{BB962C8B-B14F-4D97-AF65-F5344CB8AC3E}">
        <p14:creationId xmlns:p14="http://schemas.microsoft.com/office/powerpoint/2010/main" val="3220707465"/>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Ohio Alliance for Clinical Preparation and Partnerships (OACPP)</a:t>
            </a:r>
            <a:br>
              <a:rPr lang="en-US" dirty="0"/>
            </a:br>
            <a:endParaRPr lang="en-US" dirty="0"/>
          </a:p>
        </p:txBody>
      </p:sp>
      <p:sp>
        <p:nvSpPr>
          <p:cNvPr id="3" name="Content Placeholder 2"/>
          <p:cNvSpPr>
            <a:spLocks noGrp="1"/>
          </p:cNvSpPr>
          <p:nvPr>
            <p:ph idx="1"/>
          </p:nvPr>
        </p:nvSpPr>
        <p:spPr/>
        <p:txBody>
          <a:bodyPr/>
          <a:lstStyle/>
          <a:p>
            <a:pPr marL="0" lvl="0" indent="0">
              <a:buNone/>
            </a:pPr>
            <a:r>
              <a:rPr lang="en-US" sz="1600" b="1" dirty="0"/>
              <a:t>Committee Composition  </a:t>
            </a:r>
            <a:endParaRPr lang="en-US" sz="1600" dirty="0"/>
          </a:p>
          <a:p>
            <a:pPr lvl="1"/>
            <a:r>
              <a:rPr lang="en-US" sz="1600" b="1" dirty="0"/>
              <a:t>Higher Education – Educator Preparation</a:t>
            </a:r>
            <a:r>
              <a:rPr lang="en-US" sz="1600" dirty="0"/>
              <a:t> (8</a:t>
            </a:r>
            <a:r>
              <a:rPr lang="en-US" sz="1600" dirty="0" smtClean="0"/>
              <a:t>)</a:t>
            </a:r>
            <a:endParaRPr lang="en-US" sz="1600" dirty="0"/>
          </a:p>
          <a:p>
            <a:pPr lvl="2"/>
            <a:r>
              <a:rPr lang="en-US" sz="1600" dirty="0"/>
              <a:t>4 from State Educator Preparation Programs (one of which is a Field Director / Coordinator)</a:t>
            </a:r>
          </a:p>
          <a:p>
            <a:pPr lvl="2"/>
            <a:r>
              <a:rPr lang="en-US" sz="1600" dirty="0"/>
              <a:t>4 from Private Educator Preparation Programs (one of which is a Field Director / Coordinator)</a:t>
            </a:r>
          </a:p>
          <a:p>
            <a:pPr lvl="1"/>
            <a:r>
              <a:rPr lang="en-US" sz="1600" b="1" dirty="0"/>
              <a:t>PK – 12 Schools Representation </a:t>
            </a:r>
            <a:r>
              <a:rPr lang="en-US" sz="1600" dirty="0"/>
              <a:t>(6+) </a:t>
            </a:r>
            <a:endParaRPr lang="en-US" sz="1600" dirty="0" smtClean="0"/>
          </a:p>
          <a:p>
            <a:pPr lvl="2"/>
            <a:r>
              <a:rPr lang="en-US" sz="1600" dirty="0" smtClean="0"/>
              <a:t>Ohio </a:t>
            </a:r>
            <a:r>
              <a:rPr lang="en-US" sz="1600" dirty="0"/>
              <a:t>School Board Association Representation</a:t>
            </a:r>
          </a:p>
          <a:p>
            <a:pPr lvl="2"/>
            <a:r>
              <a:rPr lang="en-US" sz="1600" dirty="0"/>
              <a:t>Ohio Association of Elementary Administrators Representation</a:t>
            </a:r>
          </a:p>
          <a:p>
            <a:pPr lvl="2"/>
            <a:r>
              <a:rPr lang="en-US" sz="1600" dirty="0"/>
              <a:t>Ohio Association of Secondary School Administrators Representation</a:t>
            </a:r>
          </a:p>
          <a:p>
            <a:pPr lvl="2"/>
            <a:r>
              <a:rPr lang="en-US" sz="1600" dirty="0"/>
              <a:t>Buckeye Association of School Administrators Representation</a:t>
            </a:r>
          </a:p>
          <a:p>
            <a:pPr lvl="2"/>
            <a:r>
              <a:rPr lang="en-US" sz="1600" dirty="0"/>
              <a:t>Ohio Federation of Teachers Representative</a:t>
            </a:r>
          </a:p>
          <a:p>
            <a:pPr lvl="2"/>
            <a:r>
              <a:rPr lang="en-US" sz="1600" dirty="0"/>
              <a:t>Ohio Education Association Representative</a:t>
            </a:r>
          </a:p>
          <a:p>
            <a:pPr lvl="1"/>
            <a:r>
              <a:rPr lang="en-US" sz="1600" b="1" dirty="0" smtClean="0"/>
              <a:t>State Agencies</a:t>
            </a:r>
          </a:p>
          <a:p>
            <a:pPr lvl="2"/>
            <a:r>
              <a:rPr lang="en-US" sz="1400" dirty="0" smtClean="0"/>
              <a:t>Ohio </a:t>
            </a:r>
            <a:r>
              <a:rPr lang="en-US" sz="1400" dirty="0"/>
              <a:t>Board of Regents (1) – Ex-officio </a:t>
            </a:r>
          </a:p>
          <a:p>
            <a:pPr lvl="2"/>
            <a:r>
              <a:rPr lang="en-US" sz="1400" dirty="0"/>
              <a:t>Ohio Department of Education (1) – Ex-officio</a:t>
            </a:r>
          </a:p>
          <a:p>
            <a:r>
              <a:rPr lang="en-US" sz="1600" dirty="0"/>
              <a:t> </a:t>
            </a:r>
            <a:endParaRPr lang="en-US" dirty="0"/>
          </a:p>
        </p:txBody>
      </p:sp>
    </p:spTree>
    <p:extLst>
      <p:ext uri="{BB962C8B-B14F-4D97-AF65-F5344CB8AC3E}">
        <p14:creationId xmlns:p14="http://schemas.microsoft.com/office/powerpoint/2010/main" val="1418799354"/>
      </p:ext>
    </p:extLst>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Ohio Alliance for Clinical Preparation and Partnerships (OACPP)</a:t>
            </a:r>
            <a:br>
              <a:rPr lang="en-US" dirty="0"/>
            </a:br>
            <a:endParaRPr lang="en-US" dirty="0"/>
          </a:p>
        </p:txBody>
      </p:sp>
      <p:sp>
        <p:nvSpPr>
          <p:cNvPr id="3" name="Content Placeholder 2"/>
          <p:cNvSpPr>
            <a:spLocks noGrp="1"/>
          </p:cNvSpPr>
          <p:nvPr>
            <p:ph idx="1"/>
          </p:nvPr>
        </p:nvSpPr>
        <p:spPr/>
        <p:txBody>
          <a:bodyPr/>
          <a:lstStyle/>
          <a:p>
            <a:pPr marL="0" lvl="0" indent="0">
              <a:buNone/>
            </a:pPr>
            <a:r>
              <a:rPr lang="en-US" sz="2000" b="1" dirty="0"/>
              <a:t>Committee Leadership</a:t>
            </a:r>
            <a:endParaRPr lang="en-US" sz="2000" dirty="0"/>
          </a:p>
          <a:p>
            <a:pPr lvl="1"/>
            <a:r>
              <a:rPr lang="en-US" sz="2000" dirty="0"/>
              <a:t>Co-Chair – PK-12 and Higher Education</a:t>
            </a:r>
          </a:p>
          <a:p>
            <a:pPr marL="0" indent="0">
              <a:buNone/>
            </a:pPr>
            <a:endParaRPr lang="en-US" sz="2000" dirty="0"/>
          </a:p>
          <a:p>
            <a:pPr marL="0" lvl="0" indent="0">
              <a:buNone/>
            </a:pPr>
            <a:r>
              <a:rPr lang="en-US" sz="2000" b="1" dirty="0"/>
              <a:t>Committee Responsibilities</a:t>
            </a:r>
            <a:endParaRPr lang="en-US" sz="2000" dirty="0"/>
          </a:p>
          <a:p>
            <a:pPr lvl="1"/>
            <a:r>
              <a:rPr lang="en-US" sz="2000" dirty="0"/>
              <a:t>To review and </a:t>
            </a:r>
            <a:r>
              <a:rPr lang="en-US" sz="2000" dirty="0" smtClean="0"/>
              <a:t>revise (if appropriate) </a:t>
            </a:r>
            <a:r>
              <a:rPr lang="en-US" sz="2000" dirty="0"/>
              <a:t>the purpose of the committee</a:t>
            </a:r>
          </a:p>
          <a:p>
            <a:pPr lvl="1"/>
            <a:r>
              <a:rPr lang="en-US" sz="2000" dirty="0"/>
              <a:t>To establish an organizational structure </a:t>
            </a:r>
            <a:r>
              <a:rPr lang="en-US" sz="2000" dirty="0" smtClean="0"/>
              <a:t>(Design Teams) and </a:t>
            </a:r>
            <a:r>
              <a:rPr lang="en-US" sz="2000" dirty="0"/>
              <a:t>process to fulfill purpose</a:t>
            </a:r>
          </a:p>
          <a:p>
            <a:pPr lvl="1"/>
            <a:r>
              <a:rPr lang="en-US" sz="2000" dirty="0"/>
              <a:t>To provide coordination, communication and advocacy</a:t>
            </a:r>
          </a:p>
          <a:p>
            <a:pPr lvl="1"/>
            <a:r>
              <a:rPr lang="en-US" sz="2000" dirty="0"/>
              <a:t>To establish yearly goals and provide oversight and assistance in accomplishing  goals</a:t>
            </a:r>
          </a:p>
          <a:p>
            <a:pPr lvl="1"/>
            <a:r>
              <a:rPr lang="en-US" sz="2000" dirty="0"/>
              <a:t>To provide updates and report on achievements to OACTE / State Leadership Committee / Key Constituents.</a:t>
            </a:r>
          </a:p>
        </p:txBody>
      </p:sp>
    </p:spTree>
    <p:extLst>
      <p:ext uri="{BB962C8B-B14F-4D97-AF65-F5344CB8AC3E}">
        <p14:creationId xmlns:p14="http://schemas.microsoft.com/office/powerpoint/2010/main" val="482272734"/>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Ohio Alliance for Clinical Preparation and Partnerships (OACPP)</a:t>
            </a:r>
            <a:br>
              <a:rPr lang="en-US" dirty="0"/>
            </a:br>
            <a:endParaRPr lang="en-US" dirty="0"/>
          </a:p>
        </p:txBody>
      </p:sp>
      <p:sp>
        <p:nvSpPr>
          <p:cNvPr id="3" name="Content Placeholder 2"/>
          <p:cNvSpPr>
            <a:spLocks noGrp="1"/>
          </p:cNvSpPr>
          <p:nvPr>
            <p:ph idx="1"/>
          </p:nvPr>
        </p:nvSpPr>
        <p:spPr/>
        <p:txBody>
          <a:bodyPr/>
          <a:lstStyle/>
          <a:p>
            <a:pPr marL="0" lvl="0" indent="0">
              <a:buNone/>
            </a:pPr>
            <a:r>
              <a:rPr lang="en-US" sz="2000" b="1" dirty="0"/>
              <a:t>Design Team (Subcommittee)Structure  </a:t>
            </a:r>
            <a:r>
              <a:rPr lang="en-US" sz="2000" dirty="0"/>
              <a:t>– Design Teams </a:t>
            </a:r>
            <a:r>
              <a:rPr lang="en-US" sz="2000" dirty="0" smtClean="0"/>
              <a:t>may be </a:t>
            </a:r>
            <a:r>
              <a:rPr lang="en-US" sz="2000" dirty="0"/>
              <a:t>established to expand participation (Higher Ed. and PK-12) and to focus on specific areas. Committee members would be assigned to each Design Team to provide leadership, coordination and support. The nature or focus of the design teams may vary based on the goals/issues identified and prioritized by the Committee. Depending on the goal or issue, the task of the Design Team maybe to collect and share current practices or to establish a group to address (study / develop recommendations, etc.) the specific issue. </a:t>
            </a:r>
            <a:endParaRPr lang="en-US" sz="2000" dirty="0" smtClean="0"/>
          </a:p>
          <a:p>
            <a:pPr lvl="1"/>
            <a:r>
              <a:rPr lang="en-US" sz="1800" b="1" dirty="0"/>
              <a:t>Clinical Partnership Design </a:t>
            </a:r>
            <a:r>
              <a:rPr lang="en-US" sz="1800" b="1" dirty="0" smtClean="0"/>
              <a:t>Team</a:t>
            </a:r>
          </a:p>
          <a:p>
            <a:pPr lvl="1"/>
            <a:r>
              <a:rPr lang="en-US" sz="1800" b="1" dirty="0"/>
              <a:t>Clinical Experience Design Team</a:t>
            </a:r>
            <a:endParaRPr lang="en-US" sz="1800" dirty="0"/>
          </a:p>
          <a:p>
            <a:pPr lvl="1"/>
            <a:r>
              <a:rPr lang="en-US" sz="1800" b="1" dirty="0"/>
              <a:t>Clinical Educators Design Team</a:t>
            </a:r>
            <a:endParaRPr lang="en-US" sz="1800" dirty="0"/>
          </a:p>
          <a:p>
            <a:pPr lvl="0"/>
            <a:endParaRPr lang="en-US" sz="2000" dirty="0" smtClean="0"/>
          </a:p>
          <a:p>
            <a:pPr lvl="0"/>
            <a:endParaRPr lang="en-US" sz="2000" dirty="0"/>
          </a:p>
        </p:txBody>
      </p:sp>
    </p:spTree>
    <p:extLst>
      <p:ext uri="{BB962C8B-B14F-4D97-AF65-F5344CB8AC3E}">
        <p14:creationId xmlns:p14="http://schemas.microsoft.com/office/powerpoint/2010/main" val="2990361336"/>
      </p:ext>
    </p:extLst>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Ohio Alliance for Clinical Preparation and Partnerships (OACPP)</a:t>
            </a:r>
            <a:br>
              <a:rPr lang="en-US" dirty="0"/>
            </a:br>
            <a:endParaRPr lang="en-US" dirty="0"/>
          </a:p>
        </p:txBody>
      </p:sp>
      <p:sp>
        <p:nvSpPr>
          <p:cNvPr id="3" name="Content Placeholder 2"/>
          <p:cNvSpPr>
            <a:spLocks noGrp="1"/>
          </p:cNvSpPr>
          <p:nvPr>
            <p:ph idx="1"/>
          </p:nvPr>
        </p:nvSpPr>
        <p:spPr/>
        <p:txBody>
          <a:bodyPr/>
          <a:lstStyle/>
          <a:p>
            <a:pPr marL="0" lvl="0" indent="0">
              <a:buNone/>
            </a:pPr>
            <a:endParaRPr lang="en-US" sz="2000" dirty="0" smtClean="0"/>
          </a:p>
          <a:p>
            <a:pPr marL="0" lvl="0" indent="0">
              <a:buNone/>
            </a:pPr>
            <a:r>
              <a:rPr lang="en-US" sz="2000" dirty="0" smtClean="0"/>
              <a:t>It </a:t>
            </a:r>
            <a:r>
              <a:rPr lang="en-US" sz="2000" dirty="0"/>
              <a:t>should be noted that many </a:t>
            </a:r>
            <a:r>
              <a:rPr lang="en-US" sz="2000" dirty="0" smtClean="0"/>
              <a:t>innovated and transformative initiatives have been started </a:t>
            </a:r>
            <a:r>
              <a:rPr lang="en-US" sz="2000" dirty="0"/>
              <a:t>such </a:t>
            </a:r>
            <a:r>
              <a:rPr lang="en-US" sz="2000" dirty="0" smtClean="0"/>
              <a:t>as:</a:t>
            </a:r>
          </a:p>
          <a:p>
            <a:r>
              <a:rPr lang="en-US" sz="2000" dirty="0" smtClean="0"/>
              <a:t>The </a:t>
            </a:r>
            <a:r>
              <a:rPr lang="en-US" sz="2000" dirty="0"/>
              <a:t>White Paper entitled </a:t>
            </a:r>
            <a:r>
              <a:rPr lang="en-US" sz="2000" i="1" dirty="0"/>
              <a:t>Clinically Rich Teacher Preparation: A Collaborative Commitment to P-12 Student </a:t>
            </a:r>
            <a:r>
              <a:rPr lang="en-US" sz="2000" i="1" dirty="0" smtClean="0"/>
              <a:t>Learning</a:t>
            </a:r>
          </a:p>
          <a:p>
            <a:r>
              <a:rPr lang="en-US" sz="2000" i="1" dirty="0" smtClean="0"/>
              <a:t> </a:t>
            </a:r>
            <a:r>
              <a:rPr lang="en-US" sz="2000" dirty="0"/>
              <a:t>We also have examples </a:t>
            </a:r>
            <a:r>
              <a:rPr lang="en-US" sz="2000"/>
              <a:t>of </a:t>
            </a:r>
            <a:r>
              <a:rPr lang="en-US" sz="2000" smtClean="0"/>
              <a:t>innovative </a:t>
            </a:r>
            <a:r>
              <a:rPr lang="en-US" sz="2000" dirty="0"/>
              <a:t>practice and partnerships from across the state as well as on-going research. </a:t>
            </a:r>
            <a:endParaRPr lang="en-US" sz="2000" dirty="0" smtClean="0"/>
          </a:p>
          <a:p>
            <a:pPr marL="0" indent="0">
              <a:buNone/>
            </a:pPr>
            <a:endParaRPr lang="en-US" sz="2000" dirty="0"/>
          </a:p>
          <a:p>
            <a:pPr marL="0" indent="0">
              <a:buNone/>
            </a:pPr>
            <a:r>
              <a:rPr lang="en-US" sz="2000" dirty="0" smtClean="0"/>
              <a:t>The </a:t>
            </a:r>
            <a:r>
              <a:rPr lang="en-US" sz="2000" dirty="0"/>
              <a:t>OACPP Committee can coordinate, communicate, and serve as an advocate for such initiatives. The OACPP committee can model the collaborative partnership needed to maximize P-12 student learning by providing high-quality clinical experiences. </a:t>
            </a:r>
            <a:endParaRPr lang="en-US" sz="2000" dirty="0" smtClean="0"/>
          </a:p>
          <a:p>
            <a:pPr lvl="0"/>
            <a:endParaRPr lang="en-US" sz="2000" dirty="0"/>
          </a:p>
        </p:txBody>
      </p:sp>
    </p:spTree>
    <p:extLst>
      <p:ext uri="{BB962C8B-B14F-4D97-AF65-F5344CB8AC3E}">
        <p14:creationId xmlns:p14="http://schemas.microsoft.com/office/powerpoint/2010/main" val="2277320051"/>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 Discussion / Questions  </a:t>
            </a:r>
            <a:endParaRPr lang="en-US" dirty="0"/>
          </a:p>
        </p:txBody>
      </p:sp>
      <p:sp>
        <p:nvSpPr>
          <p:cNvPr id="3" name="Content Placeholder 2"/>
          <p:cNvSpPr>
            <a:spLocks noGrp="1"/>
          </p:cNvSpPr>
          <p:nvPr>
            <p:ph idx="1"/>
          </p:nvPr>
        </p:nvSpPr>
        <p:spPr/>
        <p:txBody>
          <a:bodyPr/>
          <a:lstStyle/>
          <a:p>
            <a:r>
              <a:rPr lang="en-US" dirty="0"/>
              <a:t>Ohio Alliance for Clinical Preparation and Partnerships (</a:t>
            </a:r>
            <a:r>
              <a:rPr lang="en-US" dirty="0" smtClean="0"/>
              <a:t>OACPP)Proposal</a:t>
            </a:r>
          </a:p>
          <a:p>
            <a:pPr marL="0" indent="0">
              <a:buNone/>
            </a:pPr>
            <a:endParaRPr lang="en-US" dirty="0" smtClean="0"/>
          </a:p>
          <a:p>
            <a:r>
              <a:rPr lang="en-US" dirty="0" smtClean="0"/>
              <a:t>Share insights / innovations / initiatives / research related to:</a:t>
            </a:r>
          </a:p>
          <a:p>
            <a:pPr lvl="1"/>
            <a:r>
              <a:rPr lang="en-US" dirty="0" smtClean="0"/>
              <a:t>Clinical Partnerships</a:t>
            </a:r>
          </a:p>
          <a:p>
            <a:pPr lvl="1"/>
            <a:r>
              <a:rPr lang="en-US" dirty="0" smtClean="0"/>
              <a:t>Clinical Experiences</a:t>
            </a:r>
          </a:p>
          <a:p>
            <a:pPr lvl="1"/>
            <a:r>
              <a:rPr lang="en-US" dirty="0" smtClean="0"/>
              <a:t>Clinical Educators</a:t>
            </a:r>
          </a:p>
          <a:p>
            <a:pPr lvl="1"/>
            <a:endParaRPr lang="en-US" dirty="0" smtClean="0"/>
          </a:p>
          <a:p>
            <a:endParaRPr lang="en-US" dirty="0"/>
          </a:p>
        </p:txBody>
      </p:sp>
    </p:spTree>
    <p:extLst>
      <p:ext uri="{BB962C8B-B14F-4D97-AF65-F5344CB8AC3E}">
        <p14:creationId xmlns:p14="http://schemas.microsoft.com/office/powerpoint/2010/main" val="4169737112"/>
      </p:ext>
    </p:extLst>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What’s Next?</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r>
              <a:rPr lang="en-US" dirty="0" smtClean="0"/>
              <a:t> Future Meetings</a:t>
            </a:r>
          </a:p>
          <a:p>
            <a:pPr algn="ctr"/>
            <a:endParaRPr lang="en-US" dirty="0"/>
          </a:p>
          <a:p>
            <a:pPr marL="0" indent="0" algn="ctr">
              <a:buNone/>
            </a:pPr>
            <a:r>
              <a:rPr lang="en-US" dirty="0" smtClean="0"/>
              <a:t>Projects</a:t>
            </a:r>
          </a:p>
          <a:p>
            <a:pPr algn="ctr"/>
            <a:endParaRPr lang="en-US" dirty="0"/>
          </a:p>
          <a:p>
            <a:pPr marL="0" indent="0" algn="ctr">
              <a:buNone/>
            </a:pPr>
            <a:r>
              <a:rPr lang="en-US" dirty="0" smtClean="0"/>
              <a:t> Collecting and Reporting Data</a:t>
            </a:r>
            <a:endParaRPr lang="en-US" dirty="0"/>
          </a:p>
        </p:txBody>
      </p:sp>
    </p:spTree>
    <p:extLst>
      <p:ext uri="{BB962C8B-B14F-4D97-AF65-F5344CB8AC3E}">
        <p14:creationId xmlns:p14="http://schemas.microsoft.com/office/powerpoint/2010/main" val="3646926298"/>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Promising Developments </a:t>
            </a:r>
            <a:endParaRPr lang="en-US" b="1" dirty="0"/>
          </a:p>
        </p:txBody>
      </p:sp>
      <p:sp>
        <p:nvSpPr>
          <p:cNvPr id="3" name="Content Placeholder 2"/>
          <p:cNvSpPr>
            <a:spLocks noGrp="1"/>
          </p:cNvSpPr>
          <p:nvPr>
            <p:ph idx="1"/>
          </p:nvPr>
        </p:nvSpPr>
        <p:spPr/>
        <p:txBody>
          <a:bodyPr/>
          <a:lstStyle/>
          <a:p>
            <a:r>
              <a:rPr lang="en-US" dirty="0" smtClean="0"/>
              <a:t>Strong Partnership between the Ohio Department of</a:t>
            </a:r>
          </a:p>
          <a:p>
            <a:pPr marL="0" indent="0">
              <a:buNone/>
            </a:pPr>
            <a:r>
              <a:rPr lang="en-US" dirty="0" smtClean="0"/>
              <a:t>    Education and the Ohio Board of Regents</a:t>
            </a:r>
          </a:p>
          <a:p>
            <a:endParaRPr lang="en-US" dirty="0"/>
          </a:p>
          <a:p>
            <a:r>
              <a:rPr lang="en-US" dirty="0" smtClean="0"/>
              <a:t>Formation of the “Ohio </a:t>
            </a:r>
            <a:r>
              <a:rPr lang="en-US" dirty="0"/>
              <a:t>C</a:t>
            </a:r>
            <a:r>
              <a:rPr lang="en-US" dirty="0" smtClean="0"/>
              <a:t>linical Educator Alliance” to</a:t>
            </a:r>
          </a:p>
          <a:p>
            <a:pPr marL="0" indent="0">
              <a:buNone/>
            </a:pPr>
            <a:r>
              <a:rPr lang="en-US" dirty="0" smtClean="0"/>
              <a:t>      implement Blue Ribbon Panel Recommendations </a:t>
            </a:r>
          </a:p>
          <a:p>
            <a:endParaRPr lang="en-US" dirty="0"/>
          </a:p>
          <a:p>
            <a:r>
              <a:rPr lang="en-US" dirty="0" smtClean="0"/>
              <a:t>Statewide Collection and Distribution of Innovative </a:t>
            </a:r>
          </a:p>
          <a:p>
            <a:pPr marL="0" indent="0">
              <a:buNone/>
            </a:pPr>
            <a:r>
              <a:rPr lang="en-US" dirty="0"/>
              <a:t> </a:t>
            </a:r>
            <a:r>
              <a:rPr lang="en-US" dirty="0" smtClean="0"/>
              <a:t>    Practices related to the Implementation of Blue </a:t>
            </a:r>
          </a:p>
          <a:p>
            <a:pPr marL="0" indent="0">
              <a:buNone/>
            </a:pPr>
            <a:r>
              <a:rPr lang="en-US" dirty="0"/>
              <a:t> </a:t>
            </a:r>
            <a:r>
              <a:rPr lang="en-US" dirty="0" smtClean="0"/>
              <a:t>    Ribbon Panel Recommendations</a:t>
            </a:r>
          </a:p>
          <a:p>
            <a:endParaRPr lang="en-US" dirty="0"/>
          </a:p>
          <a:p>
            <a:endParaRPr lang="en-US" dirty="0"/>
          </a:p>
        </p:txBody>
      </p:sp>
    </p:spTree>
    <p:extLst>
      <p:ext uri="{BB962C8B-B14F-4D97-AF65-F5344CB8AC3E}">
        <p14:creationId xmlns:p14="http://schemas.microsoft.com/office/powerpoint/2010/main" val="3701869060"/>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Big Challenge</a:t>
            </a:r>
            <a:endParaRPr lang="en-US" b="1" dirty="0"/>
          </a:p>
        </p:txBody>
      </p:sp>
      <p:sp>
        <p:nvSpPr>
          <p:cNvPr id="3" name="Content Placeholder 2"/>
          <p:cNvSpPr>
            <a:spLocks noGrp="1"/>
          </p:cNvSpPr>
          <p:nvPr>
            <p:ph idx="1"/>
          </p:nvPr>
        </p:nvSpPr>
        <p:spPr/>
        <p:txBody>
          <a:bodyPr/>
          <a:lstStyle/>
          <a:p>
            <a:pPr marL="0" indent="0">
              <a:buNone/>
            </a:pPr>
            <a:r>
              <a:rPr lang="en-US" dirty="0" smtClean="0"/>
              <a:t>The challenge - and the opportunity - lies in its scope  (“turning teacher education upside down”). </a:t>
            </a:r>
          </a:p>
          <a:p>
            <a:pPr marL="0" indent="0">
              <a:buNone/>
            </a:pPr>
            <a:endParaRPr lang="en-US" dirty="0"/>
          </a:p>
          <a:p>
            <a:pPr marL="0" indent="0">
              <a:buNone/>
            </a:pPr>
            <a:r>
              <a:rPr lang="en-US" dirty="0" smtClean="0"/>
              <a:t>Moving to clinically-based teacher education will require discovering a whole new way of  thinking about clinical preparation; </a:t>
            </a:r>
            <a:r>
              <a:rPr lang="en-US" dirty="0"/>
              <a:t>translating that </a:t>
            </a:r>
            <a:r>
              <a:rPr lang="en-US" dirty="0" smtClean="0"/>
              <a:t>thinking </a:t>
            </a:r>
            <a:r>
              <a:rPr lang="en-US" dirty="0"/>
              <a:t>into </a:t>
            </a:r>
            <a:r>
              <a:rPr lang="en-US" dirty="0" smtClean="0"/>
              <a:t>a fundamentally different </a:t>
            </a:r>
            <a:r>
              <a:rPr lang="en-US" dirty="0"/>
              <a:t>approach to </a:t>
            </a:r>
            <a:r>
              <a:rPr lang="en-US" dirty="0" smtClean="0"/>
              <a:t>teacher </a:t>
            </a:r>
            <a:r>
              <a:rPr lang="en-US" dirty="0"/>
              <a:t>preparation; </a:t>
            </a:r>
            <a:r>
              <a:rPr lang="en-US" dirty="0" smtClean="0"/>
              <a:t>communicating </a:t>
            </a:r>
            <a:r>
              <a:rPr lang="en-US" dirty="0"/>
              <a:t>the nature and scope of </a:t>
            </a:r>
            <a:r>
              <a:rPr lang="en-US" dirty="0" smtClean="0"/>
              <a:t>that transformation; and engaging our P-12 colleagues, constituents, and other stakeholders in this endeavor. </a:t>
            </a:r>
            <a:endParaRPr lang="en-US" dirty="0"/>
          </a:p>
        </p:txBody>
      </p:sp>
    </p:spTree>
    <p:extLst>
      <p:ext uri="{BB962C8B-B14F-4D97-AF65-F5344CB8AC3E}">
        <p14:creationId xmlns:p14="http://schemas.microsoft.com/office/powerpoint/2010/main" val="2586633862"/>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Big Idea</a:t>
            </a:r>
            <a:endParaRPr lang="en-US" b="1" dirty="0"/>
          </a:p>
        </p:txBody>
      </p:sp>
      <p:sp>
        <p:nvSpPr>
          <p:cNvPr id="3" name="Content Placeholder 2"/>
          <p:cNvSpPr>
            <a:spLocks noGrp="1"/>
          </p:cNvSpPr>
          <p:nvPr>
            <p:ph idx="1"/>
          </p:nvPr>
        </p:nvSpPr>
        <p:spPr>
          <a:xfrm>
            <a:off x="372167" y="1685925"/>
            <a:ext cx="8491723" cy="4814077"/>
          </a:xfrm>
        </p:spPr>
        <p:txBody>
          <a:bodyPr/>
          <a:lstStyle/>
          <a:p>
            <a:pPr marL="0" indent="0">
              <a:buNone/>
            </a:pPr>
            <a:r>
              <a:rPr lang="en-US" dirty="0" smtClean="0"/>
              <a:t>Develop the Ohio Clinical Educator Alliance into a fully</a:t>
            </a:r>
          </a:p>
          <a:p>
            <a:pPr marL="0" indent="0">
              <a:buNone/>
            </a:pPr>
            <a:r>
              <a:rPr lang="en-US" dirty="0" smtClean="0"/>
              <a:t>   functioning Network Improvement Community that </a:t>
            </a:r>
          </a:p>
          <a:p>
            <a:pPr marL="0" indent="0">
              <a:buNone/>
            </a:pPr>
            <a:r>
              <a:rPr lang="en-US" dirty="0"/>
              <a:t>	</a:t>
            </a:r>
            <a:r>
              <a:rPr lang="en-US" dirty="0" smtClean="0"/>
              <a:t>1) fosters innovation in clinical preparation across the</a:t>
            </a:r>
          </a:p>
          <a:p>
            <a:pPr marL="0" indent="0">
              <a:buNone/>
            </a:pPr>
            <a:r>
              <a:rPr lang="en-US" dirty="0" smtClean="0"/>
              <a:t>            state </a:t>
            </a:r>
            <a:r>
              <a:rPr lang="en-US" dirty="0"/>
              <a:t>of </a:t>
            </a:r>
            <a:r>
              <a:rPr lang="en-US" dirty="0" smtClean="0"/>
              <a:t>Ohio</a:t>
            </a:r>
            <a:r>
              <a:rPr lang="en-US" dirty="0"/>
              <a:t>	</a:t>
            </a:r>
            <a:endParaRPr lang="en-US" dirty="0" smtClean="0"/>
          </a:p>
          <a:p>
            <a:pPr marL="0" indent="0">
              <a:buNone/>
            </a:pPr>
            <a:r>
              <a:rPr lang="en-US" dirty="0"/>
              <a:t>	</a:t>
            </a:r>
            <a:r>
              <a:rPr lang="en-US" dirty="0" smtClean="0"/>
              <a:t>2) </a:t>
            </a:r>
            <a:r>
              <a:rPr lang="en-US" dirty="0"/>
              <a:t>sets new directions for designing, pilot testing, and </a:t>
            </a:r>
          </a:p>
          <a:p>
            <a:pPr marL="0" indent="0">
              <a:buNone/>
            </a:pPr>
            <a:r>
              <a:rPr lang="en-US" dirty="0"/>
              <a:t>		    researching new </a:t>
            </a:r>
            <a:r>
              <a:rPr lang="en-US" dirty="0" smtClean="0"/>
              <a:t>initiatives</a:t>
            </a:r>
          </a:p>
          <a:p>
            <a:pPr marL="0" indent="0">
              <a:buNone/>
            </a:pPr>
            <a:r>
              <a:rPr lang="en-US" dirty="0"/>
              <a:t>	3</a:t>
            </a:r>
            <a:r>
              <a:rPr lang="en-US" dirty="0" smtClean="0"/>
              <a:t>) collects and distributes data from pilot tests and </a:t>
            </a:r>
          </a:p>
          <a:p>
            <a:pPr marL="0" indent="0">
              <a:buNone/>
            </a:pPr>
            <a:r>
              <a:rPr lang="en-US" dirty="0"/>
              <a:t> </a:t>
            </a:r>
            <a:r>
              <a:rPr lang="en-US" dirty="0" smtClean="0"/>
              <a:t>           the implementation of innovative projects </a:t>
            </a:r>
            <a:endParaRPr lang="en-US" dirty="0"/>
          </a:p>
          <a:p>
            <a:pPr marL="0" indent="0">
              <a:buNone/>
            </a:pPr>
            <a:r>
              <a:rPr lang="en-US" dirty="0"/>
              <a:t>	</a:t>
            </a:r>
            <a:r>
              <a:rPr lang="en-US" dirty="0" smtClean="0"/>
              <a:t>4) collects and distributes data that demonstrates the</a:t>
            </a:r>
          </a:p>
          <a:p>
            <a:pPr marL="0" indent="0">
              <a:buNone/>
            </a:pPr>
            <a:r>
              <a:rPr lang="en-US" dirty="0" smtClean="0"/>
              <a:t>              value added by teacher education programs</a:t>
            </a:r>
            <a:endParaRPr lang="en-US" dirty="0"/>
          </a:p>
        </p:txBody>
      </p:sp>
    </p:spTree>
    <p:extLst>
      <p:ext uri="{BB962C8B-B14F-4D97-AF65-F5344CB8AC3E}">
        <p14:creationId xmlns:p14="http://schemas.microsoft.com/office/powerpoint/2010/main" val="3684835162"/>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December CAEP Alliance Meeting</a:t>
            </a:r>
            <a:br>
              <a:rPr lang="en-US" dirty="0" smtClean="0"/>
            </a:br>
            <a:r>
              <a:rPr lang="en-US" dirty="0" smtClean="0"/>
              <a:t>Outcomes</a:t>
            </a:r>
            <a:endParaRPr lang="en-US" dirty="0"/>
          </a:p>
        </p:txBody>
      </p:sp>
      <p:sp>
        <p:nvSpPr>
          <p:cNvPr id="3" name="Content Placeholder 2"/>
          <p:cNvSpPr>
            <a:spLocks noGrp="1"/>
          </p:cNvSpPr>
          <p:nvPr>
            <p:ph idx="1"/>
          </p:nvPr>
        </p:nvSpPr>
        <p:spPr/>
        <p:txBody>
          <a:bodyPr/>
          <a:lstStyle/>
          <a:p>
            <a:pPr marL="0" indent="0" algn="ctr">
              <a:buNone/>
            </a:pPr>
            <a:r>
              <a:rPr lang="en-US" dirty="0" smtClean="0"/>
              <a:t>Three Design Teams</a:t>
            </a:r>
          </a:p>
          <a:p>
            <a:pPr algn="ctr"/>
            <a:endParaRPr lang="en-US" dirty="0"/>
          </a:p>
          <a:p>
            <a:r>
              <a:rPr lang="en-US" dirty="0" smtClean="0"/>
              <a:t>Clinical Partnerships</a:t>
            </a:r>
          </a:p>
          <a:p>
            <a:endParaRPr lang="en-US" dirty="0"/>
          </a:p>
          <a:p>
            <a:r>
              <a:rPr lang="en-US" dirty="0" smtClean="0"/>
              <a:t>Clinical Experience</a:t>
            </a:r>
          </a:p>
          <a:p>
            <a:endParaRPr lang="en-US" dirty="0"/>
          </a:p>
          <a:p>
            <a:r>
              <a:rPr lang="en-US" dirty="0" smtClean="0"/>
              <a:t>Clinical Educators</a:t>
            </a:r>
            <a:endParaRPr lang="en-US" dirty="0"/>
          </a:p>
        </p:txBody>
      </p:sp>
    </p:spTree>
    <p:extLst>
      <p:ext uri="{BB962C8B-B14F-4D97-AF65-F5344CB8AC3E}">
        <p14:creationId xmlns:p14="http://schemas.microsoft.com/office/powerpoint/2010/main" val="1832029520"/>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Clinical Partnership Design Team</a:t>
            </a:r>
            <a:endParaRPr lang="en-US" dirty="0"/>
          </a:p>
        </p:txBody>
      </p:sp>
      <p:sp>
        <p:nvSpPr>
          <p:cNvPr id="3" name="Content Placeholder 2"/>
          <p:cNvSpPr>
            <a:spLocks noGrp="1"/>
          </p:cNvSpPr>
          <p:nvPr>
            <p:ph idx="1"/>
          </p:nvPr>
        </p:nvSpPr>
        <p:spPr/>
        <p:txBody>
          <a:bodyPr/>
          <a:lstStyle/>
          <a:p>
            <a:pPr marL="0" indent="0">
              <a:buNone/>
            </a:pPr>
            <a:r>
              <a:rPr lang="en-US" b="1" i="1" dirty="0" smtClean="0"/>
              <a:t>Problem</a:t>
            </a:r>
          </a:p>
          <a:p>
            <a:endParaRPr lang="en-US" dirty="0" smtClean="0"/>
          </a:p>
          <a:p>
            <a:pPr marL="0" indent="0">
              <a:buNone/>
            </a:pPr>
            <a:r>
              <a:rPr lang="en-US" dirty="0" smtClean="0"/>
              <a:t>Weak </a:t>
            </a:r>
            <a:r>
              <a:rPr lang="en-US" dirty="0"/>
              <a:t>understanding of what constitutes mutually beneficial </a:t>
            </a:r>
            <a:r>
              <a:rPr lang="en-US" dirty="0" smtClean="0"/>
              <a:t>relationships</a:t>
            </a:r>
          </a:p>
          <a:p>
            <a:endParaRPr lang="en-US" dirty="0"/>
          </a:p>
          <a:p>
            <a:pPr marL="0" indent="0">
              <a:buNone/>
            </a:pPr>
            <a:r>
              <a:rPr lang="en-US" b="1" i="1" dirty="0" smtClean="0"/>
              <a:t>Aim</a:t>
            </a:r>
          </a:p>
          <a:p>
            <a:endParaRPr lang="en-US" b="1" i="1" dirty="0" smtClean="0"/>
          </a:p>
          <a:p>
            <a:pPr marL="0" indent="0">
              <a:buNone/>
            </a:pPr>
            <a:r>
              <a:rPr lang="en-US" dirty="0"/>
              <a:t>By 2/27/14 each state member develop at least 2 clinical collaboration </a:t>
            </a:r>
            <a:r>
              <a:rPr lang="en-US" dirty="0" smtClean="0"/>
              <a:t>statements (examples) regarding </a:t>
            </a:r>
            <a:r>
              <a:rPr lang="en-US" dirty="0"/>
              <a:t>mutual beneficial. </a:t>
            </a:r>
            <a:endParaRPr lang="en-US" b="1" i="1" dirty="0"/>
          </a:p>
        </p:txBody>
      </p:sp>
    </p:spTree>
    <p:extLst>
      <p:ext uri="{BB962C8B-B14F-4D97-AF65-F5344CB8AC3E}">
        <p14:creationId xmlns:p14="http://schemas.microsoft.com/office/powerpoint/2010/main" val="2080571031"/>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Clinical Partnership Design Team</a:t>
            </a:r>
            <a:endParaRPr lang="en-US" dirty="0"/>
          </a:p>
        </p:txBody>
      </p:sp>
      <p:sp>
        <p:nvSpPr>
          <p:cNvPr id="3" name="Content Placeholder 2"/>
          <p:cNvSpPr>
            <a:spLocks noGrp="1"/>
          </p:cNvSpPr>
          <p:nvPr>
            <p:ph idx="1"/>
          </p:nvPr>
        </p:nvSpPr>
        <p:spPr/>
        <p:txBody>
          <a:bodyPr/>
          <a:lstStyle/>
          <a:p>
            <a:pPr marL="0" indent="0">
              <a:buNone/>
            </a:pPr>
            <a:r>
              <a:rPr lang="en-US" b="1" i="1" dirty="0" smtClean="0"/>
              <a:t>Solutions</a:t>
            </a:r>
            <a:endParaRPr lang="en-US" b="1" i="1" dirty="0"/>
          </a:p>
          <a:p>
            <a:pPr marL="0" indent="0">
              <a:buNone/>
            </a:pPr>
            <a:endParaRPr lang="en-US" dirty="0" smtClean="0"/>
          </a:p>
          <a:p>
            <a:pPr marL="0" indent="0">
              <a:buNone/>
            </a:pPr>
            <a:r>
              <a:rPr lang="en-US" dirty="0" smtClean="0"/>
              <a:t>Define </a:t>
            </a:r>
            <a:r>
              <a:rPr lang="en-US" dirty="0"/>
              <a:t>the aspects of “mutually  beneficial” for each partner </a:t>
            </a:r>
            <a:endParaRPr lang="en-US" dirty="0" smtClean="0"/>
          </a:p>
          <a:p>
            <a:endParaRPr lang="en-US" dirty="0"/>
          </a:p>
          <a:p>
            <a:pPr marL="277813" lvl="1" indent="0">
              <a:buNone/>
            </a:pPr>
            <a:r>
              <a:rPr lang="en-US" dirty="0"/>
              <a:t>1) Identify a few mutually beneficial areas/topics (internal/external benefits</a:t>
            </a:r>
            <a:r>
              <a:rPr lang="en-US" dirty="0" smtClean="0"/>
              <a:t>)</a:t>
            </a:r>
          </a:p>
          <a:p>
            <a:endParaRPr lang="en-US" dirty="0"/>
          </a:p>
          <a:p>
            <a:pPr marL="277813" lvl="1" indent="0">
              <a:buNone/>
            </a:pPr>
            <a:r>
              <a:rPr lang="en-US" dirty="0"/>
              <a:t>2) Partnership (structures) - clearly articulating benefits to all partners (MOUs)</a:t>
            </a:r>
          </a:p>
          <a:p>
            <a:endParaRPr lang="en-US" b="1" dirty="0"/>
          </a:p>
        </p:txBody>
      </p:sp>
    </p:spTree>
    <p:extLst>
      <p:ext uri="{BB962C8B-B14F-4D97-AF65-F5344CB8AC3E}">
        <p14:creationId xmlns:p14="http://schemas.microsoft.com/office/powerpoint/2010/main" val="3619260492"/>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Clinical Partnership Design Team</a:t>
            </a:r>
            <a:endParaRPr lang="en-US" dirty="0"/>
          </a:p>
        </p:txBody>
      </p:sp>
      <p:sp>
        <p:nvSpPr>
          <p:cNvPr id="3" name="Content Placeholder 2"/>
          <p:cNvSpPr>
            <a:spLocks noGrp="1"/>
          </p:cNvSpPr>
          <p:nvPr>
            <p:ph idx="1"/>
          </p:nvPr>
        </p:nvSpPr>
        <p:spPr/>
        <p:txBody>
          <a:bodyPr/>
          <a:lstStyle/>
          <a:p>
            <a:pPr marL="0" indent="0">
              <a:buNone/>
            </a:pPr>
            <a:r>
              <a:rPr lang="en-US" b="1" i="1" dirty="0" smtClean="0"/>
              <a:t>Solutions (cont.)</a:t>
            </a:r>
          </a:p>
          <a:p>
            <a:endParaRPr lang="en-US" b="1" i="1" dirty="0" smtClean="0"/>
          </a:p>
          <a:p>
            <a:pPr marL="277813" lvl="1" indent="0">
              <a:buNone/>
            </a:pPr>
            <a:r>
              <a:rPr lang="en-US" dirty="0" smtClean="0"/>
              <a:t>3</a:t>
            </a:r>
            <a:r>
              <a:rPr lang="en-US" dirty="0"/>
              <a:t>) Do onsite classes/co-teaching models benefit both candidates and P12 learners</a:t>
            </a:r>
            <a:r>
              <a:rPr lang="en-US" dirty="0" smtClean="0"/>
              <a:t>?</a:t>
            </a:r>
          </a:p>
          <a:p>
            <a:endParaRPr lang="en-US" dirty="0"/>
          </a:p>
          <a:p>
            <a:pPr marL="277813" lvl="1" indent="0">
              <a:buNone/>
            </a:pPr>
            <a:r>
              <a:rPr lang="en-US" dirty="0"/>
              <a:t>4) Building a structure for partnership </a:t>
            </a:r>
            <a:r>
              <a:rPr lang="en-US" dirty="0" smtClean="0"/>
              <a:t>development - </a:t>
            </a:r>
            <a:r>
              <a:rPr lang="en-US" dirty="0"/>
              <a:t>independent of individuals </a:t>
            </a:r>
            <a:r>
              <a:rPr lang="en-US" dirty="0" smtClean="0"/>
              <a:t>involved</a:t>
            </a:r>
          </a:p>
          <a:p>
            <a:endParaRPr lang="en-US" dirty="0"/>
          </a:p>
          <a:p>
            <a:pPr marL="277813" lvl="1" indent="0">
              <a:buNone/>
            </a:pPr>
            <a:r>
              <a:rPr lang="en-US" dirty="0"/>
              <a:t>5) Foundations for relationships - one on one, don't "title", come as peers/</a:t>
            </a:r>
            <a:r>
              <a:rPr lang="en-US" dirty="0" smtClean="0"/>
              <a:t>equals </a:t>
            </a:r>
            <a:endParaRPr lang="en-US" dirty="0"/>
          </a:p>
        </p:txBody>
      </p:sp>
    </p:spTree>
    <p:extLst>
      <p:ext uri="{BB962C8B-B14F-4D97-AF65-F5344CB8AC3E}">
        <p14:creationId xmlns:p14="http://schemas.microsoft.com/office/powerpoint/2010/main" val="1738446368"/>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CAEPupdat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CAEPupdated.potx</Template>
  <TotalTime>961</TotalTime>
  <Words>1250</Words>
  <Application>Microsoft Office PowerPoint</Application>
  <PresentationFormat>On-screen Show (4:3)</PresentationFormat>
  <Paragraphs>196</Paragraphs>
  <Slides>27</Slides>
  <Notes>2</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CAEPupdated</vt:lpstr>
      <vt:lpstr>Transforming Clinical Practice and P-20 Partnerships</vt:lpstr>
      <vt:lpstr>Members of the Ohio Team</vt:lpstr>
      <vt:lpstr>Promising Developments </vt:lpstr>
      <vt:lpstr>Big Challenge</vt:lpstr>
      <vt:lpstr>Big Idea</vt:lpstr>
      <vt:lpstr>December CAEP Alliance Meeting Outcomes</vt:lpstr>
      <vt:lpstr>Clinical Partnership Design Team</vt:lpstr>
      <vt:lpstr>Clinical Partnership Design Team</vt:lpstr>
      <vt:lpstr> Clinical Partnership Design Team</vt:lpstr>
      <vt:lpstr>Clinical Experience Design Team</vt:lpstr>
      <vt:lpstr>Clinical Experience Design Team</vt:lpstr>
      <vt:lpstr>Clinical Experience Design Team</vt:lpstr>
      <vt:lpstr>Clinical Experience Design Team</vt:lpstr>
      <vt:lpstr>Clinical Educator Design Team</vt:lpstr>
      <vt:lpstr>Clinical Educator Design Team</vt:lpstr>
      <vt:lpstr>Clinical Educator Design Team</vt:lpstr>
      <vt:lpstr>Clinical Educator Design Team</vt:lpstr>
      <vt:lpstr>Clinical Educator Design Team</vt:lpstr>
      <vt:lpstr>Ohio Clinical Alliance Proposal</vt:lpstr>
      <vt:lpstr>Ohio Clinical Alliance Proposal</vt:lpstr>
      <vt:lpstr>Ohio Alliance for Clinical Preparation and Partnerships (OACPP) </vt:lpstr>
      <vt:lpstr>Ohio Alliance for Clinical Preparation and Partnerships (OACPP) </vt:lpstr>
      <vt:lpstr>Ohio Alliance for Clinical Preparation and Partnerships (OACPP) </vt:lpstr>
      <vt:lpstr>Ohio Alliance for Clinical Preparation and Partnerships (OACPP) </vt:lpstr>
      <vt:lpstr>Ohio Alliance for Clinical Preparation and Partnerships (OACPP) </vt:lpstr>
      <vt:lpstr>Comments / Discussion / Questions  </vt:lpstr>
      <vt:lpstr>What’s Next?</vt:lpstr>
    </vt:vector>
  </TitlesOfParts>
  <Company>Varadero Communications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Office 2004 Test Drive User</dc:creator>
  <cp:lastModifiedBy>pc-390</cp:lastModifiedBy>
  <cp:revision>57</cp:revision>
  <cp:lastPrinted>2014-03-11T18:51:15Z</cp:lastPrinted>
  <dcterms:created xsi:type="dcterms:W3CDTF">2013-04-17T01:51:08Z</dcterms:created>
  <dcterms:modified xsi:type="dcterms:W3CDTF">2014-03-13T15:46:30Z</dcterms:modified>
</cp:coreProperties>
</file>