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3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3" r:id="rId3"/>
    <p:sldId id="294" r:id="rId4"/>
    <p:sldId id="29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81" r:id="rId15"/>
    <p:sldId id="267" r:id="rId16"/>
    <p:sldId id="271" r:id="rId17"/>
    <p:sldId id="273" r:id="rId18"/>
    <p:sldId id="275" r:id="rId19"/>
    <p:sldId id="274" r:id="rId20"/>
    <p:sldId id="283" r:id="rId21"/>
    <p:sldId id="284" r:id="rId22"/>
    <p:sldId id="286" r:id="rId23"/>
    <p:sldId id="287" r:id="rId24"/>
    <p:sldId id="288" r:id="rId25"/>
    <p:sldId id="290" r:id="rId26"/>
    <p:sldId id="291" r:id="rId27"/>
    <p:sldId id="292" r:id="rId28"/>
    <p:sldId id="296" r:id="rId29"/>
    <p:sldId id="297" r:id="rId30"/>
    <p:sldId id="298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2896" y="-2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0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How </a:t>
            </a:r>
            <a:r>
              <a:rPr lang="en-US" dirty="0"/>
              <a:t>many years have you been a teacher?</a:t>
            </a:r>
          </a:p>
        </c:rich>
      </c:tx>
      <c:layout>
        <c:manualLayout>
          <c:xMode val="edge"/>
          <c:yMode val="edge"/>
          <c:x val="0.12652635608049"/>
          <c:y val="0.029237028063799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7479002624672"/>
          <c:y val="0.182461538461538"/>
          <c:w val="0.438666666666667"/>
          <c:h val="0.8098461538461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many years have you been a teacher?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1-3 years</c:v>
                </c:pt>
                <c:pt idx="1">
                  <c:v>4-8 years</c:v>
                </c:pt>
                <c:pt idx="2">
                  <c:v>8-15 years</c:v>
                </c:pt>
                <c:pt idx="3">
                  <c:v>15+ years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4.0</c:v>
                </c:pt>
                <c:pt idx="2">
                  <c:v>5.0</c:v>
                </c:pt>
                <c:pt idx="3">
                  <c:v>12.0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7434601924759"/>
          <c:y val="0.428713103169796"/>
          <c:w val="0.190762830178143"/>
          <c:h val="0.2737532808398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Teacher</a:t>
            </a:r>
            <a:r>
              <a:rPr lang="en-US" baseline="0" dirty="0" smtClean="0"/>
              <a:t> Candidate</a:t>
            </a:r>
            <a:r>
              <a:rPr lang="en-US" dirty="0" smtClean="0"/>
              <a:t>: On </a:t>
            </a:r>
            <a:r>
              <a:rPr lang="en-US" dirty="0"/>
              <a:t>a scale of 1-4, to what extent do you believe there is a gap between the expectations from the university teacher education program and the realities of the k-12 classroom?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2461588728463"/>
          <c:y val="0.504926509186352"/>
          <c:w val="0.721443845250535"/>
          <c:h val="0.4476078431372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 a scale of 1-4, to what extent do you believe there is a gap between the expectations from the university teacher education program and the realities of the k-12 classroom?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 gaps</c:v>
                </c:pt>
                <c:pt idx="1">
                  <c:v>2: Minor gaps</c:v>
                </c:pt>
                <c:pt idx="2">
                  <c:v>3: Noticeable gaps</c:v>
                </c:pt>
                <c:pt idx="3">
                  <c:v>4: Significant gaps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</c:v>
                </c:pt>
                <c:pt idx="1">
                  <c:v>9.0</c:v>
                </c:pt>
                <c:pt idx="2">
                  <c:v>11.0</c:v>
                </c:pt>
                <c:pt idx="3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RT: On </a:t>
            </a:r>
            <a:r>
              <a:rPr lang="en-US" dirty="0"/>
              <a:t>a scale of 1-4,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to </a:t>
            </a:r>
            <a:r>
              <a:rPr lang="en-US" dirty="0"/>
              <a:t>what extent did the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structure </a:t>
            </a:r>
            <a:r>
              <a:rPr lang="en-US" dirty="0"/>
              <a:t>of the </a:t>
            </a:r>
            <a:r>
              <a:rPr lang="en-US" dirty="0" smtClean="0"/>
              <a:t>placement</a:t>
            </a:r>
          </a:p>
          <a:p>
            <a:pPr>
              <a:defRPr/>
            </a:pPr>
            <a:r>
              <a:rPr lang="en-US" dirty="0" smtClean="0"/>
              <a:t>allow </a:t>
            </a:r>
            <a:r>
              <a:rPr lang="en-US" dirty="0"/>
              <a:t>opportunities for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teacher candidate to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develop </a:t>
            </a:r>
            <a:r>
              <a:rPr lang="en-US" dirty="0"/>
              <a:t>appropriate skills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needed </a:t>
            </a:r>
            <a:r>
              <a:rPr lang="en-US" dirty="0"/>
              <a:t>to handle a </a:t>
            </a:r>
            <a:r>
              <a:rPr lang="en-US" dirty="0" smtClean="0"/>
              <a:t>variety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of teacher situations?</a:t>
            </a:r>
          </a:p>
        </c:rich>
      </c:tx>
      <c:layout>
        <c:manualLayout>
          <c:xMode val="edge"/>
          <c:yMode val="edge"/>
          <c:x val="0.0978238593463488"/>
          <c:y val="0.044444444444444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958904109589041"/>
          <c:y val="0.488481918926801"/>
          <c:w val="0.534428324884047"/>
          <c:h val="0.4334807524059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 a scale of 1-4, to what extent did the structure of the placement allow opportunities for the teacher candidate to develop appropriate skills needed to handle a variety of teacher situations?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 opportunities</c:v>
                </c:pt>
                <c:pt idx="1">
                  <c:v>2: Few opportunities</c:v>
                </c:pt>
                <c:pt idx="2">
                  <c:v>3: Sufficient opportunities</c:v>
                </c:pt>
                <c:pt idx="3">
                  <c:v>4: Significant opportunities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11.0</c:v>
                </c:pt>
                <c:pt idx="3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4017365979937"/>
          <c:y val="0.520474482356372"/>
          <c:w val="0.312603638586273"/>
          <c:h val="0.3472732575094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TC: On a scale of 1-4,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to </a:t>
            </a:r>
            <a:r>
              <a:rPr lang="en-US" dirty="0"/>
              <a:t>what extent did the structure of the </a:t>
            </a:r>
            <a:r>
              <a:rPr lang="en-US" dirty="0" smtClean="0"/>
              <a:t>placement </a:t>
            </a:r>
          </a:p>
          <a:p>
            <a:pPr>
              <a:defRPr/>
            </a:pPr>
            <a:r>
              <a:rPr lang="en-US" dirty="0" smtClean="0"/>
              <a:t>allow </a:t>
            </a:r>
            <a:r>
              <a:rPr lang="en-US" dirty="0"/>
              <a:t>opportunities for </a:t>
            </a:r>
            <a:r>
              <a:rPr lang="en-US" dirty="0" smtClean="0"/>
              <a:t>you</a:t>
            </a:r>
            <a:r>
              <a:rPr lang="en-US" dirty="0"/>
              <a:t>, </a:t>
            </a:r>
            <a:r>
              <a:rPr lang="en-US" dirty="0" smtClean="0"/>
              <a:t>as </a:t>
            </a:r>
            <a:r>
              <a:rPr lang="en-US" dirty="0"/>
              <a:t>the teacher candidate, to develop appropriate skills needed </a:t>
            </a:r>
            <a:r>
              <a:rPr lang="en-US" dirty="0" smtClean="0"/>
              <a:t>to </a:t>
            </a:r>
            <a:r>
              <a:rPr lang="en-US" dirty="0"/>
              <a:t>handle a variety of teaching situations? </a:t>
            </a:r>
          </a:p>
        </c:rich>
      </c:tx>
      <c:layout>
        <c:manualLayout>
          <c:xMode val="edge"/>
          <c:yMode val="edge"/>
          <c:x val="0.128947979863173"/>
          <c:y val="0.033707865168539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6939890710382"/>
          <c:y val="0.482621722846442"/>
          <c:w val="0.640109289617486"/>
          <c:h val="0.43872659176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TC: On a scale of 1-4, to what extent did the structure of the placement allow opportunities for you, as the teacher candidate, to develop appropriate skills needed to handle a variety of teaching situations? 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 opportunities</c:v>
                </c:pt>
                <c:pt idx="1">
                  <c:v>2: Few opportunities</c:v>
                </c:pt>
                <c:pt idx="2">
                  <c:v>3: Sufficient opportunities</c:v>
                </c:pt>
                <c:pt idx="3">
                  <c:v>4: Significant opportunities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6.0</c:v>
                </c:pt>
                <c:pt idx="2">
                  <c:v>8.0</c:v>
                </c:pt>
                <c:pt idx="3">
                  <c:v>14.0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TC: On a scale of 1-4, to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what </a:t>
            </a:r>
            <a:r>
              <a:rPr lang="en-US" dirty="0"/>
              <a:t>extent did you feel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your </a:t>
            </a:r>
            <a:r>
              <a:rPr lang="en-US" dirty="0"/>
              <a:t>resource teacher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was prepared </a:t>
            </a:r>
            <a:r>
              <a:rPr lang="en-US" dirty="0"/>
              <a:t>to provide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you </a:t>
            </a:r>
            <a:r>
              <a:rPr lang="en-US" dirty="0"/>
              <a:t>as </a:t>
            </a:r>
            <a:r>
              <a:rPr lang="en-US" dirty="0" smtClean="0"/>
              <a:t>the </a:t>
            </a:r>
            <a:r>
              <a:rPr lang="en-US" dirty="0"/>
              <a:t>teacher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candidate with </a:t>
            </a:r>
          </a:p>
          <a:p>
            <a:pPr>
              <a:defRPr/>
            </a:pPr>
            <a:r>
              <a:rPr lang="en-US" dirty="0" smtClean="0"/>
              <a:t>support </a:t>
            </a:r>
            <a:r>
              <a:rPr lang="en-US" dirty="0"/>
              <a:t>and expertise </a:t>
            </a:r>
            <a:r>
              <a:rPr lang="en-US" dirty="0" smtClean="0"/>
              <a:t>to </a:t>
            </a:r>
          </a:p>
          <a:p>
            <a:pPr>
              <a:defRPr/>
            </a:pPr>
            <a:r>
              <a:rPr lang="en-US" dirty="0" smtClean="0"/>
              <a:t>help</a:t>
            </a:r>
            <a:r>
              <a:rPr lang="en-US" baseline="0" dirty="0" smtClean="0"/>
              <a:t> </a:t>
            </a:r>
            <a:r>
              <a:rPr lang="en-US" dirty="0" smtClean="0"/>
              <a:t>you </a:t>
            </a:r>
            <a:r>
              <a:rPr lang="en-US" dirty="0"/>
              <a:t>grow as a </a:t>
            </a:r>
            <a:r>
              <a:rPr lang="en-US" dirty="0" smtClean="0"/>
              <a:t>future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educator?</a:t>
            </a:r>
          </a:p>
        </c:rich>
      </c:tx>
      <c:layout>
        <c:manualLayout>
          <c:xMode val="edge"/>
          <c:yMode val="edge"/>
          <c:x val="0.395384174078173"/>
          <c:y val="0.037974683544303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50346220767348"/>
          <c:y val="0.515945345067161"/>
          <c:w val="0.437762835825297"/>
          <c:h val="0.45836343986413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TC: On a scale of 1-4, to what extent did you feel your resource teacher was prepared to provide you as the teacher candidate with support and expertise to help you grow as a future educator?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prepared</c:v>
                </c:pt>
                <c:pt idx="1">
                  <c:v>2: A little prepared</c:v>
                </c:pt>
                <c:pt idx="2">
                  <c:v>3: Sufficiently prepared</c:v>
                </c:pt>
                <c:pt idx="3">
                  <c:v>4: Significantly prepared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</c:v>
                </c:pt>
                <c:pt idx="1">
                  <c:v>3.0</c:v>
                </c:pt>
                <c:pt idx="2">
                  <c:v>6.0</c:v>
                </c:pt>
                <c:pt idx="3">
                  <c:v>17.0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155649090212038"/>
          <c:y val="0.564085379033503"/>
          <c:w val="0.269254327759592"/>
          <c:h val="0.3302805311100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RT: On </a:t>
            </a:r>
            <a:r>
              <a:rPr lang="en-US" dirty="0"/>
              <a:t>a scale of 1-4, to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what extent </a:t>
            </a:r>
            <a:r>
              <a:rPr lang="en-US" dirty="0"/>
              <a:t>did you feel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prepared </a:t>
            </a:r>
            <a:r>
              <a:rPr lang="en-US" dirty="0"/>
              <a:t>as a resource teacher </a:t>
            </a:r>
            <a:r>
              <a:rPr lang="en-US" dirty="0" smtClean="0"/>
              <a:t>to </a:t>
            </a:r>
            <a:r>
              <a:rPr lang="en-US" dirty="0"/>
              <a:t>provide the teacher </a:t>
            </a:r>
            <a:r>
              <a:rPr lang="en-US" dirty="0" smtClean="0"/>
              <a:t>candidate </a:t>
            </a:r>
            <a:r>
              <a:rPr lang="en-US" dirty="0"/>
              <a:t>with support and </a:t>
            </a:r>
            <a:r>
              <a:rPr lang="en-US" dirty="0" smtClean="0"/>
              <a:t>expertise </a:t>
            </a:r>
            <a:r>
              <a:rPr lang="en-US" dirty="0"/>
              <a:t>to help them </a:t>
            </a:r>
            <a:r>
              <a:rPr lang="en-US" dirty="0" smtClean="0"/>
              <a:t>grow </a:t>
            </a:r>
            <a:r>
              <a:rPr lang="en-US" dirty="0"/>
              <a:t>as future educators?</a:t>
            </a:r>
          </a:p>
        </c:rich>
      </c:tx>
      <c:layout>
        <c:manualLayout>
          <c:xMode val="edge"/>
          <c:yMode val="edge"/>
          <c:x val="0.0309192701718737"/>
          <c:y val="0.036287964004499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333894251121835"/>
          <c:y val="0.533998093988252"/>
          <c:w val="0.614133011599357"/>
          <c:h val="0.45328865141857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 a scale of 1-4, to what extenet did you feel prepared as a resource teacher to provide the teacher candidate with support and expertise to help them grow as future educators?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prepared</c:v>
                </c:pt>
                <c:pt idx="1">
                  <c:v>2: A little prepared</c:v>
                </c:pt>
                <c:pt idx="2">
                  <c:v>3: Suffficiently prepared</c:v>
                </c:pt>
                <c:pt idx="3">
                  <c:v>4: Significantly prepared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2.0</c:v>
                </c:pt>
                <c:pt idx="2">
                  <c:v>9.0</c:v>
                </c:pt>
                <c:pt idx="3">
                  <c:v>11.0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RT: On </a:t>
            </a:r>
            <a:r>
              <a:rPr lang="en-US" dirty="0"/>
              <a:t>a scale of 1-4,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to </a:t>
            </a:r>
            <a:r>
              <a:rPr lang="en-US" dirty="0"/>
              <a:t>what extent did you find opportunities to co-teach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with </a:t>
            </a:r>
            <a:r>
              <a:rPr lang="en-US" dirty="0"/>
              <a:t>your teacher candidate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during </a:t>
            </a:r>
            <a:r>
              <a:rPr lang="en-US" dirty="0"/>
              <a:t>the placement?</a:t>
            </a:r>
          </a:p>
        </c:rich>
      </c:tx>
      <c:layout>
        <c:manualLayout>
          <c:xMode val="edge"/>
          <c:yMode val="edge"/>
          <c:x val="0.119463582677165"/>
          <c:y val="0.012195121951219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5"/>
          <c:y val="0.318333813456245"/>
          <c:w val="0.495999179790026"/>
          <c:h val="0.4839016388195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 a scale of 1-4, to what extent did you find opportunities to co-teach with your teacher candidate during the placement?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 opportunities</c:v>
                </c:pt>
                <c:pt idx="1">
                  <c:v>2: Few opportunities </c:v>
                </c:pt>
                <c:pt idx="2">
                  <c:v>3: Sufficient opportunities </c:v>
                </c:pt>
                <c:pt idx="3">
                  <c:v>4: Significant opportunities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3.0</c:v>
                </c:pt>
                <c:pt idx="2">
                  <c:v>11.0</c:v>
                </c:pt>
                <c:pt idx="3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4468011811023"/>
          <c:y val="0.364194193713591"/>
          <c:w val="0.302359908136483"/>
          <c:h val="0.4029121054990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TC: On a scale of 1-4,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to </a:t>
            </a:r>
            <a:r>
              <a:rPr lang="en-US" dirty="0"/>
              <a:t>what extent did you find opportunities to co-teach with your resource teacher during the placement?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3715846994536"/>
          <c:y val="0.317886178861789"/>
          <c:w val="0.657377049180328"/>
          <c:h val="0.4890243902439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TC: On a scale of 1-4, to what extent did you find opportunities to co-teach with your resource teacher during the placement?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 opportunities</c:v>
                </c:pt>
                <c:pt idx="1">
                  <c:v>2: Few opportunities</c:v>
                </c:pt>
                <c:pt idx="2">
                  <c:v>3: Sufficient opportunities</c:v>
                </c:pt>
                <c:pt idx="3">
                  <c:v>4: Significant opportunities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9.0</c:v>
                </c:pt>
                <c:pt idx="2">
                  <c:v>10.0</c:v>
                </c:pt>
                <c:pt idx="3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5134208223972"/>
          <c:y val="0.0256410256410256"/>
          <c:w val="0.515417979002624"/>
          <c:h val="0.884825526616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Other </c:v>
                </c:pt>
                <c:pt idx="1">
                  <c:v>To work with parents</c:v>
                </c:pt>
                <c:pt idx="2">
                  <c:v>To build relationships with other professionals in the building</c:v>
                </c:pt>
                <c:pt idx="3">
                  <c:v>To collaborate on lesson planning</c:v>
                </c:pt>
                <c:pt idx="4">
                  <c:v>To gain knowledge of content</c:v>
                </c:pt>
                <c:pt idx="5">
                  <c:v>To express passion/love for teaching</c:v>
                </c:pt>
                <c:pt idx="6">
                  <c:v>To gain knowledge of classroom management techniques</c:v>
                </c:pt>
                <c:pt idx="7">
                  <c:v>To gain knowledge of assessments</c:v>
                </c:pt>
                <c:pt idx="8">
                  <c:v>To attend professional development</c:v>
                </c:pt>
                <c:pt idx="9">
                  <c:v>To have discussions with positive and constructive feedback</c:v>
                </c:pt>
                <c:pt idx="10">
                  <c:v>To observe modeling and best practices</c:v>
                </c:pt>
                <c:pt idx="11">
                  <c:v>To interact in positive relationships with the students</c:v>
                </c:pt>
                <c:pt idx="12">
                  <c:v>To try new strategies </c:v>
                </c:pt>
                <c:pt idx="13">
                  <c:v>To help design a physically and emotionally safe environment 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0.0</c:v>
                </c:pt>
                <c:pt idx="1">
                  <c:v>2.0</c:v>
                </c:pt>
                <c:pt idx="2">
                  <c:v>4.0</c:v>
                </c:pt>
                <c:pt idx="3">
                  <c:v>10.0</c:v>
                </c:pt>
                <c:pt idx="4">
                  <c:v>7.0</c:v>
                </c:pt>
                <c:pt idx="5">
                  <c:v>8.0</c:v>
                </c:pt>
                <c:pt idx="6">
                  <c:v>16.0</c:v>
                </c:pt>
                <c:pt idx="7">
                  <c:v>3.0</c:v>
                </c:pt>
                <c:pt idx="8">
                  <c:v>1.0</c:v>
                </c:pt>
                <c:pt idx="9">
                  <c:v>11.0</c:v>
                </c:pt>
                <c:pt idx="10">
                  <c:v>16.0</c:v>
                </c:pt>
                <c:pt idx="11">
                  <c:v>17.0</c:v>
                </c:pt>
                <c:pt idx="12">
                  <c:v>10.0</c:v>
                </c:pt>
                <c:pt idx="13">
                  <c:v>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Candidate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Other </c:v>
                </c:pt>
                <c:pt idx="1">
                  <c:v>To work with parents</c:v>
                </c:pt>
                <c:pt idx="2">
                  <c:v>To build relationships with other professionals in the building</c:v>
                </c:pt>
                <c:pt idx="3">
                  <c:v>To collaborate on lesson planning</c:v>
                </c:pt>
                <c:pt idx="4">
                  <c:v>To gain knowledge of content</c:v>
                </c:pt>
                <c:pt idx="5">
                  <c:v>To express passion/love for teaching</c:v>
                </c:pt>
                <c:pt idx="6">
                  <c:v>To gain knowledge of classroom management techniques</c:v>
                </c:pt>
                <c:pt idx="7">
                  <c:v>To gain knowledge of assessments</c:v>
                </c:pt>
                <c:pt idx="8">
                  <c:v>To attend professional development</c:v>
                </c:pt>
                <c:pt idx="9">
                  <c:v>To have discussions with positive and constructive feedback</c:v>
                </c:pt>
                <c:pt idx="10">
                  <c:v>To observe modeling and best practices</c:v>
                </c:pt>
                <c:pt idx="11">
                  <c:v>To interact in positive relationships with the students</c:v>
                </c:pt>
                <c:pt idx="12">
                  <c:v>To try new strategies </c:v>
                </c:pt>
                <c:pt idx="13">
                  <c:v>To help design a physically and emotionally safe environment 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2.0</c:v>
                </c:pt>
                <c:pt idx="1">
                  <c:v>4.0</c:v>
                </c:pt>
                <c:pt idx="2">
                  <c:v>11.0</c:v>
                </c:pt>
                <c:pt idx="3">
                  <c:v>9.0</c:v>
                </c:pt>
                <c:pt idx="4">
                  <c:v>7.0</c:v>
                </c:pt>
                <c:pt idx="5">
                  <c:v>13.0</c:v>
                </c:pt>
                <c:pt idx="6">
                  <c:v>22.0</c:v>
                </c:pt>
                <c:pt idx="7">
                  <c:v>4.0</c:v>
                </c:pt>
                <c:pt idx="8">
                  <c:v>8.0</c:v>
                </c:pt>
                <c:pt idx="9">
                  <c:v>12.0</c:v>
                </c:pt>
                <c:pt idx="10">
                  <c:v>16.0</c:v>
                </c:pt>
                <c:pt idx="11">
                  <c:v>25.0</c:v>
                </c:pt>
                <c:pt idx="12">
                  <c:v>10.0</c:v>
                </c:pt>
                <c:pt idx="13">
                  <c:v>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200040"/>
        <c:axId val="-2147197032"/>
      </c:barChart>
      <c:catAx>
        <c:axId val="-21472000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47197032"/>
        <c:crosses val="autoZero"/>
        <c:auto val="1"/>
        <c:lblAlgn val="ctr"/>
        <c:lblOffset val="100"/>
        <c:noMultiLvlLbl val="0"/>
      </c:catAx>
      <c:valAx>
        <c:axId val="-21471970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7200040"/>
        <c:crossesAt val="1.0"/>
        <c:crossBetween val="between"/>
      </c:valAx>
    </c:plotArea>
    <c:legend>
      <c:legendPos val="r"/>
      <c:layout>
        <c:manualLayout>
          <c:xMode val="edge"/>
          <c:yMode val="edge"/>
          <c:x val="0.0336002843394576"/>
          <c:y val="0.857360690490612"/>
          <c:w val="0.340010826771654"/>
          <c:h val="0.1217333195192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Flexible</c:v>
                </c:pt>
                <c:pt idx="1">
                  <c:v>Kind</c:v>
                </c:pt>
                <c:pt idx="2">
                  <c:v>Creative</c:v>
                </c:pt>
                <c:pt idx="3">
                  <c:v>Positive attitude</c:v>
                </c:pt>
                <c:pt idx="4">
                  <c:v>Patient</c:v>
                </c:pt>
                <c:pt idx="5">
                  <c:v>Ethical</c:v>
                </c:pt>
                <c:pt idx="6">
                  <c:v>Knowledgeable</c:v>
                </c:pt>
                <c:pt idx="7">
                  <c:v>Passionate</c:v>
                </c:pt>
                <c:pt idx="8">
                  <c:v>Professional</c:v>
                </c:pt>
                <c:pt idx="9">
                  <c:v>Motivated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14.0</c:v>
                </c:pt>
                <c:pt idx="1">
                  <c:v>1.0</c:v>
                </c:pt>
                <c:pt idx="2">
                  <c:v>2.0</c:v>
                </c:pt>
                <c:pt idx="3">
                  <c:v>11.0</c:v>
                </c:pt>
                <c:pt idx="4">
                  <c:v>4.0</c:v>
                </c:pt>
                <c:pt idx="5">
                  <c:v>1.0</c:v>
                </c:pt>
                <c:pt idx="6">
                  <c:v>5.0</c:v>
                </c:pt>
                <c:pt idx="7">
                  <c:v>8.0</c:v>
                </c:pt>
                <c:pt idx="8">
                  <c:v>9.0</c:v>
                </c:pt>
                <c:pt idx="9">
                  <c:v>11.0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Candidate 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Flexible</c:v>
                </c:pt>
                <c:pt idx="1">
                  <c:v>Kind</c:v>
                </c:pt>
                <c:pt idx="2">
                  <c:v>Creative</c:v>
                </c:pt>
                <c:pt idx="3">
                  <c:v>Positive attitude</c:v>
                </c:pt>
                <c:pt idx="4">
                  <c:v>Patient</c:v>
                </c:pt>
                <c:pt idx="5">
                  <c:v>Ethical</c:v>
                </c:pt>
                <c:pt idx="6">
                  <c:v>Knowledgeable</c:v>
                </c:pt>
                <c:pt idx="7">
                  <c:v>Passionate</c:v>
                </c:pt>
                <c:pt idx="8">
                  <c:v>Professional</c:v>
                </c:pt>
                <c:pt idx="9">
                  <c:v>Motivated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9.0</c:v>
                </c:pt>
                <c:pt idx="1">
                  <c:v>5.0</c:v>
                </c:pt>
                <c:pt idx="2">
                  <c:v>4.0</c:v>
                </c:pt>
                <c:pt idx="3">
                  <c:v>14.0</c:v>
                </c:pt>
                <c:pt idx="4">
                  <c:v>3.0</c:v>
                </c:pt>
                <c:pt idx="5">
                  <c:v>3.0</c:v>
                </c:pt>
                <c:pt idx="6">
                  <c:v>13.0</c:v>
                </c:pt>
                <c:pt idx="7">
                  <c:v>11.0</c:v>
                </c:pt>
                <c:pt idx="8">
                  <c:v>16.0</c:v>
                </c:pt>
                <c:pt idx="9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153096"/>
        <c:axId val="-2147150120"/>
      </c:barChart>
      <c:catAx>
        <c:axId val="-2147153096"/>
        <c:scaling>
          <c:orientation val="minMax"/>
        </c:scaling>
        <c:delete val="0"/>
        <c:axPos val="l"/>
        <c:majorTickMark val="out"/>
        <c:minorTickMark val="none"/>
        <c:tickLblPos val="nextTo"/>
        <c:crossAx val="-2147150120"/>
        <c:crosses val="autoZero"/>
        <c:auto val="1"/>
        <c:lblAlgn val="ctr"/>
        <c:lblOffset val="100"/>
        <c:noMultiLvlLbl val="0"/>
      </c:catAx>
      <c:valAx>
        <c:axId val="-21471501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7153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Flexible</c:v>
                </c:pt>
                <c:pt idx="1">
                  <c:v>Kind</c:v>
                </c:pt>
                <c:pt idx="2">
                  <c:v>Creative</c:v>
                </c:pt>
                <c:pt idx="3">
                  <c:v>Positive attitude</c:v>
                </c:pt>
                <c:pt idx="4">
                  <c:v>Patient</c:v>
                </c:pt>
                <c:pt idx="5">
                  <c:v>Ethical</c:v>
                </c:pt>
                <c:pt idx="6">
                  <c:v>Knowledgeable</c:v>
                </c:pt>
                <c:pt idx="7">
                  <c:v>Passionate</c:v>
                </c:pt>
                <c:pt idx="8">
                  <c:v>Professional</c:v>
                </c:pt>
                <c:pt idx="9">
                  <c:v>Motivated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8.0</c:v>
                </c:pt>
                <c:pt idx="1">
                  <c:v>0.0</c:v>
                </c:pt>
                <c:pt idx="2">
                  <c:v>8.0</c:v>
                </c:pt>
                <c:pt idx="3">
                  <c:v>1.0</c:v>
                </c:pt>
                <c:pt idx="4">
                  <c:v>5.0</c:v>
                </c:pt>
                <c:pt idx="5">
                  <c:v>1.0</c:v>
                </c:pt>
                <c:pt idx="6">
                  <c:v>6.0</c:v>
                </c:pt>
                <c:pt idx="7">
                  <c:v>3.0</c:v>
                </c:pt>
                <c:pt idx="8">
                  <c:v>3.0</c:v>
                </c:pt>
                <c:pt idx="9">
                  <c:v>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Candidate 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Flexible</c:v>
                </c:pt>
                <c:pt idx="1">
                  <c:v>Kind</c:v>
                </c:pt>
                <c:pt idx="2">
                  <c:v>Creative</c:v>
                </c:pt>
                <c:pt idx="3">
                  <c:v>Positive attitude</c:v>
                </c:pt>
                <c:pt idx="4">
                  <c:v>Patient</c:v>
                </c:pt>
                <c:pt idx="5">
                  <c:v>Ethical</c:v>
                </c:pt>
                <c:pt idx="6">
                  <c:v>Knowledgeable</c:v>
                </c:pt>
                <c:pt idx="7">
                  <c:v>Passionate</c:v>
                </c:pt>
                <c:pt idx="8">
                  <c:v>Professional</c:v>
                </c:pt>
                <c:pt idx="9">
                  <c:v>Motivated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2.0</c:v>
                </c:pt>
                <c:pt idx="1">
                  <c:v>3.0</c:v>
                </c:pt>
                <c:pt idx="2">
                  <c:v>13.0</c:v>
                </c:pt>
                <c:pt idx="3">
                  <c:v>5.0</c:v>
                </c:pt>
                <c:pt idx="4">
                  <c:v>15.0</c:v>
                </c:pt>
                <c:pt idx="5">
                  <c:v>4.0</c:v>
                </c:pt>
                <c:pt idx="6">
                  <c:v>1.0</c:v>
                </c:pt>
                <c:pt idx="7">
                  <c:v>6.0</c:v>
                </c:pt>
                <c:pt idx="8">
                  <c:v>2.0</c:v>
                </c:pt>
                <c:pt idx="9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112856"/>
        <c:axId val="-2147109880"/>
      </c:barChart>
      <c:catAx>
        <c:axId val="-2147112856"/>
        <c:scaling>
          <c:orientation val="minMax"/>
        </c:scaling>
        <c:delete val="0"/>
        <c:axPos val="l"/>
        <c:majorTickMark val="out"/>
        <c:minorTickMark val="none"/>
        <c:tickLblPos val="nextTo"/>
        <c:crossAx val="-2147109880"/>
        <c:crosses val="autoZero"/>
        <c:auto val="1"/>
        <c:lblAlgn val="ctr"/>
        <c:lblOffset val="100"/>
        <c:noMultiLvlLbl val="0"/>
      </c:catAx>
      <c:valAx>
        <c:axId val="-21471098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7112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What </a:t>
            </a:r>
            <a:r>
              <a:rPr lang="en-US" dirty="0"/>
              <a:t>grade do you currently </a:t>
            </a:r>
            <a:r>
              <a:rPr lang="en-US" dirty="0" smtClean="0"/>
              <a:t>teach?</a:t>
            </a:r>
            <a:endParaRPr lang="en-US" dirty="0"/>
          </a:p>
        </c:rich>
      </c:tx>
      <c:layout>
        <c:manualLayout>
          <c:xMode val="edge"/>
          <c:yMode val="edge"/>
          <c:x val="0.0925863623107717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4243000874891"/>
          <c:y val="0.140833333333333"/>
          <c:w val="0.442944444444444"/>
          <c:h val="0.83052083333333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What grade do you currently teacher?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K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6.0</c:v>
                </c:pt>
                <c:pt idx="1">
                  <c:v>7.0</c:v>
                </c:pt>
                <c:pt idx="2">
                  <c:v>7.0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33097222222222"/>
          <c:y val="0.405359662073491"/>
          <c:w val="0.0488472222222222"/>
          <c:h val="0.2780306758530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49392388451444"/>
          <c:y val="0.0308663592698394"/>
          <c:w val="0.522933508311461"/>
          <c:h val="0.8515939321144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Other</c:v>
                </c:pt>
                <c:pt idx="1">
                  <c:v>Constructive feedback</c:v>
                </c:pt>
                <c:pt idx="2">
                  <c:v>Different teaching philosophies</c:v>
                </c:pt>
                <c:pt idx="3">
                  <c:v>Personal challenges</c:v>
                </c:pt>
                <c:pt idx="4">
                  <c:v>Lack of passion from the other</c:v>
                </c:pt>
                <c:pt idx="5">
                  <c:v>Lack of content knowledge from the other</c:v>
                </c:pt>
                <c:pt idx="6">
                  <c:v>Lack of knowledge of classroom management from the other</c:v>
                </c:pt>
                <c:pt idx="7">
                  <c:v>Lack of connection</c:v>
                </c:pt>
                <c:pt idx="8">
                  <c:v>Connection between the other and classroom students</c:v>
                </c:pt>
                <c:pt idx="9">
                  <c:v>Lack of understanding of requirements by either person</c:v>
                </c:pt>
                <c:pt idx="10">
                  <c:v>Time frame of placement</c:v>
                </c:pt>
                <c:pt idx="11">
                  <c:v>Reliquishing control/Gaining control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4.0</c:v>
                </c:pt>
                <c:pt idx="1">
                  <c:v>2.0</c:v>
                </c:pt>
                <c:pt idx="2">
                  <c:v>3.0</c:v>
                </c:pt>
                <c:pt idx="3">
                  <c:v>11.0</c:v>
                </c:pt>
                <c:pt idx="4">
                  <c:v>1.0</c:v>
                </c:pt>
                <c:pt idx="5">
                  <c:v>3.0</c:v>
                </c:pt>
                <c:pt idx="6">
                  <c:v>16.0</c:v>
                </c:pt>
                <c:pt idx="7">
                  <c:v>2.0</c:v>
                </c:pt>
                <c:pt idx="8">
                  <c:v>1.0</c:v>
                </c:pt>
                <c:pt idx="9">
                  <c:v>6.0</c:v>
                </c:pt>
                <c:pt idx="10">
                  <c:v>9.0</c:v>
                </c:pt>
                <c:pt idx="11">
                  <c:v>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Candidate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Other</c:v>
                </c:pt>
                <c:pt idx="1">
                  <c:v>Constructive feedback</c:v>
                </c:pt>
                <c:pt idx="2">
                  <c:v>Different teaching philosophies</c:v>
                </c:pt>
                <c:pt idx="3">
                  <c:v>Personal challenges</c:v>
                </c:pt>
                <c:pt idx="4">
                  <c:v>Lack of passion from the other</c:v>
                </c:pt>
                <c:pt idx="5">
                  <c:v>Lack of content knowledge from the other</c:v>
                </c:pt>
                <c:pt idx="6">
                  <c:v>Lack of knowledge of classroom management from the other</c:v>
                </c:pt>
                <c:pt idx="7">
                  <c:v>Lack of connection</c:v>
                </c:pt>
                <c:pt idx="8">
                  <c:v>Connection between the other and classroom students</c:v>
                </c:pt>
                <c:pt idx="9">
                  <c:v>Lack of understanding of requirements by either person</c:v>
                </c:pt>
                <c:pt idx="10">
                  <c:v>Time frame of placement</c:v>
                </c:pt>
                <c:pt idx="11">
                  <c:v>Reliquishing control/Gaining control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5.0</c:v>
                </c:pt>
                <c:pt idx="1">
                  <c:v>12.0</c:v>
                </c:pt>
                <c:pt idx="2">
                  <c:v>11.0</c:v>
                </c:pt>
                <c:pt idx="3">
                  <c:v>14.0</c:v>
                </c:pt>
                <c:pt idx="4">
                  <c:v>4.0</c:v>
                </c:pt>
                <c:pt idx="5">
                  <c:v>3.0</c:v>
                </c:pt>
                <c:pt idx="6">
                  <c:v>6.0</c:v>
                </c:pt>
                <c:pt idx="7">
                  <c:v>2.0</c:v>
                </c:pt>
                <c:pt idx="8">
                  <c:v>1.0</c:v>
                </c:pt>
                <c:pt idx="9">
                  <c:v>7.0</c:v>
                </c:pt>
                <c:pt idx="10">
                  <c:v>11.0</c:v>
                </c:pt>
                <c:pt idx="11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387544"/>
        <c:axId val="-2147384536"/>
      </c:barChart>
      <c:catAx>
        <c:axId val="-21473875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47384536"/>
        <c:crosses val="autoZero"/>
        <c:auto val="1"/>
        <c:lblAlgn val="ctr"/>
        <c:lblOffset val="100"/>
        <c:noMultiLvlLbl val="0"/>
      </c:catAx>
      <c:valAx>
        <c:axId val="-2147384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7387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419336176727909"/>
          <c:y val="0.840775609570543"/>
          <c:w val="0.323344160104987"/>
          <c:h val="0.134083076571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Learning new ideas</c:v>
                </c:pt>
                <c:pt idx="2">
                  <c:v>Companionship</c:v>
                </c:pt>
                <c:pt idx="3">
                  <c:v>Extra help in the classroom</c:v>
                </c:pt>
                <c:pt idx="4">
                  <c:v>Mentoring experience</c:v>
                </c:pt>
                <c:pt idx="5">
                  <c:v>Professional growth</c:v>
                </c:pt>
                <c:pt idx="6">
                  <c:v>Feelings of rejuvenations</c:v>
                </c:pt>
                <c:pt idx="7">
                  <c:v>Self-reflection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</c:v>
                </c:pt>
                <c:pt idx="1">
                  <c:v>13.0</c:v>
                </c:pt>
                <c:pt idx="2">
                  <c:v>0.0</c:v>
                </c:pt>
                <c:pt idx="3">
                  <c:v>14.0</c:v>
                </c:pt>
                <c:pt idx="4">
                  <c:v>15.0</c:v>
                </c:pt>
                <c:pt idx="5">
                  <c:v>12.0</c:v>
                </c:pt>
                <c:pt idx="6">
                  <c:v>2.0</c:v>
                </c:pt>
                <c:pt idx="7">
                  <c:v>10.0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Candidate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Learning new ideas</c:v>
                </c:pt>
                <c:pt idx="2">
                  <c:v>Companionship</c:v>
                </c:pt>
                <c:pt idx="3">
                  <c:v>Extra help in the classroom</c:v>
                </c:pt>
                <c:pt idx="4">
                  <c:v>Mentoring experience</c:v>
                </c:pt>
                <c:pt idx="5">
                  <c:v>Professional growth</c:v>
                </c:pt>
                <c:pt idx="6">
                  <c:v>Feelings of rejuvenations</c:v>
                </c:pt>
                <c:pt idx="7">
                  <c:v>Self-reflection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1.0</c:v>
                </c:pt>
                <c:pt idx="1">
                  <c:v>16.0</c:v>
                </c:pt>
                <c:pt idx="2">
                  <c:v>4.0</c:v>
                </c:pt>
                <c:pt idx="3">
                  <c:v>6.0</c:v>
                </c:pt>
                <c:pt idx="4">
                  <c:v>19.0</c:v>
                </c:pt>
                <c:pt idx="5">
                  <c:v>25.0</c:v>
                </c:pt>
                <c:pt idx="6">
                  <c:v>1.0</c:v>
                </c:pt>
                <c:pt idx="7">
                  <c:v>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349160"/>
        <c:axId val="-2147346184"/>
      </c:barChart>
      <c:catAx>
        <c:axId val="-2147349160"/>
        <c:scaling>
          <c:orientation val="minMax"/>
        </c:scaling>
        <c:delete val="0"/>
        <c:axPos val="l"/>
        <c:majorTickMark val="out"/>
        <c:minorTickMark val="none"/>
        <c:tickLblPos val="nextTo"/>
        <c:crossAx val="-2147346184"/>
        <c:crosses val="autoZero"/>
        <c:auto val="1"/>
        <c:lblAlgn val="ctr"/>
        <c:lblOffset val="100"/>
        <c:noMultiLvlLbl val="0"/>
      </c:catAx>
      <c:valAx>
        <c:axId val="-2147346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7349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RT: On a scale of 1-4, to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what </a:t>
            </a:r>
            <a:r>
              <a:rPr lang="en-US" dirty="0"/>
              <a:t>extent do you feel </a:t>
            </a:r>
            <a:r>
              <a:rPr lang="en-US" dirty="0" smtClean="0"/>
              <a:t>a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partnership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University </a:t>
            </a:r>
            <a:r>
              <a:rPr lang="en-US" dirty="0"/>
              <a:t>to help </a:t>
            </a:r>
            <a:r>
              <a:rPr lang="en-US" dirty="0" smtClean="0"/>
              <a:t>prepare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the teacher candidates for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teaching profession?</a:t>
            </a:r>
          </a:p>
        </c:rich>
      </c:tx>
      <c:layout>
        <c:manualLayout>
          <c:xMode val="edge"/>
          <c:yMode val="edge"/>
          <c:x val="0.130027098885367"/>
          <c:y val="0.035294117647058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883116883117"/>
          <c:y val="0.412492975142813"/>
          <c:w val="0.519035859153969"/>
          <c:h val="0.47018542535124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RT: On a scale of 1-4, to what extent do you feel a partnership witht the University to help prepare the teacher candidates for the teaching profession?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at all</c:v>
                </c:pt>
                <c:pt idx="1">
                  <c:v>2: A little</c:v>
                </c:pt>
                <c:pt idx="2">
                  <c:v>3: Sufficient</c:v>
                </c:pt>
                <c:pt idx="3">
                  <c:v>4: Significant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2.0</c:v>
                </c:pt>
                <c:pt idx="2">
                  <c:v>14.0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9718614718615"/>
          <c:y val="0.469277134475837"/>
          <c:w val="0.298333333333333"/>
          <c:h val="0.3255772697087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TC: </a:t>
            </a:r>
            <a:r>
              <a:rPr lang="en-US" dirty="0"/>
              <a:t>On a scale of 1-4, to what extent do you feel a partnership </a:t>
            </a:r>
            <a:r>
              <a:rPr lang="en-US" dirty="0" smtClean="0"/>
              <a:t>between the</a:t>
            </a:r>
            <a:r>
              <a:rPr lang="en-US" baseline="0" dirty="0" smtClean="0"/>
              <a:t> resource teacher and </a:t>
            </a:r>
            <a:r>
              <a:rPr lang="en-US" dirty="0" smtClean="0"/>
              <a:t>University </a:t>
            </a:r>
            <a:r>
              <a:rPr lang="en-US" dirty="0"/>
              <a:t>to help prepare the teacher candidates for the teaching profession?</a:t>
            </a:r>
          </a:p>
        </c:rich>
      </c:tx>
      <c:layout>
        <c:manualLayout>
          <c:xMode val="edge"/>
          <c:yMode val="edge"/>
          <c:x val="0.0670257489365553"/>
          <c:y val="0.034883720930232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0344827586207"/>
          <c:y val="0.408062015503876"/>
          <c:w val="0.690919540229885"/>
          <c:h val="0.46596899224806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RT: On a scale of 1-4, to what extent do you feel a partnership witht the University to help prepare the teacher candidates for the teaching profession?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at all</c:v>
                </c:pt>
                <c:pt idx="1">
                  <c:v>2: A little</c:v>
                </c:pt>
                <c:pt idx="2">
                  <c:v>3: Sufficient</c:v>
                </c:pt>
                <c:pt idx="3">
                  <c:v>4: Significant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1.0</c:v>
                </c:pt>
                <c:pt idx="1">
                  <c:v>5.0</c:v>
                </c:pt>
                <c:pt idx="2">
                  <c:v>9.0</c:v>
                </c:pt>
                <c:pt idx="3">
                  <c:v>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6039648804961"/>
          <c:y val="0.311581281770158"/>
          <c:w val="0.474107142857143"/>
          <c:h val="0.6986842105263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RT: How likely are you to attend a mentoring workshop that would present information to you on how to make the placement more beneficial for both you and the teacher candidate if it was offered by YSU?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at all</c:v>
                </c:pt>
                <c:pt idx="1">
                  <c:v>2: Maybe</c:v>
                </c:pt>
                <c:pt idx="2">
                  <c:v>3: Probably</c:v>
                </c:pt>
                <c:pt idx="3">
                  <c:v>4: Most definitely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3.0</c:v>
                </c:pt>
                <c:pt idx="1">
                  <c:v>8.0</c:v>
                </c:pt>
                <c:pt idx="2">
                  <c:v>4.0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1769214688872"/>
          <c:y val="0.533371540582744"/>
          <c:w val="0.245280932803754"/>
          <c:h val="0.2252400411973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4674710800039"/>
          <c:y val="0.0308663592698394"/>
          <c:w val="0.611984300573539"/>
          <c:h val="0.8711984609684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How to encourage your teacher candidate to step outside their comfort zone</c:v>
                </c:pt>
                <c:pt idx="2">
                  <c:v>How to help your teacher candidate develpo an appropriate relationship with your students </c:v>
                </c:pt>
                <c:pt idx="3">
                  <c:v>How to provide guidanc with classroom management to your teacher candidate</c:v>
                </c:pt>
                <c:pt idx="4">
                  <c:v>How to write and effective observation</c:v>
                </c:pt>
                <c:pt idx="5">
                  <c:v>How to reduce fear/anxiety in your teacher candidate</c:v>
                </c:pt>
                <c:pt idx="6">
                  <c:v>How to provide positive support for your teacher candidate</c:v>
                </c:pt>
                <c:pt idx="7">
                  <c:v>How to offer constructive feedback to your teacher candidate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</c:v>
                </c:pt>
                <c:pt idx="1">
                  <c:v>15.0</c:v>
                </c:pt>
                <c:pt idx="2">
                  <c:v>5.0</c:v>
                </c:pt>
                <c:pt idx="3">
                  <c:v>9.0</c:v>
                </c:pt>
                <c:pt idx="4">
                  <c:v>9.0</c:v>
                </c:pt>
                <c:pt idx="5">
                  <c:v>8.0</c:v>
                </c:pt>
                <c:pt idx="6">
                  <c:v>7.0</c:v>
                </c:pt>
                <c:pt idx="7">
                  <c:v>11.0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Candidate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Other</c:v>
                </c:pt>
                <c:pt idx="1">
                  <c:v>How to encourage your teacher candidate to step outside their comfort zone</c:v>
                </c:pt>
                <c:pt idx="2">
                  <c:v>How to help your teacher candidate develpo an appropriate relationship with your students </c:v>
                </c:pt>
                <c:pt idx="3">
                  <c:v>How to provide guidanc with classroom management to your teacher candidate</c:v>
                </c:pt>
                <c:pt idx="4">
                  <c:v>How to write and effective observation</c:v>
                </c:pt>
                <c:pt idx="5">
                  <c:v>How to reduce fear/anxiety in your teacher candidate</c:v>
                </c:pt>
                <c:pt idx="6">
                  <c:v>How to provide positive support for your teacher candidate</c:v>
                </c:pt>
                <c:pt idx="7">
                  <c:v>How to offer constructive feedback to your teacher candidate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5.0</c:v>
                </c:pt>
                <c:pt idx="1">
                  <c:v>17.0</c:v>
                </c:pt>
                <c:pt idx="2">
                  <c:v>7.0</c:v>
                </c:pt>
                <c:pt idx="3">
                  <c:v>14.0</c:v>
                </c:pt>
                <c:pt idx="4">
                  <c:v>6.0</c:v>
                </c:pt>
                <c:pt idx="5">
                  <c:v>14.0</c:v>
                </c:pt>
                <c:pt idx="6">
                  <c:v>10.0</c:v>
                </c:pt>
                <c:pt idx="7">
                  <c:v>11.0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313560"/>
        <c:axId val="-2147310552"/>
      </c:barChart>
      <c:catAx>
        <c:axId val="-21473135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47310552"/>
        <c:crosses val="autoZero"/>
        <c:auto val="1"/>
        <c:lblAlgn val="ctr"/>
        <c:lblOffset val="100"/>
        <c:noMultiLvlLbl val="0"/>
      </c:catAx>
      <c:valAx>
        <c:axId val="-2147310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7313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419336176727909"/>
          <c:y val="0.824262809540112"/>
          <c:w val="0.365010826771654"/>
          <c:h val="0.134083076571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2000" dirty="0"/>
              <a:t>RT: On a scale of 1-4, to what extent would you be interested in participating in an online forum during a field placement in which you accept a teacher candidate. All resource teachers, teacher candidates, and supervisors would have access to the </a:t>
            </a:r>
            <a:r>
              <a:rPr lang="en-US" sz="2000" dirty="0" smtClean="0"/>
              <a:t>forum.</a:t>
            </a:r>
            <a:endParaRPr lang="en-US" sz="2000" dirty="0"/>
          </a:p>
        </c:rich>
      </c:tx>
      <c:layout>
        <c:manualLayout>
          <c:xMode val="edge"/>
          <c:yMode val="edge"/>
          <c:x val="0.100593722659668"/>
          <c:y val="0.034883720930232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7374671916011"/>
          <c:y val="0.291317829457364"/>
          <c:w val="0.450944444444444"/>
          <c:h val="0.62922480620155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RT: On a scale of 1-4, to what extent would you be interested in participating in an online forum during a field placement in which you accept a teacher candidate. All resource teachers, teacher candidates, and supervisors would have access to the forum a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at all</c:v>
                </c:pt>
                <c:pt idx="1">
                  <c:v>2: Maybe</c:v>
                </c:pt>
                <c:pt idx="2">
                  <c:v>3: Probably</c:v>
                </c:pt>
                <c:pt idx="3">
                  <c:v>4: Most definitely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4.0</c:v>
                </c:pt>
                <c:pt idx="1">
                  <c:v>12.0</c:v>
                </c:pt>
                <c:pt idx="2">
                  <c:v>5.0</c:v>
                </c:pt>
                <c:pt idx="3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1249343832021"/>
          <c:y val="0.475156259537325"/>
          <c:w val="0.230972878390201"/>
          <c:h val="0.20690654947201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9878733512741"/>
          <c:y val="0.0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Resource Teacher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2-3 times</c:v>
                </c:pt>
                <c:pt idx="1">
                  <c:v>4-6 times</c:v>
                </c:pt>
                <c:pt idx="2">
                  <c:v>7-10 times</c:v>
                </c:pt>
                <c:pt idx="3">
                  <c:v>More than 10 times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18.0</c:v>
                </c:pt>
                <c:pt idx="1">
                  <c:v>4.0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2461875809828"/>
          <c:y val="0.30049343832021"/>
          <c:w val="0.325819038245219"/>
          <c:h val="0.5446194225721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Teacher Candidate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2-3 times</c:v>
                </c:pt>
                <c:pt idx="1">
                  <c:v>4-6 times</c:v>
                </c:pt>
                <c:pt idx="2">
                  <c:v>7-10 times</c:v>
                </c:pt>
                <c:pt idx="3">
                  <c:v>More than 10 times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23.0</c:v>
                </c:pt>
                <c:pt idx="1">
                  <c:v>3.0</c:v>
                </c:pt>
                <c:pt idx="2">
                  <c:v>2.0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6652723097113"/>
          <c:y val="0.169331263169569"/>
          <c:w val="0.610889439381875"/>
          <c:h val="0.8095418866688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RT: How willing are you to participate in the program in the future?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Not at all</c:v>
                </c:pt>
                <c:pt idx="1">
                  <c:v>Maybe</c:v>
                </c:pt>
                <c:pt idx="2">
                  <c:v>Probably</c:v>
                </c:pt>
                <c:pt idx="3">
                  <c:v>Most definitely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4.0</c:v>
                </c:pt>
                <c:pt idx="2">
                  <c:v>7.0</c:v>
                </c:pt>
                <c:pt idx="3">
                  <c:v>11.0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0108068013237"/>
          <c:y val="0.417125255176436"/>
          <c:w val="0.209891931986763"/>
          <c:h val="0.2471383785360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How </a:t>
            </a:r>
            <a:r>
              <a:rPr lang="en-US" dirty="0"/>
              <a:t>many years have you taught the current grade level?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607228783902"/>
          <c:y val="0.180347929883006"/>
          <c:w val="0.449003608923885"/>
          <c:h val="0.7764218048465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many years have you taught the current grade level?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1-3 years</c:v>
                </c:pt>
                <c:pt idx="1">
                  <c:v>4-8 years</c:v>
                </c:pt>
                <c:pt idx="2">
                  <c:v>8-15 years</c:v>
                </c:pt>
                <c:pt idx="3">
                  <c:v>15 + years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3.0</c:v>
                </c:pt>
                <c:pt idx="1">
                  <c:v>9.0</c:v>
                </c:pt>
                <c:pt idx="2">
                  <c:v>4.0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7240266841645"/>
          <c:y val="0.419630663004008"/>
          <c:w val="0.19924117818606"/>
          <c:h val="0.2527701437801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4194345025054"/>
          <c:y val="0.213560367454068"/>
          <c:w val="0.538622763063708"/>
          <c:h val="0.7406062992125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TC: Would you recommend the resource teacher that you had during your TEC experience for future TEC students?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if the resource teacher participated in mentoring classes</c:v>
                </c:pt>
                <c:pt idx="2">
                  <c:v>Definitely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4.0</c:v>
                </c:pt>
                <c:pt idx="1">
                  <c:v>3.0</c:v>
                </c:pt>
                <c:pt idx="2">
                  <c:v>21.0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7252207110475"/>
          <c:y val="0.297993766404199"/>
          <c:w val="0.272747792889525"/>
          <c:h val="0.5520062335958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Do </a:t>
            </a:r>
            <a:r>
              <a:rPr lang="en-US" dirty="0"/>
              <a:t>you </a:t>
            </a:r>
            <a:r>
              <a:rPr lang="en-US" dirty="0" smtClean="0"/>
              <a:t>teach </a:t>
            </a:r>
            <a:r>
              <a:rPr lang="en-US" dirty="0"/>
              <a:t>in a rural or </a:t>
            </a:r>
            <a:r>
              <a:rPr lang="en-US" dirty="0" smtClean="0"/>
              <a:t>urban </a:t>
            </a:r>
            <a:r>
              <a:rPr lang="en-US" dirty="0"/>
              <a:t>school?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67115266841645"/>
          <c:y val="0.162319418976737"/>
          <c:w val="0.450881233595801"/>
          <c:h val="0.74117463056843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teahc in a rural or urban school?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Rural</c:v>
                </c:pt>
                <c:pt idx="1">
                  <c:v>Urban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2.0</c:v>
                </c:pt>
                <c:pt idx="1">
                  <c:v>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95669291339"/>
          <c:y val="0.454084600726279"/>
          <c:w val="0.101104330708661"/>
          <c:h val="0.1218764606478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How </a:t>
            </a:r>
            <a:r>
              <a:rPr lang="en-US" dirty="0"/>
              <a:t>many times have you been a resource teacher/cooperating teacher in years past?</a:t>
            </a:r>
          </a:p>
        </c:rich>
      </c:tx>
      <c:layout>
        <c:manualLayout>
          <c:xMode val="edge"/>
          <c:yMode val="edge"/>
          <c:x val="0.126211832895888"/>
          <c:y val="0.045415842834005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6242563429571"/>
          <c:y val="0.197922243070597"/>
          <c:w val="0.443354111986002"/>
          <c:h val="0.72487082411159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many times have you been a resource teacher/cooperating teacher in years past?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This was my first time</c:v>
                </c:pt>
                <c:pt idx="1">
                  <c:v>1-2 previous times</c:v>
                </c:pt>
                <c:pt idx="2">
                  <c:v>3-5 previous times</c:v>
                </c:pt>
                <c:pt idx="3">
                  <c:v>6+ previous times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4.0</c:v>
                </c:pt>
                <c:pt idx="1">
                  <c:v>4.0</c:v>
                </c:pt>
                <c:pt idx="2">
                  <c:v>5.0</c:v>
                </c:pt>
                <c:pt idx="3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3681211723535"/>
          <c:y val="0.384998503422817"/>
          <c:w val="0.305018568157704"/>
          <c:h val="0.37360788819549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Why </a:t>
            </a:r>
            <a:r>
              <a:rPr lang="en-US" dirty="0"/>
              <a:t>do/did you participate in the teacher education </a:t>
            </a:r>
            <a:r>
              <a:rPr lang="en-US" dirty="0" smtClean="0"/>
              <a:t>center program </a:t>
            </a:r>
            <a:r>
              <a:rPr lang="en-US" dirty="0"/>
              <a:t>as a resource teacher? 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Why do/did you participate in the teacher education program as a resource teacher? Check all that may apply.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Other</c:v>
                </c:pt>
                <c:pt idx="1">
                  <c:v>To make a difference</c:v>
                </c:pt>
                <c:pt idx="2">
                  <c:v>To be reinvigorated with fresh ideas</c:v>
                </c:pt>
                <c:pt idx="3">
                  <c:v>To advance my expertise/knowledge</c:v>
                </c:pt>
                <c:pt idx="4">
                  <c:v>To support the university</c:v>
                </c:pt>
                <c:pt idx="5">
                  <c:v>To contribute to the profession</c:v>
                </c:pt>
                <c:pt idx="6">
                  <c:v>My administration required it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1.0</c:v>
                </c:pt>
                <c:pt idx="1">
                  <c:v>16.0</c:v>
                </c:pt>
                <c:pt idx="2">
                  <c:v>17.0</c:v>
                </c:pt>
                <c:pt idx="3">
                  <c:v>15.0</c:v>
                </c:pt>
                <c:pt idx="4">
                  <c:v>13.0</c:v>
                </c:pt>
                <c:pt idx="5">
                  <c:v>21.0</c:v>
                </c:pt>
                <c:pt idx="6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6765320"/>
        <c:axId val="-2146567256"/>
      </c:barChart>
      <c:catAx>
        <c:axId val="-2146765320"/>
        <c:scaling>
          <c:orientation val="minMax"/>
        </c:scaling>
        <c:delete val="0"/>
        <c:axPos val="l"/>
        <c:majorTickMark val="out"/>
        <c:minorTickMark val="none"/>
        <c:tickLblPos val="nextTo"/>
        <c:crossAx val="-2146567256"/>
        <c:crosses val="autoZero"/>
        <c:auto val="1"/>
        <c:lblAlgn val="ctr"/>
        <c:lblOffset val="100"/>
        <c:noMultiLvlLbl val="0"/>
      </c:catAx>
      <c:valAx>
        <c:axId val="-21465672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6765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On </a:t>
            </a:r>
          </a:p>
          <a:p>
            <a:pPr>
              <a:defRPr/>
            </a:pPr>
            <a:r>
              <a:rPr lang="en-US" dirty="0" smtClean="0"/>
              <a:t>a scale of </a:t>
            </a:r>
            <a:r>
              <a:rPr lang="en-US" dirty="0"/>
              <a:t>1-4, to what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extent do </a:t>
            </a:r>
            <a:r>
              <a:rPr lang="en-US" dirty="0"/>
              <a:t>you enjoy being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 </a:t>
            </a:r>
            <a:r>
              <a:rPr lang="en-US" dirty="0"/>
              <a:t>resource teacher and the experience that </a:t>
            </a:r>
            <a:r>
              <a:rPr lang="en-US" dirty="0" smtClean="0"/>
              <a:t>comes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along with it?</a:t>
            </a:r>
          </a:p>
        </c:rich>
      </c:tx>
      <c:layout>
        <c:manualLayout>
          <c:xMode val="edge"/>
          <c:yMode val="edge"/>
          <c:x val="0.09178184141456"/>
          <c:y val="0.04938271604938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6777179168393"/>
          <c:y val="0.419300735556204"/>
          <c:w val="0.488858958419671"/>
          <c:h val="0.4586824795048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 a scale of 1-4, to what extent do you enjoy being a resource teacher and the experience that comes along with it?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at all</c:v>
                </c:pt>
                <c:pt idx="1">
                  <c:v>2: A little</c:v>
                </c:pt>
                <c:pt idx="2">
                  <c:v>3: Mostly</c:v>
                </c:pt>
                <c:pt idx="3">
                  <c:v>4: Very Much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6.0</c:v>
                </c:pt>
                <c:pt idx="3">
                  <c:v>16.0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2028422434038"/>
          <c:y val="0.456741194387738"/>
          <c:w val="0.330339998618594"/>
          <c:h val="0.3817439486730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Teacher</a:t>
            </a:r>
            <a:r>
              <a:rPr lang="en-US" baseline="0" dirty="0" smtClean="0"/>
              <a:t> Candidate</a:t>
            </a:r>
            <a:r>
              <a:rPr lang="en-US" dirty="0" smtClean="0"/>
              <a:t>: </a:t>
            </a:r>
            <a:r>
              <a:rPr lang="en-US" dirty="0"/>
              <a:t>On a scale of 1-4, to what extent did you enjoy being a teacher candidate and the experience that came along with it?</a:t>
            </a:r>
          </a:p>
        </c:rich>
      </c:tx>
      <c:layout>
        <c:manualLayout>
          <c:xMode val="edge"/>
          <c:yMode val="edge"/>
          <c:x val="0.131544958089916"/>
          <c:y val="0.056338028169014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226986787696"/>
          <c:y val="0.433979069923952"/>
          <c:w val="0.600746448205131"/>
          <c:h val="0.4852183861632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TC: On a scale of 1-4, to what extent did you enjoy being a teacher candidate and the experience that came along with it?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Not at all</c:v>
                </c:pt>
                <c:pt idx="1">
                  <c:v>2: A little</c:v>
                </c:pt>
                <c:pt idx="2">
                  <c:v>3: Mostly</c:v>
                </c:pt>
                <c:pt idx="3">
                  <c:v>4: Very much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3.0</c:v>
                </c:pt>
                <c:pt idx="2">
                  <c:v>6.0</c:v>
                </c:pt>
                <c:pt idx="3">
                  <c:v>19.0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Resource</a:t>
            </a:r>
            <a:r>
              <a:rPr lang="en-US" baseline="0" dirty="0" smtClean="0"/>
              <a:t> Teacher</a:t>
            </a:r>
            <a:r>
              <a:rPr lang="en-US" dirty="0" smtClean="0"/>
              <a:t>: On a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/>
              <a:t>scale of 1-4, to what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extent </a:t>
            </a:r>
            <a:r>
              <a:rPr lang="en-US" dirty="0"/>
              <a:t>do you believe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there </a:t>
            </a:r>
            <a:r>
              <a:rPr lang="en-US" dirty="0"/>
              <a:t>is a gap between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expectations from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university teacher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education </a:t>
            </a:r>
            <a:r>
              <a:rPr lang="en-US" dirty="0"/>
              <a:t>program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realities of the K-12 classroom?</a:t>
            </a:r>
          </a:p>
        </c:rich>
      </c:tx>
      <c:layout>
        <c:manualLayout>
          <c:xMode val="edge"/>
          <c:yMode val="edge"/>
          <c:x val="0.107698900918635"/>
          <c:y val="0.034883720930232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897661241826"/>
          <c:y val="0.494801037801309"/>
          <c:w val="0.527589311752697"/>
          <c:h val="0.4689682771135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 a scale of 1-4, to what extent do you believe there is a gap between the expectations from the university teacher education program and the realities of the K-12 classroom?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1: No gaps</c:v>
                </c:pt>
                <c:pt idx="1">
                  <c:v>2: Minor gaps</c:v>
                </c:pt>
                <c:pt idx="2">
                  <c:v>3: Noticeable gaps</c:v>
                </c:pt>
                <c:pt idx="3">
                  <c:v>4: Significant gaps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</c:v>
                </c:pt>
                <c:pt idx="1">
                  <c:v>14.0</c:v>
                </c:pt>
                <c:pt idx="2">
                  <c:v>5.0</c:v>
                </c:pt>
                <c:pt idx="3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3195720326626"/>
          <c:y val="0.567070412494735"/>
          <c:w val="0.346804358875727"/>
          <c:h val="0.389974401347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4CA32F-04BB-4463-9D6E-77BE10650351}" type="datetimeFigureOut">
              <a:rPr lang="en-US" smtClean="0"/>
              <a:t>3/6/14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127A6B-8B19-4EC2-B305-D48F434B9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19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4E5A5D-69FA-48F1-B828-FA5C820784F7}" type="datetimeFigureOut">
              <a:rPr lang="en-US" smtClean="0"/>
              <a:t>3/6/14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1F36C7-1A1D-4F91-A93F-6E8DF447F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72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36C7-1A1D-4F91-A93F-6E8DF447FB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77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36C7-1A1D-4F91-A93F-6E8DF447FB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59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36C7-1A1D-4F91-A93F-6E8DF447FB6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2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7E832E-043A-4264-BDD4-95132E884EB6}" type="datetimeFigureOut">
              <a:rPr lang="en-US" smtClean="0"/>
              <a:t>3/6/14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94285D-D28F-4F30-8C5E-0CB1D5EB02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Relationship Id="rId3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Relationship Id="rId3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Relationship Id="rId3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4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4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7.xml"/><Relationship Id="rId3" Type="http://schemas.openxmlformats.org/officeDocument/2006/relationships/chart" Target="../charts/char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lratican@ysu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505201"/>
            <a:ext cx="5637010" cy="242946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Crystal </a:t>
            </a:r>
            <a:r>
              <a:rPr lang="en-US" dirty="0" err="1" smtClean="0"/>
              <a:t>Ratican</a:t>
            </a:r>
            <a:r>
              <a:rPr lang="en-US" dirty="0" smtClean="0"/>
              <a:t>, Ph.D.</a:t>
            </a:r>
          </a:p>
          <a:p>
            <a:pPr algn="ctr"/>
            <a:r>
              <a:rPr lang="en-US" dirty="0" smtClean="0"/>
              <a:t>Elizabeth </a:t>
            </a:r>
            <a:r>
              <a:rPr lang="en-US" dirty="0" err="1" smtClean="0"/>
              <a:t>Olsavsky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March 20, 2014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Youngstown State University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914401"/>
            <a:ext cx="7175351" cy="34290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2800" dirty="0">
                <a:effectLst/>
              </a:rPr>
              <a:t>Promoting </a:t>
            </a:r>
            <a:r>
              <a:rPr lang="en-US" sz="2800" dirty="0" smtClean="0">
                <a:effectLst/>
              </a:rPr>
              <a:t>Positive</a:t>
            </a:r>
            <a:r>
              <a:rPr lang="en-US" sz="2800" dirty="0">
                <a:effectLst/>
              </a:rPr>
              <a:t>, </a:t>
            </a:r>
            <a:r>
              <a:rPr lang="en-US" sz="2800" dirty="0" smtClean="0">
                <a:effectLst/>
              </a:rPr>
              <a:t>Collaborative</a:t>
            </a:r>
            <a:r>
              <a:rPr lang="en-US" sz="2800" dirty="0">
                <a:effectLst/>
              </a:rPr>
              <a:t>, and </a:t>
            </a:r>
            <a:r>
              <a:rPr lang="en-US" sz="2800" dirty="0" smtClean="0">
                <a:effectLst/>
              </a:rPr>
              <a:t>Insightful </a:t>
            </a:r>
            <a:r>
              <a:rPr lang="en-US" sz="2800" dirty="0">
                <a:effectLst/>
              </a:rPr>
              <a:t>P</a:t>
            </a:r>
            <a:r>
              <a:rPr lang="en-US" sz="2800" dirty="0" smtClean="0">
                <a:effectLst/>
              </a:rPr>
              <a:t>artnerships </a:t>
            </a:r>
            <a:r>
              <a:rPr lang="en-US" sz="2800" dirty="0">
                <a:effectLst/>
              </a:rPr>
              <a:t>between the </a:t>
            </a:r>
            <a:r>
              <a:rPr lang="en-US" sz="2800" dirty="0" smtClean="0">
                <a:effectLst/>
              </a:rPr>
              <a:t>University </a:t>
            </a:r>
            <a:r>
              <a:rPr lang="en-US" sz="2800" dirty="0">
                <a:effectLst/>
              </a:rPr>
              <a:t>S</a:t>
            </a:r>
            <a:r>
              <a:rPr lang="en-US" sz="2800" dirty="0" smtClean="0">
                <a:effectLst/>
              </a:rPr>
              <a:t>upervisor</a:t>
            </a:r>
            <a:r>
              <a:rPr lang="en-US" sz="2800" dirty="0">
                <a:effectLst/>
              </a:rPr>
              <a:t>, 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Teacher </a:t>
            </a:r>
            <a:r>
              <a:rPr lang="en-US" sz="2800" dirty="0">
                <a:effectLst/>
              </a:rPr>
              <a:t>C</a:t>
            </a:r>
            <a:r>
              <a:rPr lang="en-US" sz="2800" dirty="0" smtClean="0">
                <a:effectLst/>
              </a:rPr>
              <a:t>andidate</a:t>
            </a:r>
            <a:r>
              <a:rPr lang="en-US" sz="2800" dirty="0">
                <a:effectLst/>
              </a:rPr>
              <a:t>, and 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Classroom </a:t>
            </a:r>
            <a:r>
              <a:rPr lang="en-US" sz="2800" dirty="0">
                <a:effectLst/>
              </a:rPr>
              <a:t>T</a:t>
            </a:r>
            <a:r>
              <a:rPr lang="en-US" sz="2800" dirty="0" smtClean="0">
                <a:effectLst/>
              </a:rPr>
              <a:t>eacher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2626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16288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5261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05604332"/>
              </p:ext>
            </p:extLst>
          </p:nvPr>
        </p:nvGraphicFramePr>
        <p:xfrm>
          <a:off x="-76200" y="457200"/>
          <a:ext cx="57912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174377"/>
              </p:ext>
            </p:extLst>
          </p:nvPr>
        </p:nvGraphicFramePr>
        <p:xfrm>
          <a:off x="4267200" y="457200"/>
          <a:ext cx="4800601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493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4957008"/>
              </p:ext>
            </p:extLst>
          </p:nvPr>
        </p:nvGraphicFramePr>
        <p:xfrm>
          <a:off x="-76200" y="76200"/>
          <a:ext cx="5500868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58143"/>
              </p:ext>
            </p:extLst>
          </p:nvPr>
        </p:nvGraphicFramePr>
        <p:xfrm>
          <a:off x="4953000" y="228600"/>
          <a:ext cx="4018547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093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82216386"/>
              </p:ext>
            </p:extLst>
          </p:nvPr>
        </p:nvGraphicFramePr>
        <p:xfrm>
          <a:off x="76200" y="0"/>
          <a:ext cx="5562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386603"/>
              </p:ext>
            </p:extLst>
          </p:nvPr>
        </p:nvGraphicFramePr>
        <p:xfrm>
          <a:off x="4267200" y="76200"/>
          <a:ext cx="46482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044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37707555"/>
              </p:ext>
            </p:extLst>
          </p:nvPr>
        </p:nvGraphicFramePr>
        <p:xfrm>
          <a:off x="2590800" y="152400"/>
          <a:ext cx="67818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855627"/>
              </p:ext>
            </p:extLst>
          </p:nvPr>
        </p:nvGraphicFramePr>
        <p:xfrm>
          <a:off x="304800" y="152400"/>
          <a:ext cx="4724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5387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10454539"/>
              </p:ext>
            </p:extLst>
          </p:nvPr>
        </p:nvGraphicFramePr>
        <p:xfrm>
          <a:off x="-228600" y="762000"/>
          <a:ext cx="60960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047192"/>
              </p:ext>
            </p:extLst>
          </p:nvPr>
        </p:nvGraphicFramePr>
        <p:xfrm>
          <a:off x="4419600" y="762000"/>
          <a:ext cx="4648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514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34406313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five elements that were provided during the 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93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13918400"/>
              </p:ext>
            </p:extLst>
          </p:nvPr>
        </p:nvGraphicFramePr>
        <p:xfrm>
          <a:off x="1219200" y="1524000"/>
          <a:ext cx="7086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4572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ick </a:t>
            </a:r>
            <a:r>
              <a:rPr lang="en-US" dirty="0"/>
              <a:t>the top </a:t>
            </a:r>
            <a:r>
              <a:rPr lang="en-US" dirty="0" smtClean="0"/>
              <a:t>three </a:t>
            </a:r>
            <a:r>
              <a:rPr lang="en-US" dirty="0"/>
              <a:t>characteristics you think are the most important characteristics</a:t>
            </a:r>
            <a:br>
              <a:rPr lang="en-US" dirty="0"/>
            </a:br>
            <a:r>
              <a:rPr lang="en-US" dirty="0" smtClean="0"/>
              <a:t>		    -</a:t>
            </a:r>
            <a:r>
              <a:rPr lang="en-US" dirty="0"/>
              <a:t>for a teacher candidate to </a:t>
            </a:r>
            <a:r>
              <a:rPr lang="en-US" dirty="0" smtClean="0"/>
              <a:t>possess.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    -</a:t>
            </a:r>
            <a:r>
              <a:rPr lang="en-US" dirty="0"/>
              <a:t>for a resource teacher to </a:t>
            </a:r>
            <a:r>
              <a:rPr lang="en-US" dirty="0" smtClean="0"/>
              <a:t>possess.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35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6366638"/>
              </p:ext>
            </p:extLst>
          </p:nvPr>
        </p:nvGraphicFramePr>
        <p:xfrm>
          <a:off x="1524000" y="1752600"/>
          <a:ext cx="7010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5742" y="533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Pick </a:t>
            </a:r>
            <a:r>
              <a:rPr lang="en-US" dirty="0"/>
              <a:t>the top </a:t>
            </a:r>
            <a:r>
              <a:rPr lang="en-US" dirty="0" smtClean="0"/>
              <a:t>two </a:t>
            </a:r>
            <a:r>
              <a:rPr lang="en-US" dirty="0"/>
              <a:t>characteristics that you feel are lacking the most in</a:t>
            </a:r>
            <a:br>
              <a:rPr lang="en-US" dirty="0"/>
            </a:br>
            <a:r>
              <a:rPr lang="en-US" dirty="0" smtClean="0"/>
              <a:t>			-</a:t>
            </a:r>
            <a:r>
              <a:rPr lang="en-US" dirty="0"/>
              <a:t>teacher candidates </a:t>
            </a:r>
            <a:br>
              <a:rPr lang="en-US" dirty="0"/>
            </a:br>
            <a:r>
              <a:rPr lang="en-US" dirty="0" smtClean="0"/>
              <a:t>			-</a:t>
            </a:r>
            <a:r>
              <a:rPr lang="en-US" dirty="0"/>
              <a:t>resource teachers </a:t>
            </a:r>
          </a:p>
        </p:txBody>
      </p:sp>
    </p:spTree>
    <p:extLst>
      <p:ext uri="{BB962C8B-B14F-4D97-AF65-F5344CB8AC3E}">
        <p14:creationId xmlns:p14="http://schemas.microsoft.com/office/powerpoint/2010/main" val="29125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48660453"/>
              </p:ext>
            </p:extLst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078" y="258502"/>
            <a:ext cx="8509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Identify </a:t>
            </a:r>
            <a:r>
              <a:rPr lang="en-US" dirty="0"/>
              <a:t>the top three (3) challenges of a teacher education placement </a:t>
            </a:r>
            <a:br>
              <a:rPr lang="en-US" dirty="0"/>
            </a:br>
            <a:r>
              <a:rPr lang="en-US" dirty="0" smtClean="0"/>
              <a:t>			-for </a:t>
            </a:r>
            <a:r>
              <a:rPr lang="en-US" dirty="0"/>
              <a:t>you as the resource teacher</a:t>
            </a:r>
            <a:br>
              <a:rPr lang="en-US" dirty="0"/>
            </a:br>
            <a:r>
              <a:rPr lang="en-US" dirty="0" smtClean="0"/>
              <a:t>			-for </a:t>
            </a:r>
            <a:r>
              <a:rPr lang="en-US" dirty="0"/>
              <a:t>you as the teacher candidate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3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01000" cy="1524000"/>
          </a:xfrm>
        </p:spPr>
        <p:txBody>
          <a:bodyPr/>
          <a:lstStyle/>
          <a:p>
            <a:r>
              <a:rPr lang="en-US" sz="3600" dirty="0" smtClean="0"/>
              <a:t>Youngstown State University</a:t>
            </a:r>
            <a:br>
              <a:rPr lang="en-US" sz="3600" dirty="0" smtClean="0"/>
            </a:br>
            <a:r>
              <a:rPr lang="en-US" sz="3600" dirty="0" smtClean="0"/>
              <a:t>Teacher Education Center (TEC)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76400" y="2514600"/>
            <a:ext cx="6400800" cy="3444240"/>
          </a:xfrm>
        </p:spPr>
        <p:txBody>
          <a:bodyPr/>
          <a:lstStyle/>
          <a:p>
            <a:r>
              <a:rPr lang="en-US" sz="2800" dirty="0" smtClean="0"/>
              <a:t>Early Childhood Field Students</a:t>
            </a:r>
          </a:p>
          <a:p>
            <a:pPr lvl="1"/>
            <a:r>
              <a:rPr lang="en-US" sz="2400" dirty="0" smtClean="0"/>
              <a:t>35 days/ 210 hours in field placements</a:t>
            </a:r>
          </a:p>
          <a:p>
            <a:pPr lvl="1"/>
            <a:r>
              <a:rPr lang="en-US" sz="2400" dirty="0" smtClean="0"/>
              <a:t>Four content classes on campus</a:t>
            </a:r>
          </a:p>
          <a:p>
            <a:pPr lvl="1"/>
            <a:r>
              <a:rPr lang="en-US" sz="2400" dirty="0" smtClean="0"/>
              <a:t>Lesson Week/Unit Week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8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5796621"/>
              </p:ext>
            </p:extLst>
          </p:nvPr>
        </p:nvGraphicFramePr>
        <p:xfrm>
          <a:off x="457200" y="1676400"/>
          <a:ext cx="8305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096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do you believe are the most beneficial attributes of the teacher education placement? Pick the top three (3) attributes</a:t>
            </a:r>
          </a:p>
        </p:txBody>
      </p:sp>
    </p:spTree>
    <p:extLst>
      <p:ext uri="{BB962C8B-B14F-4D97-AF65-F5344CB8AC3E}">
        <p14:creationId xmlns:p14="http://schemas.microsoft.com/office/powerpoint/2010/main" val="284113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17250559"/>
              </p:ext>
            </p:extLst>
          </p:nvPr>
        </p:nvGraphicFramePr>
        <p:xfrm>
          <a:off x="-152400" y="389681"/>
          <a:ext cx="58674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367515"/>
              </p:ext>
            </p:extLst>
          </p:nvPr>
        </p:nvGraphicFramePr>
        <p:xfrm>
          <a:off x="4724400" y="381000"/>
          <a:ext cx="44196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2631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4587752"/>
              </p:ext>
            </p:extLst>
          </p:nvPr>
        </p:nvGraphicFramePr>
        <p:xfrm>
          <a:off x="304800" y="304800"/>
          <a:ext cx="8610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668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2607096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3048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workshops would you find beneficial?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4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57464905"/>
              </p:ext>
            </p:extLst>
          </p:nvPr>
        </p:nvGraphicFramePr>
        <p:xfrm>
          <a:off x="0" y="228600"/>
          <a:ext cx="91440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7551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10483345"/>
              </p:ext>
            </p:extLst>
          </p:nvPr>
        </p:nvGraphicFramePr>
        <p:xfrm>
          <a:off x="-152400" y="1752600"/>
          <a:ext cx="6019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218218"/>
              </p:ext>
            </p:extLst>
          </p:nvPr>
        </p:nvGraphicFramePr>
        <p:xfrm>
          <a:off x="4724400" y="1752600"/>
          <a:ext cx="4876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4572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times do you believe the supervisor should be in the classroom during a placement if there are no concerns evident with the teacher candidate?</a:t>
            </a:r>
          </a:p>
        </p:txBody>
      </p:sp>
    </p:spTree>
    <p:extLst>
      <p:ext uri="{BB962C8B-B14F-4D97-AF65-F5344CB8AC3E}">
        <p14:creationId xmlns:p14="http://schemas.microsoft.com/office/powerpoint/2010/main" val="3331683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09214445"/>
              </p:ext>
            </p:extLst>
          </p:nvPr>
        </p:nvGraphicFramePr>
        <p:xfrm>
          <a:off x="0" y="762000"/>
          <a:ext cx="8763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935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94584318"/>
              </p:ext>
            </p:extLst>
          </p:nvPr>
        </p:nvGraphicFramePr>
        <p:xfrm>
          <a:off x="381000" y="381000"/>
          <a:ext cx="838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3336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512511" cy="1143000"/>
          </a:xfrm>
        </p:spPr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371600"/>
            <a:ext cx="76962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Remind 101 for Teacher Candidates</a:t>
            </a:r>
          </a:p>
          <a:p>
            <a:r>
              <a:rPr lang="en-US" dirty="0" smtClean="0"/>
              <a:t>Introductions with Resource Teachers</a:t>
            </a:r>
          </a:p>
          <a:p>
            <a:r>
              <a:rPr lang="en-US" dirty="0" smtClean="0"/>
              <a:t>Open Line of Communication with Coordinator</a:t>
            </a:r>
          </a:p>
          <a:p>
            <a:r>
              <a:rPr lang="en-US" dirty="0" smtClean="0"/>
              <a:t>Weekly Emails to Resource Teachers</a:t>
            </a:r>
          </a:p>
          <a:p>
            <a:r>
              <a:rPr lang="en-US" dirty="0" smtClean="0"/>
              <a:t>Blackboard 9 Forum for Teacher Candidates</a:t>
            </a:r>
          </a:p>
          <a:p>
            <a:r>
              <a:rPr lang="en-US" dirty="0" smtClean="0"/>
              <a:t>Video Taping Critiquing Online and in Class</a:t>
            </a:r>
          </a:p>
          <a:p>
            <a:r>
              <a:rPr lang="en-US" dirty="0" smtClean="0"/>
              <a:t>Facebook Page for Resource Teachers</a:t>
            </a:r>
          </a:p>
          <a:p>
            <a:r>
              <a:rPr lang="en-US" dirty="0" smtClean="0"/>
              <a:t>Debriefing at end with Resource Teachers</a:t>
            </a:r>
          </a:p>
          <a:p>
            <a:r>
              <a:rPr lang="en-US" dirty="0" smtClean="0"/>
              <a:t>Certificates provided to Resource Teachers</a:t>
            </a:r>
          </a:p>
          <a:p>
            <a:r>
              <a:rPr lang="en-US" dirty="0" smtClean="0"/>
              <a:t>Conduct Survey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3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6512511" cy="1143000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828800"/>
            <a:ext cx="7239000" cy="48463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600" dirty="0" smtClean="0"/>
              <a:t>Franklin Torrez, C. &amp; Krebs, M. (2012). Expert </a:t>
            </a:r>
            <a:r>
              <a:rPr lang="en-US" sz="1600" dirty="0"/>
              <a:t>v</a:t>
            </a:r>
            <a:r>
              <a:rPr lang="en-US" sz="1600" dirty="0" smtClean="0"/>
              <a:t>oices: What cooperating </a:t>
            </a:r>
            <a:r>
              <a:rPr lang="en-US" sz="1600" dirty="0"/>
              <a:t>t</a:t>
            </a:r>
            <a:r>
              <a:rPr lang="en-US" sz="1600" dirty="0" smtClean="0"/>
              <a:t>eachers 	and teacher </a:t>
            </a:r>
            <a:r>
              <a:rPr lang="en-US" sz="1600" dirty="0"/>
              <a:t>c</a:t>
            </a:r>
            <a:r>
              <a:rPr lang="en-US" sz="1600" dirty="0" smtClean="0"/>
              <a:t>andidates say about quality </a:t>
            </a:r>
            <a:r>
              <a:rPr lang="en-US" sz="1600" dirty="0"/>
              <a:t>s</a:t>
            </a:r>
            <a:r>
              <a:rPr lang="en-US" sz="1600" dirty="0" smtClean="0"/>
              <a:t>tudent </a:t>
            </a:r>
            <a:r>
              <a:rPr lang="en-US" sz="1600" dirty="0"/>
              <a:t>t</a:t>
            </a:r>
            <a:r>
              <a:rPr lang="en-US" sz="1600" dirty="0" smtClean="0"/>
              <a:t>eaching 	placements and experiences. </a:t>
            </a:r>
            <a:r>
              <a:rPr lang="en-US" sz="1600" i="1" dirty="0" smtClean="0"/>
              <a:t>Action in Teacher Education, 34</a:t>
            </a:r>
            <a:r>
              <a:rPr lang="en-US" sz="1600" dirty="0" smtClean="0"/>
              <a:t>(5/6), 	485-499. </a:t>
            </a:r>
          </a:p>
          <a:p>
            <a:pPr marL="45720" indent="0">
              <a:buNone/>
            </a:pPr>
            <a:endParaRPr lang="en-US" sz="1600" dirty="0"/>
          </a:p>
          <a:p>
            <a:pPr marL="45720" indent="0">
              <a:buNone/>
            </a:pPr>
            <a:r>
              <a:rPr lang="en-US" sz="1600" dirty="0" smtClean="0"/>
              <a:t>National Council for Accreditation of Teacher Education. (2010). 	Transforming teacher education through clinical practice: A 	national strategy to prepare effective teachers. Report of the Blue 	Ribbon Panel of Clinical Preparation and Partnerships for Improved 	Student Learning. Washington, DC: Author. </a:t>
            </a:r>
          </a:p>
          <a:p>
            <a:pPr marL="45720" indent="0">
              <a:buNone/>
            </a:pPr>
            <a:endParaRPr lang="en-US" sz="1600" dirty="0"/>
          </a:p>
          <a:p>
            <a:pPr marL="45720" indent="0">
              <a:buNone/>
            </a:pPr>
            <a:r>
              <a:rPr lang="en-US" sz="1600" dirty="0" smtClean="0"/>
              <a:t>Darling-Hammond, L. &amp; </a:t>
            </a:r>
            <a:r>
              <a:rPr lang="en-US" sz="1600" dirty="0" err="1" smtClean="0"/>
              <a:t>Baratz</a:t>
            </a:r>
            <a:r>
              <a:rPr lang="en-US" sz="1600" dirty="0" smtClean="0"/>
              <a:t>-Snowden, J. (2005). </a:t>
            </a:r>
            <a:r>
              <a:rPr lang="en-US" sz="1600" i="1" dirty="0" smtClean="0"/>
              <a:t>A good teacher in every 	classroom: Preparing the highly qualified teachers our children 	deserve</a:t>
            </a:r>
            <a:r>
              <a:rPr lang="en-US" sz="1600" dirty="0" smtClean="0"/>
              <a:t>. San Francisco, CA: </a:t>
            </a:r>
            <a:r>
              <a:rPr lang="en-US" sz="1600" dirty="0" err="1" smtClean="0"/>
              <a:t>Jossey</a:t>
            </a:r>
            <a:r>
              <a:rPr lang="en-US" sz="1600" dirty="0" smtClean="0"/>
              <a:t>-Bass.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94241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6512511" cy="1143000"/>
          </a:xfrm>
        </p:spPr>
        <p:txBody>
          <a:bodyPr/>
          <a:lstStyle/>
          <a:p>
            <a:r>
              <a:rPr lang="en-US" dirty="0" smtClean="0"/>
              <a:t>Current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0" y="1752600"/>
            <a:ext cx="6400800" cy="423672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“The voices of cooperating teachers are heard only occasionally and voices of prospective teachers are seldom heard” (Franklin Torrez &amp; Krebs, 2012)</a:t>
            </a:r>
          </a:p>
          <a:p>
            <a:r>
              <a:rPr lang="en-US" sz="2000" dirty="0" smtClean="0"/>
              <a:t>“The voices of the cooperating teacher and teacher candidate largely remain absent in the literature” (The National Council for Accreditation of Teacher Education, 2010)</a:t>
            </a:r>
          </a:p>
          <a:p>
            <a:r>
              <a:rPr lang="en-US" sz="2000" dirty="0" smtClean="0"/>
              <a:t>“Characteristics of effective partnerships include: mutual trust; sufficient time to develop and strengthen relationships at all levels; shared responsibility and accountability among partners, and periodic formative evaluation of activities among partners” (Darling-Hammond &amp; </a:t>
            </a:r>
            <a:r>
              <a:rPr lang="en-US" sz="2000" dirty="0" err="1" smtClean="0"/>
              <a:t>Baratz</a:t>
            </a:r>
            <a:r>
              <a:rPr lang="en-US" sz="2000" dirty="0" smtClean="0"/>
              <a:t>-Snowden, 2005)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15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6512511" cy="1143000"/>
          </a:xfrm>
        </p:spPr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47800" y="2590800"/>
            <a:ext cx="6400800" cy="34747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Crystal Ratican</a:t>
            </a:r>
          </a:p>
          <a:p>
            <a:pPr lvl="2"/>
            <a:r>
              <a:rPr lang="en-US" dirty="0"/>
              <a:t>Youngstown State University</a:t>
            </a:r>
          </a:p>
          <a:p>
            <a:pPr lvl="2"/>
            <a:r>
              <a:rPr lang="en-US" dirty="0"/>
              <a:t>330-941-3245</a:t>
            </a:r>
          </a:p>
          <a:p>
            <a:pPr lvl="2"/>
            <a:r>
              <a:rPr lang="en-US" dirty="0">
                <a:hlinkClick r:id="rId2"/>
              </a:rPr>
              <a:t>clratican@ysu.edu</a:t>
            </a: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Elizabeth </a:t>
            </a:r>
            <a:r>
              <a:rPr lang="en-US" dirty="0" err="1" smtClean="0"/>
              <a:t>Olsavsky</a:t>
            </a:r>
            <a:endParaRPr lang="en-US" dirty="0" smtClean="0"/>
          </a:p>
          <a:p>
            <a:pPr lvl="2"/>
            <a:r>
              <a:rPr lang="en-US" dirty="0" smtClean="0"/>
              <a:t>Youngstown State University</a:t>
            </a:r>
          </a:p>
          <a:p>
            <a:pPr lvl="2"/>
            <a:r>
              <a:rPr lang="en-US" dirty="0" smtClean="0"/>
              <a:t>330-941-2517</a:t>
            </a:r>
          </a:p>
          <a:p>
            <a:pPr lvl="2"/>
            <a:r>
              <a:rPr lang="en-US" smtClean="0"/>
              <a:t>ekolsavsky</a:t>
            </a:r>
            <a:r>
              <a:rPr lang="en-US" dirty="0" err="1" smtClean="0"/>
              <a:t>@student.ysu.edu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5886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12511" cy="1143000"/>
          </a:xfrm>
        </p:spPr>
        <p:txBody>
          <a:bodyPr/>
          <a:lstStyle/>
          <a:p>
            <a:r>
              <a:rPr lang="en-US" dirty="0" smtClean="0"/>
              <a:t>Fall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2514600"/>
            <a:ext cx="7772400" cy="3474720"/>
          </a:xfrm>
        </p:spPr>
        <p:txBody>
          <a:bodyPr/>
          <a:lstStyle/>
          <a:p>
            <a:r>
              <a:rPr lang="en-US" dirty="0" smtClean="0"/>
              <a:t>Developed survey on Google Docs </a:t>
            </a:r>
          </a:p>
          <a:p>
            <a:pPr lvl="1"/>
            <a:r>
              <a:rPr lang="en-US" dirty="0" smtClean="0"/>
              <a:t>36 Resource Teachers</a:t>
            </a:r>
          </a:p>
          <a:p>
            <a:pPr lvl="1"/>
            <a:r>
              <a:rPr lang="en-US" dirty="0" smtClean="0"/>
              <a:t>36 Teacher Candidates</a:t>
            </a:r>
          </a:p>
          <a:p>
            <a:pPr lvl="1"/>
            <a:r>
              <a:rPr lang="en-US" dirty="0" smtClean="0"/>
              <a:t>Questions aligned with CAEP and OSTP standards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26643219"/>
              </p:ext>
            </p:extLst>
          </p:nvPr>
        </p:nvGraphicFramePr>
        <p:xfrm>
          <a:off x="-13504" y="100584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903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14183754"/>
              </p:ext>
            </p:extLst>
          </p:nvPr>
        </p:nvGraphicFramePr>
        <p:xfrm>
          <a:off x="0" y="11430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56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42011785"/>
              </p:ext>
            </p:extLst>
          </p:nvPr>
        </p:nvGraphicFramePr>
        <p:xfrm>
          <a:off x="0" y="990600"/>
          <a:ext cx="9144000" cy="5287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9547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52219675"/>
              </p:ext>
            </p:extLst>
          </p:nvPr>
        </p:nvGraphicFramePr>
        <p:xfrm>
          <a:off x="0" y="10668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3480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28436161"/>
              </p:ext>
            </p:extLst>
          </p:nvPr>
        </p:nvGraphicFramePr>
        <p:xfrm>
          <a:off x="0" y="838200"/>
          <a:ext cx="9144000" cy="5592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40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731</TotalTime>
  <Words>1036</Words>
  <Application>Microsoft Macintosh PowerPoint</Application>
  <PresentationFormat>On-screen Show (4:3)</PresentationFormat>
  <Paragraphs>122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Slipstream</vt:lpstr>
      <vt:lpstr>Promoting Positive, Collaborative, and Insightful Partnerships between the University Supervisor,  Teacher Candidate, and  Classroom Teacher </vt:lpstr>
      <vt:lpstr>Youngstown State University Teacher Education Center (TEC)</vt:lpstr>
      <vt:lpstr>Current Research</vt:lpstr>
      <vt:lpstr>Fall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Changes</vt:lpstr>
      <vt:lpstr>Resources</vt:lpstr>
      <vt:lpstr>Contact Information</vt:lpstr>
    </vt:vector>
  </TitlesOfParts>
  <Company>Youngstown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Crystal L Ratican</cp:lastModifiedBy>
  <cp:revision>59</cp:revision>
  <cp:lastPrinted>2014-01-22T16:54:05Z</cp:lastPrinted>
  <dcterms:created xsi:type="dcterms:W3CDTF">2014-01-15T18:04:13Z</dcterms:created>
  <dcterms:modified xsi:type="dcterms:W3CDTF">2014-03-06T18:57:28Z</dcterms:modified>
</cp:coreProperties>
</file>