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684" r:id="rId2"/>
  </p:sldMasterIdLst>
  <p:notesMasterIdLst>
    <p:notesMasterId r:id="rId60"/>
  </p:notesMasterIdLst>
  <p:sldIdLst>
    <p:sldId id="317" r:id="rId3"/>
    <p:sldId id="658" r:id="rId4"/>
    <p:sldId id="475" r:id="rId5"/>
    <p:sldId id="699" r:id="rId6"/>
    <p:sldId id="656" r:id="rId7"/>
    <p:sldId id="652" r:id="rId8"/>
    <p:sldId id="611" r:id="rId9"/>
    <p:sldId id="612" r:id="rId10"/>
    <p:sldId id="613" r:id="rId11"/>
    <p:sldId id="614" r:id="rId12"/>
    <p:sldId id="674" r:id="rId13"/>
    <p:sldId id="615" r:id="rId14"/>
    <p:sldId id="617" r:id="rId15"/>
    <p:sldId id="619" r:id="rId16"/>
    <p:sldId id="620" r:id="rId17"/>
    <p:sldId id="621" r:id="rId18"/>
    <p:sldId id="624" r:id="rId19"/>
    <p:sldId id="663" r:id="rId20"/>
    <p:sldId id="626" r:id="rId21"/>
    <p:sldId id="627" r:id="rId22"/>
    <p:sldId id="628" r:id="rId23"/>
    <p:sldId id="630" r:id="rId24"/>
    <p:sldId id="631" r:id="rId25"/>
    <p:sldId id="632" r:id="rId26"/>
    <p:sldId id="633" r:id="rId27"/>
    <p:sldId id="634" r:id="rId28"/>
    <p:sldId id="635" r:id="rId29"/>
    <p:sldId id="636" r:id="rId30"/>
    <p:sldId id="637" r:id="rId31"/>
    <p:sldId id="638" r:id="rId32"/>
    <p:sldId id="666" r:id="rId33"/>
    <p:sldId id="640" r:id="rId34"/>
    <p:sldId id="669" r:id="rId35"/>
    <p:sldId id="671" r:id="rId36"/>
    <p:sldId id="664" r:id="rId37"/>
    <p:sldId id="655" r:id="rId38"/>
    <p:sldId id="660" r:id="rId39"/>
    <p:sldId id="676" r:id="rId40"/>
    <p:sldId id="678" r:id="rId41"/>
    <p:sldId id="679" r:id="rId42"/>
    <p:sldId id="680" r:id="rId43"/>
    <p:sldId id="681" r:id="rId44"/>
    <p:sldId id="682" r:id="rId45"/>
    <p:sldId id="683" r:id="rId46"/>
    <p:sldId id="684" r:id="rId47"/>
    <p:sldId id="685" r:id="rId48"/>
    <p:sldId id="688" r:id="rId49"/>
    <p:sldId id="689" r:id="rId50"/>
    <p:sldId id="690" r:id="rId51"/>
    <p:sldId id="691" r:id="rId52"/>
    <p:sldId id="693" r:id="rId53"/>
    <p:sldId id="696" r:id="rId54"/>
    <p:sldId id="697" r:id="rId55"/>
    <p:sldId id="698" r:id="rId56"/>
    <p:sldId id="700" r:id="rId57"/>
    <p:sldId id="650" r:id="rId58"/>
    <p:sldId id="352"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84" autoAdjust="0"/>
  </p:normalViewPr>
  <p:slideViewPr>
    <p:cSldViewPr snapToGrid="0" snapToObjects="1">
      <p:cViewPr>
        <p:scale>
          <a:sx n="68" d="100"/>
          <a:sy n="68" d="100"/>
        </p:scale>
        <p:origin x="-2152" y="-456"/>
      </p:cViewPr>
      <p:guideLst>
        <p:guide orient="horz" pos="2160"/>
        <p:guide pos="2880"/>
      </p:guideLst>
    </p:cSldViewPr>
  </p:slideViewPr>
  <p:notesTextViewPr>
    <p:cViewPr>
      <p:scale>
        <a:sx n="100" d="100"/>
        <a:sy n="100" d="100"/>
      </p:scale>
      <p:origin x="0" y="0"/>
    </p:cViewPr>
  </p:notesTextViewPr>
  <p:sorterViewPr>
    <p:cViewPr>
      <p:scale>
        <a:sx n="72" d="100"/>
        <a:sy n="72" d="100"/>
      </p:scale>
      <p:origin x="0" y="0"/>
    </p:cViewPr>
  </p:sorterViewPr>
  <p:notesViewPr>
    <p:cSldViewPr snapToGrid="0" snapToObjects="1">
      <p:cViewPr>
        <p:scale>
          <a:sx n="178" d="100"/>
          <a:sy n="178" d="100"/>
        </p:scale>
        <p:origin x="-400" y="30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8A7951-A6AA-6F4D-9521-9A6020001490}" type="datetimeFigureOut">
              <a:rPr lang="en-US" smtClean="0"/>
              <a:t>3/18/14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CCFB5A-0D54-FF48-85E2-68BEF4720D84}" type="slidenum">
              <a:rPr lang="en-US" smtClean="0"/>
              <a:t>‹#›</a:t>
            </a:fld>
            <a:endParaRPr lang="en-US"/>
          </a:p>
        </p:txBody>
      </p:sp>
    </p:spTree>
    <p:extLst>
      <p:ext uri="{BB962C8B-B14F-4D97-AF65-F5344CB8AC3E}">
        <p14:creationId xmlns:p14="http://schemas.microsoft.com/office/powerpoint/2010/main" val="28538560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defTabSz="457200" eaLnBrk="1" hangingPunct="1">
              <a:spcBef>
                <a:spcPct val="0"/>
              </a:spcBef>
            </a:pPr>
            <a:r>
              <a:rPr lang="en-US">
                <a:latin typeface="Times New Roman" charset="0"/>
                <a:ea typeface="MS PGothic" charset="0"/>
                <a:cs typeface="MS PGothic" charset="0"/>
              </a:rPr>
              <a:t>China is centering their education strategy using online learning to expand access as a new delivery model.  Three years ago, CHINA digitized their entire K-12 academic curriculum.  They are training master teachers to teach online.  China is working to move all exams online and provide test prep online.  In the next 10 years, the Chinese Ministry of Education plans to reach 100 million more students through online learning.  </a:t>
            </a:r>
          </a:p>
          <a:p>
            <a:pPr defTabSz="457200" eaLnBrk="1" hangingPunct="1">
              <a:spcBef>
                <a:spcPct val="0"/>
              </a:spcBef>
            </a:pPr>
            <a:endParaRPr lang="en-US">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AEC160B-B953-FA46-A59F-CD0963BB4401}" type="slidenum">
              <a:rPr lang="en-US" sz="1200">
                <a:latin typeface="Arial" charset="0"/>
              </a:rPr>
              <a:pPr eaLnBrk="1" hangingPunct="1"/>
              <a:t>26</a:t>
            </a:fld>
            <a:endParaRPr lang="en-US" sz="120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latin typeface="Arial Narrow"/>
                <a:cs typeface="Arial Narrow"/>
              </a:rPr>
              <a:t>Personalization</a:t>
            </a:r>
          </a:p>
          <a:p>
            <a:pPr lvl="1"/>
            <a:r>
              <a:rPr lang="en-US" dirty="0" smtClean="0">
                <a:latin typeface="Arial Narrow"/>
                <a:cs typeface="Arial Narrow"/>
              </a:rPr>
              <a:t>Online learning</a:t>
            </a:r>
          </a:p>
          <a:p>
            <a:pPr lvl="1"/>
            <a:r>
              <a:rPr lang="en-US" dirty="0" smtClean="0">
                <a:latin typeface="Arial Narrow"/>
                <a:cs typeface="Arial Narrow"/>
              </a:rPr>
              <a:t>Blended learning</a:t>
            </a:r>
          </a:p>
          <a:p>
            <a:pPr lvl="1"/>
            <a:r>
              <a:rPr lang="en-US" dirty="0" smtClean="0">
                <a:latin typeface="Arial Narrow"/>
                <a:cs typeface="Arial Narrow"/>
              </a:rPr>
              <a:t>Competency-based approaches</a:t>
            </a:r>
          </a:p>
          <a:p>
            <a:pPr lvl="1"/>
            <a:r>
              <a:rPr lang="en-US" dirty="0" smtClean="0">
                <a:latin typeface="Arial Narrow"/>
                <a:cs typeface="Arial Narrow"/>
              </a:rPr>
              <a:t>Open Educational Resources</a:t>
            </a:r>
          </a:p>
          <a:p>
            <a:pPr lvl="1"/>
            <a:r>
              <a:rPr lang="en-US" dirty="0" smtClean="0">
                <a:latin typeface="Arial Narrow"/>
                <a:cs typeface="Arial Narrow"/>
              </a:rPr>
              <a:t>Mobile learning</a:t>
            </a:r>
          </a:p>
          <a:p>
            <a:endParaRPr lang="en-US" dirty="0"/>
          </a:p>
        </p:txBody>
      </p:sp>
      <p:sp>
        <p:nvSpPr>
          <p:cNvPr id="4" name="Slide Number Placeholder 3"/>
          <p:cNvSpPr>
            <a:spLocks noGrp="1"/>
          </p:cNvSpPr>
          <p:nvPr>
            <p:ph type="sldNum" sz="quarter" idx="10"/>
          </p:nvPr>
        </p:nvSpPr>
        <p:spPr/>
        <p:txBody>
          <a:bodyPr/>
          <a:lstStyle/>
          <a:p>
            <a:fld id="{D6CCFB5A-0D54-FF48-85E2-68BEF4720D84}" type="slidenum">
              <a:rPr lang="en-US" smtClean="0"/>
              <a:t>30</a:t>
            </a:fld>
            <a:endParaRPr lang="en-US"/>
          </a:p>
        </p:txBody>
      </p:sp>
    </p:spTree>
    <p:extLst>
      <p:ext uri="{BB962C8B-B14F-4D97-AF65-F5344CB8AC3E}">
        <p14:creationId xmlns:p14="http://schemas.microsoft.com/office/powerpoint/2010/main" val="192210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 learning is</a:t>
            </a:r>
            <a:r>
              <a:rPr lang="en-US" baseline="0" dirty="0" smtClean="0"/>
              <a:t> an instructional strategy.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Compare these essential attributes to what most traditional one-size-fits-all classroom environments look like: learner profiles with precise knowledge and skills, students with personal learning paths versus a lecture-based learning experience; flexible learning environments with a variety of modes, resources and modalities (e.g. </a:t>
            </a:r>
            <a:r>
              <a:rPr lang="en-US" sz="1200" b="0" kern="1200" dirty="0" err="1" smtClean="0">
                <a:solidFill>
                  <a:schemeClr val="tx1"/>
                </a:solidFill>
                <a:effectLst/>
                <a:latin typeface="+mn-lt"/>
                <a:ea typeface="+mn-ea"/>
                <a:cs typeface="+mn-cs"/>
              </a:rPr>
              <a:t>connectivism</a:t>
            </a:r>
            <a:r>
              <a:rPr lang="en-US" sz="1200" b="0" kern="1200" dirty="0" smtClean="0">
                <a:solidFill>
                  <a:schemeClr val="tx1"/>
                </a:solidFill>
                <a:effectLst/>
                <a:latin typeface="+mn-lt"/>
                <a:ea typeface="+mn-ea"/>
                <a:cs typeface="+mn-cs"/>
              </a:rPr>
              <a:t>, as illustrated in Figure 1) versus one approach for all students at the exact same pace using a single textbook. Today, with these contrasts, the vast majority of traditional classrooms in the K-12 education system are far from realizing the promise of personalized learning. However, this is where the shift to blended learning instructional models can begin to incorporate the essential elements for personalized learning — providing a roadmap and solution as a method or </a:t>
            </a:r>
            <a:r>
              <a:rPr lang="en-US" sz="1200" b="0" i="1" kern="1200" dirty="0" smtClean="0">
                <a:solidFill>
                  <a:schemeClr val="tx1"/>
                </a:solidFill>
                <a:effectLst/>
                <a:latin typeface="+mn-lt"/>
                <a:ea typeface="+mn-ea"/>
                <a:cs typeface="+mn-cs"/>
              </a:rPr>
              <a:t>modality </a:t>
            </a:r>
            <a:r>
              <a:rPr lang="en-US" sz="1200" b="0" kern="1200" dirty="0" smtClean="0">
                <a:solidFill>
                  <a:schemeClr val="tx1"/>
                </a:solidFill>
                <a:effectLst/>
                <a:latin typeface="+mn-lt"/>
                <a:ea typeface="+mn-ea"/>
                <a:cs typeface="+mn-cs"/>
              </a:rPr>
              <a:t>for delivery — and a means to transform education to student-centric learning. Realizing this transformation requires highly personalized, blended learning environments designed and built upon competency education.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Personalized learning is tailoring learning for each student’s strengths, needs and interests — including enabling student voice and choice in what, how, when and where they learn — to provide flexibility and supports to ensure mastery of the highest standards possible.</a:t>
            </a:r>
          </a:p>
          <a:p>
            <a:endParaRPr lang="en-US" dirty="0"/>
          </a:p>
        </p:txBody>
      </p:sp>
      <p:sp>
        <p:nvSpPr>
          <p:cNvPr id="4" name="Slide Number Placeholder 3"/>
          <p:cNvSpPr>
            <a:spLocks noGrp="1"/>
          </p:cNvSpPr>
          <p:nvPr>
            <p:ph type="sldNum" sz="quarter" idx="10"/>
          </p:nvPr>
        </p:nvSpPr>
        <p:spPr/>
        <p:txBody>
          <a:bodyPr/>
          <a:lstStyle/>
          <a:p>
            <a:fld id="{D6CCFB5A-0D54-FF48-85E2-68BEF4720D84}" type="slidenum">
              <a:rPr lang="en-US" smtClean="0"/>
              <a:t>31</a:t>
            </a:fld>
            <a:endParaRPr lang="en-US"/>
          </a:p>
        </p:txBody>
      </p:sp>
    </p:spTree>
    <p:extLst>
      <p:ext uri="{BB962C8B-B14F-4D97-AF65-F5344CB8AC3E}">
        <p14:creationId xmlns:p14="http://schemas.microsoft.com/office/powerpoint/2010/main" val="4017807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 formal education program in which a student learns at least in part through online learning, with some element of student control over time, place, path, and/or pace, at least in part in a supervised brick-and-mortar location away from home, and the modalities along each student’s learning path within a course or subject are connected to provide an integrated learning experience (Horn &amp; Staker, 2013). </a:t>
            </a:r>
          </a:p>
          <a:p>
            <a:endParaRPr lang="en-US">
              <a:latin typeface="Calibri"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79A018E-B071-9440-B4EB-A3D37AF9F635}" type="slidenum">
              <a:rPr lang="en-US" sz="1200">
                <a:cs typeface="Arial" charset="0"/>
              </a:rPr>
              <a:pPr eaLnBrk="1" hangingPunct="1"/>
              <a:t>32</a:t>
            </a:fld>
            <a:endParaRPr lang="en-US" sz="120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and Washington DC</a:t>
            </a:r>
            <a:endParaRPr lang="en-US" dirty="0"/>
          </a:p>
        </p:txBody>
      </p:sp>
      <p:sp>
        <p:nvSpPr>
          <p:cNvPr id="4" name="Slide Number Placeholder 3"/>
          <p:cNvSpPr>
            <a:spLocks noGrp="1"/>
          </p:cNvSpPr>
          <p:nvPr>
            <p:ph type="sldNum" sz="quarter" idx="10"/>
          </p:nvPr>
        </p:nvSpPr>
        <p:spPr/>
        <p:txBody>
          <a:bodyPr/>
          <a:lstStyle/>
          <a:p>
            <a:fld id="{D6CCFB5A-0D54-FF48-85E2-68BEF4720D84}" type="slidenum">
              <a:rPr lang="en-US" smtClean="0"/>
              <a:t>35</a:t>
            </a:fld>
            <a:endParaRPr lang="en-US"/>
          </a:p>
        </p:txBody>
      </p:sp>
    </p:spTree>
    <p:extLst>
      <p:ext uri="{BB962C8B-B14F-4D97-AF65-F5344CB8AC3E}">
        <p14:creationId xmlns:p14="http://schemas.microsoft.com/office/powerpoint/2010/main" val="882018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a:t>a competency-based education system, students understand learning objectives and also know what they must “know and show” to be proficient. If a student does not demonstrate adequate proficiency to advance, they must be </a:t>
            </a:r>
          </a:p>
          <a:p>
            <a:r>
              <a:rPr lang="en-US" dirty="0"/>
              <a:t>provided with supports and interventions that help them fill the gaps in their knowledge and skills. </a:t>
            </a:r>
          </a:p>
          <a:p>
            <a:endParaRPr lang="en-US" baseline="0" dirty="0" smtClean="0"/>
          </a:p>
          <a:p>
            <a:r>
              <a:rPr lang="en-US" dirty="0"/>
              <a:t>When we think about the traditional “time-based system”, students essentially have variable amounts of learning</a:t>
            </a:r>
            <a:br>
              <a:rPr lang="en-US" dirty="0"/>
            </a:br>
            <a:r>
              <a:rPr lang="en-US" dirty="0"/>
              <a:t>in fixed amounts of time — quite simply allowing students to have varying levels of gaps as they move through the system with passing grades. For example, in a time-based system, even a “B” average in a course assumes the student may be missing 15-20% of the content knowledge. Students are passed on with “C”s and “D”s, unprepared for the next course. </a:t>
            </a:r>
          </a:p>
          <a:p>
            <a:endParaRPr lang="en-US" baseline="0" dirty="0" smtClean="0"/>
          </a:p>
        </p:txBody>
      </p:sp>
      <p:sp>
        <p:nvSpPr>
          <p:cNvPr id="4" name="Slide Number Placeholder 3"/>
          <p:cNvSpPr>
            <a:spLocks noGrp="1"/>
          </p:cNvSpPr>
          <p:nvPr>
            <p:ph type="sldNum" sz="quarter" idx="10"/>
          </p:nvPr>
        </p:nvSpPr>
        <p:spPr/>
        <p:txBody>
          <a:bodyPr/>
          <a:lstStyle/>
          <a:p>
            <a:fld id="{71D0B104-07C7-444B-9112-0F61C58901FB}" type="slidenum">
              <a:rPr lang="en-US" smtClean="0"/>
              <a:pPr/>
              <a:t>36</a:t>
            </a:fld>
            <a:endParaRPr lang="en-US" dirty="0"/>
          </a:p>
        </p:txBody>
      </p:sp>
    </p:spTree>
    <p:extLst>
      <p:ext uri="{BB962C8B-B14F-4D97-AF65-F5344CB8AC3E}">
        <p14:creationId xmlns:p14="http://schemas.microsoft.com/office/powerpoint/2010/main" val="2628634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xfrm>
            <a:off x="0" y="4114566"/>
            <a:ext cx="6678706" cy="43436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400" dirty="0">
                <a:latin typeface="Calibri" charset="0"/>
              </a:rPr>
              <a:t>This is an area where SREB and iNACOL, working with many member states, have been very active.</a:t>
            </a:r>
          </a:p>
          <a:p>
            <a:pPr>
              <a:spcBef>
                <a:spcPct val="0"/>
              </a:spcBef>
            </a:pPr>
            <a:endParaRPr lang="en-US" sz="1400" dirty="0">
              <a:latin typeface="Calibri" charset="0"/>
            </a:endParaRPr>
          </a:p>
          <a:p>
            <a:pPr>
              <a:spcBef>
                <a:spcPct val="0"/>
              </a:spcBef>
            </a:pPr>
            <a:r>
              <a:rPr lang="en-US" sz="1400" dirty="0">
                <a:latin typeface="Calibri" charset="0"/>
              </a:rPr>
              <a:t>SREB developed the </a:t>
            </a:r>
            <a:r>
              <a:rPr lang="en-US" sz="1400" i="1" dirty="0">
                <a:latin typeface="Calibri" charset="0"/>
              </a:rPr>
              <a:t>Standards for Quality Online Teaching, (2006)  </a:t>
            </a:r>
            <a:r>
              <a:rPr lang="en-US" sz="1400" dirty="0">
                <a:latin typeface="Calibri" charset="0"/>
              </a:rPr>
              <a:t>which defines the qualifications, standards and indicators of a quality online teacher…Online Teaching Evaluation Guidelines developed standards checklist.</a:t>
            </a:r>
          </a:p>
          <a:p>
            <a:pPr>
              <a:spcBef>
                <a:spcPct val="0"/>
              </a:spcBef>
            </a:pPr>
            <a:r>
              <a:rPr lang="en-US" sz="1400" b="1" dirty="0">
                <a:latin typeface="Calibri" charset="0"/>
              </a:rPr>
              <a:t>ADVANCE: </a:t>
            </a:r>
            <a:r>
              <a:rPr lang="en-US" sz="1400" dirty="0">
                <a:latin typeface="Calibri" charset="0"/>
              </a:rPr>
              <a:t>iNACOL </a:t>
            </a:r>
            <a:r>
              <a:rPr lang="en-US" sz="1400" i="1" dirty="0">
                <a:latin typeface="Calibri" charset="0"/>
              </a:rPr>
              <a:t>National Standards for Quality Online Teaching</a:t>
            </a:r>
            <a:r>
              <a:rPr lang="en-US" sz="1400" dirty="0">
                <a:latin typeface="Calibri" charset="0"/>
              </a:rPr>
              <a:t> as a comprehensive set of criteria combining SREB Standards with 21</a:t>
            </a:r>
            <a:r>
              <a:rPr lang="en-US" sz="1400" baseline="30000" dirty="0">
                <a:latin typeface="Calibri" charset="0"/>
              </a:rPr>
              <a:t>st</a:t>
            </a:r>
            <a:r>
              <a:rPr lang="en-US" sz="1400" dirty="0">
                <a:latin typeface="Calibri" charset="0"/>
              </a:rPr>
              <a:t> Century Skills criteria…</a:t>
            </a:r>
          </a:p>
          <a:p>
            <a:pPr>
              <a:spcBef>
                <a:spcPct val="0"/>
              </a:spcBef>
            </a:pPr>
            <a:endParaRPr lang="en-US" sz="1400" dirty="0">
              <a:latin typeface="Calibri" charset="0"/>
            </a:endParaRPr>
          </a:p>
          <a:p>
            <a:pPr>
              <a:spcBef>
                <a:spcPct val="0"/>
              </a:spcBef>
            </a:pPr>
            <a:r>
              <a:rPr lang="en-US" sz="1400" dirty="0">
                <a:latin typeface="Calibri" charset="0"/>
              </a:rPr>
              <a:t>Speak Up Survey: Teachers see professional development as one of the primary barriers…</a:t>
            </a:r>
            <a:r>
              <a:rPr lang="en-US" sz="1400" b="1" dirty="0">
                <a:latin typeface="Calibri" charset="0"/>
              </a:rPr>
              <a:t>Good news:</a:t>
            </a:r>
            <a:r>
              <a:rPr lang="en-US" sz="1400" dirty="0">
                <a:latin typeface="Calibri" charset="0"/>
              </a:rPr>
              <a:t> 1/3 of teachers have taken online PD course (57% increase from 2007)  But much, much more is needed!</a:t>
            </a:r>
          </a:p>
          <a:p>
            <a:pPr>
              <a:spcBef>
                <a:spcPct val="0"/>
              </a:spcBef>
            </a:pPr>
            <a:endParaRPr lang="en-US" sz="1400" dirty="0">
              <a:latin typeface="Calibri" charset="0"/>
            </a:endParaRPr>
          </a:p>
          <a:p>
            <a:pPr>
              <a:spcBef>
                <a:spcPct val="0"/>
              </a:spcBef>
            </a:pPr>
            <a:r>
              <a:rPr lang="en-US" sz="1400" dirty="0">
                <a:latin typeface="Calibri" charset="0"/>
              </a:rPr>
              <a:t>Working with member states, SREB developed the nation’s first </a:t>
            </a:r>
            <a:r>
              <a:rPr lang="en-US" sz="1400" b="1" dirty="0">
                <a:latin typeface="Calibri" charset="0"/>
              </a:rPr>
              <a:t>(ADVANCE) </a:t>
            </a:r>
            <a:r>
              <a:rPr lang="en-US" sz="1400" i="1" dirty="0">
                <a:latin typeface="Calibri" charset="0"/>
              </a:rPr>
              <a:t>Guidelines for Professional Development of Online Teachers</a:t>
            </a:r>
            <a:r>
              <a:rPr lang="en-US" sz="1400" dirty="0">
                <a:latin typeface="Calibri" charset="0"/>
              </a:rPr>
              <a:t>, which define the qualifications of a quality online teacher and the standards needed for academic preparation, content knowledge, online skills and delivery. </a:t>
            </a:r>
          </a:p>
          <a:p>
            <a:pPr>
              <a:spcBef>
                <a:spcPct val="0"/>
              </a:spcBef>
            </a:pPr>
            <a:endParaRPr lang="en-US" sz="1400" dirty="0">
              <a:latin typeface="Calibri" charset="0"/>
            </a:endParaRPr>
          </a:p>
          <a:p>
            <a:pPr>
              <a:spcBef>
                <a:spcPct val="0"/>
              </a:spcBef>
            </a:pPr>
            <a:r>
              <a:rPr lang="en-US" sz="1400" dirty="0">
                <a:latin typeface="Calibri" charset="0"/>
              </a:rPr>
              <a:t>The guidelines give state virtual schools a valuable tool to:</a:t>
            </a:r>
          </a:p>
          <a:p>
            <a:pPr>
              <a:spcBef>
                <a:spcPct val="0"/>
              </a:spcBef>
              <a:buFontTx/>
              <a:buChar char="•"/>
            </a:pPr>
            <a:r>
              <a:rPr lang="en-US" sz="1400" dirty="0">
                <a:latin typeface="Calibri" charset="0"/>
              </a:rPr>
              <a:t>develop and provide professional development programs and support for their online teachers; and</a:t>
            </a:r>
          </a:p>
          <a:p>
            <a:pPr>
              <a:spcBef>
                <a:spcPct val="0"/>
              </a:spcBef>
              <a:buFontTx/>
              <a:buChar char="•"/>
            </a:pPr>
            <a:r>
              <a:rPr lang="en-US" sz="1400" dirty="0">
                <a:latin typeface="Calibri" charset="0"/>
              </a:rPr>
              <a:t>assess the quality of professional development programs, products and services available from third-party providers.</a:t>
            </a:r>
          </a:p>
          <a:p>
            <a:pPr>
              <a:spcBef>
                <a:spcPct val="0"/>
              </a:spcBef>
            </a:pPr>
            <a:endParaRPr lang="en-US" sz="1400" dirty="0">
              <a:latin typeface="Calibri" charset="0"/>
            </a:endParaRPr>
          </a:p>
          <a:p>
            <a:pPr>
              <a:spcBef>
                <a:spcPct val="0"/>
              </a:spcBef>
            </a:pPr>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FE876433-083B-9047-AC58-089162452BCB}" type="slidenum">
              <a:rPr lang="en-US">
                <a:latin typeface="Arial" charset="0"/>
                <a:cs typeface="Geneva" charset="0"/>
              </a:rPr>
              <a:pPr fontAlgn="base">
                <a:spcBef>
                  <a:spcPct val="0"/>
                </a:spcBef>
                <a:spcAft>
                  <a:spcPct val="0"/>
                </a:spcAft>
              </a:pPr>
              <a:t>37</a:t>
            </a:fld>
            <a:endParaRPr lang="en-US">
              <a:latin typeface="Arial" charset="0"/>
              <a:cs typeface="Genev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Education Evolving - Minnesota</a:t>
            </a: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9516051-6AE4-EA43-B3BC-8E630E55741E}" type="slidenum">
              <a:rPr lang="en-US" sz="1200"/>
              <a:pPr eaLnBrk="1" hangingPunct="1"/>
              <a:t>56</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911E2A-94FF-7741-AB5E-B2E1BFAA6B21}" type="slidenum">
              <a:rPr lang="en-US" smtClean="0">
                <a:ea typeface="ＭＳ Ｐゴシック" charset="-128"/>
                <a:cs typeface="ＭＳ Ｐゴシック" charset="-128"/>
              </a:rPr>
              <a:pPr fontAlgn="base">
                <a:spcBef>
                  <a:spcPct val="0"/>
                </a:spcBef>
                <a:spcAft>
                  <a:spcPct val="0"/>
                </a:spcAft>
                <a:defRPr/>
              </a:pPr>
              <a:t>57</a:t>
            </a:fld>
            <a:endParaRPr lang="en-US" smtClean="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Today, with</a:t>
            </a:r>
            <a:r>
              <a:rPr lang="en-US" sz="1200" b="1" kern="1200" baseline="0" dirty="0" smtClean="0">
                <a:solidFill>
                  <a:schemeClr val="tx1"/>
                </a:solidFill>
                <a:effectLst/>
                <a:latin typeface="+mn-lt"/>
                <a:ea typeface="+mn-ea"/>
                <a:cs typeface="+mn-cs"/>
              </a:rPr>
              <a:t> a GPS, it is almost impossible to get lost. The GPS knows Multiple Ways to YOUR destination</a:t>
            </a:r>
            <a:endParaRPr lang="en-US" dirty="0" smtClean="0"/>
          </a:p>
          <a:p>
            <a:r>
              <a:rPr lang="en-US" sz="1200" b="0" kern="1200" dirty="0" smtClean="0">
                <a:solidFill>
                  <a:schemeClr val="tx1"/>
                </a:solidFill>
                <a:effectLst/>
                <a:latin typeface="+mn-lt"/>
                <a:ea typeface="+mn-ea"/>
                <a:cs typeface="+mn-cs"/>
              </a:rPr>
              <a:t>You have access to information on the routes, speed of travel, the time to destination, and places of interest along the way to explore. </a:t>
            </a:r>
            <a:endParaRPr lang="en-US" dirty="0" smtClean="0"/>
          </a:p>
          <a:p>
            <a:r>
              <a:rPr lang="en-US" sz="1200" b="0" kern="1200" dirty="0" smtClean="0">
                <a:solidFill>
                  <a:schemeClr val="tx1"/>
                </a:solidFill>
                <a:effectLst/>
                <a:latin typeface="+mn-lt"/>
                <a:ea typeface="+mn-ea"/>
                <a:cs typeface="+mn-cs"/>
              </a:rPr>
              <a:t>Imagine if today’s learning environments were re-imagined to work more akin to the experience of using a </a:t>
            </a:r>
            <a:r>
              <a:rPr lang="en-US" sz="1200" b="0" kern="1200" dirty="0" err="1" smtClean="0">
                <a:solidFill>
                  <a:schemeClr val="tx1"/>
                </a:solidFill>
                <a:effectLst/>
                <a:latin typeface="+mn-lt"/>
                <a:ea typeface="+mn-ea"/>
                <a:cs typeface="+mn-cs"/>
              </a:rPr>
              <a:t>gPS</a:t>
            </a:r>
            <a:r>
              <a:rPr lang="en-US" sz="1200" b="0" kern="1200" dirty="0" smtClean="0">
                <a:solidFill>
                  <a:schemeClr val="tx1"/>
                </a:solidFill>
                <a:effectLst/>
                <a:latin typeface="+mn-lt"/>
                <a:ea typeface="+mn-ea"/>
                <a:cs typeface="+mn-cs"/>
              </a:rPr>
              <a:t> when you are driving. </a:t>
            </a:r>
            <a:endParaRPr lang="en-US" dirty="0" smtClean="0"/>
          </a:p>
          <a:p>
            <a:r>
              <a:rPr lang="en-US" sz="1200" b="0" kern="1200" dirty="0" smtClean="0">
                <a:solidFill>
                  <a:schemeClr val="tx1"/>
                </a:solidFill>
                <a:effectLst/>
                <a:latin typeface="+mn-lt"/>
                <a:ea typeface="+mn-ea"/>
                <a:cs typeface="+mn-cs"/>
              </a:rPr>
              <a:t>Just as a car’s </a:t>
            </a:r>
            <a:r>
              <a:rPr lang="en-US" sz="1200" b="0" kern="1200" dirty="0" smtClean="0">
                <a:solidFill>
                  <a:schemeClr val="tx1"/>
                </a:solidFill>
                <a:effectLst/>
                <a:latin typeface="+mn-lt"/>
                <a:ea typeface="+mn-ea"/>
                <a:cs typeface="+mn-cs"/>
              </a:rPr>
              <a:t>GPS </a:t>
            </a:r>
            <a:r>
              <a:rPr lang="en-US" sz="1200" b="0" kern="1200" dirty="0" smtClean="0">
                <a:solidFill>
                  <a:schemeClr val="tx1"/>
                </a:solidFill>
                <a:effectLst/>
                <a:latin typeface="+mn-lt"/>
                <a:ea typeface="+mn-ea"/>
                <a:cs typeface="+mn-cs"/>
              </a:rPr>
              <a:t>system provides an immediate alert when a wrong turn is made or the driver gets stopped in a traffic jam, a learning system can provide immediate feedback to keep a student aware of the pacing and progress toward their learning goals — and advise them when they need help. </a:t>
            </a:r>
            <a:endParaRPr lang="en-US" dirty="0" smtClean="0"/>
          </a:p>
          <a:p>
            <a:r>
              <a:rPr lang="en-US" sz="1200" b="0" kern="1200" dirty="0" smtClean="0">
                <a:solidFill>
                  <a:schemeClr val="tx1"/>
                </a:solidFill>
                <a:effectLst/>
                <a:latin typeface="+mn-lt"/>
                <a:ea typeface="+mn-ea"/>
                <a:cs typeface="+mn-cs"/>
              </a:rPr>
              <a:t>Effective blended learning environments provide this </a:t>
            </a:r>
            <a:r>
              <a:rPr lang="en-US" sz="1200" b="0" kern="1200" dirty="0" err="1" smtClean="0">
                <a:solidFill>
                  <a:schemeClr val="tx1"/>
                </a:solidFill>
                <a:effectLst/>
                <a:latin typeface="+mn-lt"/>
                <a:ea typeface="+mn-ea"/>
                <a:cs typeface="+mn-cs"/>
              </a:rPr>
              <a:t>gPS</a:t>
            </a:r>
            <a:r>
              <a:rPr lang="en-US" sz="1200" b="0" kern="1200" dirty="0" smtClean="0">
                <a:solidFill>
                  <a:schemeClr val="tx1"/>
                </a:solidFill>
                <a:effectLst/>
                <a:latin typeface="+mn-lt"/>
                <a:ea typeface="+mn-ea"/>
                <a:cs typeface="+mn-cs"/>
              </a:rPr>
              <a:t> for students, allowing them to navigate with flexibility along individual pathways for truly personalized learning. </a:t>
            </a:r>
            <a:endParaRPr lang="en-US" dirty="0" smtClean="0"/>
          </a:p>
          <a:p>
            <a:r>
              <a:rPr lang="en-US" sz="1200" b="0" kern="1200" dirty="0" smtClean="0">
                <a:solidFill>
                  <a:schemeClr val="tx1"/>
                </a:solidFill>
                <a:effectLst/>
                <a:latin typeface="+mn-lt"/>
                <a:ea typeface="+mn-ea"/>
                <a:cs typeface="+mn-cs"/>
              </a:rPr>
              <a:t>A next generation education system would offer each student their own </a:t>
            </a:r>
            <a:r>
              <a:rPr lang="en-US" sz="1200" b="0" kern="1200" dirty="0" err="1" smtClean="0">
                <a:solidFill>
                  <a:schemeClr val="tx1"/>
                </a:solidFill>
                <a:effectLst/>
                <a:latin typeface="+mn-lt"/>
                <a:ea typeface="+mn-ea"/>
                <a:cs typeface="+mn-cs"/>
              </a:rPr>
              <a:t>gPS</a:t>
            </a:r>
            <a:r>
              <a:rPr lang="en-US" sz="1200" b="0" kern="1200" dirty="0" smtClean="0">
                <a:solidFill>
                  <a:schemeClr val="tx1"/>
                </a:solidFill>
                <a:effectLst/>
                <a:latin typeface="+mn-lt"/>
                <a:ea typeface="+mn-ea"/>
                <a:cs typeface="+mn-cs"/>
              </a:rPr>
              <a:t>-like dashboard for learning so that each student would know if they were on track toward their destination — graduation, college and career-readiness — every moment of every day and every point along the way. </a:t>
            </a:r>
            <a:endParaRPr lang="en-US" dirty="0" smtClean="0"/>
          </a:p>
          <a:p>
            <a:r>
              <a:rPr lang="en-US" sz="1200" b="0" kern="1200" dirty="0" smtClean="0">
                <a:solidFill>
                  <a:schemeClr val="tx1"/>
                </a:solidFill>
                <a:effectLst/>
                <a:latin typeface="+mn-lt"/>
                <a:ea typeface="+mn-ea"/>
                <a:cs typeface="+mn-cs"/>
              </a:rPr>
              <a:t>You’d no longer have to wait until the end of a grading period or school year to take a summative assessment for accountability to show whether you are on or off-track. With a </a:t>
            </a:r>
            <a:r>
              <a:rPr lang="en-US" sz="1200" b="0" kern="1200" dirty="0" err="1" smtClean="0">
                <a:solidFill>
                  <a:schemeClr val="tx1"/>
                </a:solidFill>
                <a:effectLst/>
                <a:latin typeface="+mn-lt"/>
                <a:ea typeface="+mn-ea"/>
                <a:cs typeface="+mn-cs"/>
              </a:rPr>
              <a:t>gPS</a:t>
            </a:r>
            <a:r>
              <a:rPr lang="en-US" sz="1200" b="0" kern="1200" dirty="0" smtClean="0">
                <a:solidFill>
                  <a:schemeClr val="tx1"/>
                </a:solidFill>
                <a:effectLst/>
                <a:latin typeface="+mn-lt"/>
                <a:ea typeface="+mn-ea"/>
                <a:cs typeface="+mn-cs"/>
              </a:rPr>
              <a:t>, the moment a student makes a wrong turn, the system would help let the student know to turn around, to seek help and exactly where to find resources to get back on their route toward success and graduation. </a:t>
            </a:r>
            <a:endParaRPr lang="en-US" dirty="0" smtClean="0"/>
          </a:p>
          <a:p>
            <a:r>
              <a:rPr lang="en-US" sz="1200" b="0" kern="1200" dirty="0" smtClean="0">
                <a:solidFill>
                  <a:schemeClr val="tx1"/>
                </a:solidFill>
                <a:effectLst/>
                <a:latin typeface="+mn-lt"/>
                <a:ea typeface="+mn-ea"/>
                <a:cs typeface="+mn-cs"/>
              </a:rPr>
              <a:t>Blended learning offers a vehicle for optimizing the instructional design toward personalization through transparent data dashboards and enhancing a student’s choice of path. This flexibility allows students to access multiple resources and a variety of content (with reviews and recommendations), but provides a clear profile of how far they have traveled along their pathway and the work still needed to continue along the pathway if they are to achieve success. </a:t>
            </a:r>
            <a:endParaRPr lang="en-US" dirty="0" smtClean="0"/>
          </a:p>
          <a:p>
            <a:r>
              <a:rPr lang="en-US" sz="1200" b="0" kern="1200" dirty="0" smtClean="0">
                <a:solidFill>
                  <a:schemeClr val="tx1"/>
                </a:solidFill>
                <a:effectLst/>
                <a:latin typeface="+mn-lt"/>
                <a:ea typeface="+mn-ea"/>
                <a:cs typeface="+mn-cs"/>
              </a:rPr>
              <a:t>Not every student’s learning happens along a straight line. Side trips — peaked by interests that contribute to the broader acquisition of an individual’s knowledge and skills — can bring joy to the journey. </a:t>
            </a:r>
            <a:endParaRPr lang="en-US" dirty="0" smtClean="0"/>
          </a:p>
          <a:p>
            <a:r>
              <a:rPr lang="en-US" sz="1200" b="0" kern="1200" dirty="0" smtClean="0">
                <a:solidFill>
                  <a:schemeClr val="tx1"/>
                </a:solidFill>
                <a:effectLst/>
                <a:latin typeface="+mn-lt"/>
                <a:ea typeface="+mn-ea"/>
                <a:cs typeface="+mn-cs"/>
              </a:rPr>
              <a:t>The blended learning journey is supported by people harnessing advanced, adaptive technologies that provide immediate feedback on time to destination, re-routing or help in order to get back on track, and opportunities to dive into areas of unique interests for deeper learning along the way. The journey is not necessarily linear, and a student is able take multiple pathways to achieve their learning goals and explore based on individual interests — all while co- piloting with educators and receiving regular feedback on progress so they don’t get lost. </a:t>
            </a:r>
            <a:endParaRPr lang="en-US" dirty="0" smtClean="0"/>
          </a:p>
          <a:p>
            <a:r>
              <a:rPr lang="en-US" sz="1200" b="0" kern="1200" dirty="0" smtClean="0">
                <a:solidFill>
                  <a:schemeClr val="tx1"/>
                </a:solidFill>
                <a:effectLst/>
                <a:latin typeface="+mn-lt"/>
                <a:ea typeface="+mn-ea"/>
                <a:cs typeface="+mn-cs"/>
              </a:rPr>
              <a:t>A GPS for learning is an apt analogy to demonstrate how blended and online learning environments can be a vehicle for personalized learning through use of a customized dashboard display showing real-time information and offering tools to support optimized pathways along a personalized learning journey toward graduation and student success.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6CCFB5A-0D54-FF48-85E2-68BEF4720D84}" type="slidenum">
              <a:rPr lang="en-US" smtClean="0"/>
              <a:t>4</a:t>
            </a:fld>
            <a:endParaRPr lang="en-US"/>
          </a:p>
        </p:txBody>
      </p:sp>
    </p:spTree>
    <p:extLst>
      <p:ext uri="{BB962C8B-B14F-4D97-AF65-F5344CB8AC3E}">
        <p14:creationId xmlns:p14="http://schemas.microsoft.com/office/powerpoint/2010/main" val="3986861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39F9412-A4BF-F14D-B37F-0076B984FAAD}" type="slidenum">
              <a:rPr lang="en-US" sz="1200">
                <a:cs typeface="Arial" charset="0"/>
              </a:rPr>
              <a:pPr eaLnBrk="1" hangingPunct="1"/>
              <a:t>9</a:t>
            </a:fld>
            <a:endParaRPr lang="en-US" sz="1200">
              <a:cs typeface="Arial" charset="0"/>
            </a:endParaRPr>
          </a:p>
        </p:txBody>
      </p:sp>
      <p:sp>
        <p:nvSpPr>
          <p:cNvPr id="17410" name="Rectangle 2"/>
          <p:cNvSpPr>
            <a:spLocks noGrp="1" noRot="1" noChangeAspect="1" noChangeArrowheads="1"/>
          </p:cNvSpPr>
          <p:nvPr>
            <p:ph type="sldImg"/>
          </p:nvPr>
        </p:nvSpPr>
        <p:spPr bwMode="auto">
          <a:xfrm>
            <a:off x="1143000" y="685800"/>
            <a:ext cx="4573588"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bwMode="auto">
          <a:xfrm>
            <a:off x="914400" y="4343673"/>
            <a:ext cx="5029200" cy="4114566"/>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91422" tIns="45711" rIns="91422" bIns="45711" numCol="1" anchor="t" anchorCtr="0" compatLnSpc="1">
            <a:prstTxWarp prst="textNoShape">
              <a:avLst/>
            </a:prstTxWarp>
          </a:bodyPr>
          <a:lstStyle/>
          <a:p>
            <a:pPr>
              <a:spcBef>
                <a:spcPct val="0"/>
              </a:spcBef>
            </a:pPr>
            <a:endParaRPr lang="en-US" sz="23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29</a:t>
            </a:r>
            <a:r>
              <a:rPr lang="en-US" baseline="0" dirty="0" smtClean="0">
                <a:latin typeface="Calibri" charset="0"/>
              </a:rPr>
              <a:t> states</a:t>
            </a:r>
          </a:p>
          <a:p>
            <a:endParaRPr lang="en-US" baseline="0" dirty="0" smtClean="0">
              <a:latin typeface="Calibri" charset="0"/>
            </a:endParaRPr>
          </a:p>
          <a:p>
            <a:pPr marL="514350" indent="-514350" eaLnBrk="1" fontAlgn="auto" hangingPunct="1">
              <a:spcAft>
                <a:spcPts val="0"/>
              </a:spcAft>
              <a:buFont typeface="Arial"/>
              <a:buChar char="•"/>
              <a:tabLst>
                <a:tab pos="1914525" algn="l"/>
              </a:tabLst>
              <a:defRPr/>
            </a:pPr>
            <a:r>
              <a:rPr lang="en-US" dirty="0" smtClean="0">
                <a:solidFill>
                  <a:schemeClr val="tx1">
                    <a:lumMod val="85000"/>
                    <a:lumOff val="15000"/>
                  </a:schemeClr>
                </a:solidFill>
              </a:rPr>
              <a:t>620,000 course enrollments in state virtual schools</a:t>
            </a:r>
            <a:br>
              <a:rPr lang="en-US" dirty="0" smtClean="0">
                <a:solidFill>
                  <a:schemeClr val="tx1">
                    <a:lumMod val="85000"/>
                    <a:lumOff val="15000"/>
                  </a:schemeClr>
                </a:solidFill>
              </a:rPr>
            </a:br>
            <a:endParaRPr lang="en-US" dirty="0" smtClean="0">
              <a:solidFill>
                <a:schemeClr val="tx1">
                  <a:lumMod val="85000"/>
                  <a:lumOff val="15000"/>
                </a:schemeClr>
              </a:solidFill>
            </a:endParaRPr>
          </a:p>
          <a:p>
            <a:pPr marL="514350" indent="-514350" eaLnBrk="1" fontAlgn="auto" hangingPunct="1">
              <a:spcAft>
                <a:spcPts val="0"/>
              </a:spcAft>
              <a:buFont typeface="Arial"/>
              <a:buChar char="•"/>
              <a:tabLst>
                <a:tab pos="1914525" algn="l"/>
              </a:tabLst>
              <a:defRPr/>
            </a:pPr>
            <a:r>
              <a:rPr lang="en-US" dirty="0" smtClean="0">
                <a:solidFill>
                  <a:schemeClr val="tx1">
                    <a:lumMod val="85000"/>
                    <a:lumOff val="15000"/>
                  </a:schemeClr>
                </a:solidFill>
              </a:rPr>
              <a:t>16% annual increase (19% last year)</a:t>
            </a:r>
            <a:br>
              <a:rPr lang="en-US" dirty="0" smtClean="0">
                <a:solidFill>
                  <a:schemeClr val="tx1">
                    <a:lumMod val="85000"/>
                    <a:lumOff val="15000"/>
                  </a:schemeClr>
                </a:solidFill>
              </a:rPr>
            </a:br>
            <a:endParaRPr lang="en-US" dirty="0" smtClean="0">
              <a:latin typeface="Arial" charset="0"/>
              <a:cs typeface="Arial" charset="0"/>
            </a:endParaRPr>
          </a:p>
          <a:p>
            <a:pPr marL="514350" indent="-514350" eaLnBrk="1" fontAlgn="auto" hangingPunct="1">
              <a:spcAft>
                <a:spcPts val="0"/>
              </a:spcAft>
              <a:buFont typeface="Arial"/>
              <a:buChar char="•"/>
              <a:tabLst>
                <a:tab pos="1914525" algn="l"/>
              </a:tabLst>
              <a:defRPr/>
            </a:pPr>
            <a:r>
              <a:rPr lang="en-US" dirty="0" smtClean="0">
                <a:solidFill>
                  <a:schemeClr val="tx1">
                    <a:lumMod val="85000"/>
                    <a:lumOff val="15000"/>
                  </a:schemeClr>
                </a:solidFill>
              </a:rPr>
              <a:t>FLVS is (still) about 50% of the SVS enrollments across the country</a:t>
            </a:r>
          </a:p>
          <a:p>
            <a:endParaRPr lang="en-US" dirty="0">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A7C0F9F-FA80-834D-8CED-CDCA3492A266}" type="slidenum">
              <a:rPr lang="en-US" sz="1200">
                <a:cs typeface="Arial" charset="0"/>
              </a:rPr>
              <a:pPr eaLnBrk="1" hangingPunct="1"/>
              <a:t>12</a:t>
            </a:fld>
            <a:endParaRPr lang="en-US" sz="120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fontAlgn="auto" hangingPunct="1">
              <a:spcAft>
                <a:spcPts val="0"/>
              </a:spcAft>
              <a:buFont typeface="Arial"/>
              <a:buChar char="•"/>
              <a:tabLst>
                <a:tab pos="1914525" algn="l"/>
              </a:tabLst>
              <a:defRPr/>
            </a:pPr>
            <a:r>
              <a:rPr lang="en-US" dirty="0" smtClean="0">
                <a:solidFill>
                  <a:schemeClr val="tx1">
                    <a:lumMod val="85000"/>
                    <a:lumOff val="15000"/>
                  </a:schemeClr>
                </a:solidFill>
              </a:rPr>
              <a:t>Available in 30 states and Washington DC</a:t>
            </a:r>
          </a:p>
          <a:p>
            <a:pPr marL="514350" indent="-514350" eaLnBrk="1" fontAlgn="auto" hangingPunct="1">
              <a:spcAft>
                <a:spcPts val="0"/>
              </a:spcAft>
              <a:buFont typeface="Arial"/>
              <a:buChar char="•"/>
              <a:tabLst>
                <a:tab pos="1914525" algn="l"/>
              </a:tabLst>
              <a:defRPr/>
            </a:pPr>
            <a:r>
              <a:rPr lang="en-US" dirty="0" smtClean="0">
                <a:solidFill>
                  <a:schemeClr val="tx1">
                    <a:lumMod val="85000"/>
                    <a:lumOff val="15000"/>
                  </a:schemeClr>
                </a:solidFill>
              </a:rPr>
              <a:t>Estimated 325,000 full-time online students</a:t>
            </a:r>
          </a:p>
          <a:p>
            <a:pPr marL="514350" indent="-514350" eaLnBrk="1" fontAlgn="auto" hangingPunct="1">
              <a:spcAft>
                <a:spcPts val="0"/>
              </a:spcAft>
              <a:buFont typeface="Arial"/>
              <a:buChar char="•"/>
              <a:tabLst>
                <a:tab pos="1914525" algn="l"/>
              </a:tabLst>
              <a:defRPr/>
            </a:pPr>
            <a:r>
              <a:rPr lang="en-US" dirty="0" smtClean="0">
                <a:solidFill>
                  <a:schemeClr val="tx1">
                    <a:lumMod val="85000"/>
                    <a:lumOff val="15000"/>
                  </a:schemeClr>
                </a:solidFill>
              </a:rPr>
              <a:t>States with established online schools growing at ~15% annually (with outliers)</a:t>
            </a:r>
            <a:endParaRPr lang="en-US" dirty="0">
              <a:solidFill>
                <a:schemeClr val="tx1">
                  <a:lumMod val="85000"/>
                  <a:lumOff val="15000"/>
                </a:schemeClr>
              </a:solidFill>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B9869EE-9235-6144-B8A2-A6F36EF63CE8}" type="slidenum">
              <a:rPr lang="en-US" sz="1200">
                <a:latin typeface="Arial" charset="0"/>
                <a:cs typeface="Arial" charset="0"/>
              </a:rPr>
              <a:pPr eaLnBrk="1" hangingPunct="1"/>
              <a:t>13</a:t>
            </a:fld>
            <a:endParaRPr lang="en-US" sz="120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E29599B-910A-064F-8291-CA7D6512548C}" type="slidenum">
              <a:rPr lang="en-US" sz="1200">
                <a:latin typeface="Arial" charset="0"/>
              </a:rPr>
              <a:pPr eaLnBrk="1" hangingPunct="1"/>
              <a:t>15</a:t>
            </a:fld>
            <a:endParaRPr lang="en-US" sz="1200">
              <a:latin typeface="Arial" charset="0"/>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3B7037E-1066-D748-AA06-0267316C8154}" type="slidenum">
              <a:rPr lang="en-US" sz="1200">
                <a:latin typeface="Times New Roman" charset="0"/>
                <a:ea typeface="MS PGothic" charset="0"/>
                <a:cs typeface="MS PGothic" charset="0"/>
              </a:rPr>
              <a:pPr eaLnBrk="1" hangingPunct="1"/>
              <a:t>16</a:t>
            </a:fld>
            <a:endParaRPr lang="en-US" sz="1200">
              <a:latin typeface="Times New Roman" charset="0"/>
              <a:ea typeface="MS PGothic" charset="0"/>
              <a:cs typeface="MS PGothic" charset="0"/>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MS PGothic" charset="0"/>
              <a:cs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3BF84B8-58F6-2F40-B88B-439AD7771C67}" type="slidenum">
              <a:rPr lang="en-US" sz="1200"/>
              <a:pPr eaLnBrk="1" hangingPunct="1"/>
              <a:t>18</a:t>
            </a:fld>
            <a:endParaRPr lang="en-US" sz="1200"/>
          </a:p>
        </p:txBody>
      </p:sp>
      <p:sp>
        <p:nvSpPr>
          <p:cNvPr id="3993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defTabSz="457200" eaLnBrk="1" hangingPunct="1">
              <a:spcBef>
                <a:spcPct val="0"/>
              </a:spcBef>
            </a:pPr>
            <a:r>
              <a:rPr lang="en-US">
                <a:latin typeface="Times New Roman" charset="0"/>
                <a:ea typeface="MS PGothic" charset="0"/>
                <a:cs typeface="MS PGothic" charset="0"/>
              </a:rPr>
              <a:t>In the EU this fall, the International Baccalaureate program started an IB diploma programme online.  The IB developed gold-standard online courses, trained master teachers to teach online and will offer the IB program to students in 125 countries. </a:t>
            </a:r>
          </a:p>
          <a:p>
            <a:pPr defTabSz="457200" eaLnBrk="1" hangingPunct="1">
              <a:spcBef>
                <a:spcPct val="0"/>
              </a:spcBef>
            </a:pPr>
            <a:endParaRPr lang="en-US">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2A13FF2-96AD-8843-BEA5-457A501A6497}" type="slidenum">
              <a:rPr lang="en-US" sz="1200"/>
              <a:pPr eaLnBrk="1" hangingPunct="1"/>
              <a:t>23</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685800" y="5648325"/>
            <a:ext cx="361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z="2400" i="1" smtClean="0">
                <a:solidFill>
                  <a:srgbClr val="FFFFFF"/>
                </a:solidFill>
                <a:latin typeface="Palatino"/>
                <a:ea typeface="Palatino"/>
                <a:cs typeface="Palatino"/>
              </a:rPr>
              <a:t>www.inacol.org</a:t>
            </a:r>
          </a:p>
        </p:txBody>
      </p:sp>
      <p:sp>
        <p:nvSpPr>
          <p:cNvPr id="10" name="Title 9"/>
          <p:cNvSpPr>
            <a:spLocks noGrp="1"/>
          </p:cNvSpPr>
          <p:nvPr>
            <p:ph type="title"/>
          </p:nvPr>
        </p:nvSpPr>
        <p:spPr>
          <a:xfrm>
            <a:off x="685801" y="723389"/>
            <a:ext cx="7044266" cy="2663278"/>
          </a:xfrm>
        </p:spPr>
        <p:txBody>
          <a:bodyPr>
            <a:normAutofit/>
          </a:bodyPr>
          <a:lstStyle>
            <a:lvl1pPr algn="l">
              <a:defRPr sz="4600">
                <a:solidFill>
                  <a:schemeClr val="bg1"/>
                </a:solidFill>
                <a:latin typeface="Arial"/>
                <a:cs typeface="Arial"/>
              </a:defRPr>
            </a:lvl1pPr>
          </a:lstStyle>
          <a:p>
            <a:r>
              <a:rPr lang="en-US" dirty="0" smtClean="0"/>
              <a:t>Click to edit Master title style</a:t>
            </a:r>
            <a:endParaRPr lang="en-US" dirty="0"/>
          </a:p>
        </p:txBody>
      </p:sp>
      <p:sp>
        <p:nvSpPr>
          <p:cNvPr id="14" name="Text Placeholder 13"/>
          <p:cNvSpPr>
            <a:spLocks noGrp="1"/>
          </p:cNvSpPr>
          <p:nvPr>
            <p:ph type="body" sz="quarter" idx="10"/>
          </p:nvPr>
        </p:nvSpPr>
        <p:spPr>
          <a:xfrm>
            <a:off x="685800" y="3768725"/>
            <a:ext cx="4256088" cy="1268942"/>
          </a:xfrm>
        </p:spPr>
        <p:txBody>
          <a:bodyPr>
            <a:noAutofit/>
          </a:bodyPr>
          <a:lstStyle>
            <a:lvl1pPr>
              <a:buNone/>
              <a:defRPr sz="2200" i="1">
                <a:solidFill>
                  <a:srgbClr val="FFFFFF"/>
                </a:solidFill>
                <a:latin typeface="Palatino"/>
                <a:cs typeface="Palatino"/>
              </a:defRPr>
            </a:lvl1pPr>
            <a:lvl2pPr>
              <a:buNone/>
              <a:defRPr sz="2200" i="1">
                <a:solidFill>
                  <a:srgbClr val="FFFFFF"/>
                </a:solidFill>
                <a:latin typeface="Palatino"/>
                <a:cs typeface="Palatino"/>
              </a:defRPr>
            </a:lvl2pPr>
            <a:lvl3pPr>
              <a:buNone/>
              <a:defRPr sz="2200" i="1">
                <a:solidFill>
                  <a:srgbClr val="FFFFFF"/>
                </a:solidFill>
                <a:latin typeface="Palatino"/>
                <a:cs typeface="Palatino"/>
              </a:defRPr>
            </a:lvl3pPr>
            <a:lvl4pPr>
              <a:buNone/>
              <a:defRPr sz="2200" i="1">
                <a:solidFill>
                  <a:srgbClr val="FFFFFF"/>
                </a:solidFill>
                <a:latin typeface="Palatino"/>
                <a:cs typeface="Palatino"/>
              </a:defRPr>
            </a:lvl4pPr>
            <a:lvl5pPr>
              <a:buNone/>
              <a:defRPr sz="2200" i="1">
                <a:solidFill>
                  <a:srgbClr val="FFFFFF"/>
                </a:solidFill>
                <a:latin typeface="Palatino"/>
                <a:cs typeface="Palatino"/>
              </a:defRPr>
            </a:lvl5pPr>
          </a:lstStyle>
          <a:p>
            <a:pPr lvl="0"/>
            <a:r>
              <a:rPr lang="en-US" dirty="0" smtClean="0"/>
              <a:t>Click to edit Master text styles</a:t>
            </a:r>
          </a:p>
        </p:txBody>
      </p:sp>
    </p:spTree>
    <p:extLst>
      <p:ext uri="{BB962C8B-B14F-4D97-AF65-F5344CB8AC3E}">
        <p14:creationId xmlns:p14="http://schemas.microsoft.com/office/powerpoint/2010/main" val="70775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751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xfrm>
            <a:off x="3124200" y="6248400"/>
            <a:ext cx="2895600" cy="4572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3"/>
          <p:cNvSpPr>
            <a:spLocks noGrp="1" noChangeArrowheads="1"/>
          </p:cNvSpPr>
          <p:nvPr>
            <p:ph type="sldNum" sz="quarter" idx="11"/>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cs typeface="Arial" charset="0"/>
              </a:defRPr>
            </a:lvl1pPr>
          </a:lstStyle>
          <a:p>
            <a:pPr fontAlgn="base">
              <a:spcBef>
                <a:spcPct val="0"/>
              </a:spcBef>
              <a:spcAft>
                <a:spcPct val="0"/>
              </a:spcAft>
              <a:defRPr/>
            </a:pPr>
            <a:fld id="{DFCEEEC8-1F72-934A-A2BA-FCD7F657A1C4}" type="slidenum">
              <a:rPr lang="en-US">
                <a:solidFill>
                  <a:prstClr val="black"/>
                </a:solidFill>
                <a:latin typeface="Calibri" charset="0"/>
                <a:ea typeface="ＭＳ Ｐゴシック" charset="0"/>
              </a:rPr>
              <a:pPr fontAlgn="base">
                <a:spcBef>
                  <a:spcPct val="0"/>
                </a:spcBef>
                <a:spcAft>
                  <a:spcPct val="0"/>
                </a:spcAft>
                <a:defRPr/>
              </a:pPr>
              <a:t>‹#›</a:t>
            </a:fld>
            <a:endParaRPr lang="en-US">
              <a:solidFill>
                <a:prstClr val="black"/>
              </a:solidFill>
              <a:latin typeface="Calibri" charset="0"/>
              <a:ea typeface="ＭＳ Ｐゴシック" charset="0"/>
            </a:endParaRPr>
          </a:p>
        </p:txBody>
      </p:sp>
      <p:sp>
        <p:nvSpPr>
          <p:cNvPr id="7" name="Rectangle 16"/>
          <p:cNvSpPr>
            <a:spLocks noGrp="1" noChangeArrowheads="1"/>
          </p:cNvSpPr>
          <p:nvPr>
            <p:ph type="dt" sz="half" idx="12"/>
          </p:nvPr>
        </p:nvSpPr>
        <p:spPr>
          <a:xfrm>
            <a:off x="457200" y="6245225"/>
            <a:ext cx="2133600" cy="4762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Tree>
    <p:extLst>
      <p:ext uri="{BB962C8B-B14F-4D97-AF65-F5344CB8AC3E}">
        <p14:creationId xmlns:p14="http://schemas.microsoft.com/office/powerpoint/2010/main" val="1620411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521"/>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89DFC78-49EC-FA42-ADB2-6A31BC004E00}" type="datetime1">
              <a:rPr lang="en-US">
                <a:latin typeface="Calibri"/>
              </a:rPr>
              <a:pPr/>
              <a:t>3/18/14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B109CBF-192C-7D47-92FD-6B637A5D5684}" type="slidenum">
              <a:rPr lang="en-US">
                <a:latin typeface="Calibri"/>
              </a:rPr>
              <a:pPr/>
              <a:t>‹#›</a:t>
            </a:fld>
            <a:endParaRPr lang="en-US">
              <a:latin typeface="Calibri"/>
            </a:endParaRPr>
          </a:p>
        </p:txBody>
      </p:sp>
    </p:spTree>
    <p:extLst>
      <p:ext uri="{BB962C8B-B14F-4D97-AF65-F5344CB8AC3E}">
        <p14:creationId xmlns:p14="http://schemas.microsoft.com/office/powerpoint/2010/main" val="3617919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21D7788-9857-EC41-A644-D7F4F6C97817}" type="datetime1">
              <a:rPr lang="en-US">
                <a:latin typeface="Calibri"/>
              </a:rPr>
              <a:pPr/>
              <a:t>3/18/14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4EBD36-B97D-4E42-8B8B-3085CBBBE2FB}" type="slidenum">
              <a:rPr lang="en-US">
                <a:latin typeface="Calibri"/>
              </a:rPr>
              <a:pPr/>
              <a:t>‹#›</a:t>
            </a:fld>
            <a:endParaRPr lang="en-US">
              <a:latin typeface="Calibri"/>
            </a:endParaRPr>
          </a:p>
        </p:txBody>
      </p:sp>
    </p:spTree>
    <p:extLst>
      <p:ext uri="{BB962C8B-B14F-4D97-AF65-F5344CB8AC3E}">
        <p14:creationId xmlns:p14="http://schemas.microsoft.com/office/powerpoint/2010/main" val="425496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D302D20-8A2E-1648-A027-8D8522DE71C9}" type="datetime1">
              <a:rPr lang="en-US">
                <a:latin typeface="Calibri"/>
              </a:rPr>
              <a:pPr/>
              <a:t>3/18/14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9AF2A25-4557-2442-B581-C8DA62412D92}" type="slidenum">
              <a:rPr lang="en-US">
                <a:latin typeface="Calibri"/>
              </a:rPr>
              <a:pPr/>
              <a:t>‹#›</a:t>
            </a:fld>
            <a:endParaRPr lang="en-US">
              <a:latin typeface="Calibri"/>
            </a:endParaRPr>
          </a:p>
        </p:txBody>
      </p:sp>
    </p:spTree>
    <p:extLst>
      <p:ext uri="{BB962C8B-B14F-4D97-AF65-F5344CB8AC3E}">
        <p14:creationId xmlns:p14="http://schemas.microsoft.com/office/powerpoint/2010/main" val="3299644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7"/>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7"/>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05A4512-50ED-A94C-AF0D-B05F5C66E74E}" type="datetime1">
              <a:rPr lang="en-US">
                <a:latin typeface="Calibri"/>
              </a:rPr>
              <a:pPr/>
              <a:t>3/18/14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6E01F14-64F5-AC4A-B3F3-C7A7A9C0663B}" type="slidenum">
              <a:rPr lang="en-US">
                <a:latin typeface="Calibri"/>
              </a:rPr>
              <a:pPr/>
              <a:t>‹#›</a:t>
            </a:fld>
            <a:endParaRPr lang="en-US">
              <a:latin typeface="Calibri"/>
            </a:endParaRPr>
          </a:p>
        </p:txBody>
      </p:sp>
    </p:spTree>
    <p:extLst>
      <p:ext uri="{BB962C8B-B14F-4D97-AF65-F5344CB8AC3E}">
        <p14:creationId xmlns:p14="http://schemas.microsoft.com/office/powerpoint/2010/main" val="2398647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935"/>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5935"/>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313F8C1-3073-F649-A336-A986C426A547}" type="datetime1">
              <a:rPr lang="en-US">
                <a:latin typeface="Calibri"/>
              </a:rPr>
              <a:pPr/>
              <a:t>3/18/14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D01B0E3D-0E57-D343-9922-45D9030E0A20}" type="slidenum">
              <a:rPr lang="en-US">
                <a:latin typeface="Calibri"/>
              </a:rPr>
              <a:pPr/>
              <a:t>‹#›</a:t>
            </a:fld>
            <a:endParaRPr lang="en-US">
              <a:latin typeface="Calibri"/>
            </a:endParaRPr>
          </a:p>
        </p:txBody>
      </p:sp>
    </p:spTree>
    <p:extLst>
      <p:ext uri="{BB962C8B-B14F-4D97-AF65-F5344CB8AC3E}">
        <p14:creationId xmlns:p14="http://schemas.microsoft.com/office/powerpoint/2010/main" val="3574077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74A374B-DFAE-7B44-8C0B-F6BE0B908BEE}" type="datetime1">
              <a:rPr lang="en-US">
                <a:latin typeface="Calibri"/>
              </a:rPr>
              <a:pPr/>
              <a:t>3/18/14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09F26B20-8DB6-EC4B-BDBE-588992F3ABA8}" type="slidenum">
              <a:rPr lang="en-US">
                <a:latin typeface="Calibri"/>
              </a:rPr>
              <a:pPr/>
              <a:t>‹#›</a:t>
            </a:fld>
            <a:endParaRPr lang="en-US">
              <a:latin typeface="Calibri"/>
            </a:endParaRPr>
          </a:p>
        </p:txBody>
      </p:sp>
    </p:spTree>
    <p:extLst>
      <p:ext uri="{BB962C8B-B14F-4D97-AF65-F5344CB8AC3E}">
        <p14:creationId xmlns:p14="http://schemas.microsoft.com/office/powerpoint/2010/main" val="3651403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8FB6EE9-9819-4444-B2C4-A93B94C0F2BF}" type="datetime1">
              <a:rPr lang="en-US">
                <a:latin typeface="Calibri"/>
              </a:rPr>
              <a:pPr/>
              <a:t>3/18/14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3FE7E3A-0803-C541-8952-5F35A51954E4}" type="slidenum">
              <a:rPr lang="en-US">
                <a:latin typeface="Calibri"/>
              </a:rPr>
              <a:pPr/>
              <a:t>‹#›</a:t>
            </a:fld>
            <a:endParaRPr lang="en-US">
              <a:latin typeface="Calibri"/>
            </a:endParaRPr>
          </a:p>
        </p:txBody>
      </p:sp>
    </p:spTree>
    <p:extLst>
      <p:ext uri="{BB962C8B-B14F-4D97-AF65-F5344CB8AC3E}">
        <p14:creationId xmlns:p14="http://schemas.microsoft.com/office/powerpoint/2010/main" val="2947407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88"/>
            <a:ext cx="3008313" cy="116204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7"/>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927B06-80F1-8D40-921D-7DF7E87714AE}" type="datetime1">
              <a:rPr lang="en-US">
                <a:latin typeface="Calibri"/>
              </a:rPr>
              <a:pPr/>
              <a:t>3/18/14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995C29F-4226-8947-A579-2A9C88A86595}" type="slidenum">
              <a:rPr lang="en-US">
                <a:latin typeface="Calibri"/>
              </a:rPr>
              <a:pPr/>
              <a:t>‹#›</a:t>
            </a:fld>
            <a:endParaRPr lang="en-US">
              <a:latin typeface="Calibri"/>
            </a:endParaRPr>
          </a:p>
        </p:txBody>
      </p:sp>
    </p:spTree>
    <p:extLst>
      <p:ext uri="{BB962C8B-B14F-4D97-AF65-F5344CB8AC3E}">
        <p14:creationId xmlns:p14="http://schemas.microsoft.com/office/powerpoint/2010/main" val="322931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9501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521861F-77F3-9C4A-B80B-7A9603B39DED}" type="datetime1">
              <a:rPr lang="en-US">
                <a:latin typeface="Calibri"/>
              </a:rPr>
              <a:pPr/>
              <a:t>3/18/14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CC399A8-F5D3-1D4A-83A3-33B02FBF9427}" type="slidenum">
              <a:rPr lang="en-US">
                <a:latin typeface="Calibri"/>
              </a:rPr>
              <a:pPr/>
              <a:t>‹#›</a:t>
            </a:fld>
            <a:endParaRPr lang="en-US">
              <a:latin typeface="Calibri"/>
            </a:endParaRPr>
          </a:p>
        </p:txBody>
      </p:sp>
    </p:spTree>
    <p:extLst>
      <p:ext uri="{BB962C8B-B14F-4D97-AF65-F5344CB8AC3E}">
        <p14:creationId xmlns:p14="http://schemas.microsoft.com/office/powerpoint/2010/main" val="466896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A6F9E18-E977-B741-8CB9-297419005163}" type="datetime1">
              <a:rPr lang="en-US">
                <a:latin typeface="Calibri"/>
              </a:rPr>
              <a:pPr/>
              <a:t>3/18/14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8FC4333-22BB-5940-864F-8DDE37E8ED47}" type="slidenum">
              <a:rPr lang="en-US">
                <a:latin typeface="Calibri"/>
              </a:rPr>
              <a:pPr/>
              <a:t>‹#›</a:t>
            </a:fld>
            <a:endParaRPr lang="en-US">
              <a:latin typeface="Calibri"/>
            </a:endParaRPr>
          </a:p>
        </p:txBody>
      </p:sp>
    </p:spTree>
    <p:extLst>
      <p:ext uri="{BB962C8B-B14F-4D97-AF65-F5344CB8AC3E}">
        <p14:creationId xmlns:p14="http://schemas.microsoft.com/office/powerpoint/2010/main" val="2832213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9"/>
            <a:ext cx="20574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69"/>
            <a:ext cx="60198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89FBFA6-96A1-4A43-99D2-97120F9CBDA1}" type="datetime1">
              <a:rPr lang="en-US">
                <a:latin typeface="Calibri"/>
              </a:rPr>
              <a:pPr/>
              <a:t>3/18/14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E2726AF-AC6A-DF44-BE58-2A04B3F434E3}" type="slidenum">
              <a:rPr lang="en-US">
                <a:latin typeface="Calibri"/>
              </a:rPr>
              <a:pPr/>
              <a:t>‹#›</a:t>
            </a:fld>
            <a:endParaRPr lang="en-US">
              <a:latin typeface="Calibri"/>
            </a:endParaRPr>
          </a:p>
        </p:txBody>
      </p:sp>
    </p:spTree>
    <p:extLst>
      <p:ext uri="{BB962C8B-B14F-4D97-AF65-F5344CB8AC3E}">
        <p14:creationId xmlns:p14="http://schemas.microsoft.com/office/powerpoint/2010/main" val="151065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732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charset="0"/>
              </a:defRPr>
            </a:lvl1pPr>
          </a:lstStyle>
          <a:p>
            <a:pPr fontAlgn="base">
              <a:spcBef>
                <a:spcPct val="0"/>
              </a:spcBef>
              <a:spcAft>
                <a:spcPct val="0"/>
              </a:spcAft>
              <a:defRPr/>
            </a:pPr>
            <a:fld id="{41CC0353-5983-2A41-BC34-6F563479765C}" type="datetimeFigureOut">
              <a:rPr lang="en-US">
                <a:solidFill>
                  <a:prstClr val="black"/>
                </a:solidFill>
                <a:latin typeface="Calibri" charset="0"/>
                <a:ea typeface="ＭＳ Ｐゴシック" charset="0"/>
              </a:rPr>
              <a:pPr fontAlgn="base">
                <a:spcBef>
                  <a:spcPct val="0"/>
                </a:spcBef>
                <a:spcAft>
                  <a:spcPct val="0"/>
                </a:spcAft>
                <a:defRPr/>
              </a:pPr>
              <a:t>3/18/14</a:t>
            </a:fld>
            <a:endParaRPr lang="en-US">
              <a:solidFill>
                <a:prstClr val="black"/>
              </a:solidFill>
              <a:latin typeface="Calibri" charset="0"/>
              <a:ea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charset="0"/>
              </a:defRPr>
            </a:lvl1pPr>
          </a:lstStyle>
          <a:p>
            <a:pPr fontAlgn="base">
              <a:spcBef>
                <a:spcPct val="0"/>
              </a:spcBef>
              <a:spcAft>
                <a:spcPct val="0"/>
              </a:spcAft>
              <a:defRPr/>
            </a:pPr>
            <a:fld id="{003D33B3-EB64-2A46-8972-810DD4FA11CE}" type="slidenum">
              <a:rPr lang="en-US">
                <a:solidFill>
                  <a:prstClr val="black"/>
                </a:solidFill>
                <a:latin typeface="Calibri" charset="0"/>
                <a:ea typeface="ＭＳ Ｐゴシック" charset="0"/>
              </a:rPr>
              <a:pPr fontAlgn="base">
                <a:spcBef>
                  <a:spcPct val="0"/>
                </a:spcBef>
                <a:spcAft>
                  <a:spcPct val="0"/>
                </a:spcAft>
                <a:defRPr/>
              </a:pPr>
              <a:t>‹#›</a:t>
            </a:fld>
            <a:endParaRPr lang="en-US">
              <a:solidFill>
                <a:prstClr val="black"/>
              </a:solidFill>
              <a:latin typeface="Calibri" charset="0"/>
              <a:ea typeface="ＭＳ Ｐゴシック" charset="0"/>
            </a:endParaRPr>
          </a:p>
        </p:txBody>
      </p:sp>
    </p:spTree>
    <p:extLst>
      <p:ext uri="{BB962C8B-B14F-4D97-AF65-F5344CB8AC3E}">
        <p14:creationId xmlns:p14="http://schemas.microsoft.com/office/powerpoint/2010/main" val="1340622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01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6160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4473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126062"/>
            <a:ext cx="8229600" cy="1143000"/>
          </a:xfrm>
          <a:prstGeom prst="rect">
            <a:avLst/>
          </a:prstGeom>
        </p:spPr>
        <p:txBody>
          <a:bodyPr rtlCol="0">
            <a:normAutofit/>
          </a:body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457200" y="2590800"/>
            <a:ext cx="8229600" cy="3690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48540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99" r:id="rId11"/>
  </p:sldLayoutIdLst>
  <p:txStyles>
    <p:titleStyle>
      <a:lvl1pPr algn="ctr" defTabSz="457200" rtl="0" eaLnBrk="0" fontAlgn="base" hangingPunct="0">
        <a:spcBef>
          <a:spcPct val="0"/>
        </a:spcBef>
        <a:spcAft>
          <a:spcPct val="0"/>
        </a:spcAft>
        <a:defRPr sz="4400" kern="1200">
          <a:solidFill>
            <a:schemeClr val="tx1"/>
          </a:solidFill>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ctr" defTabSz="457200" rtl="0" fontAlgn="base">
        <a:spcBef>
          <a:spcPct val="0"/>
        </a:spcBef>
        <a:spcAft>
          <a:spcPct val="0"/>
        </a:spcAft>
        <a:defRPr sz="4400">
          <a:solidFill>
            <a:schemeClr val="tx1"/>
          </a:solidFill>
          <a:latin typeface="Arial" pitchFamily="34" charset="0"/>
          <a:cs typeface="Arial" pitchFamily="34" charset="0"/>
        </a:defRPr>
      </a:lvl6pPr>
      <a:lvl7pPr marL="914400" algn="ctr" defTabSz="457200" rtl="0" fontAlgn="base">
        <a:spcBef>
          <a:spcPct val="0"/>
        </a:spcBef>
        <a:spcAft>
          <a:spcPct val="0"/>
        </a:spcAft>
        <a:defRPr sz="4400">
          <a:solidFill>
            <a:schemeClr val="tx1"/>
          </a:solidFill>
          <a:latin typeface="Arial" pitchFamily="34" charset="0"/>
          <a:cs typeface="Arial" pitchFamily="34" charset="0"/>
        </a:defRPr>
      </a:lvl7pPr>
      <a:lvl8pPr marL="1371600" algn="ctr" defTabSz="457200" rtl="0" fontAlgn="base">
        <a:spcBef>
          <a:spcPct val="0"/>
        </a:spcBef>
        <a:spcAft>
          <a:spcPct val="0"/>
        </a:spcAft>
        <a:defRPr sz="4400">
          <a:solidFill>
            <a:schemeClr val="tx1"/>
          </a:solidFill>
          <a:latin typeface="Arial" pitchFamily="34" charset="0"/>
          <a:cs typeface="Arial" pitchFamily="34" charset="0"/>
        </a:defRPr>
      </a:lvl8pPr>
      <a:lvl9pPr marL="1828800" algn="ctr" defTabSz="457200" rtl="0" fontAlgn="base">
        <a:spcBef>
          <a:spcPct val="0"/>
        </a:spcBef>
        <a:spcAft>
          <a:spcPct val="0"/>
        </a:spcAft>
        <a:defRPr sz="4400">
          <a:solidFill>
            <a:schemeClr val="tx1"/>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Arial"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Arial"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914400" fontAlgn="base">
              <a:spcBef>
                <a:spcPct val="0"/>
              </a:spcBef>
              <a:spcAft>
                <a:spcPct val="0"/>
              </a:spcAft>
            </a:pPr>
            <a:fld id="{A2E50A33-1546-C14E-B46A-7B38EF1B1A6C}" type="datetime1">
              <a:rPr lang="en-US" smtClean="0">
                <a:latin typeface="Arial" charset="0"/>
                <a:ea typeface="ＭＳ Ｐゴシック" charset="0"/>
                <a:cs typeface="Arial" charset="0"/>
              </a:rPr>
              <a:pPr defTabSz="914400" fontAlgn="base">
                <a:spcBef>
                  <a:spcPct val="0"/>
                </a:spcBef>
                <a:spcAft>
                  <a:spcPct val="0"/>
                </a:spcAft>
              </a:pPr>
              <a:t>3/18/14</a:t>
            </a:fld>
            <a:endParaRPr lang="en-US" smtClean="0">
              <a:latin typeface="Arial" charset="0"/>
              <a:ea typeface="ＭＳ Ｐゴシック" charset="0"/>
              <a:cs typeface="Arial" charset="0"/>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mn-cs"/>
              </a:defRPr>
            </a:lvl1pPr>
          </a:lstStyle>
          <a:p>
            <a:pPr defTabSz="91440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914400" fontAlgn="base">
              <a:spcBef>
                <a:spcPct val="0"/>
              </a:spcBef>
              <a:spcAft>
                <a:spcPct val="0"/>
              </a:spcAft>
            </a:pPr>
            <a:fld id="{07D09870-DACF-D846-A9A2-B9342CF24A1E}" type="slidenum">
              <a:rPr lang="en-US" smtClean="0">
                <a:latin typeface="Arial" charset="0"/>
                <a:ea typeface="ＭＳ Ｐゴシック" charset="0"/>
                <a:cs typeface="Arial" charset="0"/>
              </a:rPr>
              <a:pPr defTabSz="914400" fontAlgn="base">
                <a:spcBef>
                  <a:spcPct val="0"/>
                </a:spcBef>
                <a:spcAft>
                  <a:spcPct val="0"/>
                </a:spcAft>
              </a:pPr>
              <a:t>‹#›</a:t>
            </a:fld>
            <a:endParaRPr lang="en-US" smtClean="0">
              <a:latin typeface="Arial" charset="0"/>
              <a:ea typeface="ＭＳ Ｐゴシック" charset="0"/>
              <a:cs typeface="Arial"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slideLayout" Target="../slideLayouts/slideLayout1.xml"/><Relationship Id="rId5" Type="http://schemas.openxmlformats.org/officeDocument/2006/relationships/notesSlide" Target="../notesSlides/notesSlide1.xml"/><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1" Type="http://schemas.openxmlformats.org/officeDocument/2006/relationships/image" Target="../media/image45.jpeg"/><Relationship Id="rId12" Type="http://schemas.openxmlformats.org/officeDocument/2006/relationships/image" Target="../media/image46.png"/><Relationship Id="rId1" Type="http://schemas.openxmlformats.org/officeDocument/2006/relationships/tags" Target="../tags/tag5.xml"/><Relationship Id="rId2" Type="http://schemas.openxmlformats.org/officeDocument/2006/relationships/slideLayout" Target="../slideLayouts/slideLayout6.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jpe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www.inacol.org" TargetMode="External"/><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resentation Title"/>
          <p:cNvSpPr>
            <a:spLocks noGrp="1" noChangeArrowheads="1"/>
          </p:cNvSpPr>
          <p:nvPr>
            <p:ph type="title"/>
            <p:custDataLst>
              <p:tags r:id="rId2"/>
            </p:custDataLst>
          </p:nvPr>
        </p:nvSpPr>
        <p:spPr>
          <a:xfrm>
            <a:off x="427322" y="831472"/>
            <a:ext cx="8140061" cy="2231052"/>
          </a:xfrm>
        </p:spPr>
        <p:txBody>
          <a:bodyPr>
            <a:noAutofit/>
          </a:bodyPr>
          <a:lstStyle/>
          <a:p>
            <a:pPr algn="ctr"/>
            <a:r>
              <a:rPr lang="en-US" sz="4000" i="1" dirty="0"/>
              <a:t>Next Gen Teacher Prep: Aligning Training and Practice for the 21st Century </a:t>
            </a:r>
            <a:r>
              <a:rPr lang="en-US" sz="4000" i="1" dirty="0" smtClean="0"/>
              <a:t>Classroom</a:t>
            </a:r>
            <a:endParaRPr lang="en-US" sz="4000" dirty="0"/>
          </a:p>
        </p:txBody>
      </p:sp>
      <p:sp>
        <p:nvSpPr>
          <p:cNvPr id="4099" name="Sub Title"/>
          <p:cNvSpPr>
            <a:spLocks noGrp="1" noChangeArrowheads="1"/>
          </p:cNvSpPr>
          <p:nvPr>
            <p:ph type="body" sz="quarter" idx="10"/>
            <p:custDataLst>
              <p:tags r:id="rId3"/>
            </p:custDataLst>
          </p:nvPr>
        </p:nvSpPr>
        <p:spPr>
          <a:xfrm>
            <a:off x="775005" y="4197136"/>
            <a:ext cx="7125757" cy="1418191"/>
          </a:xfrm>
        </p:spPr>
        <p:txBody>
          <a:bodyPr>
            <a:normAutofit fontScale="77500" lnSpcReduction="20000"/>
          </a:bodyPr>
          <a:lstStyle/>
          <a:p>
            <a:r>
              <a:rPr lang="en-US" dirty="0" smtClean="0"/>
              <a:t>March 20, </a:t>
            </a:r>
            <a:r>
              <a:rPr lang="en-US" dirty="0" smtClean="0"/>
              <a:t>2014	</a:t>
            </a:r>
          </a:p>
          <a:p>
            <a:endParaRPr lang="en-US" dirty="0" smtClean="0"/>
          </a:p>
          <a:p>
            <a:r>
              <a:rPr lang="en-US" dirty="0" smtClean="0"/>
              <a:t>Dr. Allison Powell</a:t>
            </a:r>
          </a:p>
          <a:p>
            <a:r>
              <a:rPr lang="en-US" dirty="0" smtClean="0"/>
              <a:t>Vice President, State and District Services/New Learning Models</a:t>
            </a:r>
          </a:p>
          <a:p>
            <a:r>
              <a:rPr lang="en-US" dirty="0" smtClean="0"/>
              <a:t>International Association for K-12 Online Learning</a:t>
            </a:r>
          </a:p>
          <a:p>
            <a:endParaRPr lang="en-US" dirty="0" smtClean="0"/>
          </a:p>
        </p:txBody>
      </p:sp>
    </p:spTree>
    <p:custDataLst>
      <p:tags r:id="rId1"/>
    </p:custDataLst>
    <p:extLst>
      <p:ext uri="{BB962C8B-B14F-4D97-AF65-F5344CB8AC3E}">
        <p14:creationId xmlns:p14="http://schemas.microsoft.com/office/powerpoint/2010/main" val="1881037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endParaRPr lang="en-US">
              <a:latin typeface="Arial" charset="0"/>
              <a:cs typeface="Arial" charset="0"/>
            </a:endParaRPr>
          </a:p>
        </p:txBody>
      </p:sp>
      <p:sp>
        <p:nvSpPr>
          <p:cNvPr id="18434" name="Content Placeholder 2"/>
          <p:cNvSpPr>
            <a:spLocks noGrp="1"/>
          </p:cNvSpPr>
          <p:nvPr>
            <p:ph idx="1"/>
          </p:nvPr>
        </p:nvSpPr>
        <p:spPr/>
        <p:txBody>
          <a:bodyPr/>
          <a:lstStyle/>
          <a:p>
            <a:pPr eaLnBrk="1" hangingPunct="1"/>
            <a:endParaRPr lang="en-US">
              <a:latin typeface="Arial" charset="0"/>
              <a:cs typeface="Arial" charset="0"/>
            </a:endParaRPr>
          </a:p>
        </p:txBody>
      </p:sp>
      <p:pic>
        <p:nvPicPr>
          <p:cNvPr id="184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4719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ctrTitle"/>
          </p:nvPr>
        </p:nvSpPr>
        <p:spPr>
          <a:xfrm>
            <a:off x="685800" y="723900"/>
            <a:ext cx="7043738" cy="2662238"/>
          </a:xfrm>
        </p:spPr>
        <p:txBody>
          <a:bodyPr/>
          <a:lstStyle/>
          <a:p>
            <a:endParaRPr lang="en-US">
              <a:latin typeface="Arial" charset="0"/>
              <a:cs typeface="Arial" charset="0"/>
            </a:endParaRPr>
          </a:p>
        </p:txBody>
      </p:sp>
      <p:sp>
        <p:nvSpPr>
          <p:cNvPr id="29698" name="Subtitle 2"/>
          <p:cNvSpPr>
            <a:spLocks noGrp="1"/>
          </p:cNvSpPr>
          <p:nvPr>
            <p:ph type="subTitle" idx="4294967295"/>
          </p:nvPr>
        </p:nvSpPr>
        <p:spPr>
          <a:xfrm>
            <a:off x="1371600" y="3886200"/>
            <a:ext cx="6400800" cy="1752600"/>
          </a:xfrm>
        </p:spPr>
        <p:txBody>
          <a:bodyPr/>
          <a:lstStyle/>
          <a:p>
            <a:endParaRPr lang="en-US">
              <a:latin typeface="Arial" charset="0"/>
              <a:cs typeface="Arial" charset="0"/>
            </a:endParaRPr>
          </a:p>
        </p:txBody>
      </p:sp>
      <p:pic>
        <p:nvPicPr>
          <p:cNvPr id="29699" name="Picture 4" descr="iNCL_TPACforOL11-color_v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0"/>
            <a:ext cx="9307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p:cNvSpPr txBox="1">
            <a:spLocks noChangeArrowheads="1"/>
          </p:cNvSpPr>
          <p:nvPr/>
        </p:nvSpPr>
        <p:spPr bwMode="auto">
          <a:xfrm>
            <a:off x="84138" y="6324600"/>
            <a:ext cx="272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latin typeface="Arial" charset="0"/>
                <a:cs typeface="Geneva" charset="0"/>
              </a:rPr>
              <a:t>Source: Susan Patrick, iNACOL</a:t>
            </a:r>
          </a:p>
        </p:txBody>
      </p:sp>
    </p:spTree>
    <p:extLst>
      <p:ext uri="{BB962C8B-B14F-4D97-AF65-F5344CB8AC3E}">
        <p14:creationId xmlns:p14="http://schemas.microsoft.com/office/powerpoint/2010/main" val="28394936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0" y="274638"/>
            <a:ext cx="9144000" cy="1143000"/>
          </a:xfrm>
        </p:spPr>
        <p:txBody>
          <a:bodyPr/>
          <a:lstStyle/>
          <a:p>
            <a:r>
              <a:rPr lang="en-US" sz="3600" dirty="0" smtClean="0">
                <a:latin typeface="Arial" charset="0"/>
                <a:cs typeface="Arial" charset="0"/>
              </a:rPr>
              <a:t>State Supported Supplemental Programs</a:t>
            </a:r>
            <a:endParaRPr lang="en-US" sz="3600" dirty="0">
              <a:latin typeface="Arial" charset="0"/>
              <a:cs typeface="Arial" charset="0"/>
            </a:endParaRPr>
          </a:p>
        </p:txBody>
      </p:sp>
      <p:pic>
        <p:nvPicPr>
          <p:cNvPr id="2" name="Content Placeholder 1"/>
          <p:cNvPicPr>
            <a:picLocks noGrp="1" noChangeAspect="1"/>
          </p:cNvPicPr>
          <p:nvPr>
            <p:ph idx="1"/>
          </p:nvPr>
        </p:nvPicPr>
        <p:blipFill>
          <a:blip r:embed="rId3"/>
          <a:srcRect t="14633" b="14633"/>
          <a:stretch>
            <a:fillRect/>
          </a:stretch>
        </p:blipFill>
        <p:spPr>
          <a:xfrm>
            <a:off x="0" y="1083088"/>
            <a:ext cx="9144000" cy="5774912"/>
          </a:xfrm>
        </p:spPr>
      </p:pic>
    </p:spTree>
    <p:extLst>
      <p:ext uri="{BB962C8B-B14F-4D97-AF65-F5344CB8AC3E}">
        <p14:creationId xmlns:p14="http://schemas.microsoft.com/office/powerpoint/2010/main" val="26856404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913188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b="1">
                <a:solidFill>
                  <a:srgbClr val="262626"/>
                </a:solidFill>
                <a:latin typeface="Arial" charset="0"/>
                <a:cs typeface="Arial" charset="0"/>
              </a:rPr>
              <a:t>Single District Programs</a:t>
            </a:r>
            <a:endParaRPr lang="en-US">
              <a:latin typeface="Arial" charset="0"/>
              <a:cs typeface="Arial" charset="0"/>
            </a:endParaRPr>
          </a:p>
        </p:txBody>
      </p:sp>
      <p:sp>
        <p:nvSpPr>
          <p:cNvPr id="25602" name="Content Placeholder 2"/>
          <p:cNvSpPr>
            <a:spLocks noGrp="1"/>
          </p:cNvSpPr>
          <p:nvPr>
            <p:ph idx="1"/>
          </p:nvPr>
        </p:nvSpPr>
        <p:spPr/>
        <p:txBody>
          <a:bodyPr/>
          <a:lstStyle/>
          <a:p>
            <a:pPr marL="0" indent="0">
              <a:buFont typeface="Arial" charset="0"/>
              <a:buNone/>
            </a:pPr>
            <a:r>
              <a:rPr lang="en-US" dirty="0">
                <a:latin typeface="Arial" charset="0"/>
                <a:cs typeface="Arial" charset="0"/>
              </a:rPr>
              <a:t>“The total number of students taking part in all of these programs is unknown, but is likely several million, or slightly more than 5% of the total K-12 student population across the United States. We stress, however, that we estimate this by triangulating from close to a dozen sources. No single source is comprehensive.”</a:t>
            </a:r>
          </a:p>
        </p:txBody>
      </p:sp>
    </p:spTree>
    <p:extLst>
      <p:ext uri="{BB962C8B-B14F-4D97-AF65-F5344CB8AC3E}">
        <p14:creationId xmlns:p14="http://schemas.microsoft.com/office/powerpoint/2010/main" val="3348601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21" name="Rectangle 5"/>
          <p:cNvSpPr>
            <a:spLocks noGrp="1" noChangeArrowheads="1"/>
          </p:cNvSpPr>
          <p:nvPr>
            <p:ph type="title"/>
          </p:nvPr>
        </p:nvSpPr>
        <p:spPr>
          <a:xfrm>
            <a:off x="0" y="198438"/>
            <a:ext cx="9144000" cy="1371600"/>
          </a:xfrm>
        </p:spPr>
        <p:txBody>
          <a:bodyPr>
            <a:normAutofit/>
          </a:bodyPr>
          <a:lstStyle/>
          <a:p>
            <a:pPr eaLnBrk="1" hangingPunct="1">
              <a:defRPr/>
            </a:pPr>
            <a:r>
              <a:rPr lang="en-US" sz="3600">
                <a:effectLst>
                  <a:outerShdw blurRad="38100" dist="38100" dir="2700000" algn="tl">
                    <a:srgbClr val="DDDDDD"/>
                  </a:outerShdw>
                </a:effectLst>
                <a:latin typeface="Arial" charset="0"/>
                <a:cs typeface="Arial" charset="0"/>
              </a:rPr>
              <a:t>State Online Learning Trends &amp; Examples</a:t>
            </a:r>
          </a:p>
        </p:txBody>
      </p:sp>
      <p:sp>
        <p:nvSpPr>
          <p:cNvPr id="26626" name="Rectangle 2"/>
          <p:cNvSpPr>
            <a:spLocks noGrp="1" noChangeArrowheads="1"/>
          </p:cNvSpPr>
          <p:nvPr>
            <p:ph type="body" sz="half" idx="1"/>
          </p:nvPr>
        </p:nvSpPr>
        <p:spPr>
          <a:xfrm>
            <a:off x="533400" y="1223002"/>
            <a:ext cx="8077200" cy="5105400"/>
          </a:xfrm>
        </p:spPr>
        <p:txBody>
          <a:bodyPr/>
          <a:lstStyle/>
          <a:p>
            <a:pPr eaLnBrk="1" hangingPunct="1">
              <a:lnSpc>
                <a:spcPct val="90000"/>
              </a:lnSpc>
              <a:spcAft>
                <a:spcPts val="1200"/>
              </a:spcAft>
            </a:pPr>
            <a:r>
              <a:rPr lang="en-US" sz="2400" b="1" dirty="0" smtClean="0">
                <a:latin typeface="Arial" charset="0"/>
                <a:cs typeface="Arial" charset="0"/>
              </a:rPr>
              <a:t>Alabama</a:t>
            </a:r>
            <a:r>
              <a:rPr lang="en-US" sz="2400" b="1" dirty="0">
                <a:latin typeface="Arial" charset="0"/>
                <a:cs typeface="Arial" charset="0"/>
              </a:rPr>
              <a:t>, </a:t>
            </a:r>
            <a:r>
              <a:rPr lang="en-US" sz="2400" b="1" dirty="0" smtClean="0">
                <a:latin typeface="Arial" charset="0"/>
                <a:cs typeface="Arial" charset="0"/>
              </a:rPr>
              <a:t>Arkansas, Florida</a:t>
            </a:r>
            <a:r>
              <a:rPr lang="en-US" sz="2400" b="1" dirty="0">
                <a:latin typeface="Arial" charset="0"/>
                <a:cs typeface="Arial" charset="0"/>
              </a:rPr>
              <a:t>, </a:t>
            </a:r>
            <a:r>
              <a:rPr lang="en-US" sz="2400" b="1" dirty="0" smtClean="0">
                <a:latin typeface="Arial" charset="0"/>
                <a:cs typeface="Arial" charset="0"/>
              </a:rPr>
              <a:t>Michigan, North Carolina, and Virginia: </a:t>
            </a:r>
            <a:endParaRPr lang="en-US" sz="2400" b="1" dirty="0">
              <a:latin typeface="Arial" charset="0"/>
              <a:cs typeface="Arial" charset="0"/>
            </a:endParaRPr>
          </a:p>
          <a:p>
            <a:pPr lvl="1" eaLnBrk="1" hangingPunct="1">
              <a:lnSpc>
                <a:spcPct val="90000"/>
              </a:lnSpc>
              <a:spcAft>
                <a:spcPts val="1200"/>
              </a:spcAft>
            </a:pPr>
            <a:r>
              <a:rPr lang="en-US" sz="2400" dirty="0">
                <a:latin typeface="Arial" charset="0"/>
                <a:cs typeface="Arial" charset="0"/>
              </a:rPr>
              <a:t>Online learning HS graduation requirement</a:t>
            </a:r>
          </a:p>
          <a:p>
            <a:pPr eaLnBrk="1" hangingPunct="1">
              <a:lnSpc>
                <a:spcPct val="90000"/>
              </a:lnSpc>
            </a:pPr>
            <a:r>
              <a:rPr lang="en-US" sz="2400" b="1" dirty="0" smtClean="0">
                <a:latin typeface="Arial" charset="0"/>
                <a:ea typeface="MS PGothic" charset="0"/>
                <a:cs typeface="MS PGothic" charset="0"/>
              </a:rPr>
              <a:t>Utah</a:t>
            </a:r>
            <a:endParaRPr lang="en-US" sz="2400" b="1" dirty="0">
              <a:latin typeface="Arial" charset="0"/>
              <a:ea typeface="MS PGothic" charset="0"/>
              <a:cs typeface="MS PGothic" charset="0"/>
            </a:endParaRPr>
          </a:p>
          <a:p>
            <a:pPr lvl="1" eaLnBrk="1" hangingPunct="1">
              <a:lnSpc>
                <a:spcPct val="90000"/>
              </a:lnSpc>
              <a:spcAft>
                <a:spcPts val="1200"/>
              </a:spcAft>
            </a:pPr>
            <a:r>
              <a:rPr lang="en-US" sz="2400" dirty="0">
                <a:latin typeface="Arial" charset="0"/>
                <a:ea typeface="MS PGothic" charset="0"/>
                <a:cs typeface="MS PGothic" charset="0"/>
              </a:rPr>
              <a:t>Open Educational Resources (Open High School of Utah)</a:t>
            </a:r>
          </a:p>
          <a:p>
            <a:pPr eaLnBrk="1" hangingPunct="1">
              <a:lnSpc>
                <a:spcPct val="90000"/>
              </a:lnSpc>
              <a:spcAft>
                <a:spcPts val="1200"/>
              </a:spcAft>
            </a:pPr>
            <a:r>
              <a:rPr lang="en-US" sz="2400" b="1" dirty="0">
                <a:latin typeface="Arial" charset="0"/>
                <a:cs typeface="Arial" charset="0"/>
              </a:rPr>
              <a:t>Montana: state virtual school</a:t>
            </a:r>
          </a:p>
          <a:p>
            <a:pPr lvl="1" eaLnBrk="1" hangingPunct="1">
              <a:lnSpc>
                <a:spcPct val="90000"/>
              </a:lnSpc>
              <a:spcAft>
                <a:spcPts val="1200"/>
              </a:spcAft>
            </a:pPr>
            <a:r>
              <a:rPr lang="en-US" sz="2400" dirty="0">
                <a:latin typeface="Arial" charset="0"/>
                <a:ea typeface="MS PGothic" charset="0"/>
                <a:cs typeface="MS PGothic" charset="0"/>
              </a:rPr>
              <a:t>Managed by the University of Montana</a:t>
            </a:r>
            <a:r>
              <a:rPr lang="ja-JP" altLang="en-US" sz="2400" dirty="0">
                <a:latin typeface="Arial" charset="0"/>
                <a:ea typeface="MS PGothic" charset="0"/>
                <a:cs typeface="MS PGothic" charset="0"/>
              </a:rPr>
              <a:t>’</a:t>
            </a:r>
            <a:r>
              <a:rPr lang="en-US" altLang="ja-JP" sz="2400" dirty="0">
                <a:latin typeface="Arial" charset="0"/>
                <a:ea typeface="MS PGothic" charset="0"/>
                <a:cs typeface="MS PGothic" charset="0"/>
              </a:rPr>
              <a:t>s College of </a:t>
            </a:r>
            <a:r>
              <a:rPr lang="en-US" altLang="ja-JP" sz="2400" dirty="0" smtClean="0">
                <a:latin typeface="Arial" charset="0"/>
                <a:ea typeface="MS PGothic" charset="0"/>
                <a:cs typeface="MS PGothic" charset="0"/>
              </a:rPr>
              <a:t>Education</a:t>
            </a:r>
          </a:p>
        </p:txBody>
      </p:sp>
    </p:spTree>
    <p:extLst>
      <p:ext uri="{BB962C8B-B14F-4D97-AF65-F5344CB8AC3E}">
        <p14:creationId xmlns:p14="http://schemas.microsoft.com/office/powerpoint/2010/main" val="35769740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21" name="Rectangle 5"/>
          <p:cNvSpPr>
            <a:spLocks noGrp="1" noChangeArrowheads="1"/>
          </p:cNvSpPr>
          <p:nvPr>
            <p:ph type="title"/>
          </p:nvPr>
        </p:nvSpPr>
        <p:spPr>
          <a:xfrm>
            <a:off x="0" y="212725"/>
            <a:ext cx="9144000" cy="1371600"/>
          </a:xfrm>
        </p:spPr>
        <p:txBody>
          <a:bodyPr>
            <a:normAutofit/>
          </a:bodyPr>
          <a:lstStyle/>
          <a:p>
            <a:pPr eaLnBrk="1" hangingPunct="1">
              <a:defRPr/>
            </a:pPr>
            <a:r>
              <a:rPr lang="en-US" sz="3200">
                <a:effectLst>
                  <a:outerShdw blurRad="38100" dist="38100" dir="2700000" algn="tl">
                    <a:srgbClr val="DDDDDD"/>
                  </a:outerShdw>
                </a:effectLst>
                <a:latin typeface="Arial" charset="0"/>
                <a:cs typeface="Arial" charset="0"/>
              </a:rPr>
              <a:t>State Online Learning Trends &amp; Examples</a:t>
            </a:r>
          </a:p>
        </p:txBody>
      </p:sp>
      <p:sp>
        <p:nvSpPr>
          <p:cNvPr id="23554" name="Rectangle 2"/>
          <p:cNvSpPr>
            <a:spLocks noGrp="1" noChangeArrowheads="1"/>
          </p:cNvSpPr>
          <p:nvPr>
            <p:ph type="body" sz="half" idx="1"/>
          </p:nvPr>
        </p:nvSpPr>
        <p:spPr>
          <a:xfrm>
            <a:off x="533400" y="896019"/>
            <a:ext cx="8077200" cy="5372100"/>
          </a:xfrm>
        </p:spPr>
        <p:txBody>
          <a:bodyPr/>
          <a:lstStyle/>
          <a:p>
            <a:pPr eaLnBrk="1" hangingPunct="1">
              <a:spcAft>
                <a:spcPts val="1200"/>
              </a:spcAft>
              <a:defRPr/>
            </a:pPr>
            <a:r>
              <a:rPr lang="en-US" sz="2400" b="1" dirty="0">
                <a:latin typeface="Arial" charset="0"/>
                <a:cs typeface="Arial" charset="0"/>
              </a:rPr>
              <a:t>California, Texas, Virginia, Washington, Kentucky</a:t>
            </a:r>
            <a:endParaRPr lang="en-US" sz="2000" dirty="0">
              <a:latin typeface="Arial" charset="0"/>
              <a:ea typeface="MS PGothic" charset="0"/>
              <a:cs typeface="MS PGothic" charset="0"/>
            </a:endParaRPr>
          </a:p>
          <a:p>
            <a:pPr lvl="1" eaLnBrk="1" hangingPunct="1">
              <a:defRPr/>
            </a:pPr>
            <a:r>
              <a:rPr lang="en-US" sz="2200" dirty="0">
                <a:latin typeface="Arial" charset="0"/>
                <a:ea typeface="MS PGothic" charset="0"/>
                <a:cs typeface="MS PGothic" charset="0"/>
              </a:rPr>
              <a:t>Course quality – review all online courses against iNACOL online course </a:t>
            </a:r>
            <a:r>
              <a:rPr lang="en-US" sz="2200" dirty="0" smtClean="0">
                <a:latin typeface="Arial" charset="0"/>
                <a:ea typeface="MS PGothic" charset="0"/>
                <a:cs typeface="MS PGothic" charset="0"/>
              </a:rPr>
              <a:t>standards</a:t>
            </a:r>
            <a:r>
              <a:rPr lang="en-US" sz="2000" dirty="0" smtClean="0">
                <a:latin typeface="Arial" charset="0"/>
                <a:ea typeface="MS PGothic" charset="0"/>
                <a:cs typeface="MS PGothic" charset="0"/>
              </a:rPr>
              <a:t/>
            </a:r>
            <a:br>
              <a:rPr lang="en-US" sz="2000" dirty="0" smtClean="0">
                <a:latin typeface="Arial" charset="0"/>
                <a:ea typeface="MS PGothic" charset="0"/>
                <a:cs typeface="MS PGothic" charset="0"/>
              </a:rPr>
            </a:br>
            <a:endParaRPr lang="en-US" sz="2400" b="1" dirty="0" smtClean="0">
              <a:latin typeface="Arial" charset="0"/>
              <a:cs typeface="Arial" charset="0"/>
            </a:endParaRPr>
          </a:p>
          <a:p>
            <a:pPr eaLnBrk="1" hangingPunct="1">
              <a:spcAft>
                <a:spcPts val="1200"/>
              </a:spcAft>
              <a:defRPr/>
            </a:pPr>
            <a:r>
              <a:rPr lang="en-US" sz="2400" b="1" dirty="0" smtClean="0">
                <a:latin typeface="Arial" charset="0"/>
                <a:cs typeface="Arial" charset="0"/>
              </a:rPr>
              <a:t>Student Choice</a:t>
            </a:r>
            <a:endParaRPr lang="en-US" sz="2000" dirty="0">
              <a:latin typeface="Arial" charset="0"/>
              <a:ea typeface="MS PGothic" charset="0"/>
              <a:cs typeface="MS PGothic" charset="0"/>
            </a:endParaRPr>
          </a:p>
          <a:p>
            <a:pPr lvl="1">
              <a:defRPr/>
            </a:pPr>
            <a:r>
              <a:rPr lang="en-US" sz="2200" dirty="0" smtClean="0"/>
              <a:t>Allow students to choose courses from multiple providers (Utah, Louisiana, Florida, Arizona, Georgia, Michigan, Minnesota)</a:t>
            </a:r>
          </a:p>
          <a:p>
            <a:pPr lvl="1">
              <a:defRPr/>
            </a:pPr>
            <a:r>
              <a:rPr lang="en-US" sz="2200" dirty="0" smtClean="0"/>
              <a:t>Funding follows student (FL, UT, MN, AZ)</a:t>
            </a:r>
            <a:br>
              <a:rPr lang="en-US" sz="2200" dirty="0" smtClean="0"/>
            </a:br>
            <a:endParaRPr lang="en-US" sz="2200" dirty="0" smtClean="0"/>
          </a:p>
          <a:p>
            <a:pPr eaLnBrk="1" hangingPunct="1">
              <a:spcAft>
                <a:spcPts val="1200"/>
              </a:spcAft>
              <a:defRPr/>
            </a:pPr>
            <a:r>
              <a:rPr lang="en-US" sz="2400" b="1" dirty="0" smtClean="0">
                <a:latin typeface="Arial" charset="0"/>
                <a:cs typeface="Arial" charset="0"/>
              </a:rPr>
              <a:t>Shift to Performance-based Funding Models</a:t>
            </a:r>
            <a:endParaRPr lang="en-US" sz="2000" dirty="0">
              <a:latin typeface="Arial" charset="0"/>
              <a:ea typeface="MS PGothic" charset="0"/>
              <a:cs typeface="MS PGothic" charset="0"/>
            </a:endParaRPr>
          </a:p>
          <a:p>
            <a:pPr lvl="1" eaLnBrk="1" hangingPunct="1">
              <a:lnSpc>
                <a:spcPct val="70000"/>
              </a:lnSpc>
            </a:pPr>
            <a:r>
              <a:rPr lang="en-US" sz="2200" dirty="0" smtClean="0">
                <a:latin typeface="Arial" charset="0"/>
                <a:ea typeface="MS PGothic" charset="0"/>
                <a:cs typeface="MS PGothic" charset="0"/>
              </a:rPr>
              <a:t>Utah, Louisiana, Florida, New Hampshire</a:t>
            </a:r>
            <a:endParaRPr lang="en-US" sz="2200" dirty="0">
              <a:latin typeface="Arial" charset="0"/>
              <a:ea typeface="MS PGothic" charset="0"/>
              <a:cs typeface="MS PGothic" charset="0"/>
            </a:endParaRPr>
          </a:p>
          <a:p>
            <a:pPr lvl="1" eaLnBrk="1" hangingPunct="1">
              <a:lnSpc>
                <a:spcPct val="90000"/>
              </a:lnSpc>
            </a:pPr>
            <a:endParaRPr lang="en-US" sz="2200" dirty="0">
              <a:latin typeface="Arial" charset="0"/>
              <a:ea typeface="MS PGothic" charset="0"/>
              <a:cs typeface="MS PGothic" charset="0"/>
            </a:endParaRPr>
          </a:p>
          <a:p>
            <a:pPr eaLnBrk="1" hangingPunct="1">
              <a:defRPr/>
            </a:pPr>
            <a:endParaRPr lang="en-US" sz="2400" dirty="0">
              <a:latin typeface="Arial" charset="0"/>
              <a:ea typeface="MS PGothic" charset="0"/>
              <a:cs typeface="MS PGothic" charset="0"/>
            </a:endParaRPr>
          </a:p>
        </p:txBody>
      </p:sp>
    </p:spTree>
    <p:extLst>
      <p:ext uri="{BB962C8B-B14F-4D97-AF65-F5344CB8AC3E}">
        <p14:creationId xmlns:p14="http://schemas.microsoft.com/office/powerpoint/2010/main" val="18525070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805113"/>
            <a:ext cx="7043738" cy="963612"/>
          </a:xfrm>
        </p:spPr>
        <p:txBody>
          <a:bodyPr rtlCol="0">
            <a:normAutofit/>
          </a:bodyPr>
          <a:lstStyle/>
          <a:p>
            <a:pPr algn="ctr" eaLnBrk="1" fontAlgn="auto" hangingPunct="1">
              <a:spcAft>
                <a:spcPts val="0"/>
              </a:spcAft>
              <a:defRPr/>
            </a:pPr>
            <a:r>
              <a:rPr lang="en-US" sz="5400" dirty="0" smtClean="0">
                <a:ea typeface="+mj-ea"/>
              </a:rPr>
              <a:t>Global </a:t>
            </a:r>
            <a:r>
              <a:rPr lang="en-US" sz="5400" dirty="0" smtClean="0">
                <a:ea typeface="+mj-ea"/>
              </a:rPr>
              <a:t>Perspective</a:t>
            </a:r>
            <a:endParaRPr lang="en-US" sz="5400" dirty="0">
              <a:ea typeface="+mj-ea"/>
            </a:endParaRPr>
          </a:p>
        </p:txBody>
      </p:sp>
    </p:spTree>
    <p:extLst>
      <p:ext uri="{BB962C8B-B14F-4D97-AF65-F5344CB8AC3E}">
        <p14:creationId xmlns:p14="http://schemas.microsoft.com/office/powerpoint/2010/main" val="24566791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US" b="1">
                <a:latin typeface="Arial (Headings)" charset="0"/>
                <a:cs typeface="Arial (Headings)" charset="0"/>
              </a:rPr>
              <a:t>World Future Society</a:t>
            </a:r>
            <a:endParaRPr lang="en-US">
              <a:latin typeface="Arial (Headings)" charset="0"/>
              <a:cs typeface="Arial (Headings)" charset="0"/>
            </a:endParaRPr>
          </a:p>
        </p:txBody>
      </p:sp>
      <p:sp>
        <p:nvSpPr>
          <p:cNvPr id="38914" name="Rectangle 2"/>
          <p:cNvSpPr txBox="1">
            <a:spLocks noChangeArrowheads="1"/>
          </p:cNvSpPr>
          <p:nvPr/>
        </p:nvSpPr>
        <p:spPr bwMode="auto">
          <a:xfrm>
            <a:off x="1066800" y="1093788"/>
            <a:ext cx="7391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
            </a:r>
            <a:br>
              <a:rPr lang="en-US" sz="1800"/>
            </a:br>
            <a:r>
              <a:rPr lang="en-US" sz="1800"/>
              <a:t>Top 10 breakthroughs transforming life over the next 20-30 years</a:t>
            </a:r>
            <a:br>
              <a:rPr lang="en-US" sz="1800"/>
            </a:br>
            <a:r>
              <a:rPr lang="en-US" sz="1800" i="1"/>
              <a:t>Best forecast data ever assembled</a:t>
            </a:r>
            <a:br>
              <a:rPr lang="en-US" sz="1800" i="1"/>
            </a:br>
            <a:endParaRPr lang="en-US" sz="1800" i="1"/>
          </a:p>
        </p:txBody>
      </p:sp>
      <p:sp>
        <p:nvSpPr>
          <p:cNvPr id="38915" name="Rectangle 3"/>
          <p:cNvSpPr>
            <a:spLocks noGrp="1" noChangeArrowheads="1"/>
          </p:cNvSpPr>
          <p:nvPr>
            <p:ph sz="half" idx="1"/>
          </p:nvPr>
        </p:nvSpPr>
        <p:spPr>
          <a:xfrm>
            <a:off x="1779588" y="2112963"/>
            <a:ext cx="5257800" cy="4114800"/>
          </a:xfrm>
        </p:spPr>
        <p:txBody>
          <a:bodyPr/>
          <a:lstStyle/>
          <a:p>
            <a:pPr marL="533400" indent="-431800" eaLnBrk="1" hangingPunct="1">
              <a:buClr>
                <a:schemeClr val="tx1"/>
              </a:buClr>
              <a:buFontTx/>
              <a:buAutoNum type="arabicPeriod"/>
            </a:pPr>
            <a:r>
              <a:rPr lang="en-US" sz="2000">
                <a:latin typeface="Arial" charset="0"/>
                <a:cs typeface="Arial" charset="0"/>
              </a:rPr>
              <a:t>Alternative energy</a:t>
            </a:r>
          </a:p>
          <a:p>
            <a:pPr marL="533400" indent="-431800" eaLnBrk="1" hangingPunct="1">
              <a:buClr>
                <a:schemeClr val="tx1"/>
              </a:buClr>
              <a:buFontTx/>
              <a:buAutoNum type="arabicPeriod"/>
            </a:pPr>
            <a:r>
              <a:rPr lang="en-US" sz="2000">
                <a:latin typeface="Arial" charset="0"/>
                <a:cs typeface="Arial" charset="0"/>
              </a:rPr>
              <a:t>Desalination of water</a:t>
            </a:r>
          </a:p>
          <a:p>
            <a:pPr marL="533400" indent="-431800" eaLnBrk="1" hangingPunct="1">
              <a:buClr>
                <a:schemeClr val="tx1"/>
              </a:buClr>
              <a:buFontTx/>
              <a:buAutoNum type="arabicPeriod"/>
            </a:pPr>
            <a:r>
              <a:rPr lang="en-US" sz="2000">
                <a:latin typeface="Arial" charset="0"/>
                <a:cs typeface="Arial" charset="0"/>
              </a:rPr>
              <a:t>Precision farming</a:t>
            </a:r>
          </a:p>
          <a:p>
            <a:pPr marL="533400" indent="-431800" eaLnBrk="1" hangingPunct="1">
              <a:buClr>
                <a:schemeClr val="tx1"/>
              </a:buClr>
              <a:buFontTx/>
              <a:buAutoNum type="arabicPeriod"/>
            </a:pPr>
            <a:r>
              <a:rPr lang="en-US" sz="2000">
                <a:latin typeface="Arial" charset="0"/>
                <a:cs typeface="Arial" charset="0"/>
              </a:rPr>
              <a:t>Biometrics</a:t>
            </a:r>
          </a:p>
          <a:p>
            <a:pPr marL="533400" indent="-431800" eaLnBrk="1" hangingPunct="1">
              <a:buClr>
                <a:schemeClr val="tx1"/>
              </a:buClr>
              <a:buFontTx/>
              <a:buAutoNum type="arabicPeriod"/>
            </a:pPr>
            <a:r>
              <a:rPr lang="en-US" sz="2000">
                <a:latin typeface="Arial" charset="0"/>
                <a:cs typeface="Arial" charset="0"/>
              </a:rPr>
              <a:t>Quantum computers</a:t>
            </a:r>
          </a:p>
          <a:p>
            <a:pPr marL="533400" indent="-431800" eaLnBrk="1" hangingPunct="1">
              <a:buClr>
                <a:schemeClr val="tx1"/>
              </a:buClr>
              <a:buFontTx/>
              <a:buAutoNum type="arabicPeriod"/>
            </a:pPr>
            <a:r>
              <a:rPr lang="en-US" sz="2000">
                <a:latin typeface="Arial" charset="0"/>
                <a:cs typeface="Arial" charset="0"/>
              </a:rPr>
              <a:t>Entertainment on demand</a:t>
            </a:r>
          </a:p>
          <a:p>
            <a:pPr marL="533400" indent="-431800" eaLnBrk="1" hangingPunct="1">
              <a:buClr>
                <a:schemeClr val="tx1"/>
              </a:buClr>
              <a:buFontTx/>
              <a:buAutoNum type="arabicPeriod"/>
            </a:pPr>
            <a:r>
              <a:rPr lang="en-US" sz="2000">
                <a:latin typeface="Arial" charset="0"/>
                <a:cs typeface="Arial" charset="0"/>
              </a:rPr>
              <a:t>Global access</a:t>
            </a:r>
          </a:p>
          <a:p>
            <a:pPr marL="533400" indent="-431800" eaLnBrk="1" hangingPunct="1">
              <a:buClr>
                <a:schemeClr val="tx1"/>
              </a:buClr>
              <a:buFontTx/>
              <a:buAutoNum type="arabicPeriod"/>
            </a:pPr>
            <a:r>
              <a:rPr lang="en-US" sz="2000" b="1" i="1">
                <a:solidFill>
                  <a:srgbClr val="C00000"/>
                </a:solidFill>
                <a:latin typeface="Arial" charset="0"/>
                <a:cs typeface="Arial" charset="0"/>
              </a:rPr>
              <a:t>Virtual education or distance learning</a:t>
            </a:r>
          </a:p>
          <a:p>
            <a:pPr marL="533400" indent="-431800" eaLnBrk="1" hangingPunct="1">
              <a:buClr>
                <a:schemeClr val="tx1"/>
              </a:buClr>
              <a:buFontTx/>
              <a:buAutoNum type="arabicPeriod"/>
            </a:pPr>
            <a:r>
              <a:rPr lang="en-US" sz="2000">
                <a:latin typeface="Arial" charset="0"/>
                <a:cs typeface="Arial" charset="0"/>
              </a:rPr>
              <a:t>Nanotechnology</a:t>
            </a:r>
          </a:p>
          <a:p>
            <a:pPr marL="533400" indent="-431800" eaLnBrk="1" hangingPunct="1">
              <a:buClr>
                <a:schemeClr val="tx1"/>
              </a:buClr>
              <a:buFontTx/>
              <a:buAutoNum type="arabicPeriod"/>
            </a:pPr>
            <a:r>
              <a:rPr lang="en-US" sz="2000">
                <a:latin typeface="Arial" charset="0"/>
                <a:cs typeface="Arial" charset="0"/>
              </a:rPr>
              <a:t>Smart Robots</a:t>
            </a:r>
          </a:p>
        </p:txBody>
      </p:sp>
    </p:spTree>
    <p:extLst>
      <p:ext uri="{BB962C8B-B14F-4D97-AF65-F5344CB8AC3E}">
        <p14:creationId xmlns:p14="http://schemas.microsoft.com/office/powerpoint/2010/main" val="34964281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a:latin typeface="Arial" charset="0"/>
                <a:cs typeface="Arial" charset="0"/>
              </a:rPr>
              <a:t>Survey Findings</a:t>
            </a:r>
          </a:p>
        </p:txBody>
      </p:sp>
      <p:sp>
        <p:nvSpPr>
          <p:cNvPr id="35842" name="Content Placeholder 2"/>
          <p:cNvSpPr>
            <a:spLocks noGrp="1"/>
          </p:cNvSpPr>
          <p:nvPr>
            <p:ph idx="1"/>
          </p:nvPr>
        </p:nvSpPr>
        <p:spPr>
          <a:xfrm>
            <a:off x="457200" y="1279525"/>
            <a:ext cx="8229600" cy="4846638"/>
          </a:xfrm>
        </p:spPr>
        <p:txBody>
          <a:bodyPr/>
          <a:lstStyle/>
          <a:p>
            <a:pPr eaLnBrk="1" hangingPunct="1">
              <a:lnSpc>
                <a:spcPct val="80000"/>
              </a:lnSpc>
            </a:pPr>
            <a:r>
              <a:rPr lang="en-US" sz="2600" dirty="0">
                <a:latin typeface="Arial" charset="0"/>
                <a:cs typeface="Arial" charset="0"/>
              </a:rPr>
              <a:t>Almost 60 percent of the surveyed countries reported government funding for blended or online programs at the primary and secondary levels.</a:t>
            </a:r>
          </a:p>
          <a:p>
            <a:pPr eaLnBrk="1" hangingPunct="1">
              <a:lnSpc>
                <a:spcPct val="80000"/>
              </a:lnSpc>
              <a:buFont typeface="Arial" charset="0"/>
              <a:buNone/>
            </a:pPr>
            <a:r>
              <a:rPr lang="en-US" sz="2600" dirty="0">
                <a:latin typeface="Arial" charset="0"/>
                <a:cs typeface="Arial" charset="0"/>
              </a:rPr>
              <a:t>  </a:t>
            </a:r>
          </a:p>
          <a:p>
            <a:pPr eaLnBrk="1" hangingPunct="1">
              <a:lnSpc>
                <a:spcPct val="80000"/>
              </a:lnSpc>
            </a:pPr>
            <a:r>
              <a:rPr lang="en-US" sz="2600" dirty="0">
                <a:latin typeface="Arial" charset="0"/>
                <a:cs typeface="Arial" charset="0"/>
              </a:rPr>
              <a:t>Seventy-two percent of the surveyed countries reported that their online and blended classroom teachers participated in professional development for online teaching.</a:t>
            </a:r>
          </a:p>
          <a:p>
            <a:pPr eaLnBrk="1" hangingPunct="1">
              <a:lnSpc>
                <a:spcPct val="80000"/>
              </a:lnSpc>
              <a:buFont typeface="Arial" charset="0"/>
              <a:buNone/>
            </a:pPr>
            <a:r>
              <a:rPr lang="en-US" sz="2600" dirty="0">
                <a:latin typeface="Arial" charset="0"/>
                <a:cs typeface="Arial" charset="0"/>
              </a:rPr>
              <a:t> </a:t>
            </a:r>
          </a:p>
          <a:p>
            <a:pPr eaLnBrk="1" hangingPunct="1">
              <a:lnSpc>
                <a:spcPct val="80000"/>
              </a:lnSpc>
            </a:pPr>
            <a:r>
              <a:rPr lang="en-US" sz="2600" dirty="0">
                <a:latin typeface="Arial" charset="0"/>
                <a:cs typeface="Arial" charset="0"/>
              </a:rPr>
              <a:t>Universities and colleges were reported as the primary source of training for educators, followed by regional centers and local schools.</a:t>
            </a:r>
          </a:p>
        </p:txBody>
      </p:sp>
    </p:spTree>
    <p:extLst>
      <p:ext uri="{BB962C8B-B14F-4D97-AF65-F5344CB8AC3E}">
        <p14:creationId xmlns:p14="http://schemas.microsoft.com/office/powerpoint/2010/main" val="10576383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198"/>
            <a:ext cx="8229600" cy="822642"/>
          </a:xfrm>
        </p:spPr>
        <p:txBody>
          <a:bodyPr/>
          <a:lstStyle/>
          <a:p>
            <a:r>
              <a:rPr lang="en-US" dirty="0" smtClean="0"/>
              <a:t>iNACOL</a:t>
            </a:r>
            <a:endParaRPr lang="en-US" dirty="0"/>
          </a:p>
        </p:txBody>
      </p:sp>
      <p:sp>
        <p:nvSpPr>
          <p:cNvPr id="4" name="Content Placeholder 2"/>
          <p:cNvSpPr>
            <a:spLocks noGrp="1"/>
          </p:cNvSpPr>
          <p:nvPr>
            <p:ph idx="1"/>
          </p:nvPr>
        </p:nvSpPr>
        <p:spPr>
          <a:xfrm>
            <a:off x="234950" y="847108"/>
            <a:ext cx="8729663" cy="5106049"/>
          </a:xfrm>
        </p:spPr>
        <p:txBody>
          <a:bodyPr>
            <a:normAutofit lnSpcReduction="10000"/>
          </a:bodyPr>
          <a:lstStyle/>
          <a:p>
            <a:r>
              <a:rPr lang="en-US" sz="2200" i="1" dirty="0"/>
              <a:t>i</a:t>
            </a:r>
            <a:r>
              <a:rPr lang="en-US" sz="2200" dirty="0"/>
              <a:t>NACOL is the premier K-12 nonprofit in blended, online, and competency-based learning</a:t>
            </a:r>
          </a:p>
          <a:p>
            <a:r>
              <a:rPr lang="en-US" sz="2200" dirty="0"/>
              <a:t>Provides leadership, advocacy, research, training, and networking with experts in K-12 online learning.</a:t>
            </a:r>
          </a:p>
          <a:p>
            <a:pPr lvl="1"/>
            <a:r>
              <a:rPr lang="en-US" sz="2200" dirty="0" smtClean="0"/>
              <a:t>4700</a:t>
            </a:r>
            <a:r>
              <a:rPr lang="en-US" sz="2200" dirty="0"/>
              <a:t>+ members in K-12 online and blended learning in over 50 countries</a:t>
            </a:r>
          </a:p>
          <a:p>
            <a:pPr lvl="1"/>
            <a:r>
              <a:rPr lang="en-US" sz="2200" dirty="0"/>
              <a:t>Annual conference – iNACOL Blended and Online Learning </a:t>
            </a:r>
            <a:r>
              <a:rPr lang="en-US" sz="2200" dirty="0" smtClean="0"/>
              <a:t>Symposium – Palm Springs, CA on November 4-7, 2014</a:t>
            </a:r>
            <a:endParaRPr lang="en-US" sz="2200" dirty="0"/>
          </a:p>
          <a:p>
            <a:r>
              <a:rPr lang="ja-JP" altLang="en-US" sz="2200" dirty="0"/>
              <a:t>“</a:t>
            </a:r>
            <a:r>
              <a:rPr lang="en-US" altLang="ja-JP" sz="2200" dirty="0"/>
              <a:t>Ensure every student has access a world class education</a:t>
            </a:r>
            <a:r>
              <a:rPr lang="en-US" sz="2200" dirty="0"/>
              <a:t>”</a:t>
            </a:r>
            <a:r>
              <a:rPr lang="en-US" altLang="ja-JP" sz="2200" dirty="0"/>
              <a:t> regardless of geography, income or background. </a:t>
            </a:r>
          </a:p>
          <a:p>
            <a:r>
              <a:rPr lang="en-US" sz="2200" dirty="0" smtClean="0"/>
              <a:t>Our </a:t>
            </a:r>
            <a:r>
              <a:rPr lang="en-US" sz="2200" dirty="0"/>
              <a:t>strategic areas of focus in online and blended learning:</a:t>
            </a:r>
          </a:p>
          <a:p>
            <a:pPr lvl="1">
              <a:buFont typeface="Calibri" charset="0"/>
              <a:buAutoNum type="arabicPeriod"/>
            </a:pPr>
            <a:r>
              <a:rPr lang="en-US" sz="2200" dirty="0"/>
              <a:t>Policy</a:t>
            </a:r>
          </a:p>
          <a:p>
            <a:pPr lvl="1">
              <a:buFont typeface="Calibri" charset="0"/>
              <a:buAutoNum type="arabicPeriod"/>
            </a:pPr>
            <a:r>
              <a:rPr lang="en-US" sz="2200" dirty="0"/>
              <a:t>Quality</a:t>
            </a:r>
          </a:p>
          <a:p>
            <a:pPr lvl="1">
              <a:buFont typeface="Calibri" charset="0"/>
              <a:buAutoNum type="arabicPeriod"/>
            </a:pPr>
            <a:r>
              <a:rPr lang="en-US" sz="2200" dirty="0"/>
              <a:t>New Learning Models</a:t>
            </a:r>
          </a:p>
          <a:p>
            <a:pPr>
              <a:buFont typeface="Arial" charset="0"/>
              <a:buNone/>
            </a:pPr>
            <a:endParaRPr lang="en-US" sz="2000" dirty="0">
              <a:latin typeface="Arial" charset="0"/>
              <a:cs typeface="Geneva" charset="0"/>
            </a:endParaRPr>
          </a:p>
          <a:p>
            <a:endParaRPr lang="en-US" sz="2000" dirty="0">
              <a:latin typeface="Arial" charset="0"/>
              <a:cs typeface="Geneva" charset="0"/>
            </a:endParaRPr>
          </a:p>
          <a:p>
            <a:endParaRPr lang="en-US" sz="2000" dirty="0">
              <a:latin typeface="Arial" charset="0"/>
              <a:cs typeface="Geneva" charset="0"/>
            </a:endParaRPr>
          </a:p>
        </p:txBody>
      </p:sp>
    </p:spTree>
    <p:extLst>
      <p:ext uri="{BB962C8B-B14F-4D97-AF65-F5344CB8AC3E}">
        <p14:creationId xmlns:p14="http://schemas.microsoft.com/office/powerpoint/2010/main" val="21876593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0" y="150813"/>
            <a:ext cx="9144000" cy="1371600"/>
          </a:xfrm>
        </p:spPr>
        <p:txBody>
          <a:bodyPr/>
          <a:lstStyle/>
          <a:p>
            <a:pPr eaLnBrk="1" hangingPunct="1"/>
            <a:r>
              <a:rPr lang="en-US" sz="3600">
                <a:latin typeface="Arial" charset="0"/>
                <a:ea typeface="MS PGothic" charset="0"/>
                <a:cs typeface="MS PGothic" charset="0"/>
              </a:rPr>
              <a:t>Mexico</a:t>
            </a:r>
          </a:p>
        </p:txBody>
      </p:sp>
      <p:sp>
        <p:nvSpPr>
          <p:cNvPr id="36866" name="Rectangle 3"/>
          <p:cNvSpPr>
            <a:spLocks noGrp="1" noChangeArrowheads="1"/>
          </p:cNvSpPr>
          <p:nvPr>
            <p:ph type="body" idx="1"/>
          </p:nvPr>
        </p:nvSpPr>
        <p:spPr>
          <a:xfrm>
            <a:off x="838200" y="950913"/>
            <a:ext cx="7772400" cy="5224462"/>
          </a:xfrm>
        </p:spPr>
        <p:txBody>
          <a:bodyPr/>
          <a:lstStyle/>
          <a:p>
            <a:pPr eaLnBrk="1" hangingPunct="1"/>
            <a:r>
              <a:rPr lang="en-US" sz="2400">
                <a:latin typeface="Arial" charset="0"/>
                <a:ea typeface="MS PGothic" charset="0"/>
                <a:cs typeface="MS PGothic" charset="0"/>
              </a:rPr>
              <a:t>K-12 Digital Content, Laptop for Every Teacher, Pre-service methods using engaging digital content, new strategies</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313" y="1925638"/>
            <a:ext cx="37084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6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450" y="4448175"/>
            <a:ext cx="30353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6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76475"/>
            <a:ext cx="3116263" cy="207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133079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marL="342900" indent="-342900" eaLnBrk="1" hangingPunct="1"/>
            <a:r>
              <a:rPr lang="en-US" sz="3600" i="1">
                <a:solidFill>
                  <a:srgbClr val="000000"/>
                </a:solidFill>
                <a:latin typeface="Arial" charset="0"/>
                <a:cs typeface="Arial" charset="0"/>
              </a:rPr>
              <a:t>i</a:t>
            </a:r>
            <a:r>
              <a:rPr lang="en-US" sz="3600">
                <a:solidFill>
                  <a:srgbClr val="000000"/>
                </a:solidFill>
                <a:latin typeface="Arial" charset="0"/>
                <a:cs typeface="Arial" charset="0"/>
              </a:rPr>
              <a:t>NACOL Canada Study</a:t>
            </a:r>
            <a:br>
              <a:rPr lang="en-US" sz="3600">
                <a:solidFill>
                  <a:srgbClr val="000000"/>
                </a:solidFill>
                <a:latin typeface="Arial" charset="0"/>
                <a:cs typeface="Arial" charset="0"/>
              </a:rPr>
            </a:br>
            <a:r>
              <a:rPr lang="en-US" sz="2000">
                <a:solidFill>
                  <a:srgbClr val="000000"/>
                </a:solidFill>
                <a:latin typeface="Arial" charset="0"/>
                <a:cs typeface="Arial" charset="0"/>
              </a:rPr>
              <a:t>All 13 Provinces and Territories offer K-12 online learning</a:t>
            </a:r>
            <a:br>
              <a:rPr lang="en-US" sz="2000">
                <a:solidFill>
                  <a:srgbClr val="000000"/>
                </a:solidFill>
                <a:latin typeface="Arial" charset="0"/>
                <a:cs typeface="Arial" charset="0"/>
              </a:rPr>
            </a:br>
            <a:endParaRPr lang="en-US" sz="2000">
              <a:solidFill>
                <a:srgbClr val="000000"/>
              </a:solidFill>
              <a:latin typeface="Arial" charset="0"/>
              <a:cs typeface="Arial" charset="0"/>
            </a:endParaRPr>
          </a:p>
        </p:txBody>
      </p:sp>
      <p:pic>
        <p:nvPicPr>
          <p:cNvPr id="37890" name="Content Placeholder 3" descr="canada.tiff"/>
          <p:cNvPicPr>
            <a:picLocks noGrp="1" noChangeAspect="1"/>
          </p:cNvPicPr>
          <p:nvPr>
            <p:ph idx="1"/>
          </p:nvPr>
        </p:nvPicPr>
        <p:blipFill>
          <a:blip r:embed="rId2">
            <a:extLst>
              <a:ext uri="{28A0092B-C50C-407E-A947-70E740481C1C}">
                <a14:useLocalDpi xmlns:a14="http://schemas.microsoft.com/office/drawing/2010/main" val="0"/>
              </a:ext>
            </a:extLst>
          </a:blip>
          <a:srcRect l="-19810" r="-19810"/>
          <a:stretch>
            <a:fillRect/>
          </a:stretch>
        </p:blipFill>
        <p:spPr>
          <a:xfrm>
            <a:off x="-224106" y="1322388"/>
            <a:ext cx="9368106" cy="4525962"/>
          </a:xfrm>
        </p:spPr>
      </p:pic>
    </p:spTree>
    <p:extLst>
      <p:ext uri="{BB962C8B-B14F-4D97-AF65-F5344CB8AC3E}">
        <p14:creationId xmlns:p14="http://schemas.microsoft.com/office/powerpoint/2010/main" val="15227525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a:latin typeface="Arial" charset="0"/>
                <a:cs typeface="Arial" charset="0"/>
              </a:rPr>
              <a:t>New Zealand</a:t>
            </a:r>
          </a:p>
        </p:txBody>
      </p:sp>
      <p:sp>
        <p:nvSpPr>
          <p:cNvPr id="40962" name="Content Placeholder 2"/>
          <p:cNvSpPr>
            <a:spLocks noGrp="1"/>
          </p:cNvSpPr>
          <p:nvPr>
            <p:ph idx="1"/>
          </p:nvPr>
        </p:nvSpPr>
        <p:spPr/>
        <p:txBody>
          <a:bodyPr/>
          <a:lstStyle/>
          <a:p>
            <a:pPr eaLnBrk="1" hangingPunct="1">
              <a:lnSpc>
                <a:spcPct val="90000"/>
              </a:lnSpc>
              <a:spcAft>
                <a:spcPts val="4200"/>
              </a:spcAft>
            </a:pPr>
            <a:r>
              <a:rPr lang="en-US">
                <a:latin typeface="Arial" charset="0"/>
                <a:ea typeface="MS PGothic" charset="0"/>
                <a:cs typeface="MS PGothic" charset="0"/>
              </a:rPr>
              <a:t>Professional Development – ICT PD</a:t>
            </a:r>
          </a:p>
          <a:p>
            <a:pPr eaLnBrk="1" hangingPunct="1">
              <a:lnSpc>
                <a:spcPct val="90000"/>
              </a:lnSpc>
              <a:spcAft>
                <a:spcPts val="4200"/>
              </a:spcAft>
            </a:pPr>
            <a:r>
              <a:rPr lang="en-US">
                <a:latin typeface="Arial" charset="0"/>
                <a:ea typeface="MS PGothic" charset="0"/>
                <a:cs typeface="MS PGothic" charset="0"/>
              </a:rPr>
              <a:t>Teacher Laptop Program</a:t>
            </a:r>
          </a:p>
          <a:p>
            <a:pPr eaLnBrk="1" hangingPunct="1">
              <a:lnSpc>
                <a:spcPct val="90000"/>
              </a:lnSpc>
              <a:spcAft>
                <a:spcPts val="4200"/>
              </a:spcAft>
            </a:pPr>
            <a:r>
              <a:rPr lang="en-US">
                <a:latin typeface="Arial" charset="0"/>
                <a:ea typeface="MS PGothic" charset="0"/>
                <a:cs typeface="MS PGothic" charset="0"/>
              </a:rPr>
              <a:t>National Broadband Initiative</a:t>
            </a:r>
          </a:p>
          <a:p>
            <a:pPr eaLnBrk="1" hangingPunct="1">
              <a:lnSpc>
                <a:spcPct val="90000"/>
              </a:lnSpc>
              <a:spcAft>
                <a:spcPts val="4200"/>
              </a:spcAft>
            </a:pPr>
            <a:r>
              <a:rPr lang="en-US">
                <a:latin typeface="Arial" charset="0"/>
                <a:ea typeface="MS PGothic" charset="0"/>
                <a:cs typeface="MS PGothic" charset="0"/>
              </a:rPr>
              <a:t>Virtual Learning Network</a:t>
            </a:r>
          </a:p>
        </p:txBody>
      </p:sp>
    </p:spTree>
    <p:extLst>
      <p:ext uri="{BB962C8B-B14F-4D97-AF65-F5344CB8AC3E}">
        <p14:creationId xmlns:p14="http://schemas.microsoft.com/office/powerpoint/2010/main" val="42196336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US">
                <a:latin typeface="Arial" charset="0"/>
                <a:cs typeface="Arial" charset="0"/>
              </a:rPr>
              <a:t>European Union</a:t>
            </a:r>
          </a:p>
        </p:txBody>
      </p:sp>
      <p:sp>
        <p:nvSpPr>
          <p:cNvPr id="3" name="Content Placeholder 2"/>
          <p:cNvSpPr>
            <a:spLocks noGrp="1"/>
          </p:cNvSpPr>
          <p:nvPr>
            <p:ph idx="1"/>
          </p:nvPr>
        </p:nvSpPr>
        <p:spPr>
          <a:xfrm>
            <a:off x="195263" y="1012825"/>
            <a:ext cx="8229600" cy="4525963"/>
          </a:xfrm>
        </p:spPr>
        <p:txBody>
          <a:bodyPr rtlCol="0">
            <a:normAutofit lnSpcReduction="10000"/>
          </a:bodyPr>
          <a:lstStyle/>
          <a:p>
            <a:pPr eaLnBrk="1" fontAlgn="auto" hangingPunct="1">
              <a:lnSpc>
                <a:spcPct val="90000"/>
              </a:lnSpc>
              <a:spcAft>
                <a:spcPts val="1800"/>
              </a:spcAft>
              <a:buFont typeface="Arial"/>
              <a:buChar char="•"/>
              <a:defRPr/>
            </a:pPr>
            <a:r>
              <a:rPr lang="en-US" dirty="0" smtClean="0">
                <a:latin typeface="Arial" pitchFamily="34" charset="0"/>
                <a:ea typeface="+mn-ea"/>
                <a:cs typeface="Arial" pitchFamily="34" charset="0"/>
              </a:rPr>
              <a:t>EU: </a:t>
            </a:r>
          </a:p>
          <a:p>
            <a:pPr lvl="1" eaLnBrk="1" fontAlgn="auto" hangingPunct="1">
              <a:lnSpc>
                <a:spcPct val="90000"/>
              </a:lnSpc>
              <a:spcAft>
                <a:spcPts val="1800"/>
              </a:spcAft>
              <a:buFont typeface="Arial"/>
              <a:buChar char="–"/>
              <a:defRPr/>
            </a:pPr>
            <a:r>
              <a:rPr lang="en-US" dirty="0" smtClean="0">
                <a:latin typeface="Arial" pitchFamily="34" charset="0"/>
                <a:ea typeface="+mn-ea"/>
                <a:cs typeface="Arial" pitchFamily="34" charset="0"/>
              </a:rPr>
              <a:t>EU E-Learning Action Plan</a:t>
            </a:r>
          </a:p>
          <a:p>
            <a:pPr lvl="1" eaLnBrk="1" fontAlgn="auto" hangingPunct="1">
              <a:lnSpc>
                <a:spcPct val="90000"/>
              </a:lnSpc>
              <a:spcAft>
                <a:spcPts val="1800"/>
              </a:spcAft>
              <a:buFont typeface="Arial"/>
              <a:buChar char="–"/>
              <a:defRPr/>
            </a:pPr>
            <a:r>
              <a:rPr lang="en-US" dirty="0" smtClean="0">
                <a:latin typeface="Arial" pitchFamily="34" charset="0"/>
                <a:ea typeface="+mn-ea"/>
                <a:cs typeface="Arial" pitchFamily="34" charset="0"/>
              </a:rPr>
              <a:t>IB Diploma </a:t>
            </a:r>
            <a:r>
              <a:rPr lang="en-US" dirty="0" err="1" smtClean="0">
                <a:latin typeface="Arial" pitchFamily="34" charset="0"/>
                <a:ea typeface="+mn-ea"/>
                <a:cs typeface="Arial" pitchFamily="34" charset="0"/>
              </a:rPr>
              <a:t>Programme</a:t>
            </a:r>
            <a:r>
              <a:rPr lang="en-US" dirty="0" smtClean="0">
                <a:latin typeface="Arial" pitchFamily="34" charset="0"/>
                <a:ea typeface="+mn-ea"/>
                <a:cs typeface="Arial" pitchFamily="34" charset="0"/>
              </a:rPr>
              <a:t> </a:t>
            </a:r>
            <a:br>
              <a:rPr lang="en-US" dirty="0" smtClean="0">
                <a:latin typeface="Arial" pitchFamily="34" charset="0"/>
                <a:ea typeface="+mn-ea"/>
                <a:cs typeface="Arial" pitchFamily="34" charset="0"/>
              </a:rPr>
            </a:br>
            <a:r>
              <a:rPr lang="en-US" dirty="0" smtClean="0">
                <a:latin typeface="Arial" pitchFamily="34" charset="0"/>
                <a:ea typeface="+mn-ea"/>
                <a:cs typeface="Arial" pitchFamily="34" charset="0"/>
              </a:rPr>
              <a:t>Online (125 countries)</a:t>
            </a:r>
          </a:p>
          <a:p>
            <a:pPr lvl="1" eaLnBrk="1" fontAlgn="auto" hangingPunct="1">
              <a:lnSpc>
                <a:spcPct val="90000"/>
              </a:lnSpc>
              <a:spcAft>
                <a:spcPts val="1800"/>
              </a:spcAft>
              <a:buFont typeface="Arial"/>
              <a:buChar char="–"/>
              <a:defRPr/>
            </a:pPr>
            <a:r>
              <a:rPr lang="en-US" dirty="0" smtClean="0">
                <a:latin typeface="Arial" pitchFamily="34" charset="0"/>
                <a:ea typeface="+mn-ea"/>
                <a:cs typeface="Arial" pitchFamily="34" charset="0"/>
              </a:rPr>
              <a:t>New Line Learning Schools</a:t>
            </a:r>
          </a:p>
          <a:p>
            <a:pPr eaLnBrk="1" fontAlgn="auto" hangingPunct="1">
              <a:spcAft>
                <a:spcPts val="0"/>
              </a:spcAft>
              <a:buFont typeface="Arial"/>
              <a:buChar char="•"/>
              <a:defRPr/>
            </a:pPr>
            <a:r>
              <a:rPr lang="en-US" dirty="0" smtClean="0">
                <a:latin typeface="Arial" pitchFamily="34" charset="0"/>
                <a:ea typeface="+mn-ea"/>
                <a:cs typeface="Arial" pitchFamily="34" charset="0"/>
              </a:rPr>
              <a:t>UK: E-Learning Exports - 29 billion pounds annually; deal with China</a:t>
            </a:r>
          </a:p>
          <a:p>
            <a:pPr lvl="1" eaLnBrk="1" fontAlgn="auto" hangingPunct="1">
              <a:spcAft>
                <a:spcPts val="0"/>
              </a:spcAft>
              <a:buFont typeface="Arial"/>
              <a:buChar char="–"/>
              <a:defRPr/>
            </a:pPr>
            <a:r>
              <a:rPr lang="en-US" dirty="0" smtClean="0">
                <a:latin typeface="Arial" pitchFamily="34" charset="0"/>
                <a:ea typeface="+mn-ea"/>
                <a:cs typeface="Arial" pitchFamily="34" charset="0"/>
              </a:rPr>
              <a:t>Education as an export</a:t>
            </a:r>
          </a:p>
          <a:p>
            <a:pPr eaLnBrk="1" fontAlgn="auto" hangingPunct="1">
              <a:spcAft>
                <a:spcPts val="0"/>
              </a:spcAft>
              <a:buFont typeface="Arial"/>
              <a:buChar char="•"/>
              <a:defRPr/>
            </a:pPr>
            <a:endParaRPr lang="en-US" dirty="0">
              <a:ea typeface="+mn-ea"/>
            </a:endParaRP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425" y="952500"/>
            <a:ext cx="348615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363" y="4587875"/>
            <a:ext cx="3068637" cy="227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219206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Turkey, the Middle East </a:t>
            </a:r>
            <a:br>
              <a:rPr lang="en-US" dirty="0" smtClean="0">
                <a:ea typeface="+mj-ea"/>
              </a:rPr>
            </a:br>
            <a:r>
              <a:rPr lang="en-US" dirty="0" smtClean="0">
                <a:ea typeface="+mj-ea"/>
              </a:rPr>
              <a:t>&amp; Arab Spring</a:t>
            </a:r>
            <a:endParaRPr lang="en-US" dirty="0">
              <a:ea typeface="+mj-ea"/>
            </a:endParaRPr>
          </a:p>
        </p:txBody>
      </p:sp>
      <p:sp>
        <p:nvSpPr>
          <p:cNvPr id="44034" name="Content Placeholder 2"/>
          <p:cNvSpPr>
            <a:spLocks noGrp="1"/>
          </p:cNvSpPr>
          <p:nvPr>
            <p:ph idx="1"/>
          </p:nvPr>
        </p:nvSpPr>
        <p:spPr/>
        <p:txBody>
          <a:bodyPr/>
          <a:lstStyle/>
          <a:p>
            <a:pPr eaLnBrk="1" hangingPunct="1"/>
            <a:r>
              <a:rPr lang="en-US" sz="2400">
                <a:latin typeface="Arial" charset="0"/>
                <a:ea typeface="MS PGothic" charset="0"/>
                <a:cs typeface="MS PGothic" charset="0"/>
              </a:rPr>
              <a:t>Turkey: online courses</a:t>
            </a:r>
          </a:p>
          <a:p>
            <a:pPr eaLnBrk="1" hangingPunct="1"/>
            <a:r>
              <a:rPr lang="en-US" sz="2400">
                <a:latin typeface="Arial" charset="0"/>
                <a:ea typeface="MS PGothic" charset="0"/>
                <a:cs typeface="MS PGothic" charset="0"/>
              </a:rPr>
              <a:t>Arab Bureau of Education for the Gulf States</a:t>
            </a:r>
          </a:p>
        </p:txBody>
      </p:sp>
      <p:pic>
        <p:nvPicPr>
          <p:cNvPr id="44035" name="Picture 2" descr="http://www.thirteen.org/edonline/wideangle/videobank/maps/middleeast_turke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588" y="2779713"/>
            <a:ext cx="327977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http://t0.gstatic.com/images?q=tbn:ANd9GcQl_Ys-QqR4nwXAlH4hrkxhMMnH4TPyqnOcjA8joQTXX3As8yDr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87788"/>
            <a:ext cx="2571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AutoShape 6" descr="data:image/jpg;base64,/9j/4AAQSkZJRgABAQAAAQABAAD/2wCEAAkGBhMSERUUExQVFBMUGBwaFxcVGR8cHRYXGhgWGBoZFhoYGyYeGBwjGRUYITAhJCcpLCwtFR4xNTAtNSYsLCkBCQoKDgwOGg8PGiolHyUsLCo0LCwsKiksLCwsLCksLCwsLCwsKSwsLCksKSksLCwpKSwpLCksKSwsLCwsLCwsLP/AABEIAIoAsAMBIgACEQEDEQH/xAAcAAACAgMBAQAAAAAAAAAAAAAFBgQHAAIDAQj/xABBEAACAQIEAwUFBgUCBAcAAAABAhEAAwQSITEFQVEGEyJhcQcygZGhI0JSscHRFGJygvAkMxWy0uEWF0NEkpPC/8QAGgEAAgMBAQAAAAAAAAAAAAAAAgQBAwUABv/EACcRAAICAQQBBAMBAQEAAAAAAAECABEDBBIhMSITQVFhBTKBQiMU/9oADAMBAAIRAxEAPwAthsOzkkE6k8/MijuC4MTuTW/AGuXDca8qhkYroIByzrBAjSOu01GPbbIMxRQk9TMRPx36VlULjqIX/WEbuAKtbXWGJB9QpI/Wu+KWAB0A+lVlxTtNxC5e7y3fssoJKWiuUJMwAw94xIzGJip+G9oeIUf6zCXFUe9esjOijaXI2+ZotnxJ2MO4/wDDm8VMC4mlnBXRAYGQRp5g86m/xVVhivUhl3dz3i9yTQoNUrFXJmhd2xm+8w8hUWZclAVAfFcNihcuNZsW7jm4CjuVjLkVSGk5gQQ0RpTdw6yqIilgMoC79AB+n1ocuBU7yfj60a4fgkH3R/nOrLLdzjQk/DoIEGaicTu3h/tZNBs3MydoIjlvRHRFJ5DpVa9se0rLdlbd1SSMpuABSArrKj++dfKubgcQtPhOd9ohDib4hll7lu2wY6qxiMoiZBkiCcvoaBXrVyWLYyPekJ90AaR0ykyeulDTi7yoHu2G7piCGgr90oNR/KdJ3olgTh7wbKGJgkox1aYnTnqtQpMeyaMIN12PqcmsqgBfE3jlInU6spBIPkZAPWomNNm3mWbrs0hpeNCQxExyIEaaa0UQAof9M2hmCQZJkkqSeqrv5UG4qjG7na2bY0MMRvB6Hyo3ZgLlGBMTvtg2/wAEtPcNwh/FHhZpyjT5/GjPAuzC4glfdRIJjU67QJ8qGW8bl3UkbyuvzFScFxMTms3IO3hMH0NKb23W1zROFFXbjoGc+I9ksK9lbqm9YzFlAueBwVnXLMFZihfZKxicHxBrJzlioI10dSRlboQQT1iuvFsS7XCXJY8idaYsHhlFvD3Wu91fTOviQschKnKoG4iTH8x2poPZ23wYpqNIMWNcnG4Hn7jZZxWJNvmGLLyAhYXMRI2meulc7v8AFGRLa5gNQAviSG3n3Q8etRcN9stv/UOVUjN4cpuEnOoPwgRHykzCx+KwzXC5uXlZdAinmCSXG8/ePlt0oAt+8W9av8iHOCcRa7h8YwBYhrgAG/PYehpEvXHuKGVTkJIM7yDrPQ0V7A8fW1i76O0K5cjSfEr8o8p+VGOJ4B8Qz9yirbuEGYIkQMxMbkkbVcFs0ItospCWYkYLhjO7MjlGzFpOsgjbzGkdKm8WV2AdDbKqFLFfemJKk8vT6Uxf+BHVGAfMzCPFoNPunLqBpQ3AdkMSqubiIvKEPvCQQICjTTc6mqWw5N1x0Zsd1GbgHEc6Rr4YHzGn0omblJbYm7aH2TZZ97wTJHrtE1y/4jij/wCsw9FUf/mj9PmKZvFvqO9xtK4RSkuKxPO/d+n6LWt5nCy964FH4rhUD4yKIY5V6kcUmjPDzpVV4bF2bpKrf7wjcd6x+mbUek1MXhSb5QfUk/rRen9zt9jqO3aXtKmHuW0f3WVmMaklcpAHmdYpc4t2hsYmxYuBGg3VbLcWGUK0NmU8tPOaUO0uFCEaAAjlpWvC7i92uvWfWapyOUU1NfDo1ITID7cx+v8Aa7CXsNfhpFvMjhlI1K6RO4M6HnVX4PEm26sNwRWcS1umNtPnXBFJIG80ZbcAZoaXT+gGs3csNe0NiP8Ac+jeXlQ3i+Kw9wTFwuBAZUbb8uf59aI8MwhFtJmcorlxfii2PD7zxOXkBIALHoSYHMk6UxsUrzPPlmXJ4/MSrnEVU6kjoSCPzFaPcsXdTGb8S6GnPAWsNjGyWywvHdFknzOgKx8qn4jsA1tGc27jwDpAPyC6mssZCDW1h/DNL/0rXkQTK/t27ikd3fzdBcEx6Ea01cJ4xCkPYN4qR4gFyzvpn13A1jlUHg9qxduC2Wi5+EHcjcbSI86P8QwRtWpWBEcuXP6U4MYHm3t9VFHzHJ/zXi/u50tdoWA8GFYdYZBPLWPIV6e0t0f+1P8A9gH5LQHF4l2AGwHTn61O4RjDcYWyJnQGqhnUnriWPoMiJuvmG+z/AAMPfc5AlpWOkQWcknXy506pZAERpXDA3gwkAgnUjzM8+dSC+sVoIvEynfdOnditP4cdK6pW2WrKgRd4x2fDS6SDuVBgMf8AOWxpXfBwdAx66e6f5unpVh4g+E0E4hhfCzrpnIL+cc/rVORB+wly5bG1osLhT0qpuK8QuYi6xc+EGAJ8KidIG361aPGu2NjDNkg3Lg3CxCnozcvhPKgLdibF/MRcNlixDKQCobeBmiR0qgPt/aSuM5L2mIDXNMqbg/dEyP8AOVWF2F4216bL6siBgf5ZCkH0JH+CufaLs2mHwhCAMybGPPckb+tc/ZTaFm9cN6Lb3kXugxgsuYlo06qtGrhhYnHGUajGPj/Dla0WeQF5/oKrrEllJybGn7t/x3Me4WYtmXPVo0HmBr8aSmWaoJsz0ujwEYBu7PP8kK3cc6RRngTrbuKXGYbHy86irbra03XSuJjq4bFNLPxN1bVp7je6ik/IafMx8zSvwXstisfLjwd4Tcd5IGoIt2wd9Fk6crnkKm9qMZdu4azh7WpuW0Z1kBri6+FfxaqSQNdtKdex/GQP9M9nuHALLEFGEkZQR98ACR8qdXIlAEizPIZA2NjQ6lddne213hWazdwYzFpY6o5jToZAA0gRqderKvtys5ZOFvg8ogjy1IB+lMGJ44JZmXPbZjCuBEDTTNtmiR1rjffCBFf+AsktOndJKgc2BECqhqUPFxdtO/ddxJwWPfi/EAbNt8NbIm66nN7o8LmQAGPhXkYp07QcFFjDMWuZtCNREmDEamjHZ27ccsxRbVqFCW1ULGryTG8jLSn7U+PqptWldSQWLhSCVIgDMBtu1E/ljLCHisZFRjQBiuF+PlTH2Q4X42uEe7EeRJE+ug+tQOzeD7xRcaCD0PLp60+8IwwW3tAJO3Pb9qR0+n/001Nbrd3gh4gPsx2jR0AdxnkgiddyBpJMab0zgqTpvXzbxDFOcQzKSrZoBUxEExqPOavXC2LgAGZmYAQZ5gazO+vzrRS+phrk3xiu3VQSzBRIEk6Say3iVOzA+hn8qVOJWMRfQAsEKEmCJDToJMiNB5xNLOI4TjBcXLbyt+JW8I23bQj5VDO4agtiMKiEcmjLA4jxC3b9+4Enkdz+tIPtK7ZGzaw64W6pF7OS66nKmUQM20sTynw1w432ZxpM96twsBmLEqf10+VV12nsG1iFtNqbaLm10zNLmP8A5fSpBcmmHEB9oXxPMgXsQzEsxJJkknczqTVtYHiiYm0uZTDiTPMnQ5Y2KxE+VVGBTz2OVxZwygFu/wAUy5SfeRBZUomsAE3GJO4y0OXCcg4k6fOMRN9GG+O8STDW8wTMqkeGT4m5AsQek/WIqvcXxpr997rgLmIgLsqgQoE66detGfaHx9MRie7sADD2JVMpnO33rhPMk6DyXzNLKLUYsXpj7kZ85ymvaMFjFF5JJY8ydZ9a2gUEtXikkGpbW3bWY5iqHTmep/H6/wBTEFIsjiEXIAmodrEZ2CrrJ/7VqqsdGOnSuyALtpFBUfZ2friWNi76YVcM7sEPc92JOmbLmBEiARO+m/OKY+ynZ1zd/iLwIgfZKdPE0guw6hYUTtJqX2f4Cl6zYu4hAzBFIVtgSFMldiZAOvSmoLVuPSJv9U91PHajVN5Yx8xUxdsWM8gsBJAAkkHoOZoJhuPu9xLb4O4ieIZjBAMmCRy0AM8idqfsZgRcHQjY1Ew/BFBliD6CPn1qo6VgxC9Tl1C7bbub8GwuS3zljPnr/wBqp/tt7NL2GuXL9nPftO5didXQkycwA1En3gNt+tXiq1kVoou1QIizbiTKG7F4w2rwtk+C5oRyDbj0PWrg4Wn2QHr+dLXbfsoO+tYu0NriC8oG4LKA46Rz6zPqz8MIykAyAZ9JkxQEcyxTxPmw3QL8nYXJPwcVePaDj5w1v7K21+82iJbGb4sF1y1SnEMC/fspUgu5C+ZLQNdudXX2bvg2VuSGLqpLDmAIHw/egVhKcQ5M87JNjGts2NVUZj4EEZlXWQ2UkdIG+80ca0KhYXHF2OnhGx61Ka9pVqNcuIg3j+Ot2LL3bpCogkk/QepMD41834vGtcvNcYyXYsfiZ+XL4Vc3tNwWIxKJZsI1wLNy4F56qigaeIy+aOWWapji3C7uGuZLtt7T75XUqYOxAO89fKp3AwGudV3ovh+O3EsqqnKUzBCpgrnYs7z1MxPp00CZ62tvPoKm6gTqqz6Vly8APyrR78VG7wlqidJKOedEBi48qhYO3nuIswGYCfUipeLtakVRl7qbf4zcFZh9TZsSeVO3s87D3Ma63rgjDI253uFSJUDp1J86A9kezRxOMs2GkK+rxuEAzH00EfGvong/CLeGspZtCEQQOp5kk8yTrNRiQNzLtdq2xjYvZk1BAitqiYvHBCgMeNo+hP7fOpQNNAgzz09rKysqZ0ysmsoZxbiqWHs52gXLgtjoWfafl9a6dJ2Js51K9RHp50Gv2jZUkwI6dOkc6OzXDF4YOpB5iKEi4SmpXC9hLve5blxPtMx8InKJ1JmAdwBrufKmfhnZW1ZQJ4mUCAGbQDyCgD86rziftiu2MQw/hgWhQ3iYhQJOVdBrrJOuoihPE/atisRp362Fna0GUkcgXaTp5ZfOkNldRkBm5lq8SxeDwwPe3Utfy94Z+CKSx+VdcHh1vW89s31UiVLwC3mFcEgeoE1WfZXFcIw9zvr2JGIvsZnI5RT1bMssw6kQOVWMfaNw+NMQp/suH8kNHXFXBIN8SAbpDEsYRkACfzBg0jm5IG3LzoB2l9np4j3T3r5sBAwQd2XYhjMHxAKBpAk+8fQNY7Y8NJzm5bzDUHu3n4SkzQDjHb6zduBMNf8ABlYvc7tmywQBbtK4ALnUyfCI1mYqoKcflcvN5PEiK6exQAmcUxQHSLYBI5zLkDWdpotw/wBkuCLqjm8SZEh4M8ifDHLkK3u9t1Fsd2j95GvemYI0l2BlzEGBAFArParFLdzm4STyAgctgNeW8zQeq+67jA0gZTxEjtPwVMLjL2HkkWnKgzqV0ImOcEfGaEGyu4+tMfaZhdu941tczvLMJBY85159aG2+HL3kOpCkaBG2PqwO4nf6U8MgIuIPpyrbb5kvselpsSoukx92BoXIMBjyFZi9HPkYrkthLLq1suCpnWDB5a7V0N8NqTJmdR/00uxttwmtoj6KlWlx+zuyLeITQA3MIknmChGnxDjb8NWSTXzpw/tvft38OxYZLBUEjQm1IzqZMEZZ5chrVv2+N96veLc94mMjZlA5RGm0GfPzqVzDCltEM+JsmTiB8Z2yD8UTCspIF7IpGg93MZnfYirADHNGkR8Zmq9wPY0fxxxzEs2bMobTKSCGiDDTpE7QaasDx6bgtOjK52PLQHWasw5VI77lOZPj2h2va8rKauKzJqvfbJhGvYW1bQgM2ItqCeRaVn4TT88nbSgXabB23s5rqPcS06Xcltc7N3bAgASJk6+gNcZIhnh+E7q2lvMzZFC5mMs2UASx5kxUg1B/4vaDBSwUnkfynYHUc674jEBVkkfHp1oQwPU6jcXeHcItLbEIniALHKDmJAJJ01kn61GxfZ3BEfaYeyWO+VQD8I/eoXFu1aWyUTxuumS3BygbZj7qD6+VKXEsXib/AL3ufgtnT+6dXPr8qzGyKh5M0seB2+pC7T8LwJuAYe2NJzHMWEzsM36GKBngFr8A+Gn5UYfDMm6sPUGtBVBykniaaYlAo8wUOBpyzAdAT+9TbWHCABRAHSpOWsy0JYnuWhAOpDvXVXc84HOSdAABufIVzCZtttR8RoR5GakYjhYfqCTyPXejfDOy1u3a8RYuxnf4Rt9aF8qY15PMGmLc9RWxGBDCCW8iOXoQJHzqFibFtDP3jz1J13PiJ1pzucGtSRmYEfGKGP2NzmVvgnzX9jUpql6sidkwjuuYqC0DrnHxkTr6Vt3RP3lPxA5xsdasf/ydf+Ezq4OIPiy7Jk/DMTmiNaUb3Y/ErP2cxvDKdvLNJpt22VuNRPHtyE7T1Bowj7FDrMeHeN4j9KLdi+0i4G6y3RFm4QYE+FhzgnQHr86hDgOJTUWro9AR9RyrgvDyz5XBUjcEQfqJoQ6sKuxCbGZf+FxXeWg0e8oMDoR69a7cDtFgDdUd5b0zRzkiRrzEVWHsy4riO8TCiblrXKW3toBrJjVfLrzq5MLhsgiZq7CnlftM7P4gr7yRFZWtYZp64jPTQC81wPcDMpUnwgDYb6nmaNYi4QpI3pSxWLYOqiG1OYBoPWfSaS1L1Sj3jemTcbg/tRdcIEUDM7ALJAGYnQ66adKC8Txd+3aW1dFxbS+HM6MFZsxfQkbRoB0WnDEuve4fNAlxHloY+tHeIcIt37TWnWUYR6dCPMHX4VXpsZZTzLsrhSLErLAcJDu2yqGOg9T+1HP4NQIAgUMF0AkgwQW+p511HEzGsVgu1kzXYM3AmnEEy7UNZVbcA+oqRicTmrgBQLYjSLxzNDgEP3Y9D+8ithwRSNGI9dR9K6qtccdxFbUB8wB2KgEab5pGm4ow+QmlMgrNsFgMpkankf2ojlGUgnfmP0oba4zaIH2iT5gp8xU2xfDHQo39L/oRVWQZCbMk9VGXhGJwdqwAUDEkkhgGM9SYjaB8KKYbjdjQDwDoFj6gUniZ1VvWJ/5SfyroRBiQD56fnFOL+RzCqUcTOfR42uyY+Di1kj/cX5/vSb2gRTdZ1Cw34STJ6mNBIqNry+leOSRBoNR+RfOmxlnafSDC+4NI/faUK7XcOuMqXFyFVGTUHMGPORyPxoqNx/m1e8S4fcvpat2xJZyTrsAsSfL7Qn4UOjHlYjOoYCrhD2TcEKWnvuoDOcikEmVXUkSBEsY5+7T9UfheBFm0ltdkUCesDU/E6/GpOWvUqu1anmsj73Jms1masivDXXAnu9KHFOI2zi7lhULOoXOxU5EBUES0RJEaeVOCmqS9rGIvjHuiXGW0yIWUGJbLEmNTp51VmFrGdNe+WJwzDJiWZ3UOiAqsHeRDMI22AB30JFH8BmVcrksV0zkRmnaf5uvn61858PVrY8LFf6SRPyothO01+wysLtwqpErmJBAM7GqceVUFARnLpWY3cPPe8Tf1H8zXnfVxve839R/M14Kw2UXN9RxOtbB65A10WhqHO6GgmP4ipuMrCMpgT08qMClPtn9084qzTIGeoDGhcJWxaPStxw5DsYpW4dcJ5n50awjHrTboR7zlO4XC9jD3E9y6w/uP5TFTbfEMUv3w3qqn8gDQ7DsanoaUYkd1OKg9zduP3QIayh9JH71tb7SIPetuv9JkfmK1G4rW6o6UHiexI2CTE41Zu6Atm3AKxoNWEhek7k0xdncGXxSsRpZtA/3XCTp8PypKtqBdWBFWf2VUZbn9Y/5Ep7SIpycTM1x2JxDauNp1r0tXBEHeEwJjepFbV3MGeZqwivGFYtRcmeKsVVXtF4G13Gs6snuKIYwRC+YgzVrmkbtYPt29F/KktbkOPFY+RHdCLy/wytDwG8v3Cf6dR8xULE4dgCGVh6ginC+NJ56VDuXmnc8udZq6gnsTZOOf/9k="/>
          <p:cNvSpPr>
            <a:spLocks noChangeAspect="1" noChangeArrowheads="1"/>
          </p:cNvSpPr>
          <p:nvPr/>
        </p:nvSpPr>
        <p:spPr bwMode="auto">
          <a:xfrm>
            <a:off x="76200" y="-523875"/>
            <a:ext cx="1371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4038" name="Picture 8" descr="http://ranknews.files.wordpress.com/2010/12/compkid1.jpg?w=440&amp;h=240&amp;cro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3281363"/>
            <a:ext cx="2895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1779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136525"/>
            <a:ext cx="8229600" cy="1143000"/>
          </a:xfrm>
        </p:spPr>
        <p:txBody>
          <a:bodyPr/>
          <a:lstStyle/>
          <a:p>
            <a:pPr eaLnBrk="1" hangingPunct="1"/>
            <a:r>
              <a:rPr lang="en-US">
                <a:latin typeface="Arial" charset="0"/>
                <a:cs typeface="Arial" charset="0"/>
              </a:rPr>
              <a:t>India</a:t>
            </a:r>
          </a:p>
        </p:txBody>
      </p:sp>
      <p:sp>
        <p:nvSpPr>
          <p:cNvPr id="45058" name="Content Placeholder 2"/>
          <p:cNvSpPr>
            <a:spLocks noGrp="1"/>
          </p:cNvSpPr>
          <p:nvPr>
            <p:ph idx="1"/>
          </p:nvPr>
        </p:nvSpPr>
        <p:spPr>
          <a:xfrm>
            <a:off x="88900" y="636588"/>
            <a:ext cx="6007100" cy="5545137"/>
          </a:xfrm>
        </p:spPr>
        <p:txBody>
          <a:bodyPr/>
          <a:lstStyle/>
          <a:p>
            <a:pPr eaLnBrk="1" hangingPunct="1"/>
            <a:r>
              <a:rPr lang="en-US" sz="2600">
                <a:latin typeface="Arial" charset="0"/>
                <a:cs typeface="Arial" charset="0"/>
              </a:rPr>
              <a:t>Size</a:t>
            </a:r>
          </a:p>
          <a:p>
            <a:pPr lvl="1" eaLnBrk="1" hangingPunct="1"/>
            <a:r>
              <a:rPr lang="en-US" sz="2200">
                <a:latin typeface="Arial" charset="0"/>
                <a:cs typeface="Arial" charset="0"/>
              </a:rPr>
              <a:t>1 billion+, 70% rural population</a:t>
            </a:r>
          </a:p>
          <a:p>
            <a:pPr lvl="1" eaLnBrk="1" hangingPunct="1"/>
            <a:r>
              <a:rPr lang="en-US" sz="2200">
                <a:latin typeface="Arial" charset="0"/>
                <a:cs typeface="Arial" charset="0"/>
              </a:rPr>
              <a:t>Need 200,000 more schools</a:t>
            </a:r>
          </a:p>
          <a:p>
            <a:pPr eaLnBrk="1" hangingPunct="1"/>
            <a:r>
              <a:rPr lang="en-US" sz="2600">
                <a:latin typeface="Arial" charset="0"/>
                <a:cs typeface="Arial" charset="0"/>
              </a:rPr>
              <a:t>Internet Accessibility</a:t>
            </a:r>
          </a:p>
          <a:p>
            <a:pPr lvl="1" eaLnBrk="1" hangingPunct="1"/>
            <a:r>
              <a:rPr lang="en-US" sz="2200">
                <a:latin typeface="Arial" charset="0"/>
                <a:cs typeface="Arial" charset="0"/>
              </a:rPr>
              <a:t>2007-08 - 42 million users (3.7%)</a:t>
            </a:r>
          </a:p>
          <a:p>
            <a:pPr eaLnBrk="1" hangingPunct="1"/>
            <a:r>
              <a:rPr lang="en-US" sz="2600">
                <a:latin typeface="Arial" charset="0"/>
                <a:cs typeface="Arial" charset="0"/>
              </a:rPr>
              <a:t>Online Learning</a:t>
            </a:r>
          </a:p>
          <a:p>
            <a:pPr lvl="1" eaLnBrk="1" hangingPunct="1"/>
            <a:r>
              <a:rPr lang="en-US" sz="2200">
                <a:latin typeface="Arial" charset="0"/>
                <a:cs typeface="Arial" charset="0"/>
              </a:rPr>
              <a:t>Universal access for K-12 in 10 yrs</a:t>
            </a:r>
          </a:p>
          <a:p>
            <a:pPr lvl="1" eaLnBrk="1" hangingPunct="1"/>
            <a:r>
              <a:rPr lang="en-US" sz="2200">
                <a:latin typeface="Arial" charset="0"/>
                <a:cs typeface="Arial" charset="0"/>
              </a:rPr>
              <a:t>Shortage of good teachers</a:t>
            </a:r>
          </a:p>
          <a:p>
            <a:pPr lvl="1" eaLnBrk="1" hangingPunct="1"/>
            <a:r>
              <a:rPr lang="ja-JP" altLang="en-US" sz="2200" i="1">
                <a:latin typeface="Arial" charset="0"/>
                <a:cs typeface="Arial" charset="0"/>
              </a:rPr>
              <a:t>“</a:t>
            </a:r>
            <a:r>
              <a:rPr lang="en-US" altLang="ja-JP" sz="2200" i="1">
                <a:latin typeface="Arial" charset="0"/>
                <a:cs typeface="Arial" charset="0"/>
              </a:rPr>
              <a:t>Leverage teachers using technology to bring to scale</a:t>
            </a:r>
            <a:r>
              <a:rPr lang="ja-JP" altLang="en-US" sz="2200" i="1">
                <a:latin typeface="Arial" charset="0"/>
                <a:cs typeface="Arial" charset="0"/>
              </a:rPr>
              <a:t>”</a:t>
            </a:r>
            <a:endParaRPr lang="en-US" altLang="ja-JP" sz="2200" i="1">
              <a:latin typeface="Arial" charset="0"/>
              <a:cs typeface="Arial" charset="0"/>
            </a:endParaRPr>
          </a:p>
          <a:p>
            <a:pPr lvl="1" eaLnBrk="1" hangingPunct="1"/>
            <a:r>
              <a:rPr lang="en-US" sz="2200">
                <a:latin typeface="Arial" charset="0"/>
                <a:cs typeface="Arial" charset="0"/>
              </a:rPr>
              <a:t>Educomp digitizing learning resources for K-12 Education</a:t>
            </a:r>
          </a:p>
          <a:p>
            <a:pPr eaLnBrk="1" hangingPunct="1">
              <a:buFont typeface="Arial" charset="0"/>
              <a:buNone/>
            </a:pPr>
            <a:endParaRPr lang="en-US">
              <a:latin typeface="Arial" charset="0"/>
              <a:cs typeface="Arial" charset="0"/>
            </a:endParaRP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75" y="3484563"/>
            <a:ext cx="2957513"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5060" name="Picture 4" descr="http://i.ytimg.com/vi/d5IOI60UQm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675" y="766763"/>
            <a:ext cx="2627313"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0088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57200" y="143920"/>
            <a:ext cx="8229600" cy="1143000"/>
          </a:xfrm>
        </p:spPr>
        <p:txBody>
          <a:bodyPr/>
          <a:lstStyle/>
          <a:p>
            <a:pPr eaLnBrk="1" hangingPunct="1"/>
            <a:r>
              <a:rPr lang="en-US" dirty="0">
                <a:latin typeface="Arial" charset="0"/>
                <a:cs typeface="Arial" charset="0"/>
              </a:rPr>
              <a:t>China</a:t>
            </a:r>
          </a:p>
        </p:txBody>
      </p:sp>
      <p:sp>
        <p:nvSpPr>
          <p:cNvPr id="3" name="Content Placeholder 2"/>
          <p:cNvSpPr>
            <a:spLocks noGrp="1"/>
          </p:cNvSpPr>
          <p:nvPr>
            <p:ph idx="1"/>
          </p:nvPr>
        </p:nvSpPr>
        <p:spPr>
          <a:xfrm>
            <a:off x="457200" y="1008392"/>
            <a:ext cx="8229600" cy="4987053"/>
          </a:xfrm>
        </p:spPr>
        <p:txBody>
          <a:bodyPr rtlCol="0">
            <a:normAutofit fontScale="85000" lnSpcReduction="10000"/>
          </a:bodyPr>
          <a:lstStyle/>
          <a:p>
            <a:pPr eaLnBrk="1" fontAlgn="auto" hangingPunct="1">
              <a:lnSpc>
                <a:spcPct val="90000"/>
              </a:lnSpc>
              <a:spcAft>
                <a:spcPts val="1800"/>
              </a:spcAft>
              <a:defRPr/>
            </a:pPr>
            <a:r>
              <a:rPr lang="en-US" dirty="0" smtClean="0">
                <a:ea typeface="+mn-ea"/>
              </a:rPr>
              <a:t>Population - 1.3 </a:t>
            </a:r>
            <a:r>
              <a:rPr lang="en-US" dirty="0" smtClean="0">
                <a:ea typeface="+mn-ea"/>
              </a:rPr>
              <a:t>billion people </a:t>
            </a:r>
          </a:p>
          <a:p>
            <a:pPr lvl="2" eaLnBrk="1" fontAlgn="auto" hangingPunct="1">
              <a:lnSpc>
                <a:spcPct val="90000"/>
              </a:lnSpc>
              <a:spcAft>
                <a:spcPts val="1800"/>
              </a:spcAft>
              <a:defRPr/>
            </a:pPr>
            <a:r>
              <a:rPr lang="en-US" sz="3200" dirty="0" smtClean="0">
                <a:ea typeface="+mn-ea"/>
              </a:rPr>
              <a:t>Digitized K-12 curriculum</a:t>
            </a:r>
          </a:p>
          <a:p>
            <a:pPr lvl="2" eaLnBrk="1" fontAlgn="auto" hangingPunct="1">
              <a:lnSpc>
                <a:spcPct val="90000"/>
              </a:lnSpc>
              <a:spcAft>
                <a:spcPts val="1800"/>
              </a:spcAft>
              <a:defRPr/>
            </a:pPr>
            <a:r>
              <a:rPr lang="en-US" sz="3200" dirty="0" smtClean="0">
                <a:ea typeface="+mn-ea"/>
              </a:rPr>
              <a:t>Training Master Teachers to teach </a:t>
            </a:r>
            <a:r>
              <a:rPr lang="en-US" sz="3200" dirty="0" smtClean="0">
                <a:ea typeface="+mn-ea"/>
              </a:rPr>
              <a:t>online</a:t>
            </a:r>
          </a:p>
          <a:p>
            <a:pPr lvl="2" eaLnBrk="1" hangingPunct="1">
              <a:lnSpc>
                <a:spcPct val="120000"/>
              </a:lnSpc>
            </a:pPr>
            <a:r>
              <a:rPr lang="en-US" sz="3200" dirty="0"/>
              <a:t>China’</a:t>
            </a:r>
            <a:r>
              <a:rPr lang="en-US" altLang="ja-JP" sz="3200" dirty="0"/>
              <a:t>s first online school was created in 1996; today it has expanded to more than 200 online schools with enrollments exceeding 600,000 </a:t>
            </a:r>
            <a:r>
              <a:rPr lang="en-US" altLang="ja-JP" sz="3200" dirty="0" smtClean="0"/>
              <a:t>students.</a:t>
            </a:r>
          </a:p>
          <a:p>
            <a:pPr lvl="2" eaLnBrk="1" hangingPunct="1">
              <a:lnSpc>
                <a:spcPct val="120000"/>
              </a:lnSpc>
            </a:pPr>
            <a:r>
              <a:rPr lang="en-US" sz="3200" dirty="0" smtClean="0">
                <a:ea typeface="+mn-ea"/>
              </a:rPr>
              <a:t>With </a:t>
            </a:r>
            <a:r>
              <a:rPr lang="en-US" sz="3200" dirty="0" smtClean="0">
                <a:ea typeface="+mn-ea"/>
              </a:rPr>
              <a:t>online learning: increase educational opportunities to 100 million new students</a:t>
            </a:r>
          </a:p>
          <a:p>
            <a:pPr eaLnBrk="1" fontAlgn="auto" hangingPunct="1">
              <a:spcAft>
                <a:spcPts val="0"/>
              </a:spcAft>
              <a:defRPr/>
            </a:pPr>
            <a:endParaRPr lang="en-US" dirty="0">
              <a:ea typeface="+mn-ea"/>
            </a:endParaRPr>
          </a:p>
        </p:txBody>
      </p:sp>
    </p:spTree>
    <p:extLst>
      <p:ext uri="{BB962C8B-B14F-4D97-AF65-F5344CB8AC3E}">
        <p14:creationId xmlns:p14="http://schemas.microsoft.com/office/powerpoint/2010/main" val="33015375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2"/>
          <p:cNvSpPr>
            <a:spLocks noGrp="1"/>
          </p:cNvSpPr>
          <p:nvPr>
            <p:ph idx="1"/>
          </p:nvPr>
        </p:nvSpPr>
        <p:spPr>
          <a:xfrm>
            <a:off x="457200" y="381585"/>
            <a:ext cx="8229600" cy="4525963"/>
          </a:xfrm>
        </p:spPr>
        <p:txBody>
          <a:bodyPr/>
          <a:lstStyle/>
          <a:p>
            <a:pPr eaLnBrk="1" hangingPunct="1">
              <a:buFont typeface="Arial" charset="0"/>
              <a:buNone/>
            </a:pPr>
            <a:r>
              <a:rPr lang="en-US" b="1" dirty="0">
                <a:latin typeface="Arial" charset="0"/>
                <a:ea typeface="MS PGothic" charset="0"/>
                <a:cs typeface="MS PGothic" charset="0"/>
              </a:rPr>
              <a:t>Hong Kong</a:t>
            </a:r>
            <a:endParaRPr lang="en-US" dirty="0">
              <a:latin typeface="Arial" charset="0"/>
              <a:ea typeface="MS PGothic" charset="0"/>
              <a:cs typeface="MS PGothic" charset="0"/>
            </a:endParaRPr>
          </a:p>
          <a:p>
            <a:pPr lvl="1" eaLnBrk="1" hangingPunct="1"/>
            <a:r>
              <a:rPr lang="en-US" sz="2000" dirty="0">
                <a:latin typeface="Arial" charset="0"/>
                <a:ea typeface="MS PGothic" charset="0"/>
                <a:cs typeface="MS PGothic" charset="0"/>
              </a:rPr>
              <a:t>Blended learning for Continuity of Learning</a:t>
            </a:r>
          </a:p>
          <a:p>
            <a:pPr lvl="1" eaLnBrk="1" hangingPunct="1"/>
            <a:r>
              <a:rPr lang="en-US" sz="2000" dirty="0">
                <a:latin typeface="Arial" charset="0"/>
                <a:ea typeface="MS PGothic" charset="0"/>
                <a:cs typeface="MS PGothic" charset="0"/>
              </a:rPr>
              <a:t>National Online Repository of Content</a:t>
            </a:r>
          </a:p>
          <a:p>
            <a:pPr lvl="1" eaLnBrk="1" hangingPunct="1"/>
            <a:r>
              <a:rPr lang="en-US" sz="2000" dirty="0">
                <a:latin typeface="Arial" charset="0"/>
                <a:ea typeface="MS PGothic" charset="0"/>
                <a:cs typeface="MS PGothic" charset="0"/>
              </a:rPr>
              <a:t>Internet access at home for families to be used for learning</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2347913"/>
            <a:ext cx="5762625" cy="384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323885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a:latin typeface="Arial" charset="0"/>
                <a:cs typeface="Arial" charset="0"/>
              </a:rPr>
              <a:t>South Korea</a:t>
            </a:r>
          </a:p>
        </p:txBody>
      </p:sp>
      <p:sp>
        <p:nvSpPr>
          <p:cNvPr id="49154" name="Content Placeholder 2"/>
          <p:cNvSpPr>
            <a:spLocks noGrp="1"/>
          </p:cNvSpPr>
          <p:nvPr>
            <p:ph idx="1"/>
          </p:nvPr>
        </p:nvSpPr>
        <p:spPr>
          <a:xfrm>
            <a:off x="457200" y="1320800"/>
            <a:ext cx="8229600" cy="4525963"/>
          </a:xfrm>
        </p:spPr>
        <p:txBody>
          <a:bodyPr/>
          <a:lstStyle/>
          <a:p>
            <a:pPr eaLnBrk="1" hangingPunct="1"/>
            <a:r>
              <a:rPr lang="en-US" sz="2400" dirty="0" smtClean="0">
                <a:latin typeface="Arial" charset="0"/>
                <a:ea typeface="MS PGothic" charset="0"/>
                <a:cs typeface="MS PGothic" charset="0"/>
              </a:rPr>
              <a:t>National </a:t>
            </a:r>
            <a:r>
              <a:rPr lang="en-US" sz="2400" dirty="0">
                <a:latin typeface="Arial" charset="0"/>
                <a:ea typeface="MS PGothic" charset="0"/>
                <a:cs typeface="MS PGothic" charset="0"/>
              </a:rPr>
              <a:t>Virtual School</a:t>
            </a:r>
          </a:p>
          <a:p>
            <a:pPr eaLnBrk="1" hangingPunct="1"/>
            <a:r>
              <a:rPr lang="en-US" sz="2400" dirty="0">
                <a:latin typeface="Arial" charset="0"/>
                <a:ea typeface="MS PGothic" charset="0"/>
                <a:cs typeface="MS PGothic" charset="0"/>
              </a:rPr>
              <a:t>Switch to digital content from textbooks</a:t>
            </a:r>
          </a:p>
          <a:p>
            <a:pPr eaLnBrk="1" hangingPunct="1"/>
            <a:endParaRPr lang="en-US" dirty="0">
              <a:latin typeface="Arial" charset="0"/>
              <a:cs typeface="Arial" charset="0"/>
            </a:endParaRPr>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725" y="3106738"/>
            <a:ext cx="24765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8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3106738"/>
            <a:ext cx="36195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643685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a:latin typeface="Arial" charset="0"/>
                <a:cs typeface="Arial" charset="0"/>
              </a:rPr>
              <a:t>Singapore</a:t>
            </a:r>
          </a:p>
        </p:txBody>
      </p:sp>
      <p:sp>
        <p:nvSpPr>
          <p:cNvPr id="3" name="Content Placeholder 2"/>
          <p:cNvSpPr>
            <a:spLocks noGrp="1"/>
          </p:cNvSpPr>
          <p:nvPr>
            <p:ph idx="1"/>
          </p:nvPr>
        </p:nvSpPr>
        <p:spPr/>
        <p:txBody>
          <a:bodyPr rtlCol="0">
            <a:normAutofit/>
          </a:bodyPr>
          <a:lstStyle/>
          <a:p>
            <a:pPr eaLnBrk="1" fontAlgn="auto" hangingPunct="1">
              <a:spcAft>
                <a:spcPts val="1200"/>
              </a:spcAft>
              <a:buFont typeface="Arial"/>
              <a:buChar char="•"/>
              <a:defRPr/>
            </a:pPr>
            <a:r>
              <a:rPr lang="en-US" dirty="0" smtClean="0">
                <a:latin typeface="+mj-lt"/>
                <a:ea typeface="+mn-ea"/>
              </a:rPr>
              <a:t>Singapore: 100% of Secondary schools use online learning</a:t>
            </a:r>
          </a:p>
          <a:p>
            <a:pPr eaLnBrk="1" fontAlgn="auto" hangingPunct="1">
              <a:spcAft>
                <a:spcPts val="1200"/>
              </a:spcAft>
              <a:buFont typeface="Arial"/>
              <a:buChar char="•"/>
              <a:defRPr/>
            </a:pPr>
            <a:r>
              <a:rPr lang="en-US" dirty="0" smtClean="0">
                <a:latin typeface="+mj-lt"/>
                <a:ea typeface="+mn-ea"/>
              </a:rPr>
              <a:t>All teachers trained to teach online</a:t>
            </a:r>
          </a:p>
          <a:p>
            <a:pPr eaLnBrk="1" fontAlgn="auto" hangingPunct="1">
              <a:spcAft>
                <a:spcPts val="1200"/>
              </a:spcAft>
              <a:buFont typeface="Arial"/>
              <a:buChar char="•"/>
              <a:defRPr/>
            </a:pPr>
            <a:r>
              <a:rPr lang="en-US" dirty="0" smtClean="0">
                <a:latin typeface="+mj-lt"/>
                <a:ea typeface="+mn-ea"/>
              </a:rPr>
              <a:t>Blended Learning Environments</a:t>
            </a:r>
          </a:p>
          <a:p>
            <a:pPr eaLnBrk="1" fontAlgn="auto" hangingPunct="1">
              <a:spcAft>
                <a:spcPts val="1200"/>
              </a:spcAft>
              <a:buFont typeface="Arial"/>
              <a:buChar char="•"/>
              <a:defRPr/>
            </a:pPr>
            <a:r>
              <a:rPr lang="en-US" dirty="0" smtClean="0">
                <a:latin typeface="+mj-lt"/>
                <a:ea typeface="+mn-ea"/>
              </a:rPr>
              <a:t>E-Learning Weeks</a:t>
            </a:r>
          </a:p>
          <a:p>
            <a:pPr eaLnBrk="1" fontAlgn="auto" hangingPunct="1">
              <a:spcAft>
                <a:spcPts val="1200"/>
              </a:spcAft>
              <a:buFont typeface="Arial"/>
              <a:buNone/>
              <a:defRPr/>
            </a:pPr>
            <a:endParaRPr lang="en-US" dirty="0" smtClean="0">
              <a:ea typeface="+mn-ea"/>
            </a:endParaRPr>
          </a:p>
        </p:txBody>
      </p:sp>
      <p:pic>
        <p:nvPicPr>
          <p:cNvPr id="50179" name="Picture 1" descr="Description: Singapore students are seen here using their iPads during a language arts class in Nanyang Girls' High School. Apple's iPad and other tablet computers are replacing traditional note pads in some Asian schools and making the lives of thousands of students a whole lot eas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0" y="4394200"/>
            <a:ext cx="37020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5997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21733" y="6092822"/>
            <a:ext cx="9067800" cy="917575"/>
          </a:xfrm>
        </p:spPr>
        <p:txBody>
          <a:bodyPr rtlCol="0"/>
          <a:lstStyle/>
          <a:p>
            <a:pPr fontAlgn="auto">
              <a:spcAft>
                <a:spcPts val="0"/>
              </a:spcAft>
              <a:defRPr/>
            </a:pPr>
            <a:r>
              <a:rPr lang="en-US" sz="2800" dirty="0">
                <a:latin typeface="Arial Black"/>
                <a:cs typeface="Arial Black"/>
              </a:rPr>
              <a:t>i</a:t>
            </a:r>
            <a:r>
              <a:rPr lang="en-US" sz="2800" dirty="0" smtClean="0">
                <a:latin typeface="Arial Black"/>
                <a:cs typeface="Arial Black"/>
              </a:rPr>
              <a:t>NACOL Partners &amp; Members</a:t>
            </a:r>
            <a:endParaRPr lang="en-US" sz="2800" dirty="0">
              <a:latin typeface="Arial Black"/>
              <a:cs typeface="Arial Black"/>
            </a:endParaRPr>
          </a:p>
        </p:txBody>
      </p:sp>
      <p:sp>
        <p:nvSpPr>
          <p:cNvPr id="4" name="12-Point Star 3"/>
          <p:cNvSpPr/>
          <p:nvPr/>
        </p:nvSpPr>
        <p:spPr>
          <a:xfrm>
            <a:off x="7772400" y="685800"/>
            <a:ext cx="381000" cy="3810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19" name="12-Point Star 18"/>
          <p:cNvSpPr/>
          <p:nvPr/>
        </p:nvSpPr>
        <p:spPr>
          <a:xfrm>
            <a:off x="1600200" y="3276600"/>
            <a:ext cx="457200" cy="4572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20" name="12-Point Star 19"/>
          <p:cNvSpPr/>
          <p:nvPr/>
        </p:nvSpPr>
        <p:spPr>
          <a:xfrm>
            <a:off x="4267200" y="4038600"/>
            <a:ext cx="228600" cy="2286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21" name="12-Point Star 20"/>
          <p:cNvSpPr/>
          <p:nvPr/>
        </p:nvSpPr>
        <p:spPr>
          <a:xfrm>
            <a:off x="6248400" y="3429000"/>
            <a:ext cx="228600" cy="2286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22" name="12-Point Star 21"/>
          <p:cNvSpPr/>
          <p:nvPr/>
        </p:nvSpPr>
        <p:spPr>
          <a:xfrm>
            <a:off x="3861540" y="2446746"/>
            <a:ext cx="381000" cy="408612"/>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23" name="12-Point Star 22"/>
          <p:cNvSpPr/>
          <p:nvPr/>
        </p:nvSpPr>
        <p:spPr>
          <a:xfrm>
            <a:off x="3733800" y="4800599"/>
            <a:ext cx="381000" cy="417731"/>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24" name="12-Point Star 23"/>
          <p:cNvSpPr/>
          <p:nvPr/>
        </p:nvSpPr>
        <p:spPr>
          <a:xfrm>
            <a:off x="5181600" y="1698832"/>
            <a:ext cx="381000" cy="3048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25" name="12-Point Star 24"/>
          <p:cNvSpPr/>
          <p:nvPr/>
        </p:nvSpPr>
        <p:spPr>
          <a:xfrm>
            <a:off x="2209800" y="2475131"/>
            <a:ext cx="457200" cy="4572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26" name="12-Point Star 25"/>
          <p:cNvSpPr/>
          <p:nvPr/>
        </p:nvSpPr>
        <p:spPr>
          <a:xfrm>
            <a:off x="6400800" y="5105400"/>
            <a:ext cx="228600" cy="2286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27" name="12-Point Star 26"/>
          <p:cNvSpPr/>
          <p:nvPr/>
        </p:nvSpPr>
        <p:spPr>
          <a:xfrm>
            <a:off x="2286000" y="4648200"/>
            <a:ext cx="381000" cy="3810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28" name="12-Point Star 27"/>
          <p:cNvSpPr/>
          <p:nvPr/>
        </p:nvSpPr>
        <p:spPr>
          <a:xfrm>
            <a:off x="6248400" y="4191000"/>
            <a:ext cx="228600" cy="2286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29" name="12-Point Star 28"/>
          <p:cNvSpPr/>
          <p:nvPr/>
        </p:nvSpPr>
        <p:spPr>
          <a:xfrm>
            <a:off x="4953000" y="4724400"/>
            <a:ext cx="304800" cy="3048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30" name="12-Point Star 29"/>
          <p:cNvSpPr/>
          <p:nvPr/>
        </p:nvSpPr>
        <p:spPr>
          <a:xfrm>
            <a:off x="4800600" y="3429000"/>
            <a:ext cx="381000" cy="3810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31" name="12-Point Star 30"/>
          <p:cNvSpPr/>
          <p:nvPr/>
        </p:nvSpPr>
        <p:spPr>
          <a:xfrm>
            <a:off x="5141280" y="2288226"/>
            <a:ext cx="685800" cy="6858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32" name="12-Point Star 31"/>
          <p:cNvSpPr/>
          <p:nvPr/>
        </p:nvSpPr>
        <p:spPr>
          <a:xfrm>
            <a:off x="6629400" y="1371600"/>
            <a:ext cx="381000" cy="3810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33" name="12-Point Star 32"/>
          <p:cNvSpPr/>
          <p:nvPr/>
        </p:nvSpPr>
        <p:spPr>
          <a:xfrm>
            <a:off x="5029200" y="609600"/>
            <a:ext cx="533400" cy="5334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35" name="12-Point Star 34"/>
          <p:cNvSpPr/>
          <p:nvPr/>
        </p:nvSpPr>
        <p:spPr>
          <a:xfrm rot="553938">
            <a:off x="2074878" y="876699"/>
            <a:ext cx="1187463" cy="1235745"/>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36" name="12-Point Star 35"/>
          <p:cNvSpPr/>
          <p:nvPr/>
        </p:nvSpPr>
        <p:spPr>
          <a:xfrm rot="20632560">
            <a:off x="3019815" y="3076508"/>
            <a:ext cx="845009" cy="794698"/>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5" name="TextBox 4"/>
          <p:cNvSpPr txBox="1"/>
          <p:nvPr/>
        </p:nvSpPr>
        <p:spPr>
          <a:xfrm>
            <a:off x="1007370" y="1066800"/>
            <a:ext cx="1143000" cy="738664"/>
          </a:xfrm>
          <a:prstGeom prst="rect">
            <a:avLst/>
          </a:prstGeom>
          <a:noFill/>
        </p:spPr>
        <p:txBody>
          <a:bodyPr wrap="square" rtlCol="0">
            <a:spAutoFit/>
          </a:bodyPr>
          <a:lstStyle/>
          <a:p>
            <a:pPr algn="ctr" defTabSz="914400" fontAlgn="base">
              <a:spcBef>
                <a:spcPct val="0"/>
              </a:spcBef>
              <a:spcAft>
                <a:spcPct val="0"/>
              </a:spcAft>
            </a:pPr>
            <a:r>
              <a:rPr lang="en-US" sz="1400" dirty="0" smtClean="0">
                <a:solidFill>
                  <a:srgbClr val="FFFFFF"/>
                </a:solidFill>
                <a:latin typeface="Arial" charset="0"/>
              </a:rPr>
              <a:t>3,361 Teachers &amp; Educators</a:t>
            </a:r>
            <a:endParaRPr lang="en-US" sz="1400" dirty="0">
              <a:solidFill>
                <a:srgbClr val="FFFFFF"/>
              </a:solidFill>
              <a:latin typeface="Arial" charset="0"/>
            </a:endParaRPr>
          </a:p>
        </p:txBody>
      </p:sp>
      <p:sp>
        <p:nvSpPr>
          <p:cNvPr id="40" name="TextBox 39"/>
          <p:cNvSpPr txBox="1"/>
          <p:nvPr/>
        </p:nvSpPr>
        <p:spPr>
          <a:xfrm>
            <a:off x="3048000" y="3849469"/>
            <a:ext cx="1447800" cy="646331"/>
          </a:xfrm>
          <a:prstGeom prst="rect">
            <a:avLst/>
          </a:prstGeom>
          <a:noFill/>
        </p:spPr>
        <p:txBody>
          <a:bodyPr wrap="square" rtlCol="0">
            <a:spAutoFit/>
          </a:bodyPr>
          <a:lstStyle/>
          <a:p>
            <a:pPr algn="ctr" defTabSz="914400" fontAlgn="base">
              <a:spcBef>
                <a:spcPct val="0"/>
              </a:spcBef>
              <a:spcAft>
                <a:spcPct val="0"/>
              </a:spcAft>
            </a:pPr>
            <a:r>
              <a:rPr lang="en-US" sz="1200" dirty="0" smtClean="0">
                <a:solidFill>
                  <a:srgbClr val="FFFFFF"/>
                </a:solidFill>
                <a:latin typeface="Arial" charset="0"/>
              </a:rPr>
              <a:t>Regional Education Agencies</a:t>
            </a:r>
            <a:endParaRPr lang="en-US" sz="1200" dirty="0">
              <a:solidFill>
                <a:srgbClr val="FFFFFF"/>
              </a:solidFill>
              <a:latin typeface="Arial" charset="0"/>
            </a:endParaRPr>
          </a:p>
        </p:txBody>
      </p:sp>
      <p:sp>
        <p:nvSpPr>
          <p:cNvPr id="41" name="TextBox 40"/>
          <p:cNvSpPr txBox="1"/>
          <p:nvPr/>
        </p:nvSpPr>
        <p:spPr>
          <a:xfrm>
            <a:off x="2895600" y="2392965"/>
            <a:ext cx="990600" cy="461665"/>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Colleges &amp; Universities</a:t>
            </a:r>
            <a:endParaRPr lang="en-US" sz="1200" dirty="0">
              <a:solidFill>
                <a:srgbClr val="FFFFFF"/>
              </a:solidFill>
              <a:latin typeface="Arial" charset="0"/>
            </a:endParaRPr>
          </a:p>
        </p:txBody>
      </p:sp>
      <p:sp>
        <p:nvSpPr>
          <p:cNvPr id="42" name="TextBox 41"/>
          <p:cNvSpPr txBox="1"/>
          <p:nvPr/>
        </p:nvSpPr>
        <p:spPr>
          <a:xfrm>
            <a:off x="2324375" y="3185074"/>
            <a:ext cx="990600" cy="738664"/>
          </a:xfrm>
          <a:prstGeom prst="rect">
            <a:avLst/>
          </a:prstGeom>
          <a:noFill/>
        </p:spPr>
        <p:txBody>
          <a:bodyPr wrap="square" rtlCol="0">
            <a:spAutoFit/>
          </a:bodyPr>
          <a:lstStyle/>
          <a:p>
            <a:pPr defTabSz="914400" fontAlgn="base">
              <a:spcBef>
                <a:spcPct val="0"/>
              </a:spcBef>
              <a:spcAft>
                <a:spcPct val="0"/>
              </a:spcAft>
            </a:pPr>
            <a:r>
              <a:rPr lang="en-US" sz="1400" dirty="0" smtClean="0">
                <a:solidFill>
                  <a:srgbClr val="FFFFFF"/>
                </a:solidFill>
                <a:latin typeface="Arial" charset="0"/>
              </a:rPr>
              <a:t>Public School Districts</a:t>
            </a:r>
            <a:endParaRPr lang="en-US" sz="1400" dirty="0">
              <a:solidFill>
                <a:srgbClr val="FFFFFF"/>
              </a:solidFill>
              <a:latin typeface="Arial" charset="0"/>
            </a:endParaRPr>
          </a:p>
        </p:txBody>
      </p:sp>
      <p:sp>
        <p:nvSpPr>
          <p:cNvPr id="44" name="TextBox 43"/>
          <p:cNvSpPr txBox="1"/>
          <p:nvPr/>
        </p:nvSpPr>
        <p:spPr>
          <a:xfrm>
            <a:off x="6781800" y="5029200"/>
            <a:ext cx="1143000" cy="646331"/>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Private &amp; Independent Schools</a:t>
            </a:r>
            <a:endParaRPr lang="en-US" sz="1200" dirty="0">
              <a:solidFill>
                <a:srgbClr val="FFFFFF"/>
              </a:solidFill>
              <a:latin typeface="Arial" charset="0"/>
            </a:endParaRPr>
          </a:p>
        </p:txBody>
      </p:sp>
      <p:sp>
        <p:nvSpPr>
          <p:cNvPr id="45" name="TextBox 44"/>
          <p:cNvSpPr txBox="1"/>
          <p:nvPr/>
        </p:nvSpPr>
        <p:spPr>
          <a:xfrm>
            <a:off x="838200" y="3200400"/>
            <a:ext cx="990600" cy="646331"/>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Full-time Online Schools</a:t>
            </a:r>
            <a:endParaRPr lang="en-US" sz="1200" dirty="0">
              <a:solidFill>
                <a:srgbClr val="FFFFFF"/>
              </a:solidFill>
              <a:latin typeface="Arial" charset="0"/>
            </a:endParaRPr>
          </a:p>
        </p:txBody>
      </p:sp>
      <p:sp>
        <p:nvSpPr>
          <p:cNvPr id="46" name="TextBox 45"/>
          <p:cNvSpPr txBox="1"/>
          <p:nvPr/>
        </p:nvSpPr>
        <p:spPr>
          <a:xfrm>
            <a:off x="5791200" y="2409111"/>
            <a:ext cx="1066800" cy="523220"/>
          </a:xfrm>
          <a:prstGeom prst="rect">
            <a:avLst/>
          </a:prstGeom>
          <a:noFill/>
        </p:spPr>
        <p:txBody>
          <a:bodyPr wrap="square" rtlCol="0">
            <a:spAutoFit/>
          </a:bodyPr>
          <a:lstStyle/>
          <a:p>
            <a:pPr defTabSz="914400" fontAlgn="base">
              <a:spcBef>
                <a:spcPct val="0"/>
              </a:spcBef>
              <a:spcAft>
                <a:spcPct val="0"/>
              </a:spcAft>
            </a:pPr>
            <a:r>
              <a:rPr lang="en-US" sz="1400" dirty="0" smtClean="0">
                <a:solidFill>
                  <a:srgbClr val="FFFFFF"/>
                </a:solidFill>
                <a:latin typeface="Arial" charset="0"/>
              </a:rPr>
              <a:t>Non-profit/</a:t>
            </a:r>
          </a:p>
          <a:p>
            <a:pPr defTabSz="914400" fontAlgn="base">
              <a:spcBef>
                <a:spcPct val="0"/>
              </a:spcBef>
              <a:spcAft>
                <a:spcPct val="0"/>
              </a:spcAft>
            </a:pPr>
            <a:r>
              <a:rPr lang="en-US" sz="1400" dirty="0" smtClean="0">
                <a:solidFill>
                  <a:srgbClr val="FFFFFF"/>
                </a:solidFill>
                <a:latin typeface="Arial" charset="0"/>
              </a:rPr>
              <a:t>Associate</a:t>
            </a:r>
            <a:endParaRPr lang="en-US" sz="1400" dirty="0">
              <a:solidFill>
                <a:srgbClr val="FFFFFF"/>
              </a:solidFill>
              <a:latin typeface="Arial" charset="0"/>
            </a:endParaRPr>
          </a:p>
        </p:txBody>
      </p:sp>
      <p:sp>
        <p:nvSpPr>
          <p:cNvPr id="47" name="TextBox 46"/>
          <p:cNvSpPr txBox="1"/>
          <p:nvPr/>
        </p:nvSpPr>
        <p:spPr>
          <a:xfrm>
            <a:off x="1219200" y="2286000"/>
            <a:ext cx="990600" cy="646331"/>
          </a:xfrm>
          <a:prstGeom prst="rect">
            <a:avLst/>
          </a:prstGeom>
          <a:noFill/>
        </p:spPr>
        <p:txBody>
          <a:bodyPr wrap="square" rtlCol="0">
            <a:spAutoFit/>
          </a:bodyPr>
          <a:lstStyle/>
          <a:p>
            <a:pPr algn="ctr" defTabSz="914400" fontAlgn="base">
              <a:spcBef>
                <a:spcPct val="0"/>
              </a:spcBef>
              <a:spcAft>
                <a:spcPct val="0"/>
              </a:spcAft>
            </a:pPr>
            <a:r>
              <a:rPr lang="en-US" sz="1200" dirty="0" smtClean="0">
                <a:solidFill>
                  <a:srgbClr val="FFFFFF"/>
                </a:solidFill>
                <a:latin typeface="Arial" charset="0"/>
              </a:rPr>
              <a:t>State Virtual Schools</a:t>
            </a:r>
            <a:endParaRPr lang="en-US" sz="1200" dirty="0">
              <a:solidFill>
                <a:srgbClr val="FFFFFF"/>
              </a:solidFill>
              <a:latin typeface="Arial" charset="0"/>
            </a:endParaRPr>
          </a:p>
        </p:txBody>
      </p:sp>
      <p:sp>
        <p:nvSpPr>
          <p:cNvPr id="48" name="TextBox 47"/>
          <p:cNvSpPr txBox="1"/>
          <p:nvPr/>
        </p:nvSpPr>
        <p:spPr>
          <a:xfrm>
            <a:off x="5562600" y="1600200"/>
            <a:ext cx="685800" cy="461665"/>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Think Tanks</a:t>
            </a:r>
            <a:endParaRPr lang="en-US" sz="1200" dirty="0">
              <a:solidFill>
                <a:srgbClr val="FFFFFF"/>
              </a:solidFill>
              <a:latin typeface="Arial" charset="0"/>
            </a:endParaRPr>
          </a:p>
        </p:txBody>
      </p:sp>
      <p:sp>
        <p:nvSpPr>
          <p:cNvPr id="49" name="TextBox 48"/>
          <p:cNvSpPr txBox="1"/>
          <p:nvPr/>
        </p:nvSpPr>
        <p:spPr>
          <a:xfrm>
            <a:off x="3429000" y="5257800"/>
            <a:ext cx="1143000" cy="461665"/>
          </a:xfrm>
          <a:prstGeom prst="rect">
            <a:avLst/>
          </a:prstGeom>
          <a:noFill/>
        </p:spPr>
        <p:txBody>
          <a:bodyPr wrap="square" rtlCol="0">
            <a:spAutoFit/>
          </a:bodyPr>
          <a:lstStyle/>
          <a:p>
            <a:pPr algn="ctr" defTabSz="914400" fontAlgn="base">
              <a:spcBef>
                <a:spcPct val="0"/>
              </a:spcBef>
              <a:spcAft>
                <a:spcPct val="0"/>
              </a:spcAft>
            </a:pPr>
            <a:r>
              <a:rPr lang="en-US" sz="1200" dirty="0" smtClean="0">
                <a:solidFill>
                  <a:srgbClr val="FFFFFF"/>
                </a:solidFill>
                <a:latin typeface="Arial" charset="0"/>
              </a:rPr>
              <a:t>Researchers &amp; Evaluators</a:t>
            </a:r>
            <a:endParaRPr lang="en-US" sz="1200" dirty="0">
              <a:solidFill>
                <a:srgbClr val="FFFFFF"/>
              </a:solidFill>
              <a:latin typeface="Arial" charset="0"/>
            </a:endParaRPr>
          </a:p>
        </p:txBody>
      </p:sp>
      <p:sp>
        <p:nvSpPr>
          <p:cNvPr id="50" name="TextBox 49"/>
          <p:cNvSpPr txBox="1"/>
          <p:nvPr/>
        </p:nvSpPr>
        <p:spPr>
          <a:xfrm>
            <a:off x="4953000" y="4916269"/>
            <a:ext cx="1219200" cy="646331"/>
          </a:xfrm>
          <a:prstGeom prst="rect">
            <a:avLst/>
          </a:prstGeom>
          <a:noFill/>
        </p:spPr>
        <p:txBody>
          <a:bodyPr wrap="square" rtlCol="0">
            <a:spAutoFit/>
          </a:bodyPr>
          <a:lstStyle/>
          <a:p>
            <a:pPr algn="ctr" defTabSz="914400" fontAlgn="base">
              <a:spcBef>
                <a:spcPct val="0"/>
              </a:spcBef>
              <a:spcAft>
                <a:spcPct val="0"/>
              </a:spcAft>
            </a:pPr>
            <a:r>
              <a:rPr lang="en-US" sz="1200" dirty="0" smtClean="0">
                <a:solidFill>
                  <a:srgbClr val="FFFFFF"/>
                </a:solidFill>
                <a:latin typeface="Arial" charset="0"/>
              </a:rPr>
              <a:t>State Departments of Education</a:t>
            </a:r>
            <a:endParaRPr lang="en-US" sz="1200" dirty="0">
              <a:solidFill>
                <a:srgbClr val="FFFFFF"/>
              </a:solidFill>
              <a:latin typeface="Arial" charset="0"/>
            </a:endParaRPr>
          </a:p>
        </p:txBody>
      </p:sp>
      <p:sp>
        <p:nvSpPr>
          <p:cNvPr id="51" name="TextBox 50"/>
          <p:cNvSpPr txBox="1"/>
          <p:nvPr/>
        </p:nvSpPr>
        <p:spPr>
          <a:xfrm>
            <a:off x="5638800" y="533400"/>
            <a:ext cx="1219200" cy="523220"/>
          </a:xfrm>
          <a:prstGeom prst="rect">
            <a:avLst/>
          </a:prstGeom>
          <a:noFill/>
        </p:spPr>
        <p:txBody>
          <a:bodyPr wrap="square" rtlCol="0">
            <a:spAutoFit/>
          </a:bodyPr>
          <a:lstStyle/>
          <a:p>
            <a:pPr defTabSz="914400" fontAlgn="base">
              <a:spcBef>
                <a:spcPct val="0"/>
              </a:spcBef>
              <a:spcAft>
                <a:spcPct val="0"/>
              </a:spcAft>
            </a:pPr>
            <a:r>
              <a:rPr lang="en-US" sz="1400" dirty="0" smtClean="0">
                <a:solidFill>
                  <a:srgbClr val="FFFFFF"/>
                </a:solidFill>
                <a:latin typeface="Arial" charset="0"/>
              </a:rPr>
              <a:t>Philanthropy/Foundations</a:t>
            </a:r>
            <a:endParaRPr lang="en-US" sz="1400" dirty="0">
              <a:solidFill>
                <a:srgbClr val="FFFFFF"/>
              </a:solidFill>
              <a:latin typeface="Arial" charset="0"/>
            </a:endParaRPr>
          </a:p>
        </p:txBody>
      </p:sp>
      <p:sp>
        <p:nvSpPr>
          <p:cNvPr id="52" name="TextBox 51"/>
          <p:cNvSpPr txBox="1"/>
          <p:nvPr/>
        </p:nvSpPr>
        <p:spPr>
          <a:xfrm>
            <a:off x="7239000" y="4038600"/>
            <a:ext cx="1219200" cy="461665"/>
          </a:xfrm>
          <a:prstGeom prst="rect">
            <a:avLst/>
          </a:prstGeom>
          <a:noFill/>
        </p:spPr>
        <p:txBody>
          <a:bodyPr wrap="square" rtlCol="0">
            <a:spAutoFit/>
          </a:bodyPr>
          <a:lstStyle/>
          <a:p>
            <a:pPr algn="ctr" defTabSz="914400" fontAlgn="base">
              <a:spcBef>
                <a:spcPct val="0"/>
              </a:spcBef>
              <a:spcAft>
                <a:spcPct val="0"/>
              </a:spcAft>
            </a:pPr>
            <a:r>
              <a:rPr lang="en-US" sz="1200" dirty="0" smtClean="0">
                <a:solidFill>
                  <a:srgbClr val="FFFFFF"/>
                </a:solidFill>
                <a:latin typeface="Arial" charset="0"/>
              </a:rPr>
              <a:t>Tech Tools Providers</a:t>
            </a:r>
            <a:endParaRPr lang="en-US" sz="1200" dirty="0">
              <a:solidFill>
                <a:srgbClr val="FFFFFF"/>
              </a:solidFill>
              <a:latin typeface="Arial" charset="0"/>
            </a:endParaRPr>
          </a:p>
        </p:txBody>
      </p:sp>
      <p:sp>
        <p:nvSpPr>
          <p:cNvPr id="53" name="12-Point Star 52"/>
          <p:cNvSpPr/>
          <p:nvPr/>
        </p:nvSpPr>
        <p:spPr>
          <a:xfrm>
            <a:off x="3733800" y="381000"/>
            <a:ext cx="457200" cy="4572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54" name="TextBox 53"/>
          <p:cNvSpPr txBox="1"/>
          <p:nvPr/>
        </p:nvSpPr>
        <p:spPr>
          <a:xfrm>
            <a:off x="2971800" y="304800"/>
            <a:ext cx="990600" cy="461665"/>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Blended</a:t>
            </a:r>
          </a:p>
          <a:p>
            <a:pPr defTabSz="914400" fontAlgn="base">
              <a:spcBef>
                <a:spcPct val="0"/>
              </a:spcBef>
              <a:spcAft>
                <a:spcPct val="0"/>
              </a:spcAft>
            </a:pPr>
            <a:r>
              <a:rPr lang="en-US" sz="1200" dirty="0" smtClean="0">
                <a:solidFill>
                  <a:srgbClr val="FFFFFF"/>
                </a:solidFill>
                <a:latin typeface="Arial" charset="0"/>
              </a:rPr>
              <a:t>Schools</a:t>
            </a:r>
            <a:endParaRPr lang="en-US" sz="1200" dirty="0">
              <a:solidFill>
                <a:srgbClr val="FFFFFF"/>
              </a:solidFill>
              <a:latin typeface="Arial" charset="0"/>
            </a:endParaRPr>
          </a:p>
        </p:txBody>
      </p:sp>
      <p:sp>
        <p:nvSpPr>
          <p:cNvPr id="56" name="TextBox 55"/>
          <p:cNvSpPr txBox="1"/>
          <p:nvPr/>
        </p:nvSpPr>
        <p:spPr>
          <a:xfrm>
            <a:off x="1447800" y="4572000"/>
            <a:ext cx="990600" cy="646331"/>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Part-time Online Programs</a:t>
            </a:r>
            <a:endParaRPr lang="en-US" sz="1200" dirty="0">
              <a:solidFill>
                <a:srgbClr val="FFFFFF"/>
              </a:solidFill>
              <a:latin typeface="Arial" charset="0"/>
            </a:endParaRPr>
          </a:p>
        </p:txBody>
      </p:sp>
      <p:sp>
        <p:nvSpPr>
          <p:cNvPr id="57" name="TextBox 56"/>
          <p:cNvSpPr txBox="1"/>
          <p:nvPr/>
        </p:nvSpPr>
        <p:spPr>
          <a:xfrm>
            <a:off x="5257800" y="3254168"/>
            <a:ext cx="1143000" cy="830997"/>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Next Generation Learning Partners</a:t>
            </a:r>
            <a:endParaRPr lang="en-US" sz="1200" dirty="0">
              <a:solidFill>
                <a:srgbClr val="FFFFFF"/>
              </a:solidFill>
              <a:latin typeface="Arial" charset="0"/>
            </a:endParaRPr>
          </a:p>
        </p:txBody>
      </p:sp>
      <p:sp>
        <p:nvSpPr>
          <p:cNvPr id="58" name="TextBox 57"/>
          <p:cNvSpPr txBox="1"/>
          <p:nvPr/>
        </p:nvSpPr>
        <p:spPr>
          <a:xfrm>
            <a:off x="6629400" y="3352800"/>
            <a:ext cx="1219200" cy="461665"/>
          </a:xfrm>
          <a:prstGeom prst="rect">
            <a:avLst/>
          </a:prstGeom>
          <a:noFill/>
        </p:spPr>
        <p:txBody>
          <a:bodyPr wrap="square" rtlCol="0">
            <a:spAutoFit/>
          </a:bodyPr>
          <a:lstStyle/>
          <a:p>
            <a:pPr algn="ctr" defTabSz="914400" fontAlgn="base">
              <a:spcBef>
                <a:spcPct val="0"/>
              </a:spcBef>
              <a:spcAft>
                <a:spcPct val="0"/>
              </a:spcAft>
            </a:pPr>
            <a:r>
              <a:rPr lang="en-US" sz="1200" dirty="0" smtClean="0">
                <a:solidFill>
                  <a:srgbClr val="FFFFFF"/>
                </a:solidFill>
                <a:latin typeface="Arial" charset="0"/>
              </a:rPr>
              <a:t>Online Content Providers</a:t>
            </a:r>
            <a:endParaRPr lang="en-US" sz="1200" dirty="0">
              <a:solidFill>
                <a:srgbClr val="FFFFFF"/>
              </a:solidFill>
              <a:latin typeface="Arial" charset="0"/>
            </a:endParaRPr>
          </a:p>
        </p:txBody>
      </p:sp>
      <p:sp>
        <p:nvSpPr>
          <p:cNvPr id="59" name="12-Point Star 58"/>
          <p:cNvSpPr/>
          <p:nvPr/>
        </p:nvSpPr>
        <p:spPr>
          <a:xfrm>
            <a:off x="7162800" y="4191000"/>
            <a:ext cx="152400" cy="1524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60" name="TextBox 59"/>
          <p:cNvSpPr txBox="1"/>
          <p:nvPr/>
        </p:nvSpPr>
        <p:spPr>
          <a:xfrm>
            <a:off x="6096000" y="4495800"/>
            <a:ext cx="685800" cy="461665"/>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CMOs/EMOs</a:t>
            </a:r>
            <a:endParaRPr lang="en-US" sz="1200" dirty="0">
              <a:solidFill>
                <a:srgbClr val="FFFFFF"/>
              </a:solidFill>
              <a:latin typeface="Arial" charset="0"/>
            </a:endParaRPr>
          </a:p>
        </p:txBody>
      </p:sp>
      <p:sp>
        <p:nvSpPr>
          <p:cNvPr id="63" name="TextBox 62"/>
          <p:cNvSpPr txBox="1"/>
          <p:nvPr/>
        </p:nvSpPr>
        <p:spPr>
          <a:xfrm>
            <a:off x="6400800" y="1824335"/>
            <a:ext cx="1447800" cy="461665"/>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International Programs</a:t>
            </a:r>
            <a:endParaRPr lang="en-US" sz="1200" dirty="0">
              <a:solidFill>
                <a:srgbClr val="FFFFFF"/>
              </a:solidFill>
              <a:latin typeface="Arial" charset="0"/>
            </a:endParaRPr>
          </a:p>
        </p:txBody>
      </p:sp>
      <p:sp>
        <p:nvSpPr>
          <p:cNvPr id="65" name="TextBox 64"/>
          <p:cNvSpPr txBox="1"/>
          <p:nvPr/>
        </p:nvSpPr>
        <p:spPr>
          <a:xfrm>
            <a:off x="7696200" y="1143000"/>
            <a:ext cx="914400" cy="276999"/>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Parents</a:t>
            </a:r>
            <a:endParaRPr lang="en-US" sz="1200" dirty="0">
              <a:solidFill>
                <a:srgbClr val="FFFFFF"/>
              </a:solidFill>
              <a:latin typeface="Arial" charset="0"/>
            </a:endParaRPr>
          </a:p>
        </p:txBody>
      </p:sp>
      <p:sp>
        <p:nvSpPr>
          <p:cNvPr id="66" name="12-Point Star 65"/>
          <p:cNvSpPr/>
          <p:nvPr/>
        </p:nvSpPr>
        <p:spPr>
          <a:xfrm>
            <a:off x="7315200" y="2590800"/>
            <a:ext cx="457200" cy="4572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67" name="TextBox 66"/>
          <p:cNvSpPr txBox="1"/>
          <p:nvPr/>
        </p:nvSpPr>
        <p:spPr>
          <a:xfrm>
            <a:off x="7848600" y="2590800"/>
            <a:ext cx="533400" cy="276999"/>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OER</a:t>
            </a:r>
            <a:endParaRPr lang="en-US" sz="1200" dirty="0">
              <a:solidFill>
                <a:srgbClr val="FFFFFF"/>
              </a:solidFill>
              <a:latin typeface="Arial" charset="0"/>
            </a:endParaRPr>
          </a:p>
        </p:txBody>
      </p:sp>
      <p:sp>
        <p:nvSpPr>
          <p:cNvPr id="71" name="12-Point Star 70"/>
          <p:cNvSpPr/>
          <p:nvPr/>
        </p:nvSpPr>
        <p:spPr>
          <a:xfrm>
            <a:off x="7620000" y="1828800"/>
            <a:ext cx="152400" cy="1524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72" name="TextBox 71"/>
          <p:cNvSpPr txBox="1"/>
          <p:nvPr/>
        </p:nvSpPr>
        <p:spPr>
          <a:xfrm>
            <a:off x="7848600" y="1676400"/>
            <a:ext cx="914400" cy="461665"/>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Policy Makers</a:t>
            </a:r>
            <a:endParaRPr lang="en-US" sz="1200" dirty="0">
              <a:solidFill>
                <a:srgbClr val="FFFFFF"/>
              </a:solidFill>
              <a:latin typeface="Arial" charset="0"/>
            </a:endParaRPr>
          </a:p>
        </p:txBody>
      </p:sp>
      <p:sp>
        <p:nvSpPr>
          <p:cNvPr id="73" name="TextBox 72"/>
          <p:cNvSpPr txBox="1"/>
          <p:nvPr/>
        </p:nvSpPr>
        <p:spPr>
          <a:xfrm>
            <a:off x="7696200" y="4648200"/>
            <a:ext cx="914400" cy="461665"/>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Tutoring/Services</a:t>
            </a:r>
            <a:endParaRPr lang="en-US" sz="1200" dirty="0">
              <a:solidFill>
                <a:srgbClr val="FFFFFF"/>
              </a:solidFill>
              <a:latin typeface="Arial" charset="0"/>
            </a:endParaRPr>
          </a:p>
        </p:txBody>
      </p:sp>
      <p:sp>
        <p:nvSpPr>
          <p:cNvPr id="74" name="12-Point Star 73"/>
          <p:cNvSpPr/>
          <p:nvPr/>
        </p:nvSpPr>
        <p:spPr>
          <a:xfrm>
            <a:off x="7391400" y="4648200"/>
            <a:ext cx="228600" cy="2286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55" name="12-Point Star 54"/>
          <p:cNvSpPr/>
          <p:nvPr/>
        </p:nvSpPr>
        <p:spPr>
          <a:xfrm rot="20632560">
            <a:off x="4037536" y="1207303"/>
            <a:ext cx="845009" cy="794698"/>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62" name="TextBox 61"/>
          <p:cNvSpPr txBox="1"/>
          <p:nvPr/>
        </p:nvSpPr>
        <p:spPr>
          <a:xfrm>
            <a:off x="3367350" y="1438454"/>
            <a:ext cx="990600" cy="523220"/>
          </a:xfrm>
          <a:prstGeom prst="rect">
            <a:avLst/>
          </a:prstGeom>
          <a:noFill/>
        </p:spPr>
        <p:txBody>
          <a:bodyPr wrap="square" rtlCol="0">
            <a:spAutoFit/>
          </a:bodyPr>
          <a:lstStyle/>
          <a:p>
            <a:pPr defTabSz="914400" fontAlgn="base">
              <a:spcBef>
                <a:spcPct val="0"/>
              </a:spcBef>
              <a:spcAft>
                <a:spcPct val="0"/>
              </a:spcAft>
            </a:pPr>
            <a:r>
              <a:rPr lang="en-US" sz="1400" dirty="0" smtClean="0">
                <a:solidFill>
                  <a:srgbClr val="FFFFFF"/>
                </a:solidFill>
                <a:latin typeface="Arial" charset="0"/>
              </a:rPr>
              <a:t>Charter Schools</a:t>
            </a:r>
            <a:endParaRPr lang="en-US" sz="1400" dirty="0">
              <a:solidFill>
                <a:srgbClr val="FFFFFF"/>
              </a:solidFill>
              <a:latin typeface="Arial" charset="0"/>
            </a:endParaRPr>
          </a:p>
        </p:txBody>
      </p:sp>
      <p:sp>
        <p:nvSpPr>
          <p:cNvPr id="64" name="12-Point Star 63"/>
          <p:cNvSpPr/>
          <p:nvPr/>
        </p:nvSpPr>
        <p:spPr>
          <a:xfrm>
            <a:off x="4267200" y="3048000"/>
            <a:ext cx="381000" cy="381000"/>
          </a:xfrm>
          <a:prstGeom prst="star12">
            <a:avLst/>
          </a:prstGeom>
          <a:solidFill>
            <a:srgbClr val="FFFFFF"/>
          </a:solidFill>
          <a:effectLst>
            <a:glow rad="101600">
              <a:srgbClr val="FFFFFF">
                <a:alpha val="3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000000"/>
              </a:solidFill>
              <a:latin typeface="Calibri"/>
            </a:endParaRPr>
          </a:p>
        </p:txBody>
      </p:sp>
      <p:sp>
        <p:nvSpPr>
          <p:cNvPr id="68" name="TextBox 67"/>
          <p:cNvSpPr txBox="1"/>
          <p:nvPr/>
        </p:nvSpPr>
        <p:spPr>
          <a:xfrm>
            <a:off x="4528350" y="3017850"/>
            <a:ext cx="1447800" cy="276999"/>
          </a:xfrm>
          <a:prstGeom prst="rect">
            <a:avLst/>
          </a:prstGeom>
          <a:noFill/>
        </p:spPr>
        <p:txBody>
          <a:bodyPr wrap="square" rtlCol="0">
            <a:spAutoFit/>
          </a:bodyPr>
          <a:lstStyle/>
          <a:p>
            <a:pPr defTabSz="914400" fontAlgn="base">
              <a:spcBef>
                <a:spcPct val="0"/>
              </a:spcBef>
              <a:spcAft>
                <a:spcPct val="0"/>
              </a:spcAft>
            </a:pPr>
            <a:r>
              <a:rPr lang="en-US" sz="1200" dirty="0" smtClean="0">
                <a:solidFill>
                  <a:srgbClr val="FFFFFF"/>
                </a:solidFill>
                <a:latin typeface="Arial" charset="0"/>
              </a:rPr>
              <a:t>TA Providers</a:t>
            </a:r>
            <a:endParaRPr lang="en-US" sz="1200" dirty="0">
              <a:solidFill>
                <a:srgbClr val="FFFFFF"/>
              </a:solidFill>
              <a:latin typeface="Arial" charset="0"/>
            </a:endParaRPr>
          </a:p>
        </p:txBody>
      </p:sp>
    </p:spTree>
    <p:extLst>
      <p:ext uri="{BB962C8B-B14F-4D97-AF65-F5344CB8AC3E}">
        <p14:creationId xmlns:p14="http://schemas.microsoft.com/office/powerpoint/2010/main" val="1442323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1216025"/>
            <a:ext cx="7043738" cy="963613"/>
          </a:xfrm>
        </p:spPr>
        <p:txBody>
          <a:bodyPr rtlCol="0">
            <a:normAutofit fontScale="90000"/>
          </a:bodyPr>
          <a:lstStyle/>
          <a:p>
            <a:pPr algn="ctr" eaLnBrk="1" fontAlgn="auto" hangingPunct="1">
              <a:spcAft>
                <a:spcPts val="0"/>
              </a:spcAft>
              <a:defRPr/>
            </a:pPr>
            <a:r>
              <a:rPr lang="en-US" sz="4800" dirty="0">
                <a:ea typeface="ＭＳ Ｐゴシック" pitchFamily="34" charset="-128"/>
                <a:cs typeface="Arial" charset="0"/>
              </a:rPr>
              <a:t>Trends in Education: Next Generation Models of Online and Blended Learning</a:t>
            </a:r>
            <a:endParaRPr lang="en-US" sz="5400" dirty="0">
              <a:ea typeface="+mj-ea"/>
            </a:endParaRPr>
          </a:p>
        </p:txBody>
      </p:sp>
    </p:spTree>
    <p:extLst>
      <p:ext uri="{BB962C8B-B14F-4D97-AF65-F5344CB8AC3E}">
        <p14:creationId xmlns:p14="http://schemas.microsoft.com/office/powerpoint/2010/main" val="32240771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782" y="330660"/>
            <a:ext cx="8740142" cy="1143000"/>
          </a:xfrm>
        </p:spPr>
        <p:txBody>
          <a:bodyPr/>
          <a:lstStyle/>
          <a:p>
            <a:r>
              <a:rPr lang="en-US" sz="3800" dirty="0" smtClean="0"/>
              <a:t>Personalized Learning 4 Attributes</a:t>
            </a:r>
            <a:br>
              <a:rPr lang="en-US" sz="3800" dirty="0" smtClean="0"/>
            </a:br>
            <a:r>
              <a:rPr lang="en-US" sz="2200" i="1" dirty="0" smtClean="0"/>
              <a:t>(From Scott </a:t>
            </a:r>
            <a:r>
              <a:rPr lang="en-US" sz="2200" i="1" dirty="0"/>
              <a:t>Benson, </a:t>
            </a:r>
            <a:r>
              <a:rPr lang="en-US" sz="2200" i="1" dirty="0" smtClean="0"/>
              <a:t>BMGF)</a:t>
            </a:r>
            <a:endParaRPr lang="en-US" sz="2200" i="1" dirty="0"/>
          </a:p>
        </p:txBody>
      </p:sp>
      <p:sp>
        <p:nvSpPr>
          <p:cNvPr id="3" name="Content Placeholder 2"/>
          <p:cNvSpPr>
            <a:spLocks noGrp="1"/>
          </p:cNvSpPr>
          <p:nvPr>
            <p:ph idx="1"/>
          </p:nvPr>
        </p:nvSpPr>
        <p:spPr>
          <a:xfrm>
            <a:off x="457199" y="1264068"/>
            <a:ext cx="8394995" cy="4525963"/>
          </a:xfrm>
        </p:spPr>
        <p:txBody>
          <a:bodyPr/>
          <a:lstStyle/>
          <a:p>
            <a:r>
              <a:rPr lang="en-US" sz="2800" dirty="0" smtClean="0"/>
              <a:t>Four essential </a:t>
            </a:r>
            <a:r>
              <a:rPr lang="en-US" sz="2800" dirty="0"/>
              <a:t>attributes for a personalized learning </a:t>
            </a:r>
            <a:r>
              <a:rPr lang="en-US" sz="2800" dirty="0" smtClean="0"/>
              <a:t>model: </a:t>
            </a:r>
            <a:endParaRPr lang="en-US" sz="2800" dirty="0"/>
          </a:p>
          <a:p>
            <a:pPr lvl="1"/>
            <a:r>
              <a:rPr lang="en-US" sz="2000" dirty="0"/>
              <a:t>Learner Profiles: Captures individual skills, gaps, strengths, weaknesses, interests &amp; aspirations of each student. </a:t>
            </a:r>
          </a:p>
          <a:p>
            <a:pPr lvl="1"/>
            <a:r>
              <a:rPr lang="en-US" sz="2000" dirty="0"/>
              <a:t>Personal Learning Paths: Each student has learning goals &amp; objectives. Learning experiences are diverse and matched to the individual needs of students. </a:t>
            </a:r>
          </a:p>
          <a:p>
            <a:pPr lvl="1"/>
            <a:r>
              <a:rPr lang="en-US" sz="2000" dirty="0"/>
              <a:t>Flexible Learning Environment: Multiple instructional delivery approaches that continuously optimize available resources in support of student learning. </a:t>
            </a:r>
          </a:p>
          <a:p>
            <a:pPr lvl="1"/>
            <a:r>
              <a:rPr lang="en-US" sz="2000" dirty="0" smtClean="0"/>
              <a:t>Individual </a:t>
            </a:r>
            <a:r>
              <a:rPr lang="en-US" sz="2000" dirty="0"/>
              <a:t>Mastery: Continually assesses student progress against clearly defined standards &amp; goals. Students advance based on demonstrated mastery. </a:t>
            </a:r>
          </a:p>
          <a:p>
            <a:pPr marL="914400" lvl="2" indent="0">
              <a:buNone/>
            </a:pPr>
            <a:endParaRPr lang="en-US" dirty="0"/>
          </a:p>
        </p:txBody>
      </p:sp>
    </p:spTree>
    <p:extLst>
      <p:ext uri="{BB962C8B-B14F-4D97-AF65-F5344CB8AC3E}">
        <p14:creationId xmlns:p14="http://schemas.microsoft.com/office/powerpoint/2010/main" val="36218796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txBox="1">
            <a:spLocks noChangeArrowheads="1"/>
          </p:cNvSpPr>
          <p:nvPr/>
        </p:nvSpPr>
        <p:spPr bwMode="auto">
          <a:xfrm>
            <a:off x="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a:solidFill>
                  <a:srgbClr val="000000"/>
                </a:solidFill>
                <a:cs typeface="Calibri" charset="0"/>
                <a:sym typeface="Arial Unicode MS" charset="0"/>
              </a:rPr>
              <a:t>Blended learning</a:t>
            </a:r>
          </a:p>
        </p:txBody>
      </p:sp>
      <p:sp>
        <p:nvSpPr>
          <p:cNvPr id="53250" name="Rectangle 1"/>
          <p:cNvSpPr txBox="1">
            <a:spLocks noChangeArrowheads="1"/>
          </p:cNvSpPr>
          <p:nvPr/>
        </p:nvSpPr>
        <p:spPr bwMode="auto">
          <a:xfrm>
            <a:off x="2538413" y="1309688"/>
            <a:ext cx="5949950"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000000"/>
                </a:solidFill>
                <a:cs typeface="Calibri" charset="0"/>
                <a:sym typeface="Arial Unicode MS" charset="0"/>
              </a:rPr>
              <a:t>A formal education program in which a student learns at least in part through online learning, with some element of student control over time, place, path and/or pace</a:t>
            </a:r>
          </a:p>
          <a:p>
            <a:pPr algn="ctr" defTabSz="914400" eaLnBrk="1" hangingPunct="1"/>
            <a:endParaRPr lang="en-US">
              <a:solidFill>
                <a:srgbClr val="000000"/>
              </a:solidFill>
              <a:cs typeface="Calibri" charset="0"/>
              <a:sym typeface="Arial Unicode MS" charset="0"/>
            </a:endParaRPr>
          </a:p>
        </p:txBody>
      </p:sp>
      <p:sp>
        <p:nvSpPr>
          <p:cNvPr id="53251" name="Rectangle 1"/>
          <p:cNvSpPr txBox="1">
            <a:spLocks noChangeArrowheads="1"/>
          </p:cNvSpPr>
          <p:nvPr/>
        </p:nvSpPr>
        <p:spPr bwMode="auto">
          <a:xfrm>
            <a:off x="2538413" y="2619375"/>
            <a:ext cx="91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i="1">
                <a:solidFill>
                  <a:srgbClr val="000000"/>
                </a:solidFill>
                <a:cs typeface="Calibri" charset="0"/>
                <a:sym typeface="Arial Unicode MS" charset="0"/>
              </a:rPr>
              <a:t>and</a:t>
            </a:r>
          </a:p>
        </p:txBody>
      </p:sp>
      <p:cxnSp>
        <p:nvCxnSpPr>
          <p:cNvPr id="9" name="Straight Connector 8"/>
          <p:cNvCxnSpPr/>
          <p:nvPr/>
        </p:nvCxnSpPr>
        <p:spPr>
          <a:xfrm>
            <a:off x="0" y="990600"/>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3253" name="Picture 2" descr="H:\My Documents\SF - FoL\Icons\school_ho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3" y="3748088"/>
            <a:ext cx="187483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3" descr="H:\My Documents\SF - FoL\Icons\computer_cmy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46175"/>
            <a:ext cx="187483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1"/>
          <p:cNvSpPr txBox="1">
            <a:spLocks noChangeArrowheads="1"/>
          </p:cNvSpPr>
          <p:nvPr/>
        </p:nvSpPr>
        <p:spPr bwMode="auto">
          <a:xfrm>
            <a:off x="2538413" y="4068763"/>
            <a:ext cx="5797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dirty="0">
                <a:solidFill>
                  <a:srgbClr val="000000"/>
                </a:solidFill>
                <a:cs typeface="Calibri" charset="0"/>
                <a:sym typeface="Arial Unicode MS" charset="0"/>
              </a:rPr>
              <a:t>at least in part in a supervised brick-and-mortar location away from home, and </a:t>
            </a:r>
            <a:r>
              <a:rPr lang="en-US" dirty="0" smtClean="0"/>
              <a:t>the </a:t>
            </a:r>
            <a:r>
              <a:rPr lang="en-US" dirty="0"/>
              <a:t>modalities along each student’s learning path within a course or subject are connected to provide an integrated learning experience.</a:t>
            </a:r>
            <a:endParaRPr lang="en-US" dirty="0">
              <a:solidFill>
                <a:srgbClr val="000000"/>
              </a:solidFill>
              <a:cs typeface="Calibri" charset="0"/>
              <a:sym typeface="Arial Unicode MS" charset="0"/>
            </a:endParaRPr>
          </a:p>
        </p:txBody>
      </p:sp>
      <p:sp>
        <p:nvSpPr>
          <p:cNvPr id="53256" name="TextBox 1"/>
          <p:cNvSpPr txBox="1">
            <a:spLocks noChangeArrowheads="1"/>
          </p:cNvSpPr>
          <p:nvPr/>
        </p:nvSpPr>
        <p:spPr bwMode="auto">
          <a:xfrm>
            <a:off x="6578600" y="5475288"/>
            <a:ext cx="2249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(Horn &amp; Staker, 2013)</a:t>
            </a:r>
            <a:endParaRPr lang="en-US" sz="1800">
              <a:solidFill>
                <a:srgbClr val="000000"/>
              </a:solidFill>
              <a:cs typeface="Calibri" charset="0"/>
              <a:sym typeface="Arial Unicode MS" charset="0"/>
            </a:endParaRPr>
          </a:p>
        </p:txBody>
      </p:sp>
    </p:spTree>
    <p:custDataLst>
      <p:tags r:id="rId1"/>
    </p:custDataLst>
    <p:extLst>
      <p:ext uri="{BB962C8B-B14F-4D97-AF65-F5344CB8AC3E}">
        <p14:creationId xmlns:p14="http://schemas.microsoft.com/office/powerpoint/2010/main" val="34283322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t="6096"/>
          <a:stretch>
            <a:fillRect/>
          </a:stretch>
        </p:blipFill>
        <p:spPr bwMode="auto">
          <a:xfrm>
            <a:off x="0" y="1066800"/>
            <a:ext cx="9144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5" name="Straight Connector 4"/>
          <p:cNvCxnSpPr/>
          <p:nvPr/>
        </p:nvCxnSpPr>
        <p:spPr>
          <a:xfrm>
            <a:off x="0" y="1066800"/>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6323" name="Rectangle 1"/>
          <p:cNvSpPr txBox="1">
            <a:spLocks noChangeArrowheads="1"/>
          </p:cNvSpPr>
          <p:nvPr/>
        </p:nvSpPr>
        <p:spPr bwMode="auto">
          <a:xfrm>
            <a:off x="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a:solidFill>
                  <a:srgbClr val="000000"/>
                </a:solidFill>
                <a:cs typeface="Calibri" charset="0"/>
                <a:sym typeface="Arial Unicode MS" charset="0"/>
              </a:rPr>
              <a:t>Tech-rich = blended</a:t>
            </a:r>
          </a:p>
        </p:txBody>
      </p:sp>
      <p:pic>
        <p:nvPicPr>
          <p:cNvPr id="4301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4988" y="5116513"/>
            <a:ext cx="1243012"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14"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9038" y="4343400"/>
            <a:ext cx="1069975"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15"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9600" y="3962400"/>
            <a:ext cx="8969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16"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4713" y="3962400"/>
            <a:ext cx="80962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17"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3250" y="3848100"/>
            <a:ext cx="5826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18"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5188" y="3462338"/>
            <a:ext cx="58261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19"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6400" y="3714750"/>
            <a:ext cx="5810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20"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8888" y="3848100"/>
            <a:ext cx="70802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21" name="Picture 3"/>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4095750"/>
            <a:ext cx="8509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22" name="Picture 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63" y="4540250"/>
            <a:ext cx="1023937"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23"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8575" y="3714750"/>
            <a:ext cx="5810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24"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4413" y="4270375"/>
            <a:ext cx="10699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2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4724400"/>
            <a:ext cx="1243013"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3026" name="Picture 4"/>
          <p:cNvPicPr>
            <a:picLocks noChangeAspect="1" noChangeArrowheads="1"/>
          </p:cNvPicPr>
          <p:nvPr/>
        </p:nvPicPr>
        <p:blipFill>
          <a:blip r:embed="rId12">
            <a:clrChange>
              <a:clrFrom>
                <a:srgbClr val="E4DA93"/>
              </a:clrFrom>
              <a:clrTo>
                <a:srgbClr val="E4DA93">
                  <a:alpha val="0"/>
                </a:srgbClr>
              </a:clrTo>
            </a:clrChange>
            <a:extLst>
              <a:ext uri="{28A0092B-C50C-407E-A947-70E740481C1C}">
                <a14:useLocalDpi xmlns:a14="http://schemas.microsoft.com/office/drawing/2010/main" val="0"/>
              </a:ext>
            </a:extLst>
          </a:blip>
          <a:srcRect t="20915"/>
          <a:stretch>
            <a:fillRect/>
          </a:stretch>
        </p:blipFill>
        <p:spPr bwMode="auto">
          <a:xfrm>
            <a:off x="2482850" y="1404938"/>
            <a:ext cx="3471863" cy="274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3" name="Straight Connector 2"/>
          <p:cNvCxnSpPr/>
          <p:nvPr/>
        </p:nvCxnSpPr>
        <p:spPr>
          <a:xfrm flipH="1">
            <a:off x="1524000" y="228600"/>
            <a:ext cx="1524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265822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8"/>
          <p:cNvSpPr txBox="1">
            <a:spLocks noChangeArrowheads="1"/>
          </p:cNvSpPr>
          <p:nvPr/>
        </p:nvSpPr>
        <p:spPr bwMode="auto">
          <a:xfrm>
            <a:off x="-304800" y="1514475"/>
            <a:ext cx="289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t>Rotation</a:t>
            </a:r>
          </a:p>
        </p:txBody>
      </p:sp>
      <p:sp>
        <p:nvSpPr>
          <p:cNvPr id="10" name="Rounded Rectangle 9"/>
          <p:cNvSpPr/>
          <p:nvPr/>
        </p:nvSpPr>
        <p:spPr>
          <a:xfrm>
            <a:off x="30163" y="1438275"/>
            <a:ext cx="2179637" cy="706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descr="C:\Users\Heather\Dropbox\Innosight Institute\Hybrid Schools\Michael Review\FINAL\Photos\Capital Area Online Learning Association.jpg"/>
          <p:cNvPicPr>
            <a:picLocks noChangeAspect="1" noChangeArrowheads="1"/>
          </p:cNvPicPr>
          <p:nvPr/>
        </p:nvPicPr>
        <p:blipFill>
          <a:blip r:embed="rId2">
            <a:extLst>
              <a:ext uri="{28A0092B-C50C-407E-A947-70E740481C1C}">
                <a14:useLocalDpi xmlns:a14="http://schemas.microsoft.com/office/drawing/2010/main" val="0"/>
              </a:ext>
            </a:extLst>
          </a:blip>
          <a:srcRect l="56679" t="694" r="6242" b="8813"/>
          <a:stretch>
            <a:fillRect/>
          </a:stretch>
        </p:blipFill>
        <p:spPr bwMode="auto">
          <a:xfrm>
            <a:off x="4687888" y="2276475"/>
            <a:ext cx="2139950"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Heather\Dropbox\Innosight Institute\Hybrid Schools\Michael Review\FINAL\Photos\Fairmont Prep.JPG"/>
          <p:cNvPicPr>
            <a:picLocks noChangeAspect="1" noChangeArrowheads="1"/>
          </p:cNvPicPr>
          <p:nvPr/>
        </p:nvPicPr>
        <p:blipFill>
          <a:blip r:embed="rId3">
            <a:extLst>
              <a:ext uri="{28A0092B-C50C-407E-A947-70E740481C1C}">
                <a14:useLocalDpi xmlns:a14="http://schemas.microsoft.com/office/drawing/2010/main" val="0"/>
              </a:ext>
            </a:extLst>
          </a:blip>
          <a:srcRect l="6647" r="8212" b="2924"/>
          <a:stretch>
            <a:fillRect/>
          </a:stretch>
        </p:blipFill>
        <p:spPr bwMode="auto">
          <a:xfrm>
            <a:off x="7002463" y="2276475"/>
            <a:ext cx="21415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Users\Heather\Downloads\Students at work 2010 008.jpg"/>
          <p:cNvPicPr>
            <a:picLocks noChangeAspect="1" noChangeArrowheads="1"/>
          </p:cNvPicPr>
          <p:nvPr/>
        </p:nvPicPr>
        <p:blipFill>
          <a:blip r:embed="rId4">
            <a:extLst>
              <a:ext uri="{28A0092B-C50C-407E-A947-70E740481C1C}">
                <a14:useLocalDpi xmlns:a14="http://schemas.microsoft.com/office/drawing/2010/main" val="0"/>
              </a:ext>
            </a:extLst>
          </a:blip>
          <a:srcRect l="46899" t="48172" r="30260" b="3069"/>
          <a:stretch>
            <a:fillRect/>
          </a:stretch>
        </p:blipFill>
        <p:spPr bwMode="auto">
          <a:xfrm>
            <a:off x="2316163" y="2276475"/>
            <a:ext cx="21796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2316163" y="1438275"/>
            <a:ext cx="2179637" cy="706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ounded Rectangle 14"/>
          <p:cNvSpPr/>
          <p:nvPr/>
        </p:nvSpPr>
        <p:spPr>
          <a:xfrm>
            <a:off x="4648200" y="1438275"/>
            <a:ext cx="2179638" cy="706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le 15"/>
          <p:cNvSpPr/>
          <p:nvPr/>
        </p:nvSpPr>
        <p:spPr>
          <a:xfrm>
            <a:off x="6943725" y="1438275"/>
            <a:ext cx="2181225" cy="706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353" name="TextBox 16"/>
          <p:cNvSpPr txBox="1">
            <a:spLocks noChangeArrowheads="1"/>
          </p:cNvSpPr>
          <p:nvPr/>
        </p:nvSpPr>
        <p:spPr bwMode="auto">
          <a:xfrm>
            <a:off x="1981200" y="1514475"/>
            <a:ext cx="289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t>Flex</a:t>
            </a:r>
          </a:p>
        </p:txBody>
      </p:sp>
      <p:sp>
        <p:nvSpPr>
          <p:cNvPr id="57354" name="TextBox 17"/>
          <p:cNvSpPr txBox="1">
            <a:spLocks noChangeArrowheads="1"/>
          </p:cNvSpPr>
          <p:nvPr/>
        </p:nvSpPr>
        <p:spPr bwMode="auto">
          <a:xfrm>
            <a:off x="4291013" y="1514475"/>
            <a:ext cx="289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t>A La Carte Model</a:t>
            </a:r>
          </a:p>
        </p:txBody>
      </p:sp>
      <p:sp>
        <p:nvSpPr>
          <p:cNvPr id="57355" name="TextBox 18"/>
          <p:cNvSpPr txBox="1">
            <a:spLocks noChangeArrowheads="1"/>
          </p:cNvSpPr>
          <p:nvPr/>
        </p:nvSpPr>
        <p:spPr bwMode="auto">
          <a:xfrm>
            <a:off x="6586538" y="1514475"/>
            <a:ext cx="289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t>Enriched Virtual</a:t>
            </a:r>
          </a:p>
        </p:txBody>
      </p:sp>
      <p:pic>
        <p:nvPicPr>
          <p:cNvPr id="20" name="Picture 2" descr="C:\Users\Heather\Dropbox\Innosight Institute\Hybrid Schools\Michael Review\FINAL\Photos\Hoosier Academies.jpg"/>
          <p:cNvPicPr>
            <a:picLocks noChangeAspect="1" noChangeArrowheads="1"/>
          </p:cNvPicPr>
          <p:nvPr/>
        </p:nvPicPr>
        <p:blipFill>
          <a:blip r:embed="rId5">
            <a:extLst>
              <a:ext uri="{28A0092B-C50C-407E-A947-70E740481C1C}">
                <a14:useLocalDpi xmlns:a14="http://schemas.microsoft.com/office/drawing/2010/main" val="0"/>
              </a:ext>
            </a:extLst>
          </a:blip>
          <a:srcRect r="53029" b="-2467"/>
          <a:stretch>
            <a:fillRect/>
          </a:stretch>
        </p:blipFill>
        <p:spPr bwMode="auto">
          <a:xfrm>
            <a:off x="0" y="2276475"/>
            <a:ext cx="2195513"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4288" y="2284413"/>
            <a:ext cx="220980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Char char="•"/>
            </a:pPr>
            <a:r>
              <a:rPr lang="en-US" sz="1800"/>
              <a:t>Station rotation</a:t>
            </a:r>
          </a:p>
          <a:p>
            <a:pPr eaLnBrk="1" hangingPunct="1">
              <a:buFont typeface="Arial" charset="0"/>
              <a:buChar char="•"/>
            </a:pPr>
            <a:r>
              <a:rPr lang="en-US" sz="1800"/>
              <a:t>Lab rotation</a:t>
            </a:r>
          </a:p>
          <a:p>
            <a:pPr eaLnBrk="1" hangingPunct="1">
              <a:buFont typeface="Arial" charset="0"/>
              <a:buChar char="•"/>
            </a:pPr>
            <a:r>
              <a:rPr lang="en-US" sz="1800"/>
              <a:t>Flipped Classroom</a:t>
            </a:r>
          </a:p>
          <a:p>
            <a:pPr eaLnBrk="1" hangingPunct="1">
              <a:buFont typeface="Arial" charset="0"/>
              <a:buChar char="•"/>
            </a:pPr>
            <a:r>
              <a:rPr lang="en-US" sz="1800"/>
              <a:t>Individual rotation</a:t>
            </a:r>
          </a:p>
        </p:txBody>
      </p:sp>
      <p:pic>
        <p:nvPicPr>
          <p:cNvPr id="21" name="Picture 2" descr="C:\Users\Heather\Dropbox\Innosight Institute\Hybrid Schools\Michael Review\FINAL\Photos\Hoosier Academies.jpg"/>
          <p:cNvPicPr>
            <a:picLocks noChangeAspect="1" noChangeArrowheads="1"/>
          </p:cNvPicPr>
          <p:nvPr/>
        </p:nvPicPr>
        <p:blipFill>
          <a:blip r:embed="rId5">
            <a:extLst>
              <a:ext uri="{28A0092B-C50C-407E-A947-70E740481C1C}">
                <a14:useLocalDpi xmlns:a14="http://schemas.microsoft.com/office/drawing/2010/main" val="0"/>
              </a:ext>
            </a:extLst>
          </a:blip>
          <a:srcRect r="53029" b="35286"/>
          <a:stretch>
            <a:fillRect/>
          </a:stretch>
        </p:blipFill>
        <p:spPr bwMode="auto">
          <a:xfrm>
            <a:off x="-14288" y="3522663"/>
            <a:ext cx="2195513"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C:\Users\Heather\Downloads\Students at work 2010 008.jpg"/>
          <p:cNvPicPr>
            <a:picLocks noChangeAspect="1" noChangeArrowheads="1"/>
          </p:cNvPicPr>
          <p:nvPr/>
        </p:nvPicPr>
        <p:blipFill>
          <a:blip r:embed="rId4">
            <a:extLst>
              <a:ext uri="{28A0092B-C50C-407E-A947-70E740481C1C}">
                <a14:useLocalDpi xmlns:a14="http://schemas.microsoft.com/office/drawing/2010/main" val="0"/>
              </a:ext>
            </a:extLst>
          </a:blip>
          <a:srcRect l="46899" t="65276" r="30260" b="3069"/>
          <a:stretch>
            <a:fillRect/>
          </a:stretch>
        </p:blipFill>
        <p:spPr bwMode="auto">
          <a:xfrm>
            <a:off x="2286000" y="3522663"/>
            <a:ext cx="21796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316163" y="2284413"/>
            <a:ext cx="21494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Online platform with F2F support and fluid schedules</a:t>
            </a:r>
          </a:p>
        </p:txBody>
      </p:sp>
      <p:pic>
        <p:nvPicPr>
          <p:cNvPr id="24" name="Picture 2" descr="C:\Users\Heather\Dropbox\Innosight Institute\Hybrid Schools\Michael Review\FINAL\Photos\Capital Area Online Learning Association.jpg"/>
          <p:cNvPicPr>
            <a:picLocks noChangeAspect="1" noChangeArrowheads="1"/>
          </p:cNvPicPr>
          <p:nvPr/>
        </p:nvPicPr>
        <p:blipFill>
          <a:blip r:embed="rId6">
            <a:extLst>
              <a:ext uri="{28A0092B-C50C-407E-A947-70E740481C1C}">
                <a14:useLocalDpi xmlns:a14="http://schemas.microsoft.com/office/drawing/2010/main" val="0"/>
              </a:ext>
            </a:extLst>
          </a:blip>
          <a:srcRect l="61784" t="7434" r="1138" b="33881"/>
          <a:stretch>
            <a:fillRect/>
          </a:stretch>
        </p:blipFill>
        <p:spPr bwMode="auto">
          <a:xfrm>
            <a:off x="4687888" y="3522663"/>
            <a:ext cx="213995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676775" y="2276475"/>
            <a:ext cx="2151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Students attend physical school &amp; take 1 or more courses online</a:t>
            </a:r>
          </a:p>
        </p:txBody>
      </p:sp>
      <p:pic>
        <p:nvPicPr>
          <p:cNvPr id="25" name="Picture 2" descr="C:\Users\Heather\Dropbox\Innosight Institute\Hybrid Schools\Michael Review\FINAL\Photos\Fairmont Prep.JPG"/>
          <p:cNvPicPr>
            <a:picLocks noChangeAspect="1" noChangeArrowheads="1"/>
          </p:cNvPicPr>
          <p:nvPr/>
        </p:nvPicPr>
        <p:blipFill>
          <a:blip r:embed="rId3">
            <a:extLst>
              <a:ext uri="{28A0092B-C50C-407E-A947-70E740481C1C}">
                <a14:useLocalDpi xmlns:a14="http://schemas.microsoft.com/office/drawing/2010/main" val="0"/>
              </a:ext>
            </a:extLst>
          </a:blip>
          <a:srcRect l="13281" t="494" r="1578" b="36414"/>
          <a:stretch>
            <a:fillRect/>
          </a:stretch>
        </p:blipFill>
        <p:spPr bwMode="auto">
          <a:xfrm>
            <a:off x="7002463" y="3522663"/>
            <a:ext cx="2141537"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6934200" y="2276475"/>
            <a:ext cx="2293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Students learn sometimes at a physical school, other times remotely</a:t>
            </a:r>
          </a:p>
        </p:txBody>
      </p:sp>
      <p:cxnSp>
        <p:nvCxnSpPr>
          <p:cNvPr id="30" name="Straight Connector 29"/>
          <p:cNvCxnSpPr/>
          <p:nvPr/>
        </p:nvCxnSpPr>
        <p:spPr>
          <a:xfrm>
            <a:off x="0" y="914400"/>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7366" name="Rectangle 1"/>
          <p:cNvSpPr txBox="1">
            <a:spLocks noChangeArrowheads="1"/>
          </p:cNvSpPr>
          <p:nvPr/>
        </p:nvSpPr>
        <p:spPr bwMode="auto">
          <a:xfrm>
            <a:off x="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a:cs typeface="Calibri" charset="0"/>
                <a:sym typeface="Arial Unicode MS" charset="0"/>
              </a:rPr>
              <a:t>Emerging models of blended learning</a:t>
            </a:r>
          </a:p>
        </p:txBody>
      </p:sp>
      <p:pic>
        <p:nvPicPr>
          <p:cNvPr id="5736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8588" y="6324600"/>
            <a:ext cx="13716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Tree>
    <p:extLst>
      <p:ext uri="{BB962C8B-B14F-4D97-AF65-F5344CB8AC3E}">
        <p14:creationId xmlns:p14="http://schemas.microsoft.com/office/powerpoint/2010/main" val="1843794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50732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54" y="225798"/>
            <a:ext cx="8956646" cy="1143000"/>
          </a:xfrm>
        </p:spPr>
        <p:txBody>
          <a:bodyPr>
            <a:normAutofit/>
          </a:bodyPr>
          <a:lstStyle/>
          <a:p>
            <a:r>
              <a:rPr lang="en-US" sz="3200" dirty="0" smtClean="0"/>
              <a:t>Competency Education: </a:t>
            </a:r>
            <a:r>
              <a:rPr lang="en-US" sz="3200" dirty="0" smtClean="0"/>
              <a:t/>
            </a:r>
            <a:br>
              <a:rPr lang="en-US" sz="3200" dirty="0" smtClean="0"/>
            </a:br>
            <a:r>
              <a:rPr lang="en-US" sz="3000" dirty="0" smtClean="0"/>
              <a:t>5</a:t>
            </a:r>
            <a:r>
              <a:rPr lang="en-US" sz="3000" dirty="0" smtClean="0"/>
              <a:t>-part Definition </a:t>
            </a:r>
            <a:endParaRPr lang="en-US" sz="3000" dirty="0"/>
          </a:p>
        </p:txBody>
      </p:sp>
      <p:sp>
        <p:nvSpPr>
          <p:cNvPr id="3" name="Content Placeholder 2"/>
          <p:cNvSpPr>
            <a:spLocks noGrp="1"/>
          </p:cNvSpPr>
          <p:nvPr>
            <p:ph idx="1"/>
          </p:nvPr>
        </p:nvSpPr>
        <p:spPr>
          <a:xfrm>
            <a:off x="187354" y="1343860"/>
            <a:ext cx="8619698" cy="5133140"/>
          </a:xfrm>
        </p:spPr>
        <p:txBody>
          <a:bodyPr>
            <a:noAutofit/>
          </a:bodyPr>
          <a:lstStyle/>
          <a:p>
            <a:pPr marL="514350" indent="-514350">
              <a:lnSpc>
                <a:spcPct val="80000"/>
              </a:lnSpc>
              <a:buFont typeface="+mj-lt"/>
              <a:buAutoNum type="arabicPeriod"/>
            </a:pPr>
            <a:r>
              <a:rPr lang="en-US" sz="2600" dirty="0" smtClean="0"/>
              <a:t>Students </a:t>
            </a:r>
            <a:r>
              <a:rPr lang="en-US" sz="2600" dirty="0"/>
              <a:t>advance upon mastery</a:t>
            </a:r>
            <a:r>
              <a:rPr lang="en-US" sz="2600" dirty="0" smtClean="0"/>
              <a:t>.</a:t>
            </a:r>
            <a:endParaRPr lang="en-US" sz="2600" dirty="0"/>
          </a:p>
          <a:p>
            <a:pPr marL="514350" indent="-514350">
              <a:lnSpc>
                <a:spcPct val="80000"/>
              </a:lnSpc>
              <a:buFont typeface="+mj-lt"/>
              <a:buAutoNum type="arabicPeriod"/>
            </a:pPr>
            <a:r>
              <a:rPr lang="en-US" sz="2600" dirty="0" smtClean="0"/>
              <a:t>Competencies </a:t>
            </a:r>
            <a:r>
              <a:rPr lang="en-US" sz="2600" dirty="0"/>
              <a:t>include explicit, measurable, transferable learning objectives that </a:t>
            </a:r>
            <a:r>
              <a:rPr lang="en-US" sz="2600" dirty="0" smtClean="0"/>
              <a:t>empower students.</a:t>
            </a:r>
            <a:endParaRPr lang="en-US" sz="2600" dirty="0"/>
          </a:p>
          <a:p>
            <a:pPr marL="514350" indent="-514350">
              <a:lnSpc>
                <a:spcPct val="80000"/>
              </a:lnSpc>
              <a:buFont typeface="+mj-lt"/>
              <a:buAutoNum type="arabicPeriod"/>
            </a:pPr>
            <a:r>
              <a:rPr lang="en-US" sz="2600" dirty="0" smtClean="0"/>
              <a:t>Assessment </a:t>
            </a:r>
            <a:r>
              <a:rPr lang="en-US" sz="2600" dirty="0"/>
              <a:t>is meaningful and a positive learning experience for students</a:t>
            </a:r>
            <a:r>
              <a:rPr lang="en-US" sz="2600" dirty="0" smtClean="0"/>
              <a:t>.</a:t>
            </a:r>
            <a:endParaRPr lang="en-US" sz="2600" dirty="0"/>
          </a:p>
          <a:p>
            <a:pPr marL="514350" indent="-514350">
              <a:lnSpc>
                <a:spcPct val="80000"/>
              </a:lnSpc>
              <a:buFont typeface="+mj-lt"/>
              <a:buAutoNum type="arabicPeriod"/>
            </a:pPr>
            <a:r>
              <a:rPr lang="en-US" sz="2600" dirty="0" smtClean="0"/>
              <a:t>Students </a:t>
            </a:r>
            <a:r>
              <a:rPr lang="en-US" sz="2600" dirty="0"/>
              <a:t>receive timely, differentiated support based on their individual learning needs</a:t>
            </a:r>
            <a:r>
              <a:rPr lang="en-US" sz="2600" dirty="0" smtClean="0"/>
              <a:t>.</a:t>
            </a:r>
            <a:endParaRPr lang="en-US" sz="2600" dirty="0"/>
          </a:p>
          <a:p>
            <a:pPr marL="514350" indent="-514350">
              <a:lnSpc>
                <a:spcPct val="80000"/>
              </a:lnSpc>
              <a:buFont typeface="+mj-lt"/>
              <a:buAutoNum type="arabicPeriod"/>
            </a:pPr>
            <a:r>
              <a:rPr lang="en-US" sz="2600" dirty="0" smtClean="0"/>
              <a:t>Learning </a:t>
            </a:r>
            <a:r>
              <a:rPr lang="en-US" sz="2600" dirty="0"/>
              <a:t>outcomes emphasize competencies that include application and creation </a:t>
            </a:r>
            <a:r>
              <a:rPr lang="en-US" sz="2600" dirty="0" smtClean="0"/>
              <a:t>of knowledge</a:t>
            </a:r>
            <a:r>
              <a:rPr lang="en-US" sz="2600" dirty="0"/>
              <a:t>, along with the development of important skills and dispositions</a:t>
            </a:r>
          </a:p>
        </p:txBody>
      </p:sp>
    </p:spTree>
    <p:extLst>
      <p:ext uri="{BB962C8B-B14F-4D97-AF65-F5344CB8AC3E}">
        <p14:creationId xmlns:p14="http://schemas.microsoft.com/office/powerpoint/2010/main" val="8203989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37123" y="273989"/>
            <a:ext cx="8600191" cy="833828"/>
          </a:xfrm>
        </p:spPr>
        <p:txBody>
          <a:bodyPr>
            <a:noAutofit/>
          </a:bodyPr>
          <a:lstStyle/>
          <a:p>
            <a:r>
              <a:rPr lang="en-US" sz="3600" dirty="0" smtClean="0">
                <a:latin typeface="Arial" charset="0"/>
              </a:rPr>
              <a:t>From Inputs…</a:t>
            </a:r>
            <a:br>
              <a:rPr lang="en-US" sz="3600" dirty="0" smtClean="0">
                <a:latin typeface="Arial" charset="0"/>
              </a:rPr>
            </a:br>
            <a:r>
              <a:rPr lang="en-US" sz="3600" dirty="0" smtClean="0">
                <a:latin typeface="Arial" charset="0"/>
              </a:rPr>
              <a:t>iNACOL National Quality Standards</a:t>
            </a:r>
            <a:endParaRPr lang="en-US" sz="3600" dirty="0">
              <a:latin typeface="Arial" charset="0"/>
            </a:endParaRPr>
          </a:p>
        </p:txBody>
      </p:sp>
      <p:pic>
        <p:nvPicPr>
          <p:cNvPr id="29698" name="Picture 3" descr="NACOL_StanQualOnline-cover.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0256" y="2043797"/>
            <a:ext cx="2575151" cy="3304327"/>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47220" y="1427674"/>
            <a:ext cx="2013234" cy="400110"/>
          </a:xfrm>
          <a:prstGeom prst="rect">
            <a:avLst/>
          </a:prstGeom>
          <a:noFill/>
        </p:spPr>
        <p:txBody>
          <a:bodyPr wrap="square" rtlCol="0">
            <a:spAutoFit/>
          </a:bodyPr>
          <a:lstStyle/>
          <a:p>
            <a:r>
              <a:rPr lang="en-US" sz="2000" dirty="0" smtClean="0">
                <a:latin typeface="Arial" charset="0"/>
              </a:rPr>
              <a:t>Online Courses</a:t>
            </a:r>
            <a:endParaRPr lang="en-US" sz="2000" dirty="0"/>
          </a:p>
        </p:txBody>
      </p:sp>
      <p:sp>
        <p:nvSpPr>
          <p:cNvPr id="12" name="TextBox 11"/>
          <p:cNvSpPr txBox="1"/>
          <p:nvPr/>
        </p:nvSpPr>
        <p:spPr>
          <a:xfrm>
            <a:off x="3739741" y="1427674"/>
            <a:ext cx="2013234" cy="400110"/>
          </a:xfrm>
          <a:prstGeom prst="rect">
            <a:avLst/>
          </a:prstGeom>
          <a:noFill/>
        </p:spPr>
        <p:txBody>
          <a:bodyPr wrap="square" rtlCol="0">
            <a:spAutoFit/>
          </a:bodyPr>
          <a:lstStyle/>
          <a:p>
            <a:r>
              <a:rPr lang="en-US" sz="2000" dirty="0" smtClean="0">
                <a:latin typeface="Arial" charset="0"/>
              </a:rPr>
              <a:t>Online Teaching</a:t>
            </a:r>
            <a:endParaRPr lang="en-US" sz="2000" dirty="0"/>
          </a:p>
        </p:txBody>
      </p:sp>
      <p:sp>
        <p:nvSpPr>
          <p:cNvPr id="13" name="TextBox 12"/>
          <p:cNvSpPr txBox="1"/>
          <p:nvPr/>
        </p:nvSpPr>
        <p:spPr>
          <a:xfrm>
            <a:off x="6761939" y="1431376"/>
            <a:ext cx="2283467" cy="400110"/>
          </a:xfrm>
          <a:prstGeom prst="rect">
            <a:avLst/>
          </a:prstGeom>
          <a:noFill/>
        </p:spPr>
        <p:txBody>
          <a:bodyPr wrap="square" rtlCol="0">
            <a:spAutoFit/>
          </a:bodyPr>
          <a:lstStyle/>
          <a:p>
            <a:r>
              <a:rPr lang="en-US" sz="2000" dirty="0" smtClean="0">
                <a:latin typeface="Arial" charset="0"/>
              </a:rPr>
              <a:t>Online Programs</a:t>
            </a:r>
            <a:endParaRPr lang="en-US" sz="2000" dirty="0"/>
          </a:p>
        </p:txBody>
      </p:sp>
      <p:sp>
        <p:nvSpPr>
          <p:cNvPr id="8" name="TextBox 7"/>
          <p:cNvSpPr txBox="1"/>
          <p:nvPr/>
        </p:nvSpPr>
        <p:spPr>
          <a:xfrm>
            <a:off x="2134839" y="5373319"/>
            <a:ext cx="5229003" cy="369332"/>
          </a:xfrm>
          <a:prstGeom prst="rect">
            <a:avLst/>
          </a:prstGeom>
          <a:noFill/>
        </p:spPr>
        <p:txBody>
          <a:bodyPr wrap="square" rtlCol="0">
            <a:spAutoFit/>
          </a:bodyPr>
          <a:lstStyle/>
          <a:p>
            <a:pPr algn="ctr"/>
            <a:r>
              <a:rPr lang="en-US" dirty="0" smtClean="0">
                <a:hlinkClick r:id="rId4"/>
              </a:rPr>
              <a:t>www.inacol.org</a:t>
            </a:r>
            <a:r>
              <a:rPr lang="en-US" dirty="0" smtClean="0"/>
              <a:t> </a:t>
            </a:r>
            <a:endParaRPr lang="en-US" dirty="0"/>
          </a:p>
        </p:txBody>
      </p:sp>
      <p:pic>
        <p:nvPicPr>
          <p:cNvPr id="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784" y="2046561"/>
            <a:ext cx="2811761" cy="329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43245" y="1997013"/>
            <a:ext cx="2819678" cy="334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224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175"/>
            <a:ext cx="8229600" cy="1143000"/>
          </a:xfrm>
        </p:spPr>
        <p:txBody>
          <a:bodyPr>
            <a:normAutofit fontScale="90000"/>
          </a:bodyPr>
          <a:lstStyle/>
          <a:p>
            <a:r>
              <a:rPr lang="en-US" dirty="0" smtClean="0"/>
              <a:t>Myths and Misconceptions About Online Teachers</a:t>
            </a:r>
            <a:endParaRPr lang="en-US" dirty="0"/>
          </a:p>
        </p:txBody>
      </p:sp>
      <p:sp>
        <p:nvSpPr>
          <p:cNvPr id="3" name="Content Placeholder 2"/>
          <p:cNvSpPr>
            <a:spLocks noGrp="1"/>
          </p:cNvSpPr>
          <p:nvPr>
            <p:ph idx="1"/>
          </p:nvPr>
        </p:nvSpPr>
        <p:spPr>
          <a:xfrm>
            <a:off x="457200" y="1513389"/>
            <a:ext cx="8229600" cy="4525963"/>
          </a:xfrm>
        </p:spPr>
        <p:txBody>
          <a:bodyPr>
            <a:noAutofit/>
          </a:bodyPr>
          <a:lstStyle/>
          <a:p>
            <a:r>
              <a:rPr lang="en-US" sz="2000" dirty="0" smtClean="0"/>
              <a:t>Online </a:t>
            </a:r>
            <a:r>
              <a:rPr lang="en-US" sz="2000" dirty="0"/>
              <a:t>schools and regular school counselors can handle the few </a:t>
            </a:r>
            <a:r>
              <a:rPr lang="en-US" sz="2000" dirty="0" smtClean="0"/>
              <a:t>participating students without </a:t>
            </a:r>
            <a:r>
              <a:rPr lang="en-US" sz="2000" dirty="0"/>
              <a:t>leadership support</a:t>
            </a:r>
            <a:r>
              <a:rPr lang="en-US" sz="2000" dirty="0" smtClean="0"/>
              <a:t>.</a:t>
            </a:r>
            <a:endParaRPr lang="en-US" sz="2000" dirty="0"/>
          </a:p>
          <a:p>
            <a:r>
              <a:rPr lang="en-US" sz="2000" dirty="0" smtClean="0"/>
              <a:t>Any </a:t>
            </a:r>
            <a:r>
              <a:rPr lang="en-US" sz="2000" dirty="0"/>
              <a:t>regular classroom teacher is already qualified to teach online</a:t>
            </a:r>
            <a:r>
              <a:rPr lang="en-US" sz="2000" dirty="0" smtClean="0"/>
              <a:t>.</a:t>
            </a:r>
            <a:endParaRPr lang="en-US" sz="2000" dirty="0"/>
          </a:p>
          <a:p>
            <a:r>
              <a:rPr lang="en-US" sz="2000" dirty="0" smtClean="0"/>
              <a:t>Any </a:t>
            </a:r>
            <a:r>
              <a:rPr lang="en-US" sz="2000" dirty="0"/>
              <a:t>highly qualified face-to-face classroom teacher is ready to teach a quality online </a:t>
            </a:r>
            <a:r>
              <a:rPr lang="en-US" sz="2000" dirty="0" smtClean="0"/>
              <a:t>course that </a:t>
            </a:r>
            <a:r>
              <a:rPr lang="en-US" sz="2000" dirty="0"/>
              <a:t>has previously been prepared or purchased. Some say those who teach a section that </a:t>
            </a:r>
            <a:r>
              <a:rPr lang="en-US" sz="2000" dirty="0" smtClean="0"/>
              <a:t>is already </a:t>
            </a:r>
            <a:r>
              <a:rPr lang="en-US" sz="2000" dirty="0"/>
              <a:t>online don’t really teach at all</a:t>
            </a:r>
            <a:r>
              <a:rPr lang="en-US" sz="2000" dirty="0" smtClean="0"/>
              <a:t>!</a:t>
            </a:r>
            <a:endParaRPr lang="en-US" sz="2000" dirty="0"/>
          </a:p>
          <a:p>
            <a:r>
              <a:rPr lang="en-US" sz="2000" dirty="0" smtClean="0"/>
              <a:t>Online </a:t>
            </a:r>
            <a:r>
              <a:rPr lang="en-US" sz="2000" dirty="0"/>
              <a:t>schooling will fit with regular school routines and </a:t>
            </a:r>
            <a:r>
              <a:rPr lang="en-US" sz="2000" dirty="0" smtClean="0"/>
              <a:t>practices.</a:t>
            </a:r>
          </a:p>
          <a:p>
            <a:r>
              <a:rPr lang="en-US" sz="2000" dirty="0" smtClean="0"/>
              <a:t>The technology coordinator </a:t>
            </a:r>
            <a:r>
              <a:rPr lang="en-US" sz="2000" dirty="0"/>
              <a:t>and counselor will provide any professional development necessary.</a:t>
            </a:r>
          </a:p>
          <a:p>
            <a:r>
              <a:rPr lang="en-US" sz="2000" dirty="0" smtClean="0"/>
              <a:t>Newly </a:t>
            </a:r>
            <a:r>
              <a:rPr lang="en-US" sz="2000" dirty="0"/>
              <a:t>qualified teachers who learn about </a:t>
            </a:r>
            <a:r>
              <a:rPr lang="en-US" sz="2000" dirty="0" smtClean="0"/>
              <a:t>online </a:t>
            </a:r>
            <a:r>
              <a:rPr lang="en-US" sz="2000" dirty="0"/>
              <a:t>schooling in their </a:t>
            </a:r>
            <a:r>
              <a:rPr lang="en-US" sz="2000" dirty="0" smtClean="0"/>
              <a:t>pre-service </a:t>
            </a:r>
            <a:r>
              <a:rPr lang="en-US" sz="2000" dirty="0"/>
              <a:t>programs </a:t>
            </a:r>
            <a:r>
              <a:rPr lang="en-US" sz="2000" dirty="0" smtClean="0"/>
              <a:t>will be </a:t>
            </a:r>
            <a:r>
              <a:rPr lang="en-US" sz="2000" dirty="0"/>
              <a:t>ready to teach online when they graduate</a:t>
            </a:r>
            <a:r>
              <a:rPr lang="en-US" sz="2000" dirty="0" smtClean="0"/>
              <a:t>.</a:t>
            </a:r>
            <a:endParaRPr lang="en-US" sz="2000" dirty="0"/>
          </a:p>
        </p:txBody>
      </p:sp>
    </p:spTree>
    <p:extLst>
      <p:ext uri="{BB962C8B-B14F-4D97-AF65-F5344CB8AC3E}">
        <p14:creationId xmlns:p14="http://schemas.microsoft.com/office/powerpoint/2010/main" val="414588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3388"/>
            <a:ext cx="8229600" cy="1143000"/>
          </a:xfrm>
        </p:spPr>
        <p:txBody>
          <a:bodyPr>
            <a:normAutofit fontScale="90000"/>
          </a:bodyPr>
          <a:lstStyle/>
          <a:p>
            <a:r>
              <a:rPr lang="en-US" dirty="0" smtClean="0"/>
              <a:t>Professional Development Topics for All Roles</a:t>
            </a:r>
            <a:endParaRPr lang="en-US" dirty="0"/>
          </a:p>
        </p:txBody>
      </p:sp>
      <p:sp>
        <p:nvSpPr>
          <p:cNvPr id="3" name="Content Placeholder 2"/>
          <p:cNvSpPr>
            <a:spLocks noGrp="1"/>
          </p:cNvSpPr>
          <p:nvPr>
            <p:ph idx="1"/>
          </p:nvPr>
        </p:nvSpPr>
        <p:spPr>
          <a:xfrm>
            <a:off x="457200" y="1791786"/>
            <a:ext cx="8229600" cy="4525963"/>
          </a:xfrm>
        </p:spPr>
        <p:txBody>
          <a:bodyPr/>
          <a:lstStyle/>
          <a:p>
            <a:r>
              <a:rPr lang="en-US" dirty="0" smtClean="0"/>
              <a:t>Technical skills</a:t>
            </a:r>
          </a:p>
          <a:p>
            <a:r>
              <a:rPr lang="en-US" dirty="0" smtClean="0"/>
              <a:t>Online </a:t>
            </a:r>
            <a:r>
              <a:rPr lang="en-US" dirty="0"/>
              <a:t>learning </a:t>
            </a:r>
            <a:r>
              <a:rPr lang="en-US" dirty="0" smtClean="0"/>
              <a:t>pedagogy</a:t>
            </a:r>
          </a:p>
          <a:p>
            <a:r>
              <a:rPr lang="en-US" dirty="0" smtClean="0"/>
              <a:t>State </a:t>
            </a:r>
            <a:r>
              <a:rPr lang="en-US" dirty="0"/>
              <a:t>and national standards including content </a:t>
            </a:r>
            <a:r>
              <a:rPr lang="en-US" dirty="0" smtClean="0"/>
              <a:t>standards</a:t>
            </a:r>
            <a:endParaRPr lang="en-US" dirty="0"/>
          </a:p>
          <a:p>
            <a:r>
              <a:rPr lang="en-US" dirty="0" smtClean="0"/>
              <a:t>Serving students</a:t>
            </a:r>
          </a:p>
          <a:p>
            <a:r>
              <a:rPr lang="en-US" dirty="0" smtClean="0"/>
              <a:t>Curriculum</a:t>
            </a:r>
          </a:p>
          <a:p>
            <a:r>
              <a:rPr lang="en-US" dirty="0" smtClean="0"/>
              <a:t>Professionalism </a:t>
            </a:r>
            <a:r>
              <a:rPr lang="en-US" dirty="0"/>
              <a:t>and leadership</a:t>
            </a:r>
          </a:p>
        </p:txBody>
      </p:sp>
    </p:spTree>
    <p:extLst>
      <p:ext uri="{BB962C8B-B14F-4D97-AF65-F5344CB8AC3E}">
        <p14:creationId xmlns:p14="http://schemas.microsoft.com/office/powerpoint/2010/main" val="1829132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a:t>
            </a:r>
            <a:endParaRPr lang="en-US" dirty="0"/>
          </a:p>
        </p:txBody>
      </p:sp>
      <p:pic>
        <p:nvPicPr>
          <p:cNvPr id="4" name="Picture 3"/>
          <p:cNvPicPr>
            <a:picLocks noChangeAspect="1"/>
          </p:cNvPicPr>
          <p:nvPr/>
        </p:nvPicPr>
        <p:blipFill>
          <a:blip r:embed="rId3"/>
          <a:stretch>
            <a:fillRect/>
          </a:stretch>
        </p:blipFill>
        <p:spPr>
          <a:xfrm>
            <a:off x="1270000" y="1270000"/>
            <a:ext cx="6604000" cy="4318000"/>
          </a:xfrm>
          <a:prstGeom prst="rect">
            <a:avLst/>
          </a:prstGeom>
        </p:spPr>
      </p:pic>
      <p:sp>
        <p:nvSpPr>
          <p:cNvPr id="5" name="Rectangle 4"/>
          <p:cNvSpPr/>
          <p:nvPr/>
        </p:nvSpPr>
        <p:spPr>
          <a:xfrm>
            <a:off x="2091658" y="1792697"/>
            <a:ext cx="4967687" cy="4108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Time to Destination</a:t>
            </a:r>
            <a:endParaRPr lang="en-US" dirty="0"/>
          </a:p>
        </p:txBody>
      </p:sp>
    </p:spTree>
    <p:extLst>
      <p:ext uri="{BB962C8B-B14F-4D97-AF65-F5344CB8AC3E}">
        <p14:creationId xmlns:p14="http://schemas.microsoft.com/office/powerpoint/2010/main" val="20817332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055"/>
            <a:ext cx="8229600" cy="1143000"/>
          </a:xfrm>
        </p:spPr>
        <p:txBody>
          <a:bodyPr/>
          <a:lstStyle/>
          <a:p>
            <a:r>
              <a:rPr lang="en-US" dirty="0" smtClean="0"/>
              <a:t>Online Teachers…</a:t>
            </a:r>
            <a:endParaRPr lang="en-US" dirty="0"/>
          </a:p>
        </p:txBody>
      </p:sp>
      <p:sp>
        <p:nvSpPr>
          <p:cNvPr id="3" name="Content Placeholder 2"/>
          <p:cNvSpPr>
            <a:spLocks noGrp="1"/>
          </p:cNvSpPr>
          <p:nvPr>
            <p:ph idx="1"/>
          </p:nvPr>
        </p:nvSpPr>
        <p:spPr>
          <a:xfrm>
            <a:off x="457200" y="1695617"/>
            <a:ext cx="8229600" cy="4525963"/>
          </a:xfrm>
        </p:spPr>
        <p:txBody>
          <a:bodyPr/>
          <a:lstStyle/>
          <a:p>
            <a:pPr marL="342900" lvl="1" indent="-342900">
              <a:buFont typeface="Arial" pitchFamily="34" charset="0"/>
              <a:buChar char="•"/>
            </a:pPr>
            <a:r>
              <a:rPr lang="en-US" dirty="0" smtClean="0"/>
              <a:t>Require </a:t>
            </a:r>
            <a:r>
              <a:rPr lang="en-US" dirty="0"/>
              <a:t>different </a:t>
            </a:r>
            <a:r>
              <a:rPr lang="en-US" dirty="0" smtClean="0"/>
              <a:t>pedagogy</a:t>
            </a:r>
            <a:r>
              <a:rPr lang="en-US" dirty="0"/>
              <a:t>, communication, and pacing to be successful. Synchronous technologies, including videoconferencing, change the nature of communication between the teacher and students more than if they were physically in the same classroom. Anyone who is working with virtual schooling needs to understand and experience these </a:t>
            </a:r>
            <a:r>
              <a:rPr lang="en-US" dirty="0" smtClean="0"/>
              <a:t>differences</a:t>
            </a:r>
            <a:r>
              <a:rPr lang="en-US" dirty="0" smtClean="0"/>
              <a:t>.</a:t>
            </a:r>
            <a:endParaRPr lang="en-US" sz="2200" dirty="0"/>
          </a:p>
          <a:p>
            <a:endParaRPr lang="en-US" dirty="0"/>
          </a:p>
        </p:txBody>
      </p:sp>
    </p:spTree>
    <p:extLst>
      <p:ext uri="{BB962C8B-B14F-4D97-AF65-F5344CB8AC3E}">
        <p14:creationId xmlns:p14="http://schemas.microsoft.com/office/powerpoint/2010/main" val="820026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706"/>
            <a:ext cx="8229600" cy="1143000"/>
          </a:xfrm>
        </p:spPr>
        <p:txBody>
          <a:bodyPr/>
          <a:lstStyle/>
          <a:p>
            <a:r>
              <a:rPr lang="en-US" dirty="0" smtClean="0"/>
              <a:t>Role of Online Teacher</a:t>
            </a:r>
            <a:endParaRPr lang="en-US" dirty="0"/>
          </a:p>
        </p:txBody>
      </p:sp>
      <p:sp>
        <p:nvSpPr>
          <p:cNvPr id="3" name="Content Placeholder 2"/>
          <p:cNvSpPr>
            <a:spLocks noGrp="1"/>
          </p:cNvSpPr>
          <p:nvPr>
            <p:ph idx="1"/>
          </p:nvPr>
        </p:nvSpPr>
        <p:spPr>
          <a:xfrm>
            <a:off x="457200" y="1609224"/>
            <a:ext cx="8229600" cy="4800600"/>
          </a:xfrm>
        </p:spPr>
        <p:txBody>
          <a:bodyPr>
            <a:normAutofit fontScale="70000" lnSpcReduction="20000"/>
          </a:bodyPr>
          <a:lstStyle/>
          <a:p>
            <a:r>
              <a:rPr lang="en-US" dirty="0" smtClean="0"/>
              <a:t>Facilitate and build an online community of learners</a:t>
            </a:r>
          </a:p>
          <a:p>
            <a:r>
              <a:rPr lang="en-US" dirty="0" smtClean="0"/>
              <a:t>Engage </a:t>
            </a:r>
            <a:r>
              <a:rPr lang="en-US" dirty="0"/>
              <a:t>learners in a virtual environment through reflective and hands-on activities</a:t>
            </a:r>
            <a:endParaRPr lang="en-US" dirty="0" smtClean="0"/>
          </a:p>
          <a:p>
            <a:r>
              <a:rPr lang="en-US" dirty="0" smtClean="0"/>
              <a:t>Analyze data to </a:t>
            </a:r>
            <a:r>
              <a:rPr lang="en-US" dirty="0"/>
              <a:t>assist in individualizing instruction</a:t>
            </a:r>
          </a:p>
          <a:p>
            <a:r>
              <a:rPr lang="en-US" dirty="0" smtClean="0"/>
              <a:t>Personalize </a:t>
            </a:r>
            <a:r>
              <a:rPr lang="en-US" dirty="0"/>
              <a:t>the learning through online discussion and group </a:t>
            </a:r>
            <a:r>
              <a:rPr lang="en-US" dirty="0" smtClean="0"/>
              <a:t>projects</a:t>
            </a:r>
          </a:p>
          <a:p>
            <a:r>
              <a:rPr lang="en-US" dirty="0" smtClean="0"/>
              <a:t>Differentiate </a:t>
            </a:r>
            <a:r>
              <a:rPr lang="en-US" dirty="0"/>
              <a:t>instruction (i.e. learning styles, adaptive/assistive technologies, pacing, supplemental activities and remediation</a:t>
            </a:r>
            <a:r>
              <a:rPr lang="en-US" dirty="0" smtClean="0"/>
              <a:t>.)</a:t>
            </a:r>
          </a:p>
          <a:p>
            <a:r>
              <a:rPr lang="en-US" dirty="0" smtClean="0"/>
              <a:t>Develop </a:t>
            </a:r>
            <a:r>
              <a:rPr lang="en-US" dirty="0"/>
              <a:t>and deliver asynchronous and synchronous lessons that use appropriate and effective multimedia design </a:t>
            </a:r>
            <a:r>
              <a:rPr lang="en-US" dirty="0" smtClean="0"/>
              <a:t>elements</a:t>
            </a:r>
          </a:p>
          <a:p>
            <a:r>
              <a:rPr lang="en-US" dirty="0" smtClean="0"/>
              <a:t>Student </a:t>
            </a:r>
            <a:r>
              <a:rPr lang="en-US" dirty="0"/>
              <a:t>academic integrity issues </a:t>
            </a:r>
            <a:r>
              <a:rPr lang="en-US" dirty="0" smtClean="0"/>
              <a:t>(plagiarism </a:t>
            </a:r>
            <a:r>
              <a:rPr lang="en-US" dirty="0"/>
              <a:t>and the safe and legal use of online </a:t>
            </a:r>
            <a:r>
              <a:rPr lang="en-US" dirty="0" smtClean="0"/>
              <a:t>resources)</a:t>
            </a:r>
            <a:r>
              <a:rPr lang="en-US" dirty="0"/>
              <a:t> </a:t>
            </a:r>
            <a:endParaRPr lang="en-US" dirty="0" smtClean="0"/>
          </a:p>
          <a:p>
            <a:endParaRPr lang="en-US" dirty="0"/>
          </a:p>
        </p:txBody>
      </p:sp>
    </p:spTree>
    <p:extLst>
      <p:ext uri="{BB962C8B-B14F-4D97-AF65-F5344CB8AC3E}">
        <p14:creationId xmlns:p14="http://schemas.microsoft.com/office/powerpoint/2010/main" val="450544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551"/>
            <a:ext cx="8229600" cy="1143000"/>
          </a:xfrm>
        </p:spPr>
        <p:txBody>
          <a:bodyPr/>
          <a:lstStyle/>
          <a:p>
            <a:r>
              <a:rPr lang="en-US" dirty="0" smtClean="0"/>
              <a:t>Online Teachers and PD</a:t>
            </a:r>
            <a:endParaRPr lang="en-US" dirty="0"/>
          </a:p>
        </p:txBody>
      </p:sp>
      <p:sp>
        <p:nvSpPr>
          <p:cNvPr id="3" name="Content Placeholder 2"/>
          <p:cNvSpPr>
            <a:spLocks noGrp="1"/>
          </p:cNvSpPr>
          <p:nvPr>
            <p:ph idx="1"/>
          </p:nvPr>
        </p:nvSpPr>
        <p:spPr>
          <a:xfrm>
            <a:off x="457200" y="1438150"/>
            <a:ext cx="8229600" cy="4525963"/>
          </a:xfrm>
        </p:spPr>
        <p:txBody>
          <a:bodyPr>
            <a:normAutofit fontScale="92500" lnSpcReduction="20000"/>
          </a:bodyPr>
          <a:lstStyle/>
          <a:p>
            <a:r>
              <a:rPr lang="en-US" dirty="0" smtClean="0"/>
              <a:t>73% of online teachers have six or more years of teaching experience</a:t>
            </a:r>
          </a:p>
          <a:p>
            <a:r>
              <a:rPr lang="en-US" dirty="0"/>
              <a:t>22% of brand new online teachers report receiving no training. That percentage decreased dramatically within the first five years (12%)</a:t>
            </a:r>
          </a:p>
          <a:p>
            <a:r>
              <a:rPr lang="en-US" dirty="0" smtClean="0"/>
              <a:t>22% of online teachers received less than 10 hours of training to meet short-term needs</a:t>
            </a:r>
          </a:p>
          <a:p>
            <a:r>
              <a:rPr lang="en-US" dirty="0" smtClean="0"/>
              <a:t>46% received 45+ hours of training</a:t>
            </a:r>
          </a:p>
          <a:p>
            <a:endParaRPr lang="en-US" dirty="0"/>
          </a:p>
          <a:p>
            <a:pPr marL="0" indent="0">
              <a:buNone/>
            </a:pPr>
            <a:r>
              <a:rPr lang="en-US" sz="2200" dirty="0" smtClean="0"/>
              <a:t>                                                                           (Going Virtual, 2010)</a:t>
            </a:r>
            <a:endParaRPr lang="en-US" sz="2200" dirty="0"/>
          </a:p>
        </p:txBody>
      </p:sp>
    </p:spTree>
    <p:extLst>
      <p:ext uri="{BB962C8B-B14F-4D97-AF65-F5344CB8AC3E}">
        <p14:creationId xmlns:p14="http://schemas.microsoft.com/office/powerpoint/2010/main" val="617331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71"/>
            <a:ext cx="8229600" cy="1143000"/>
          </a:xfrm>
        </p:spPr>
        <p:txBody>
          <a:bodyPr>
            <a:normAutofit/>
          </a:bodyPr>
          <a:lstStyle/>
          <a:p>
            <a:r>
              <a:rPr lang="en-US" dirty="0" smtClean="0"/>
              <a:t>Online Teachers and PD</a:t>
            </a:r>
            <a:endParaRPr lang="en-US" dirty="0"/>
          </a:p>
        </p:txBody>
      </p:sp>
      <p:sp>
        <p:nvSpPr>
          <p:cNvPr id="3" name="Content Placeholder 2"/>
          <p:cNvSpPr>
            <a:spLocks noGrp="1"/>
          </p:cNvSpPr>
          <p:nvPr>
            <p:ph idx="1"/>
          </p:nvPr>
        </p:nvSpPr>
        <p:spPr>
          <a:xfrm>
            <a:off x="457200" y="1426996"/>
            <a:ext cx="8229600" cy="4525963"/>
          </a:xfrm>
        </p:spPr>
        <p:txBody>
          <a:bodyPr>
            <a:normAutofit fontScale="92500" lnSpcReduction="10000"/>
          </a:bodyPr>
          <a:lstStyle/>
          <a:p>
            <a:r>
              <a:rPr lang="en-US" dirty="0"/>
              <a:t>94% of teachers receive PD from their school or organization, only 30% from universities</a:t>
            </a:r>
          </a:p>
          <a:p>
            <a:r>
              <a:rPr lang="en-US" dirty="0"/>
              <a:t>Only 12% of brand new online teachers report receiving college or university training, compared to 43% of teachers with 6-10 years </a:t>
            </a:r>
            <a:r>
              <a:rPr lang="en-US" dirty="0" smtClean="0"/>
              <a:t>experience</a:t>
            </a:r>
          </a:p>
          <a:p>
            <a:r>
              <a:rPr lang="en-US" dirty="0" smtClean="0"/>
              <a:t>Most common type of training</a:t>
            </a:r>
          </a:p>
          <a:p>
            <a:pPr lvl="1"/>
            <a:r>
              <a:rPr lang="en-US" dirty="0" smtClean="0"/>
              <a:t>Ongoing training sessions (81%) </a:t>
            </a:r>
          </a:p>
          <a:p>
            <a:pPr lvl="1"/>
            <a:r>
              <a:rPr lang="en-US" dirty="0" smtClean="0"/>
              <a:t>Workshops (77%)</a:t>
            </a:r>
            <a:br>
              <a:rPr lang="en-US" dirty="0" smtClean="0"/>
            </a:br>
            <a:r>
              <a:rPr lang="en-US" dirty="0" smtClean="0"/>
              <a:t>					</a:t>
            </a:r>
            <a:r>
              <a:rPr lang="en-US" dirty="0" smtClean="0"/>
              <a:t>					</a:t>
            </a:r>
            <a:r>
              <a:rPr lang="en-US" sz="2400" dirty="0" smtClean="0"/>
              <a:t>(</a:t>
            </a:r>
            <a:r>
              <a:rPr lang="en-US" sz="2400" dirty="0" smtClean="0"/>
              <a:t>Going Virtual, 2010)</a:t>
            </a:r>
            <a:endParaRPr lang="en-US" sz="2400" dirty="0"/>
          </a:p>
        </p:txBody>
      </p:sp>
    </p:spTree>
    <p:extLst>
      <p:ext uri="{BB962C8B-B14F-4D97-AF65-F5344CB8AC3E}">
        <p14:creationId xmlns:p14="http://schemas.microsoft.com/office/powerpoint/2010/main" val="1727843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966"/>
            <a:ext cx="8229600" cy="1143000"/>
          </a:xfrm>
        </p:spPr>
        <p:txBody>
          <a:bodyPr>
            <a:normAutofit fontScale="90000"/>
          </a:bodyPr>
          <a:lstStyle/>
          <a:p>
            <a:r>
              <a:rPr lang="en-US" dirty="0" smtClean="0"/>
              <a:t>Preferred Professional Development</a:t>
            </a:r>
            <a:endParaRPr lang="en-US" dirty="0"/>
          </a:p>
        </p:txBody>
      </p:sp>
      <p:sp>
        <p:nvSpPr>
          <p:cNvPr id="3" name="Content Placeholder 2"/>
          <p:cNvSpPr>
            <a:spLocks noGrp="1"/>
          </p:cNvSpPr>
          <p:nvPr>
            <p:ph idx="1"/>
          </p:nvPr>
        </p:nvSpPr>
        <p:spPr>
          <a:xfrm>
            <a:off x="457200" y="1566403"/>
            <a:ext cx="8229600" cy="4525963"/>
          </a:xfrm>
        </p:spPr>
        <p:txBody>
          <a:bodyPr>
            <a:normAutofit/>
          </a:bodyPr>
          <a:lstStyle/>
          <a:p>
            <a:r>
              <a:rPr lang="en-US" dirty="0" smtClean="0"/>
              <a:t>Most preferred form of PD is fully online facilitated (53%), and in workshop format (49%)</a:t>
            </a:r>
          </a:p>
          <a:p>
            <a:r>
              <a:rPr lang="en-US" dirty="0" smtClean="0"/>
              <a:t>Graduate courses are most appealing to teachers with 0-10 years experience and  least preferred by those with over 10 years of experience</a:t>
            </a:r>
            <a:br>
              <a:rPr lang="en-US" dirty="0" smtClean="0"/>
            </a:br>
            <a:r>
              <a:rPr lang="en-US" dirty="0" smtClean="0"/>
              <a:t>                                            </a:t>
            </a:r>
            <a:r>
              <a:rPr lang="en-US" sz="2200" dirty="0" smtClean="0"/>
              <a:t>(</a:t>
            </a:r>
            <a:r>
              <a:rPr lang="en-US" sz="2200" dirty="0" smtClean="0"/>
              <a:t>Going Virtual, 2010)</a:t>
            </a:r>
            <a:endParaRPr lang="en-US" sz="2200" dirty="0"/>
          </a:p>
        </p:txBody>
      </p:sp>
    </p:spTree>
    <p:extLst>
      <p:ext uri="{BB962C8B-B14F-4D97-AF65-F5344CB8AC3E}">
        <p14:creationId xmlns:p14="http://schemas.microsoft.com/office/powerpoint/2010/main" val="2093382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766"/>
            <a:ext cx="9144000" cy="1143000"/>
          </a:xfrm>
        </p:spPr>
        <p:txBody>
          <a:bodyPr/>
          <a:lstStyle/>
          <a:p>
            <a:r>
              <a:rPr lang="en-US" dirty="0" smtClean="0"/>
              <a:t>PD Topics Most Wanted/Covered</a:t>
            </a:r>
            <a:endParaRPr lang="en-US" dirty="0"/>
          </a:p>
        </p:txBody>
      </p:sp>
      <p:sp>
        <p:nvSpPr>
          <p:cNvPr id="3" name="Content Placeholder 2"/>
          <p:cNvSpPr>
            <a:spLocks noGrp="1"/>
          </p:cNvSpPr>
          <p:nvPr>
            <p:ph idx="1"/>
          </p:nvPr>
        </p:nvSpPr>
        <p:spPr>
          <a:xfrm>
            <a:off x="457200" y="1101762"/>
            <a:ext cx="8229600" cy="5047921"/>
          </a:xfrm>
        </p:spPr>
        <p:txBody>
          <a:bodyPr>
            <a:normAutofit fontScale="62500" lnSpcReduction="20000"/>
          </a:bodyPr>
          <a:lstStyle/>
          <a:p>
            <a:r>
              <a:rPr lang="en-US" sz="3500" dirty="0" smtClean="0"/>
              <a:t>86% have received training in the field online teaching and learning, while 16% say they need this</a:t>
            </a:r>
          </a:p>
          <a:p>
            <a:r>
              <a:rPr lang="en-US" sz="3500" dirty="0" smtClean="0"/>
              <a:t>Psychology of online learning (</a:t>
            </a:r>
            <a:r>
              <a:rPr lang="en-US" sz="3500" dirty="0" err="1" smtClean="0"/>
              <a:t>cyberbulling</a:t>
            </a:r>
            <a:r>
              <a:rPr lang="en-US" sz="3500" dirty="0" smtClean="0"/>
              <a:t>) was the area where most wanted training</a:t>
            </a:r>
          </a:p>
          <a:p>
            <a:r>
              <a:rPr lang="en-US" sz="3500" dirty="0" smtClean="0"/>
              <a:t>Meeting the needs of students with disabilities in the online classroom as a facilitation strategy is high need</a:t>
            </a:r>
          </a:p>
          <a:p>
            <a:r>
              <a:rPr lang="en-US" sz="3500" dirty="0" smtClean="0"/>
              <a:t>Over 90% have received technology training (LMS and Communication technologies)</a:t>
            </a:r>
          </a:p>
          <a:p>
            <a:r>
              <a:rPr lang="en-US" sz="3500" dirty="0" smtClean="0"/>
              <a:t>Want training in design tools and social networking</a:t>
            </a:r>
          </a:p>
          <a:p>
            <a:r>
              <a:rPr lang="en-US" sz="3500" dirty="0" smtClean="0"/>
              <a:t>58% design none of the learning activities in their online course</a:t>
            </a:r>
          </a:p>
          <a:p>
            <a:r>
              <a:rPr lang="en-US" sz="3500" dirty="0" smtClean="0"/>
              <a:t>43% want training on instructional design principles for online lessons</a:t>
            </a:r>
          </a:p>
          <a:p>
            <a:r>
              <a:rPr lang="en-US" sz="3500" dirty="0" smtClean="0"/>
              <a:t>85% have received training in various aspects of digital etiquette, behavior and assessment concepts</a:t>
            </a:r>
            <a:br>
              <a:rPr lang="en-US" sz="3500" dirty="0" smtClean="0"/>
            </a:br>
            <a:r>
              <a:rPr lang="en-US" dirty="0" smtClean="0"/>
              <a:t>                                                                          </a:t>
            </a:r>
            <a:r>
              <a:rPr lang="en-US" dirty="0" smtClean="0"/>
              <a:t> </a:t>
            </a:r>
            <a:r>
              <a:rPr lang="en-US" dirty="0" smtClean="0"/>
              <a:t>(Going Virtual, 2010)</a:t>
            </a:r>
            <a:endParaRPr lang="en-US" dirty="0"/>
          </a:p>
        </p:txBody>
      </p:sp>
    </p:spTree>
    <p:extLst>
      <p:ext uri="{BB962C8B-B14F-4D97-AF65-F5344CB8AC3E}">
        <p14:creationId xmlns:p14="http://schemas.microsoft.com/office/powerpoint/2010/main" val="1973914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372"/>
            <a:ext cx="8229600" cy="1143000"/>
          </a:xfrm>
        </p:spPr>
        <p:txBody>
          <a:bodyPr/>
          <a:lstStyle/>
          <a:p>
            <a:r>
              <a:rPr lang="en-US" dirty="0" smtClean="0"/>
              <a:t>Basic PD Should Include</a:t>
            </a:r>
            <a:endParaRPr lang="en-US" dirty="0"/>
          </a:p>
        </p:txBody>
      </p:sp>
      <p:sp>
        <p:nvSpPr>
          <p:cNvPr id="3" name="Content Placeholder 2"/>
          <p:cNvSpPr>
            <a:spLocks noGrp="1"/>
          </p:cNvSpPr>
          <p:nvPr>
            <p:ph idx="1"/>
          </p:nvPr>
        </p:nvSpPr>
        <p:spPr>
          <a:xfrm>
            <a:off x="457200" y="1510172"/>
            <a:ext cx="8229600" cy="4525963"/>
          </a:xfrm>
        </p:spPr>
        <p:txBody>
          <a:bodyPr>
            <a:normAutofit fontScale="92500" lnSpcReduction="10000"/>
          </a:bodyPr>
          <a:lstStyle/>
          <a:p>
            <a:r>
              <a:rPr lang="en-US" dirty="0" smtClean="0"/>
              <a:t>How to provide appropriate communications</a:t>
            </a:r>
          </a:p>
          <a:p>
            <a:r>
              <a:rPr lang="en-US" dirty="0" smtClean="0"/>
              <a:t>Providing appropriate and timely feedback</a:t>
            </a:r>
          </a:p>
          <a:p>
            <a:r>
              <a:rPr lang="en-US" dirty="0" smtClean="0"/>
              <a:t>How to facilitate discussions</a:t>
            </a:r>
          </a:p>
          <a:p>
            <a:r>
              <a:rPr lang="en-US" dirty="0" smtClean="0"/>
              <a:t>Facilitation of teamwork and multimedia projects</a:t>
            </a:r>
          </a:p>
          <a:p>
            <a:r>
              <a:rPr lang="en-US" dirty="0" smtClean="0"/>
              <a:t>Adaption of curriculum and materials</a:t>
            </a:r>
          </a:p>
          <a:p>
            <a:r>
              <a:rPr lang="en-US" dirty="0" smtClean="0"/>
              <a:t>Adaptation of online tools to support effective instruction</a:t>
            </a:r>
            <a:br>
              <a:rPr lang="en-US" dirty="0" smtClean="0"/>
            </a:br>
            <a:r>
              <a:rPr lang="en-US" dirty="0" smtClean="0"/>
              <a:t>                                     </a:t>
            </a:r>
            <a:r>
              <a:rPr lang="en-US" sz="2400" dirty="0" smtClean="0"/>
              <a:t>NEA </a:t>
            </a:r>
            <a:r>
              <a:rPr lang="en-US" sz="2400" dirty="0" smtClean="0"/>
              <a:t>Guide to Online Teaching</a:t>
            </a:r>
            <a:endParaRPr lang="en-US" sz="2400" dirty="0"/>
          </a:p>
        </p:txBody>
      </p:sp>
    </p:spTree>
    <p:extLst>
      <p:ext uri="{BB962C8B-B14F-4D97-AF65-F5344CB8AC3E}">
        <p14:creationId xmlns:p14="http://schemas.microsoft.com/office/powerpoint/2010/main" val="1556726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529"/>
            <a:ext cx="8229600" cy="1143000"/>
          </a:xfrm>
        </p:spPr>
        <p:txBody>
          <a:bodyPr/>
          <a:lstStyle/>
          <a:p>
            <a:r>
              <a:rPr lang="en-US" dirty="0" smtClean="0"/>
              <a:t>Support For Online Teachers</a:t>
            </a:r>
            <a:endParaRPr lang="en-US" dirty="0"/>
          </a:p>
        </p:txBody>
      </p:sp>
      <p:sp>
        <p:nvSpPr>
          <p:cNvPr id="3" name="Content Placeholder 2"/>
          <p:cNvSpPr>
            <a:spLocks noGrp="1"/>
          </p:cNvSpPr>
          <p:nvPr>
            <p:ph idx="1"/>
          </p:nvPr>
        </p:nvSpPr>
        <p:spPr>
          <a:xfrm>
            <a:off x="457200" y="1273093"/>
            <a:ext cx="8229600" cy="4648200"/>
          </a:xfrm>
        </p:spPr>
        <p:txBody>
          <a:bodyPr>
            <a:normAutofit fontScale="47500" lnSpcReduction="20000"/>
          </a:bodyPr>
          <a:lstStyle/>
          <a:p>
            <a:r>
              <a:rPr lang="en-US" sz="3800" b="1" dirty="0" smtClean="0"/>
              <a:t>Technology Infrastructure</a:t>
            </a:r>
          </a:p>
          <a:p>
            <a:pPr lvl="1"/>
            <a:r>
              <a:rPr lang="en-US" sz="3800" dirty="0" smtClean="0"/>
              <a:t>Networks and bandwidth</a:t>
            </a:r>
          </a:p>
          <a:p>
            <a:pPr lvl="1"/>
            <a:r>
              <a:rPr lang="en-US" sz="3800" dirty="0" smtClean="0"/>
              <a:t>Consistent </a:t>
            </a:r>
            <a:r>
              <a:rPr lang="en-US" sz="3800" dirty="0" smtClean="0"/>
              <a:t>Internet </a:t>
            </a:r>
            <a:r>
              <a:rPr lang="en-US" sz="3800" dirty="0" smtClean="0"/>
              <a:t>access</a:t>
            </a:r>
          </a:p>
          <a:p>
            <a:pPr lvl="1"/>
            <a:r>
              <a:rPr lang="en-US" sz="3800" dirty="0" smtClean="0"/>
              <a:t>Computers and Internet access at home</a:t>
            </a:r>
          </a:p>
          <a:p>
            <a:pPr lvl="1"/>
            <a:r>
              <a:rPr lang="en-US" sz="3800" dirty="0" smtClean="0"/>
              <a:t>Hardware and software tools to access content</a:t>
            </a:r>
          </a:p>
          <a:p>
            <a:r>
              <a:rPr lang="en-US" sz="3800" b="1" dirty="0" smtClean="0"/>
              <a:t>Technical and Administrative Support</a:t>
            </a:r>
          </a:p>
          <a:p>
            <a:pPr lvl="1"/>
            <a:r>
              <a:rPr lang="en-US" sz="3800" dirty="0" smtClean="0"/>
              <a:t>24/7 technical support </a:t>
            </a:r>
          </a:p>
          <a:p>
            <a:pPr lvl="1"/>
            <a:r>
              <a:rPr lang="en-US" sz="3800" dirty="0" smtClean="0"/>
              <a:t>Grading and registration system for teachers and admin, also available to students and parents</a:t>
            </a:r>
          </a:p>
          <a:p>
            <a:pPr lvl="1"/>
            <a:r>
              <a:rPr lang="en-US" sz="3800" dirty="0" smtClean="0"/>
              <a:t>Student handbook and policies</a:t>
            </a:r>
          </a:p>
          <a:p>
            <a:r>
              <a:rPr lang="en-US" sz="3800" b="1" dirty="0" smtClean="0"/>
              <a:t>Educational Support</a:t>
            </a:r>
          </a:p>
          <a:p>
            <a:pPr lvl="1"/>
            <a:r>
              <a:rPr lang="en-US" sz="3800" dirty="0" smtClean="0"/>
              <a:t>Release Time</a:t>
            </a:r>
          </a:p>
          <a:p>
            <a:pPr lvl="1"/>
            <a:r>
              <a:rPr lang="en-US" sz="3800" dirty="0" smtClean="0"/>
              <a:t>Master teacher mentoring and peer coaching</a:t>
            </a:r>
          </a:p>
          <a:p>
            <a:pPr lvl="1"/>
            <a:r>
              <a:rPr lang="en-US" sz="3800" dirty="0" smtClean="0"/>
              <a:t>Formative evaluation</a:t>
            </a:r>
          </a:p>
          <a:p>
            <a:pPr lvl="1"/>
            <a:r>
              <a:rPr lang="en-US" sz="3800" dirty="0" smtClean="0"/>
              <a:t>Continuous professional development</a:t>
            </a:r>
            <a:br>
              <a:rPr lang="en-US" sz="3800" dirty="0" smtClean="0"/>
            </a:br>
            <a:r>
              <a:rPr lang="en-US" dirty="0" smtClean="0"/>
              <a:t>                                                                        </a:t>
            </a:r>
            <a:br>
              <a:rPr lang="en-US" dirty="0" smtClean="0"/>
            </a:br>
            <a:r>
              <a:rPr lang="en-US" dirty="0" smtClean="0"/>
              <a:t>                                                                             NEA Guide to Online Teaching</a:t>
            </a:r>
            <a:endParaRPr lang="en-US" dirty="0"/>
          </a:p>
        </p:txBody>
      </p:sp>
    </p:spTree>
    <p:extLst>
      <p:ext uri="{BB962C8B-B14F-4D97-AF65-F5344CB8AC3E}">
        <p14:creationId xmlns:p14="http://schemas.microsoft.com/office/powerpoint/2010/main" val="2489087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359"/>
            <a:ext cx="8229600" cy="1143000"/>
          </a:xfrm>
        </p:spPr>
        <p:txBody>
          <a:bodyPr/>
          <a:lstStyle/>
          <a:p>
            <a:r>
              <a:rPr lang="en-US" dirty="0" smtClean="0"/>
              <a:t>Administrator Development</a:t>
            </a:r>
            <a:endParaRPr lang="en-US" dirty="0"/>
          </a:p>
        </p:txBody>
      </p:sp>
      <p:sp>
        <p:nvSpPr>
          <p:cNvPr id="3" name="Content Placeholder 2"/>
          <p:cNvSpPr>
            <a:spLocks noGrp="1"/>
          </p:cNvSpPr>
          <p:nvPr>
            <p:ph idx="1"/>
          </p:nvPr>
        </p:nvSpPr>
        <p:spPr>
          <a:xfrm>
            <a:off x="457200" y="1468521"/>
            <a:ext cx="8229600" cy="4525963"/>
          </a:xfrm>
        </p:spPr>
        <p:txBody>
          <a:bodyPr>
            <a:normAutofit fontScale="92500" lnSpcReduction="20000"/>
          </a:bodyPr>
          <a:lstStyle/>
          <a:p>
            <a:r>
              <a:rPr lang="en-US" dirty="0" smtClean="0"/>
              <a:t>Lack of PD for administrators</a:t>
            </a:r>
          </a:p>
          <a:p>
            <a:r>
              <a:rPr lang="en-US" dirty="0" smtClean="0"/>
              <a:t>Need to know what to look for in evaluating teachers</a:t>
            </a:r>
          </a:p>
          <a:p>
            <a:r>
              <a:rPr lang="en-US" dirty="0" smtClean="0"/>
              <a:t>Need to understand how technology works to get into the courses</a:t>
            </a:r>
          </a:p>
          <a:p>
            <a:r>
              <a:rPr lang="en-US" dirty="0" smtClean="0"/>
              <a:t>How to support online teachers</a:t>
            </a:r>
          </a:p>
          <a:p>
            <a:r>
              <a:rPr lang="en-US" dirty="0" smtClean="0"/>
              <a:t>Requires </a:t>
            </a:r>
            <a:r>
              <a:rPr lang="en-US" dirty="0"/>
              <a:t>administrators and policy makers that can make wise decisions about resource</a:t>
            </a:r>
          </a:p>
          <a:p>
            <a:r>
              <a:rPr lang="en-US" dirty="0" smtClean="0"/>
              <a:t>Allocation </a:t>
            </a:r>
            <a:r>
              <a:rPr lang="en-US" dirty="0"/>
              <a:t>and to gather and analyze data that cross traditional categories and sectors.</a:t>
            </a:r>
          </a:p>
        </p:txBody>
      </p:sp>
    </p:spTree>
    <p:extLst>
      <p:ext uri="{BB962C8B-B14F-4D97-AF65-F5344CB8AC3E}">
        <p14:creationId xmlns:p14="http://schemas.microsoft.com/office/powerpoint/2010/main" val="259338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980"/>
            <a:ext cx="8229600" cy="1143000"/>
          </a:xfrm>
        </p:spPr>
        <p:txBody>
          <a:bodyPr/>
          <a:lstStyle/>
          <a:p>
            <a:r>
              <a:rPr lang="en-US" dirty="0" smtClean="0"/>
              <a:t>PD for Administrators</a:t>
            </a:r>
            <a:endParaRPr lang="en-US" dirty="0"/>
          </a:p>
        </p:txBody>
      </p:sp>
      <p:sp>
        <p:nvSpPr>
          <p:cNvPr id="3" name="Content Placeholder 2"/>
          <p:cNvSpPr>
            <a:spLocks noGrp="1"/>
          </p:cNvSpPr>
          <p:nvPr>
            <p:ph idx="1"/>
          </p:nvPr>
        </p:nvSpPr>
        <p:spPr>
          <a:xfrm>
            <a:off x="457200" y="1314617"/>
            <a:ext cx="8229600" cy="4525963"/>
          </a:xfrm>
        </p:spPr>
        <p:txBody>
          <a:bodyPr>
            <a:normAutofit fontScale="85000" lnSpcReduction="10000"/>
          </a:bodyPr>
          <a:lstStyle/>
          <a:p>
            <a:r>
              <a:rPr lang="en-US" dirty="0"/>
              <a:t>Administrators could benefit from training similar to that required by the teachers and </a:t>
            </a:r>
            <a:r>
              <a:rPr lang="en-US" dirty="0" smtClean="0"/>
              <a:t>Online site facilitator</a:t>
            </a:r>
            <a:r>
              <a:rPr lang="en-US" dirty="0"/>
              <a:t>. </a:t>
            </a:r>
            <a:r>
              <a:rPr lang="en-US" dirty="0" smtClean="0"/>
              <a:t>(Abbreviated form) </a:t>
            </a:r>
          </a:p>
          <a:p>
            <a:pPr lvl="1"/>
            <a:r>
              <a:rPr lang="en-US" dirty="0" smtClean="0"/>
              <a:t>Details </a:t>
            </a:r>
            <a:r>
              <a:rPr lang="en-US" dirty="0"/>
              <a:t>of </a:t>
            </a:r>
            <a:r>
              <a:rPr lang="en-US" dirty="0" smtClean="0"/>
              <a:t>online learning not as important, </a:t>
            </a:r>
            <a:r>
              <a:rPr lang="en-US" dirty="0"/>
              <a:t>a comprehensive understanding and overview is critical.</a:t>
            </a:r>
          </a:p>
          <a:p>
            <a:r>
              <a:rPr lang="en-US" dirty="0" smtClean="0"/>
              <a:t>Depth </a:t>
            </a:r>
            <a:r>
              <a:rPr lang="en-US" dirty="0"/>
              <a:t>of professional development </a:t>
            </a:r>
            <a:r>
              <a:rPr lang="en-US" dirty="0" smtClean="0"/>
              <a:t>should be </a:t>
            </a:r>
            <a:r>
              <a:rPr lang="en-US" dirty="0"/>
              <a:t>greater for administrators </a:t>
            </a:r>
            <a:r>
              <a:rPr lang="en-US" dirty="0" smtClean="0"/>
              <a:t>of virtual </a:t>
            </a:r>
            <a:r>
              <a:rPr lang="en-US" dirty="0"/>
              <a:t>schools. </a:t>
            </a:r>
            <a:endParaRPr lang="en-US" dirty="0" smtClean="0"/>
          </a:p>
          <a:p>
            <a:r>
              <a:rPr lang="en-US" dirty="0" smtClean="0"/>
              <a:t>Creation </a:t>
            </a:r>
            <a:r>
              <a:rPr lang="en-US" dirty="0"/>
              <a:t>of effective </a:t>
            </a:r>
            <a:r>
              <a:rPr lang="en-US" dirty="0" smtClean="0"/>
              <a:t>PD </a:t>
            </a:r>
            <a:r>
              <a:rPr lang="en-US" dirty="0"/>
              <a:t>for administrators is urgent </a:t>
            </a:r>
            <a:endParaRPr lang="en-US" dirty="0" smtClean="0"/>
          </a:p>
          <a:p>
            <a:pPr lvl="1"/>
            <a:r>
              <a:rPr lang="en-US" dirty="0" smtClean="0"/>
              <a:t>start </a:t>
            </a:r>
            <a:r>
              <a:rPr lang="en-US" dirty="0"/>
              <a:t>at </a:t>
            </a:r>
            <a:r>
              <a:rPr lang="en-US" dirty="0" smtClean="0"/>
              <a:t>pre-service </a:t>
            </a:r>
            <a:r>
              <a:rPr lang="en-US" dirty="0" smtClean="0"/>
              <a:t>and ending </a:t>
            </a:r>
            <a:r>
              <a:rPr lang="en-US" dirty="0"/>
              <a:t>with leaders able to support the </a:t>
            </a:r>
            <a:r>
              <a:rPr lang="en-US" dirty="0" smtClean="0"/>
              <a:t>PD </a:t>
            </a:r>
            <a:r>
              <a:rPr lang="en-US" dirty="0"/>
              <a:t>of other administrators</a:t>
            </a:r>
          </a:p>
        </p:txBody>
      </p:sp>
    </p:spTree>
    <p:extLst>
      <p:ext uri="{BB962C8B-B14F-4D97-AF65-F5344CB8AC3E}">
        <p14:creationId xmlns:p14="http://schemas.microsoft.com/office/powerpoint/2010/main" val="3603763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3046" y="2200214"/>
            <a:ext cx="7883753" cy="1143000"/>
          </a:xfrm>
        </p:spPr>
        <p:txBody>
          <a:bodyPr/>
          <a:lstStyle/>
          <a:p>
            <a:r>
              <a:rPr lang="en-US" sz="4000" i="1" dirty="0" smtClean="0"/>
              <a:t>Does every student </a:t>
            </a:r>
            <a:r>
              <a:rPr lang="en-US" sz="4000" i="1" dirty="0"/>
              <a:t>h</a:t>
            </a:r>
            <a:r>
              <a:rPr lang="en-US" sz="4000" i="1" dirty="0" smtClean="0"/>
              <a:t>ave </a:t>
            </a:r>
            <a:r>
              <a:rPr lang="en-US" sz="4000" i="1" dirty="0"/>
              <a:t>a</a:t>
            </a:r>
            <a:r>
              <a:rPr lang="en-US" sz="4000" i="1" dirty="0" smtClean="0"/>
              <a:t>ccess to a world-class education?</a:t>
            </a:r>
            <a:br>
              <a:rPr lang="en-US" sz="4000" i="1" dirty="0" smtClean="0"/>
            </a:br>
            <a:r>
              <a:rPr lang="en-US" sz="4000" i="1" dirty="0" smtClean="0"/>
              <a:t/>
            </a:r>
            <a:br>
              <a:rPr lang="en-US" sz="4000" i="1" dirty="0" smtClean="0"/>
            </a:br>
            <a:endParaRPr lang="en-US" sz="3200" i="1" dirty="0"/>
          </a:p>
        </p:txBody>
      </p:sp>
    </p:spTree>
    <p:extLst>
      <p:ext uri="{BB962C8B-B14F-4D97-AF65-F5344CB8AC3E}">
        <p14:creationId xmlns:p14="http://schemas.microsoft.com/office/powerpoint/2010/main" val="3633263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514"/>
            <a:ext cx="8229600" cy="1143000"/>
          </a:xfrm>
        </p:spPr>
        <p:txBody>
          <a:bodyPr>
            <a:normAutofit fontScale="90000"/>
          </a:bodyPr>
          <a:lstStyle/>
          <a:p>
            <a:r>
              <a:rPr lang="en-US" dirty="0" smtClean="0"/>
              <a:t>Supporting and Evaluating Online Teachers</a:t>
            </a:r>
            <a:endParaRPr lang="en-US" dirty="0"/>
          </a:p>
        </p:txBody>
      </p:sp>
      <p:sp>
        <p:nvSpPr>
          <p:cNvPr id="3" name="Content Placeholder 2"/>
          <p:cNvSpPr>
            <a:spLocks noGrp="1"/>
          </p:cNvSpPr>
          <p:nvPr>
            <p:ph idx="1"/>
          </p:nvPr>
        </p:nvSpPr>
        <p:spPr>
          <a:xfrm>
            <a:off x="457200" y="1630906"/>
            <a:ext cx="8229600" cy="4525963"/>
          </a:xfrm>
        </p:spPr>
        <p:txBody>
          <a:bodyPr>
            <a:normAutofit lnSpcReduction="10000"/>
          </a:bodyPr>
          <a:lstStyle/>
          <a:p>
            <a:r>
              <a:rPr lang="en-US" dirty="0" smtClean="0"/>
              <a:t>Criteria highlight good teaching practice and skills and methods</a:t>
            </a:r>
          </a:p>
          <a:p>
            <a:pPr lvl="1"/>
            <a:r>
              <a:rPr lang="en-US" dirty="0" smtClean="0"/>
              <a:t>Academic credentials</a:t>
            </a:r>
          </a:p>
          <a:p>
            <a:pPr lvl="1"/>
            <a:r>
              <a:rPr lang="en-US" dirty="0" smtClean="0"/>
              <a:t>Information technology skills</a:t>
            </a:r>
          </a:p>
          <a:p>
            <a:pPr lvl="1"/>
            <a:r>
              <a:rPr lang="en-US" dirty="0" smtClean="0"/>
              <a:t>Interactive and collaborative strategies</a:t>
            </a:r>
          </a:p>
          <a:p>
            <a:pPr lvl="1"/>
            <a:r>
              <a:rPr lang="en-US" dirty="0" smtClean="0"/>
              <a:t>Online classroom management and communication skills</a:t>
            </a:r>
          </a:p>
          <a:p>
            <a:pPr lvl="1"/>
            <a:r>
              <a:rPr lang="en-US" dirty="0" smtClean="0"/>
              <a:t>Legal and ethical issues in online learning</a:t>
            </a:r>
          </a:p>
          <a:p>
            <a:pPr lvl="1"/>
            <a:r>
              <a:rPr lang="en-US" dirty="0" smtClean="0"/>
              <a:t>Experience in online learning</a:t>
            </a:r>
            <a:endParaRPr lang="en-US" dirty="0"/>
          </a:p>
        </p:txBody>
      </p:sp>
    </p:spTree>
    <p:extLst>
      <p:ext uri="{BB962C8B-B14F-4D97-AF65-F5344CB8AC3E}">
        <p14:creationId xmlns:p14="http://schemas.microsoft.com/office/powerpoint/2010/main" val="1614667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5150"/>
            <a:ext cx="9144000" cy="1143000"/>
          </a:xfrm>
        </p:spPr>
        <p:txBody>
          <a:bodyPr>
            <a:normAutofit fontScale="90000"/>
          </a:bodyPr>
          <a:lstStyle/>
          <a:p>
            <a:r>
              <a:rPr lang="en-US" dirty="0" smtClean="0"/>
              <a:t>Trends in Pre-Service Teacher Training</a:t>
            </a:r>
            <a:endParaRPr lang="en-US" dirty="0"/>
          </a:p>
        </p:txBody>
      </p:sp>
      <p:sp>
        <p:nvSpPr>
          <p:cNvPr id="3" name="Content Placeholder 2"/>
          <p:cNvSpPr>
            <a:spLocks noGrp="1"/>
          </p:cNvSpPr>
          <p:nvPr>
            <p:ph idx="1"/>
          </p:nvPr>
        </p:nvSpPr>
        <p:spPr>
          <a:xfrm>
            <a:off x="457200" y="1211054"/>
            <a:ext cx="8229600" cy="4876800"/>
          </a:xfrm>
        </p:spPr>
        <p:txBody>
          <a:bodyPr>
            <a:normAutofit fontScale="92500" lnSpcReduction="10000"/>
          </a:bodyPr>
          <a:lstStyle/>
          <a:p>
            <a:r>
              <a:rPr lang="en-US" sz="2600" dirty="0" smtClean="0"/>
              <a:t>United States</a:t>
            </a:r>
          </a:p>
          <a:p>
            <a:pPr lvl="1"/>
            <a:r>
              <a:rPr lang="en-US" sz="2600" dirty="0" smtClean="0"/>
              <a:t>UCF, FLVS partnership for student teaching</a:t>
            </a:r>
          </a:p>
          <a:p>
            <a:pPr lvl="1"/>
            <a:r>
              <a:rPr lang="en-US" sz="2600" dirty="0" smtClean="0"/>
              <a:t>Michigan State and Michigan Virtual School</a:t>
            </a:r>
          </a:p>
          <a:p>
            <a:r>
              <a:rPr lang="en-US" sz="2600" dirty="0" smtClean="0"/>
              <a:t>Mexico </a:t>
            </a:r>
          </a:p>
          <a:p>
            <a:pPr lvl="1"/>
            <a:r>
              <a:rPr lang="en-US" sz="2600" dirty="0" smtClean="0"/>
              <a:t>all pre-service teachers trained to use digital content, given laptops, all content is digitized</a:t>
            </a:r>
          </a:p>
          <a:p>
            <a:r>
              <a:rPr lang="en-US" sz="2600" dirty="0" smtClean="0"/>
              <a:t>Singapore</a:t>
            </a:r>
          </a:p>
          <a:p>
            <a:pPr lvl="1"/>
            <a:r>
              <a:rPr lang="en-US" sz="2600" dirty="0" smtClean="0"/>
              <a:t> teachers trained to teach in blended environments (since 2005, SARS virus pandemic</a:t>
            </a:r>
            <a:r>
              <a:rPr lang="en-US" sz="2600" dirty="0" smtClean="0"/>
              <a:t>)</a:t>
            </a:r>
          </a:p>
          <a:p>
            <a:r>
              <a:rPr lang="en-US" sz="2600" dirty="0"/>
              <a:t>International Baccalaureate (IB) program</a:t>
            </a:r>
          </a:p>
          <a:p>
            <a:pPr lvl="1"/>
            <a:r>
              <a:rPr lang="en-US" sz="2600" dirty="0"/>
              <a:t>Master teachers to teach online and offering “gold standard” IB courses online</a:t>
            </a:r>
          </a:p>
          <a:p>
            <a:pPr marL="457200" lvl="1" indent="0">
              <a:buNone/>
            </a:pPr>
            <a:endParaRPr lang="en-US" sz="2600" dirty="0" smtClean="0"/>
          </a:p>
        </p:txBody>
      </p:sp>
    </p:spTree>
    <p:extLst>
      <p:ext uri="{BB962C8B-B14F-4D97-AF65-F5344CB8AC3E}">
        <p14:creationId xmlns:p14="http://schemas.microsoft.com/office/powerpoint/2010/main" val="254607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751"/>
            <a:ext cx="8229600" cy="1143000"/>
          </a:xfrm>
        </p:spPr>
        <p:txBody>
          <a:bodyPr/>
          <a:lstStyle/>
          <a:p>
            <a:r>
              <a:rPr lang="en-US" dirty="0" smtClean="0"/>
              <a:t>Trends in Online Teacher PD</a:t>
            </a:r>
            <a:endParaRPr lang="en-US" dirty="0"/>
          </a:p>
        </p:txBody>
      </p:sp>
      <p:sp>
        <p:nvSpPr>
          <p:cNvPr id="3" name="Content Placeholder 2"/>
          <p:cNvSpPr>
            <a:spLocks noGrp="1"/>
          </p:cNvSpPr>
          <p:nvPr>
            <p:ph idx="1"/>
          </p:nvPr>
        </p:nvSpPr>
        <p:spPr>
          <a:xfrm>
            <a:off x="699988" y="1465513"/>
            <a:ext cx="8229600" cy="4525963"/>
          </a:xfrm>
        </p:spPr>
        <p:txBody>
          <a:bodyPr/>
          <a:lstStyle/>
          <a:p>
            <a:r>
              <a:rPr lang="en-US" dirty="0" smtClean="0"/>
              <a:t>Certificate programs in US</a:t>
            </a:r>
          </a:p>
          <a:p>
            <a:pPr lvl="1"/>
            <a:r>
              <a:rPr lang="en-US" dirty="0" smtClean="0"/>
              <a:t>Boise State University</a:t>
            </a:r>
          </a:p>
          <a:p>
            <a:pPr lvl="1"/>
            <a:r>
              <a:rPr lang="en-US" dirty="0" smtClean="0"/>
              <a:t>New Mexico State University</a:t>
            </a:r>
          </a:p>
          <a:p>
            <a:r>
              <a:rPr lang="en-US" dirty="0" smtClean="0"/>
              <a:t>State Departments of Education</a:t>
            </a:r>
          </a:p>
          <a:p>
            <a:pPr lvl="1"/>
            <a:r>
              <a:rPr lang="en-US" dirty="0" smtClean="0"/>
              <a:t>Georgia and Idaho - endorsements</a:t>
            </a:r>
          </a:p>
          <a:p>
            <a:r>
              <a:rPr lang="en-US" dirty="0" smtClean="0"/>
              <a:t>Non-profit organizations</a:t>
            </a:r>
          </a:p>
          <a:p>
            <a:pPr lvl="1"/>
            <a:r>
              <a:rPr lang="en-US" dirty="0" smtClean="0"/>
              <a:t>EDC, Ed Tech Leaders Online</a:t>
            </a:r>
          </a:p>
          <a:p>
            <a:pPr lvl="1"/>
            <a:r>
              <a:rPr lang="en-US" dirty="0" smtClean="0"/>
              <a:t>Virtual High School, Inc.</a:t>
            </a:r>
            <a:endParaRPr lang="en-US" dirty="0"/>
          </a:p>
        </p:txBody>
      </p:sp>
    </p:spTree>
    <p:extLst>
      <p:ext uri="{BB962C8B-B14F-4D97-AF65-F5344CB8AC3E}">
        <p14:creationId xmlns:p14="http://schemas.microsoft.com/office/powerpoint/2010/main" val="968240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751"/>
            <a:ext cx="8229600" cy="1143000"/>
          </a:xfrm>
        </p:spPr>
        <p:txBody>
          <a:bodyPr/>
          <a:lstStyle/>
          <a:p>
            <a:r>
              <a:rPr lang="en-US" dirty="0" smtClean="0"/>
              <a:t>Trends in Online Teacher PD</a:t>
            </a:r>
            <a:endParaRPr lang="en-US" dirty="0"/>
          </a:p>
        </p:txBody>
      </p:sp>
      <p:sp>
        <p:nvSpPr>
          <p:cNvPr id="3" name="Content Placeholder 2"/>
          <p:cNvSpPr>
            <a:spLocks noGrp="1"/>
          </p:cNvSpPr>
          <p:nvPr>
            <p:ph idx="1"/>
          </p:nvPr>
        </p:nvSpPr>
        <p:spPr>
          <a:xfrm>
            <a:off x="457200" y="1343276"/>
            <a:ext cx="8229600" cy="4525963"/>
          </a:xfrm>
        </p:spPr>
        <p:txBody>
          <a:bodyPr>
            <a:normAutofit fontScale="92500"/>
          </a:bodyPr>
          <a:lstStyle/>
          <a:p>
            <a:r>
              <a:rPr lang="en-US" dirty="0" smtClean="0"/>
              <a:t>Regional Groups </a:t>
            </a:r>
          </a:p>
          <a:p>
            <a:pPr lvl="1"/>
            <a:r>
              <a:rPr lang="en-US" dirty="0" smtClean="0"/>
              <a:t>Offering courses</a:t>
            </a:r>
          </a:p>
          <a:p>
            <a:r>
              <a:rPr lang="en-US" dirty="0" smtClean="0"/>
              <a:t>For-profit Companies</a:t>
            </a:r>
          </a:p>
          <a:p>
            <a:pPr lvl="1"/>
            <a:r>
              <a:rPr lang="en-US" dirty="0" smtClean="0"/>
              <a:t>Focused mostly on product rather than pedagogy</a:t>
            </a:r>
          </a:p>
          <a:p>
            <a:r>
              <a:rPr lang="en-US" dirty="0" smtClean="0"/>
              <a:t>Online Schools</a:t>
            </a:r>
          </a:p>
          <a:p>
            <a:pPr lvl="1"/>
            <a:r>
              <a:rPr lang="en-US" dirty="0" smtClean="0"/>
              <a:t>Still main provider of teacher PD, must develop on their own</a:t>
            </a:r>
          </a:p>
          <a:p>
            <a:pPr lvl="1"/>
            <a:r>
              <a:rPr lang="en-US" dirty="0" smtClean="0"/>
              <a:t>Inconsistencies in training outcomes, must expend additional resources</a:t>
            </a:r>
            <a:endParaRPr lang="en-US" dirty="0"/>
          </a:p>
        </p:txBody>
      </p:sp>
    </p:spTree>
    <p:extLst>
      <p:ext uri="{BB962C8B-B14F-4D97-AF65-F5344CB8AC3E}">
        <p14:creationId xmlns:p14="http://schemas.microsoft.com/office/powerpoint/2010/main" val="2737471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1528"/>
            <a:ext cx="8229600" cy="1143000"/>
          </a:xfrm>
        </p:spPr>
        <p:txBody>
          <a:bodyPr/>
          <a:lstStyle/>
          <a:p>
            <a:r>
              <a:rPr lang="en-US" dirty="0" smtClean="0"/>
              <a:t>Key Questions</a:t>
            </a:r>
            <a:endParaRPr lang="en-US" dirty="0"/>
          </a:p>
        </p:txBody>
      </p:sp>
      <p:sp>
        <p:nvSpPr>
          <p:cNvPr id="3" name="Content Placeholder 2"/>
          <p:cNvSpPr>
            <a:spLocks noGrp="1"/>
          </p:cNvSpPr>
          <p:nvPr>
            <p:ph idx="1"/>
          </p:nvPr>
        </p:nvSpPr>
        <p:spPr>
          <a:xfrm>
            <a:off x="112057" y="1257091"/>
            <a:ext cx="9144000" cy="5211763"/>
          </a:xfrm>
        </p:spPr>
        <p:txBody>
          <a:bodyPr>
            <a:normAutofit fontScale="55000" lnSpcReduction="20000"/>
          </a:bodyPr>
          <a:lstStyle/>
          <a:p>
            <a:endParaRPr lang="en-US" dirty="0" smtClean="0"/>
          </a:p>
          <a:p>
            <a:r>
              <a:rPr lang="en-US" sz="3600" dirty="0" smtClean="0"/>
              <a:t>What </a:t>
            </a:r>
            <a:r>
              <a:rPr lang="en-US" sz="3600" dirty="0"/>
              <a:t>supports are required for Colleges of Education to redefine teacher education by adopting </a:t>
            </a:r>
            <a:r>
              <a:rPr lang="en-US" sz="3600" dirty="0" smtClean="0"/>
              <a:t> standards </a:t>
            </a:r>
            <a:r>
              <a:rPr lang="en-US" sz="3600" dirty="0"/>
              <a:t>and preparing all new teachers for online </a:t>
            </a:r>
            <a:r>
              <a:rPr lang="en-US" sz="3600" dirty="0" smtClean="0"/>
              <a:t>and blended teaching </a:t>
            </a:r>
            <a:r>
              <a:rPr lang="en-US" sz="3600" dirty="0"/>
              <a:t>and </a:t>
            </a:r>
            <a:r>
              <a:rPr lang="en-US" sz="3600" dirty="0" smtClean="0"/>
              <a:t>other </a:t>
            </a:r>
            <a:r>
              <a:rPr lang="en-US" sz="3600" dirty="0"/>
              <a:t>professional </a:t>
            </a:r>
            <a:r>
              <a:rPr lang="en-US" sz="3600" dirty="0" smtClean="0"/>
              <a:t> opportunities available in the field of K-12 online learning ?</a:t>
            </a:r>
            <a:br>
              <a:rPr lang="en-US" sz="3600" dirty="0" smtClean="0"/>
            </a:br>
            <a:endParaRPr lang="en-US" sz="3600" dirty="0"/>
          </a:p>
          <a:p>
            <a:r>
              <a:rPr lang="en-US" sz="3600" dirty="0" smtClean="0"/>
              <a:t>What </a:t>
            </a:r>
            <a:r>
              <a:rPr lang="en-US" sz="3600" dirty="0"/>
              <a:t>emergent forms of teacher education are evolving as a result of the shift toward </a:t>
            </a:r>
            <a:r>
              <a:rPr lang="en-US" sz="3600" dirty="0" smtClean="0"/>
              <a:t>school-based</a:t>
            </a:r>
            <a:r>
              <a:rPr lang="en-US" sz="3600" dirty="0"/>
              <a:t>, blended and online training, and how can Colleges of Education partner with organizations </a:t>
            </a:r>
            <a:r>
              <a:rPr lang="en-US" sz="3600" dirty="0" smtClean="0"/>
              <a:t> to </a:t>
            </a:r>
            <a:r>
              <a:rPr lang="en-US" sz="3600" dirty="0"/>
              <a:t>enhance these efforts? In other words, how can Colleges of Education step outside the box to </a:t>
            </a:r>
            <a:r>
              <a:rPr lang="en-US" sz="3600" dirty="0" smtClean="0"/>
              <a:t> rethink </a:t>
            </a:r>
            <a:r>
              <a:rPr lang="en-US" sz="3600" dirty="0"/>
              <a:t>quality teacher education, and support it new ways</a:t>
            </a:r>
            <a:r>
              <a:rPr lang="en-US" sz="3600" dirty="0" smtClean="0"/>
              <a:t>?</a:t>
            </a:r>
            <a:br>
              <a:rPr lang="en-US" sz="3600" dirty="0" smtClean="0"/>
            </a:br>
            <a:endParaRPr lang="en-US" sz="3600" dirty="0"/>
          </a:p>
          <a:p>
            <a:r>
              <a:rPr lang="en-US" sz="3600" dirty="0" smtClean="0"/>
              <a:t>With </a:t>
            </a:r>
            <a:r>
              <a:rPr lang="en-US" sz="3600" dirty="0"/>
              <a:t>rapid advances in technology continuing at an exponential rate, how can we redefine teacher </a:t>
            </a:r>
            <a:r>
              <a:rPr lang="en-US" sz="3600" dirty="0" smtClean="0"/>
              <a:t>education</a:t>
            </a:r>
            <a:r>
              <a:rPr lang="en-US" sz="3600" dirty="0"/>
              <a:t>, leveraging the capabilities of the technology itself, such as developing innovative </a:t>
            </a:r>
            <a:r>
              <a:rPr lang="en-US" sz="3600" dirty="0" smtClean="0"/>
              <a:t>communities </a:t>
            </a:r>
            <a:r>
              <a:rPr lang="en-US" sz="3600" dirty="0"/>
              <a:t>of practice, shared inquiry, and global networked professional development </a:t>
            </a:r>
            <a:r>
              <a:rPr lang="en-US" sz="3600" dirty="0" smtClean="0"/>
              <a:t>opportunities?</a:t>
            </a:r>
            <a:br>
              <a:rPr lang="en-US" sz="3600" dirty="0" smtClean="0"/>
            </a:br>
            <a:r>
              <a:rPr lang="en-US" dirty="0" smtClean="0"/>
              <a:t/>
            </a:r>
            <a:br>
              <a:rPr lang="en-US" dirty="0" smtClean="0"/>
            </a:br>
            <a:r>
              <a:rPr lang="en-US" sz="2500" dirty="0" smtClean="0"/>
              <a:t>                                                                                   (Adapted from Going Virtual 2010)</a:t>
            </a:r>
            <a:endParaRPr lang="en-US" sz="2500" dirty="0"/>
          </a:p>
        </p:txBody>
      </p:sp>
    </p:spTree>
    <p:extLst>
      <p:ext uri="{BB962C8B-B14F-4D97-AF65-F5344CB8AC3E}">
        <p14:creationId xmlns:p14="http://schemas.microsoft.com/office/powerpoint/2010/main" val="3847769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188913"/>
            <a:ext cx="8382000" cy="1371600"/>
          </a:xfrm>
        </p:spPr>
        <p:txBody>
          <a:bodyPr rtlCol="0">
            <a:normAutofit fontScale="90000"/>
          </a:bodyPr>
          <a:lstStyle/>
          <a:p>
            <a:pPr eaLnBrk="1" fontAlgn="auto" hangingPunct="1">
              <a:spcAft>
                <a:spcPts val="0"/>
              </a:spcAft>
              <a:defRPr/>
            </a:pPr>
            <a:r>
              <a:rPr lang="en-US" dirty="0" smtClean="0">
                <a:ea typeface="ＭＳ Ｐゴシック" pitchFamily="34" charset="-128"/>
              </a:rPr>
              <a:t>Project Tomorrow Survey (2009) </a:t>
            </a:r>
            <a:br>
              <a:rPr lang="en-US" dirty="0" smtClean="0">
                <a:ea typeface="ＭＳ Ｐゴシック" pitchFamily="34" charset="-128"/>
              </a:rPr>
            </a:br>
            <a:endParaRPr lang="en-US" dirty="0" smtClean="0">
              <a:ea typeface="ＭＳ Ｐゴシック" pitchFamily="34" charset="-128"/>
            </a:endParaRPr>
          </a:p>
        </p:txBody>
      </p:sp>
      <p:sp>
        <p:nvSpPr>
          <p:cNvPr id="40963" name="Content Placeholder 2"/>
          <p:cNvSpPr>
            <a:spLocks noGrp="1"/>
          </p:cNvSpPr>
          <p:nvPr>
            <p:ph idx="1"/>
          </p:nvPr>
        </p:nvSpPr>
        <p:spPr>
          <a:xfrm>
            <a:off x="457200" y="1183731"/>
            <a:ext cx="8229600" cy="4511815"/>
          </a:xfrm>
        </p:spPr>
        <p:txBody>
          <a:bodyPr rtlCol="0">
            <a:noAutofit/>
          </a:bodyPr>
          <a:lstStyle/>
          <a:p>
            <a:pPr eaLnBrk="1" fontAlgn="auto" hangingPunct="1">
              <a:spcAft>
                <a:spcPts val="0"/>
              </a:spcAft>
              <a:defRPr/>
            </a:pPr>
            <a:r>
              <a:rPr lang="en-US" sz="2800" dirty="0" smtClean="0">
                <a:ea typeface="ＭＳ Ｐゴシック" pitchFamily="34" charset="-128"/>
              </a:rPr>
              <a:t>Benefits of taking a class online?</a:t>
            </a:r>
          </a:p>
          <a:p>
            <a:pPr lvl="1" eaLnBrk="1" fontAlgn="auto" hangingPunct="1">
              <a:spcAft>
                <a:spcPts val="0"/>
              </a:spcAft>
              <a:defRPr/>
            </a:pPr>
            <a:r>
              <a:rPr lang="en-US" dirty="0" smtClean="0">
                <a:ea typeface="ＭＳ Ｐゴシック" pitchFamily="34" charset="-128"/>
              </a:rPr>
              <a:t> According to students:</a:t>
            </a:r>
          </a:p>
          <a:p>
            <a:pPr lvl="2" eaLnBrk="1" fontAlgn="auto" hangingPunct="1">
              <a:spcAft>
                <a:spcPts val="0"/>
              </a:spcAft>
              <a:defRPr/>
            </a:pPr>
            <a:r>
              <a:rPr lang="en-US" sz="2600" dirty="0" smtClean="0">
                <a:ea typeface="ＭＳ Ｐゴシック" pitchFamily="34" charset="-128"/>
              </a:rPr>
              <a:t>51% said it allows them to work at their own pace</a:t>
            </a:r>
          </a:p>
          <a:p>
            <a:pPr lvl="2" eaLnBrk="1" fontAlgn="auto" hangingPunct="1">
              <a:spcAft>
                <a:spcPts val="0"/>
              </a:spcAft>
              <a:defRPr/>
            </a:pPr>
            <a:r>
              <a:rPr lang="en-US" sz="2600" dirty="0">
                <a:ea typeface="ＭＳ Ｐゴシック" pitchFamily="34" charset="-128"/>
              </a:rPr>
              <a:t>49% to earn college credit</a:t>
            </a:r>
          </a:p>
          <a:p>
            <a:pPr lvl="2" eaLnBrk="1" fontAlgn="auto" hangingPunct="1">
              <a:spcAft>
                <a:spcPts val="0"/>
              </a:spcAft>
              <a:defRPr/>
            </a:pPr>
            <a:r>
              <a:rPr lang="en-US" sz="2600" dirty="0" smtClean="0">
                <a:ea typeface="ＭＳ Ｐゴシック" pitchFamily="34" charset="-128"/>
              </a:rPr>
              <a:t>44% said it allows them to take a class not offered on campus </a:t>
            </a:r>
          </a:p>
          <a:p>
            <a:pPr lvl="2" eaLnBrk="1" fontAlgn="auto" hangingPunct="1">
              <a:spcAft>
                <a:spcPts val="0"/>
              </a:spcAft>
              <a:defRPr/>
            </a:pPr>
            <a:r>
              <a:rPr lang="en-US" sz="2600" dirty="0" smtClean="0">
                <a:ea typeface="ＭＳ Ｐゴシック" pitchFamily="34" charset="-128"/>
              </a:rPr>
              <a:t>35% said it was to get extra help</a:t>
            </a:r>
          </a:p>
          <a:p>
            <a:pPr lvl="2" eaLnBrk="1" fontAlgn="auto" hangingPunct="1">
              <a:spcAft>
                <a:spcPts val="0"/>
              </a:spcAft>
              <a:defRPr/>
            </a:pPr>
            <a:r>
              <a:rPr lang="en-US" sz="2600" dirty="0" smtClean="0">
                <a:ea typeface="ＭＳ Ｐゴシック" pitchFamily="34" charset="-128"/>
              </a:rPr>
              <a:t>19% said they took online courses to get more attention from teachers</a:t>
            </a:r>
          </a:p>
          <a:p>
            <a:pPr lvl="1" eaLnBrk="1" fontAlgn="auto" hangingPunct="1">
              <a:spcAft>
                <a:spcPts val="0"/>
              </a:spcAft>
              <a:defRPr/>
            </a:pPr>
            <a:endParaRPr lang="en-US" dirty="0" smtClean="0">
              <a:ea typeface="ＭＳ Ｐゴシック" pitchFamily="34" charset="-128"/>
            </a:endParaRPr>
          </a:p>
        </p:txBody>
      </p:sp>
    </p:spTree>
    <p:extLst>
      <p:ext uri="{BB962C8B-B14F-4D97-AF65-F5344CB8AC3E}">
        <p14:creationId xmlns:p14="http://schemas.microsoft.com/office/powerpoint/2010/main" val="151014829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hangingPunct="1"/>
            <a:r>
              <a:rPr lang="en-US">
                <a:latin typeface="Arial" charset="0"/>
                <a:cs typeface="Arial" charset="0"/>
              </a:rPr>
              <a:t>How Students Learn</a:t>
            </a:r>
          </a:p>
        </p:txBody>
      </p:sp>
      <p:pic>
        <p:nvPicPr>
          <p:cNvPr id="66562" name="Content Placeholder 3" descr="Students at work 2010 008.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054100"/>
            <a:ext cx="8348663" cy="5503863"/>
          </a:xfrm>
        </p:spPr>
      </p:pic>
    </p:spTree>
    <p:extLst>
      <p:ext uri="{BB962C8B-B14F-4D97-AF65-F5344CB8AC3E}">
        <p14:creationId xmlns:p14="http://schemas.microsoft.com/office/powerpoint/2010/main" val="146234561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txBox="1">
            <a:spLocks noChangeArrowheads="1"/>
          </p:cNvSpPr>
          <p:nvPr/>
        </p:nvSpPr>
        <p:spPr bwMode="auto">
          <a:xfrm>
            <a:off x="685800" y="202460"/>
            <a:ext cx="7772400" cy="1143000"/>
          </a:xfrm>
          <a:prstGeom prst="rect">
            <a:avLst/>
          </a:prstGeom>
          <a:no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4400" b="1" dirty="0" smtClean="0">
              <a:solidFill>
                <a:schemeClr val="bg1"/>
              </a:solidFill>
              <a:latin typeface="Arial Narrow"/>
              <a:ea typeface="+mj-ea"/>
              <a:cs typeface="Arial Narrow"/>
              <a:sym typeface="Arial Unicode MS" charset="0"/>
            </a:endParaRPr>
          </a:p>
          <a:p>
            <a:pPr algn="ctr" fontAlgn="auto">
              <a:spcBef>
                <a:spcPts val="0"/>
              </a:spcBef>
              <a:spcAft>
                <a:spcPts val="0"/>
              </a:spcAft>
              <a:defRPr/>
            </a:pPr>
            <a:r>
              <a:rPr lang="en-US" sz="4400" b="1" dirty="0" smtClean="0">
                <a:solidFill>
                  <a:schemeClr val="bg1"/>
                </a:solidFill>
                <a:latin typeface="Arial Narrow"/>
                <a:ea typeface="+mj-ea"/>
                <a:cs typeface="Arial Narrow"/>
                <a:sym typeface="Arial Unicode MS" charset="0"/>
              </a:rPr>
              <a:t>Thank you!</a:t>
            </a:r>
            <a:endParaRPr lang="en-US" sz="4400" b="1" dirty="0">
              <a:solidFill>
                <a:schemeClr val="bg1"/>
              </a:solidFill>
              <a:latin typeface="Arial Narrow"/>
              <a:ea typeface="+mj-ea"/>
              <a:cs typeface="Arial Narrow"/>
              <a:sym typeface="Arial Unicode MS" charset="0"/>
            </a:endParaRPr>
          </a:p>
        </p:txBody>
      </p:sp>
      <p:sp>
        <p:nvSpPr>
          <p:cNvPr id="27" name="Rectangle 1"/>
          <p:cNvSpPr txBox="1">
            <a:spLocks noChangeArrowheads="1"/>
          </p:cNvSpPr>
          <p:nvPr/>
        </p:nvSpPr>
        <p:spPr bwMode="auto">
          <a:xfrm>
            <a:off x="685800" y="1609975"/>
            <a:ext cx="7772400" cy="1143000"/>
          </a:xfrm>
          <a:prstGeom prst="rect">
            <a:avLst/>
          </a:prstGeom>
          <a:noFill/>
          <a:ln w="9525">
            <a:noFill/>
            <a:miter lim="800000"/>
            <a:headEnd/>
            <a:tailEnd/>
          </a:ln>
        </p:spPr>
        <p:txBody>
          <a:bodyPr anchor="ctr">
            <a:prstTxWarp prst="textNoShape">
              <a:avLst/>
            </a:prstTxWarp>
          </a:bodyPr>
          <a:lstStyle/>
          <a:p>
            <a:pPr algn="ctr"/>
            <a:endParaRPr lang="en-US" sz="2400" dirty="0">
              <a:solidFill>
                <a:schemeClr val="bg1"/>
              </a:solidFill>
              <a:latin typeface="Arial Narrow"/>
              <a:ea typeface="ヒラギノ明朝 ProN W3" charset="-128"/>
              <a:cs typeface="Arial Narrow"/>
              <a:sym typeface="Arial Unicode MS" charset="0"/>
            </a:endParaRPr>
          </a:p>
        </p:txBody>
      </p:sp>
      <p:sp>
        <p:nvSpPr>
          <p:cNvPr id="29" name="Rectangle 1"/>
          <p:cNvSpPr txBox="1">
            <a:spLocks noChangeArrowheads="1"/>
          </p:cNvSpPr>
          <p:nvPr/>
        </p:nvSpPr>
        <p:spPr bwMode="auto">
          <a:xfrm>
            <a:off x="609600" y="3000972"/>
            <a:ext cx="7772400" cy="1072622"/>
          </a:xfrm>
          <a:prstGeom prst="rect">
            <a:avLst/>
          </a:prstGeom>
          <a:noFill/>
          <a:ln w="9525">
            <a:noFill/>
            <a:miter lim="800000"/>
            <a:headEnd/>
            <a:tailEnd/>
          </a:ln>
        </p:spPr>
        <p:txBody>
          <a:bodyPr anchor="ctr">
            <a:prstTxWarp prst="textNoShape">
              <a:avLst/>
            </a:prstTxWarp>
          </a:bodyPr>
          <a:lstStyle/>
          <a:p>
            <a:pPr algn="ctr"/>
            <a:endParaRPr lang="en-US" sz="2400" dirty="0">
              <a:solidFill>
                <a:schemeClr val="bg1"/>
              </a:solidFill>
              <a:latin typeface="Arial Narrow"/>
              <a:ea typeface="ヒラギノ明朝 ProN W3" charset="-128"/>
              <a:cs typeface="Arial Narrow"/>
              <a:sym typeface="Arial Unicode MS" charset="0"/>
            </a:endParaRPr>
          </a:p>
          <a:p>
            <a:pPr algn="ctr"/>
            <a:r>
              <a:rPr lang="en-US" sz="2400" dirty="0" smtClean="0">
                <a:solidFill>
                  <a:schemeClr val="bg1"/>
                </a:solidFill>
                <a:latin typeface="Arial Narrow"/>
                <a:ea typeface="ヒラギノ明朝 ProN W3" charset="-128"/>
                <a:cs typeface="Arial Narrow"/>
                <a:sym typeface="Arial Unicode MS" charset="0"/>
              </a:rPr>
              <a:t>Contact information:</a:t>
            </a:r>
            <a:endParaRPr lang="en-US" sz="2400" dirty="0">
              <a:solidFill>
                <a:schemeClr val="bg1"/>
              </a:solidFill>
              <a:latin typeface="Arial Narrow"/>
              <a:ea typeface="ヒラギノ明朝 ProN W3" charset="-128"/>
              <a:cs typeface="Arial Narrow"/>
              <a:sym typeface="Arial Unicode MS" charset="0"/>
            </a:endParaRPr>
          </a:p>
          <a:p>
            <a:pPr algn="ctr"/>
            <a:r>
              <a:rPr lang="en-US" sz="2400" dirty="0" smtClean="0">
                <a:solidFill>
                  <a:schemeClr val="bg1"/>
                </a:solidFill>
                <a:latin typeface="Arial Narrow"/>
                <a:ea typeface="ヒラギノ明朝 ProN W3" charset="-128"/>
                <a:cs typeface="Arial Narrow"/>
                <a:sym typeface="Arial Unicode MS" charset="0"/>
              </a:rPr>
              <a:t>Allison Powell: </a:t>
            </a:r>
            <a:r>
              <a:rPr lang="en-US" sz="2400" dirty="0" err="1" smtClean="0">
                <a:solidFill>
                  <a:schemeClr val="bg1"/>
                </a:solidFill>
                <a:latin typeface="Arial Narrow"/>
                <a:ea typeface="ヒラギノ明朝 ProN W3" charset="-128"/>
                <a:cs typeface="Arial Narrow"/>
                <a:sym typeface="Arial Unicode MS" charset="0"/>
              </a:rPr>
              <a:t>apowell@inacol.org</a:t>
            </a:r>
            <a:endParaRPr lang="en-US" sz="2400" dirty="0" smtClean="0">
              <a:solidFill>
                <a:schemeClr val="bg1"/>
              </a:solidFill>
              <a:latin typeface="Arial Narrow"/>
              <a:ea typeface="ヒラギノ明朝 ProN W3" charset="-128"/>
              <a:cs typeface="Arial Narrow"/>
              <a:sym typeface="Arial Unicode MS" charset="0"/>
            </a:endParaRPr>
          </a:p>
          <a:p>
            <a:pPr algn="ctr"/>
            <a:endParaRPr lang="en-US" sz="2400" dirty="0">
              <a:solidFill>
                <a:schemeClr val="bg1"/>
              </a:solidFill>
              <a:latin typeface="Arial Narrow"/>
              <a:ea typeface="ヒラギノ明朝 ProN W3" charset="-128"/>
              <a:cs typeface="Arial Narrow"/>
              <a:sym typeface="Arial Unicode MS" charset="0"/>
            </a:endParaRPr>
          </a:p>
          <a:p>
            <a:pPr algn="ctr"/>
            <a:r>
              <a:rPr lang="en-US" sz="2400" dirty="0" err="1" smtClean="0">
                <a:solidFill>
                  <a:schemeClr val="bg1"/>
                </a:solidFill>
                <a:latin typeface="Arial Narrow"/>
                <a:ea typeface="ヒラギノ明朝 ProN W3" charset="-128"/>
                <a:cs typeface="Arial Narrow"/>
                <a:sym typeface="Arial Unicode MS" charset="0"/>
              </a:rPr>
              <a:t>www.inacol.org</a:t>
            </a:r>
            <a:endParaRPr lang="en-US" sz="2400" dirty="0" smtClean="0">
              <a:solidFill>
                <a:schemeClr val="bg1"/>
              </a:solidFill>
              <a:latin typeface="Arial Narrow"/>
              <a:ea typeface="ヒラギノ明朝 ProN W3" charset="-128"/>
              <a:cs typeface="Arial Narrow"/>
              <a:sym typeface="Arial Unicode MS" charset="0"/>
            </a:endParaRPr>
          </a:p>
          <a:p>
            <a:pPr algn="ctr"/>
            <a:r>
              <a:rPr lang="en-US" sz="2400" dirty="0" err="1" smtClean="0">
                <a:solidFill>
                  <a:schemeClr val="bg1"/>
                </a:solidFill>
                <a:latin typeface="Arial Narrow"/>
                <a:ea typeface="ヒラギノ明朝 ProN W3" charset="-128"/>
                <a:cs typeface="Arial Narrow"/>
                <a:sym typeface="Arial Unicode MS" charset="0"/>
              </a:rPr>
              <a:t>CompetencyWorks.org</a:t>
            </a:r>
            <a:r>
              <a:rPr lang="en-US" sz="2400" dirty="0" smtClean="0">
                <a:solidFill>
                  <a:schemeClr val="bg1"/>
                </a:solidFill>
                <a:latin typeface="Arial Narrow"/>
                <a:ea typeface="ヒラギノ明朝 ProN W3" charset="-128"/>
                <a:cs typeface="Arial Narrow"/>
                <a:sym typeface="Arial Unicode MS" charset="0"/>
              </a:rPr>
              <a:t> </a:t>
            </a:r>
          </a:p>
          <a:p>
            <a:pPr algn="ctr"/>
            <a:r>
              <a:rPr lang="en-US" sz="2400" dirty="0" err="1" smtClean="0">
                <a:solidFill>
                  <a:schemeClr val="bg1"/>
                </a:solidFill>
                <a:latin typeface="Arial Narrow"/>
                <a:ea typeface="ヒラギノ明朝 ProN W3" charset="-128"/>
                <a:cs typeface="Arial Narrow"/>
                <a:sym typeface="Arial Unicode MS" charset="0"/>
              </a:rPr>
              <a:t>OnlineProgramHowTo.org</a:t>
            </a:r>
            <a:endParaRPr lang="en-US" sz="2400" dirty="0" smtClean="0">
              <a:solidFill>
                <a:schemeClr val="bg1"/>
              </a:solidFill>
              <a:latin typeface="Arial Narrow"/>
              <a:ea typeface="ヒラギノ明朝 ProN W3" charset="-128"/>
              <a:cs typeface="Arial Narrow"/>
              <a:sym typeface="Arial Unicode MS" charset="0"/>
            </a:endParaRPr>
          </a:p>
          <a:p>
            <a:pPr algn="ctr"/>
            <a:r>
              <a:rPr lang="en-US" sz="2400" dirty="0" smtClean="0">
                <a:solidFill>
                  <a:schemeClr val="bg1"/>
                </a:solidFill>
                <a:latin typeface="Arial Narrow"/>
                <a:ea typeface="ヒラギノ明朝 ProN W3" charset="-128"/>
                <a:cs typeface="Arial Narrow"/>
                <a:sym typeface="Arial Unicode MS" charset="0"/>
              </a:rPr>
              <a:t>K12onlinersearch.org</a:t>
            </a:r>
          </a:p>
          <a:p>
            <a:pPr algn="ctr"/>
            <a:endParaRPr lang="en-US" sz="2400" dirty="0" smtClean="0">
              <a:solidFill>
                <a:schemeClr val="bg1"/>
              </a:solidFill>
              <a:latin typeface="Arial Narrow"/>
              <a:ea typeface="ヒラギノ明朝 ProN W3" charset="-128"/>
              <a:cs typeface="Arial Narrow"/>
              <a:sym typeface="Arial Unicode MS" charset="0"/>
            </a:endParaRPr>
          </a:p>
        </p:txBody>
      </p:sp>
    </p:spTree>
    <p:extLst>
      <p:ext uri="{BB962C8B-B14F-4D97-AF65-F5344CB8AC3E}">
        <p14:creationId xmlns:p14="http://schemas.microsoft.com/office/powerpoint/2010/main" val="72018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etency Cycle 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035" y="1505554"/>
            <a:ext cx="4388748" cy="4278478"/>
          </a:xfrm>
          <a:prstGeom prst="rect">
            <a:avLst/>
          </a:prstGeom>
        </p:spPr>
      </p:pic>
    </p:spTree>
    <p:extLst>
      <p:ext uri="{BB962C8B-B14F-4D97-AF65-F5344CB8AC3E}">
        <p14:creationId xmlns:p14="http://schemas.microsoft.com/office/powerpoint/2010/main" val="4241711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381000" y="457200"/>
            <a:ext cx="8763000" cy="762000"/>
          </a:xfrm>
        </p:spPr>
        <p:txBody>
          <a:bodyPr/>
          <a:lstStyle/>
          <a:p>
            <a:pPr eaLnBrk="1" hangingPunct="1"/>
            <a:r>
              <a:rPr lang="en-US" sz="3200">
                <a:latin typeface="Arial" charset="0"/>
                <a:cs typeface="ＭＳ Ｐゴシック" charset="0"/>
              </a:rPr>
              <a:t>New Solutions through Online Learning</a:t>
            </a:r>
          </a:p>
        </p:txBody>
      </p:sp>
      <p:sp>
        <p:nvSpPr>
          <p:cNvPr id="14338" name="Content Placeholder 2"/>
          <p:cNvSpPr>
            <a:spLocks noGrp="1"/>
          </p:cNvSpPr>
          <p:nvPr>
            <p:ph idx="1"/>
          </p:nvPr>
        </p:nvSpPr>
        <p:spPr>
          <a:xfrm>
            <a:off x="685800" y="1447800"/>
            <a:ext cx="7620000" cy="4495800"/>
          </a:xfrm>
        </p:spPr>
        <p:txBody>
          <a:bodyPr/>
          <a:lstStyle/>
          <a:p>
            <a:pPr eaLnBrk="1" hangingPunct="1"/>
            <a:r>
              <a:rPr lang="en-US" sz="2400">
                <a:latin typeface="Arial" charset="0"/>
                <a:cs typeface="ＭＳ Ｐゴシック" charset="0"/>
              </a:rPr>
              <a:t>40% of US high schools do not offer AP courses</a:t>
            </a:r>
          </a:p>
          <a:p>
            <a:pPr lvl="1" eaLnBrk="1" hangingPunct="1"/>
            <a:r>
              <a:rPr lang="en-US" sz="2000">
                <a:latin typeface="Arial" charset="0"/>
                <a:ea typeface="ＭＳ Ｐゴシック" charset="0"/>
                <a:cs typeface="ＭＳ Ｐゴシック" charset="0"/>
              </a:rPr>
              <a:t>75% of districts use online learning to offer Advanced Placement or college-level courses.</a:t>
            </a:r>
          </a:p>
          <a:p>
            <a:pPr eaLnBrk="1" hangingPunct="1"/>
            <a:r>
              <a:rPr lang="en-US" sz="2400">
                <a:latin typeface="Arial" charset="0"/>
                <a:cs typeface="ＭＳ Ｐゴシック" charset="0"/>
              </a:rPr>
              <a:t>Teacher Shortages</a:t>
            </a:r>
          </a:p>
          <a:p>
            <a:pPr lvl="1" eaLnBrk="1" hangingPunct="1"/>
            <a:r>
              <a:rPr lang="en-US" sz="2000">
                <a:latin typeface="Arial" charset="0"/>
                <a:ea typeface="ＭＳ Ｐゴシック" charset="0"/>
                <a:cs typeface="ＭＳ Ｐゴシック" charset="0"/>
              </a:rPr>
              <a:t>40% of public school districts in America today say they need online learning resources because certified teachers are not available for traditional face-to-face instruction.</a:t>
            </a:r>
          </a:p>
          <a:p>
            <a:pPr eaLnBrk="1" hangingPunct="1"/>
            <a:r>
              <a:rPr lang="en-US" sz="2400">
                <a:latin typeface="Arial" charset="0"/>
                <a:cs typeface="ＭＳ Ｐゴシック" charset="0"/>
              </a:rPr>
              <a:t>More than 50% need online learning to reduce student scheduling conflicts to graduate on time.</a:t>
            </a:r>
          </a:p>
          <a:p>
            <a:pPr eaLnBrk="1" hangingPunct="1"/>
            <a:r>
              <a:rPr lang="en-US" sz="2400">
                <a:latin typeface="Arial" charset="0"/>
                <a:cs typeface="ＭＳ Ｐゴシック" charset="0"/>
              </a:rPr>
              <a:t>60% of school districts say they need online learning for credit recovery.</a:t>
            </a:r>
          </a:p>
          <a:p>
            <a:pPr eaLnBrk="1" hangingPunct="1">
              <a:buFontTx/>
              <a:buNone/>
            </a:pPr>
            <a:endParaRPr lang="en-US" sz="2400">
              <a:latin typeface="Arial" charset="0"/>
              <a:cs typeface="ＭＳ Ｐゴシック" charset="0"/>
            </a:endParaRPr>
          </a:p>
        </p:txBody>
      </p:sp>
    </p:spTree>
    <p:extLst>
      <p:ext uri="{BB962C8B-B14F-4D97-AF65-F5344CB8AC3E}">
        <p14:creationId xmlns:p14="http://schemas.microsoft.com/office/powerpoint/2010/main" val="1365004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Line 54"/>
          <p:cNvSpPr>
            <a:spLocks noChangeShapeType="1"/>
          </p:cNvSpPr>
          <p:nvPr/>
        </p:nvSpPr>
        <p:spPr bwMode="auto">
          <a:xfrm>
            <a:off x="5195888" y="3608388"/>
            <a:ext cx="2233612" cy="555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Title 1"/>
          <p:cNvSpPr>
            <a:spLocks noGrp="1"/>
          </p:cNvSpPr>
          <p:nvPr>
            <p:ph type="title"/>
          </p:nvPr>
        </p:nvSpPr>
        <p:spPr>
          <a:xfrm>
            <a:off x="141288" y="98425"/>
            <a:ext cx="9002712" cy="1143000"/>
          </a:xfrm>
        </p:spPr>
        <p:txBody>
          <a:bodyPr rtlCol="0">
            <a:normAutofit fontScale="90000"/>
          </a:bodyPr>
          <a:lstStyle/>
          <a:p>
            <a:pPr eaLnBrk="1" fontAlgn="auto" hangingPunct="1">
              <a:spcAft>
                <a:spcPts val="0"/>
              </a:spcAft>
              <a:defRPr/>
            </a:pPr>
            <a:r>
              <a:rPr lang="en-US" dirty="0" smtClean="0">
                <a:ea typeface="+mj-ea"/>
              </a:rPr>
              <a:t>Providing Opportunities to All Students</a:t>
            </a:r>
            <a:endParaRPr lang="en-US" dirty="0">
              <a:ea typeface="+mj-ea"/>
            </a:endParaRPr>
          </a:p>
        </p:txBody>
      </p:sp>
      <p:sp>
        <p:nvSpPr>
          <p:cNvPr id="15363" name="Line 52"/>
          <p:cNvSpPr>
            <a:spLocks noChangeShapeType="1"/>
          </p:cNvSpPr>
          <p:nvPr/>
        </p:nvSpPr>
        <p:spPr bwMode="auto">
          <a:xfrm flipH="1">
            <a:off x="4227513" y="2008188"/>
            <a:ext cx="212725" cy="1050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4" name="Line 51"/>
          <p:cNvSpPr>
            <a:spLocks noChangeShapeType="1"/>
          </p:cNvSpPr>
          <p:nvPr/>
        </p:nvSpPr>
        <p:spPr bwMode="auto">
          <a:xfrm>
            <a:off x="1979613" y="2955925"/>
            <a:ext cx="1689100" cy="84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5" name="Line 52"/>
          <p:cNvSpPr>
            <a:spLocks noChangeShapeType="1"/>
          </p:cNvSpPr>
          <p:nvPr/>
        </p:nvSpPr>
        <p:spPr bwMode="auto">
          <a:xfrm>
            <a:off x="2987675" y="2205038"/>
            <a:ext cx="1006475" cy="865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6" name="Line 53"/>
          <p:cNvSpPr>
            <a:spLocks noChangeShapeType="1"/>
          </p:cNvSpPr>
          <p:nvPr/>
        </p:nvSpPr>
        <p:spPr bwMode="auto">
          <a:xfrm flipH="1">
            <a:off x="4945063" y="2224088"/>
            <a:ext cx="844550"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7" name="Line 54"/>
          <p:cNvSpPr>
            <a:spLocks noChangeShapeType="1"/>
          </p:cNvSpPr>
          <p:nvPr/>
        </p:nvSpPr>
        <p:spPr bwMode="auto">
          <a:xfrm flipV="1">
            <a:off x="5235575" y="2946400"/>
            <a:ext cx="1774825" cy="474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8" name="Line 55"/>
          <p:cNvSpPr>
            <a:spLocks noChangeShapeType="1"/>
          </p:cNvSpPr>
          <p:nvPr/>
        </p:nvSpPr>
        <p:spPr bwMode="auto">
          <a:xfrm>
            <a:off x="5195888" y="3886200"/>
            <a:ext cx="695325" cy="708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9" name="Line 57"/>
          <p:cNvSpPr>
            <a:spLocks noChangeShapeType="1"/>
          </p:cNvSpPr>
          <p:nvPr/>
        </p:nvSpPr>
        <p:spPr bwMode="auto">
          <a:xfrm flipV="1">
            <a:off x="3173413" y="3832225"/>
            <a:ext cx="585787" cy="6238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0" name="Text Box 58"/>
          <p:cNvSpPr txBox="1">
            <a:spLocks noChangeArrowheads="1"/>
          </p:cNvSpPr>
          <p:nvPr/>
        </p:nvSpPr>
        <p:spPr bwMode="auto">
          <a:xfrm>
            <a:off x="6721475" y="1103313"/>
            <a:ext cx="1416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n-US" sz="1200" b="1"/>
              <a:t>Credit Recovery </a:t>
            </a:r>
            <a:r>
              <a:rPr lang="en-US" sz="1200" b="1">
                <a:solidFill>
                  <a:srgbClr val="C00000"/>
                </a:solidFill>
              </a:rPr>
              <a:t> </a:t>
            </a:r>
            <a:endParaRPr lang="en-US" sz="1200" b="1"/>
          </a:p>
        </p:txBody>
      </p:sp>
      <p:sp>
        <p:nvSpPr>
          <p:cNvPr id="15371" name="Text Box 59"/>
          <p:cNvSpPr txBox="1">
            <a:spLocks noChangeArrowheads="1"/>
          </p:cNvSpPr>
          <p:nvPr/>
        </p:nvSpPr>
        <p:spPr bwMode="auto">
          <a:xfrm>
            <a:off x="5845175" y="54483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n-US" sz="1200" b="1"/>
              <a:t>Aspiring athletes and performers</a:t>
            </a:r>
          </a:p>
        </p:txBody>
      </p:sp>
      <p:sp>
        <p:nvSpPr>
          <p:cNvPr id="15372" name="Text Box 60"/>
          <p:cNvSpPr txBox="1">
            <a:spLocks noChangeArrowheads="1"/>
          </p:cNvSpPr>
          <p:nvPr/>
        </p:nvSpPr>
        <p:spPr bwMode="auto">
          <a:xfrm>
            <a:off x="7556500" y="3306763"/>
            <a:ext cx="1416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n-US" sz="1200" b="1"/>
              <a:t>Medically Fragile</a:t>
            </a:r>
          </a:p>
        </p:txBody>
      </p:sp>
      <p:sp>
        <p:nvSpPr>
          <p:cNvPr id="15373" name="Text Box 61"/>
          <p:cNvSpPr txBox="1">
            <a:spLocks noChangeArrowheads="1"/>
          </p:cNvSpPr>
          <p:nvPr/>
        </p:nvSpPr>
        <p:spPr bwMode="auto">
          <a:xfrm>
            <a:off x="1793875" y="5534025"/>
            <a:ext cx="1416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n-US" sz="1200" b="1"/>
              <a:t>Home Schoolers</a:t>
            </a:r>
          </a:p>
        </p:txBody>
      </p:sp>
      <p:sp>
        <p:nvSpPr>
          <p:cNvPr id="15374" name="Text Box 63"/>
          <p:cNvSpPr txBox="1">
            <a:spLocks noChangeArrowheads="1"/>
          </p:cNvSpPr>
          <p:nvPr/>
        </p:nvSpPr>
        <p:spPr bwMode="auto">
          <a:xfrm>
            <a:off x="1071563" y="1098550"/>
            <a:ext cx="1333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n-US" sz="1200" b="1"/>
              <a:t>Accelerated Students</a:t>
            </a:r>
          </a:p>
        </p:txBody>
      </p:sp>
      <p:sp>
        <p:nvSpPr>
          <p:cNvPr id="15375" name="Text Box 64"/>
          <p:cNvSpPr txBox="1">
            <a:spLocks noChangeArrowheads="1"/>
          </p:cNvSpPr>
          <p:nvPr/>
        </p:nvSpPr>
        <p:spPr bwMode="auto">
          <a:xfrm>
            <a:off x="579438" y="3608388"/>
            <a:ext cx="191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n-US" sz="1200" b="1"/>
              <a:t>Need to work and/or support family</a:t>
            </a:r>
          </a:p>
        </p:txBody>
      </p:sp>
      <p:pic>
        <p:nvPicPr>
          <p:cNvPr id="15376" name="Picture 66" descr="j04225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425" y="2862263"/>
            <a:ext cx="163671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27" descr="NAA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63" y="2365375"/>
            <a:ext cx="11795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28" descr="NAA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813" y="2046288"/>
            <a:ext cx="13144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30" descr="NAA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013" y="1312863"/>
            <a:ext cx="1190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34" descr="NAAS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2925" y="4240213"/>
            <a:ext cx="1258888"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36" descr="NAAS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1022350"/>
            <a:ext cx="13144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37" descr="NAAS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4002088"/>
            <a:ext cx="14478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27" descr="NAAS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6988" y="950913"/>
            <a:ext cx="1211262"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4" name="Text Box 58"/>
          <p:cNvSpPr txBox="1">
            <a:spLocks noChangeArrowheads="1"/>
          </p:cNvSpPr>
          <p:nvPr/>
        </p:nvSpPr>
        <p:spPr bwMode="auto">
          <a:xfrm>
            <a:off x="4964113" y="739775"/>
            <a:ext cx="1416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n-US" sz="1200" b="1"/>
              <a:t>Traditional Public/Private</a:t>
            </a:r>
          </a:p>
        </p:txBody>
      </p:sp>
      <p:sp>
        <p:nvSpPr>
          <p:cNvPr id="15385" name="Line 55"/>
          <p:cNvSpPr>
            <a:spLocks noChangeShapeType="1"/>
          </p:cNvSpPr>
          <p:nvPr/>
        </p:nvSpPr>
        <p:spPr bwMode="auto">
          <a:xfrm>
            <a:off x="4443413" y="3646488"/>
            <a:ext cx="9525"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6" name="Text Box 61"/>
          <p:cNvSpPr txBox="1">
            <a:spLocks noChangeArrowheads="1"/>
          </p:cNvSpPr>
          <p:nvPr/>
        </p:nvSpPr>
        <p:spPr bwMode="auto">
          <a:xfrm>
            <a:off x="3646488" y="5476875"/>
            <a:ext cx="1720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50000"/>
              </a:spcBef>
            </a:pPr>
            <a:r>
              <a:rPr lang="en-US" sz="1200" b="1"/>
              <a:t>Special Education and ELL</a:t>
            </a:r>
          </a:p>
        </p:txBody>
      </p:sp>
      <p:pic>
        <p:nvPicPr>
          <p:cNvPr id="30" name="Picture 29"/>
          <p:cNvPicPr>
            <a:picLocks noChangeAspect="1"/>
          </p:cNvPicPr>
          <p:nvPr/>
        </p:nvPicPr>
        <p:blipFill>
          <a:blip r:embed="rId10"/>
          <a:stretch>
            <a:fillRect/>
          </a:stretch>
        </p:blipFill>
        <p:spPr>
          <a:xfrm>
            <a:off x="3766452" y="4183923"/>
            <a:ext cx="1303020" cy="1447800"/>
          </a:xfrm>
          <a:prstGeom prst="ellipse">
            <a:avLst/>
          </a:prstGeom>
          <a:ln>
            <a:noFill/>
          </a:ln>
          <a:effectLst>
            <a:softEdge rad="112500"/>
          </a:effectLst>
        </p:spPr>
      </p:pic>
      <p:sp>
        <p:nvSpPr>
          <p:cNvPr id="15388" name="Text Box 60"/>
          <p:cNvSpPr txBox="1">
            <a:spLocks noChangeArrowheads="1"/>
          </p:cNvSpPr>
          <p:nvPr/>
        </p:nvSpPr>
        <p:spPr bwMode="auto">
          <a:xfrm>
            <a:off x="7672388" y="5121275"/>
            <a:ext cx="1416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n-US" sz="1200" b="1"/>
              <a:t>Rural Students</a:t>
            </a:r>
          </a:p>
        </p:txBody>
      </p:sp>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2356" y="3664206"/>
            <a:ext cx="1550292" cy="1497162"/>
          </a:xfrm>
          <a:prstGeom prst="ellipse">
            <a:avLst/>
          </a:prstGeom>
          <a:ln>
            <a:noFill/>
          </a:ln>
          <a:effectLst>
            <a:softEdge rad="112500"/>
          </a:effectLst>
        </p:spPr>
      </p:pic>
    </p:spTree>
    <p:extLst>
      <p:ext uri="{BB962C8B-B14F-4D97-AF65-F5344CB8AC3E}">
        <p14:creationId xmlns:p14="http://schemas.microsoft.com/office/powerpoint/2010/main" val="16031585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609600" y="413836"/>
            <a:ext cx="8229600" cy="1371600"/>
          </a:xfrm>
        </p:spPr>
        <p:txBody>
          <a:bodyPr/>
          <a:lstStyle/>
          <a:p>
            <a:r>
              <a:rPr lang="en-US" sz="4200" dirty="0"/>
              <a:t>U.S. Online Learning Facts</a:t>
            </a:r>
          </a:p>
        </p:txBody>
      </p:sp>
      <p:sp>
        <p:nvSpPr>
          <p:cNvPr id="1021955" name="Rectangle 3"/>
          <p:cNvSpPr>
            <a:spLocks noGrp="1" noChangeArrowheads="1"/>
          </p:cNvSpPr>
          <p:nvPr>
            <p:ph type="body" idx="1"/>
          </p:nvPr>
        </p:nvSpPr>
        <p:spPr>
          <a:xfrm>
            <a:off x="533400" y="1470568"/>
            <a:ext cx="8229600" cy="2632075"/>
          </a:xfrm>
        </p:spPr>
        <p:txBody>
          <a:bodyPr>
            <a:noAutofit/>
          </a:bodyPr>
          <a:lstStyle/>
          <a:p>
            <a:pPr>
              <a:lnSpc>
                <a:spcPct val="90000"/>
              </a:lnSpc>
              <a:defRPr/>
            </a:pPr>
            <a:r>
              <a:rPr lang="en-US" sz="2700" dirty="0" smtClean="0"/>
              <a:t>K-12 online learning enrollments growing 30% annually (50,000 in 2000; </a:t>
            </a:r>
            <a:r>
              <a:rPr lang="en-US" sz="2700" dirty="0"/>
              <a:t>5</a:t>
            </a:r>
            <a:r>
              <a:rPr lang="en-US" sz="2700" dirty="0" smtClean="0"/>
              <a:t>00,000 enrollments in 2005; 1.8 million in 2010).</a:t>
            </a:r>
          </a:p>
          <a:p>
            <a:pPr eaLnBrk="1" hangingPunct="1">
              <a:lnSpc>
                <a:spcPct val="90000"/>
              </a:lnSpc>
              <a:defRPr/>
            </a:pPr>
            <a:r>
              <a:rPr lang="en-US" sz="2700" dirty="0" smtClean="0"/>
              <a:t>82% of school districts had one or more students in a fully-online or blended course</a:t>
            </a:r>
          </a:p>
          <a:p>
            <a:pPr>
              <a:lnSpc>
                <a:spcPct val="90000"/>
              </a:lnSpc>
              <a:defRPr/>
            </a:pPr>
            <a:r>
              <a:rPr lang="en-US" sz="2700" dirty="0" smtClean="0"/>
              <a:t>More universities are offering K-12 courses online</a:t>
            </a:r>
          </a:p>
          <a:p>
            <a:pPr lvl="1">
              <a:lnSpc>
                <a:spcPct val="90000"/>
              </a:lnSpc>
              <a:defRPr/>
            </a:pPr>
            <a:r>
              <a:rPr lang="en-US" sz="2700" dirty="0" smtClean="0"/>
              <a:t>Indiana U, </a:t>
            </a:r>
            <a:r>
              <a:rPr lang="en-US" sz="2700" dirty="0" err="1" smtClean="0"/>
              <a:t>Univ</a:t>
            </a:r>
            <a:r>
              <a:rPr lang="en-US" sz="2700" dirty="0" smtClean="0"/>
              <a:t> of Montana, Nebraska; Stanford, JHU, Northwestern programs for gifted</a:t>
            </a:r>
          </a:p>
          <a:p>
            <a:pPr>
              <a:lnSpc>
                <a:spcPct val="90000"/>
              </a:lnSpc>
              <a:defRPr/>
            </a:pPr>
            <a:r>
              <a:rPr lang="en-US" sz="2700" dirty="0" smtClean="0"/>
              <a:t>Over 50</a:t>
            </a:r>
            <a:r>
              <a:rPr lang="en-US" sz="2700" dirty="0"/>
              <a:t>% of employers use e-learning for training</a:t>
            </a:r>
          </a:p>
          <a:p>
            <a:pPr marL="0" indent="0">
              <a:lnSpc>
                <a:spcPct val="90000"/>
              </a:lnSpc>
              <a:buFont typeface="Arial" charset="0"/>
              <a:buNone/>
              <a:defRPr/>
            </a:pPr>
            <a:endParaRPr lang="en-US" dirty="0" smtClean="0">
              <a:latin typeface="Arial Narrow"/>
              <a:cs typeface="Arial Narrow"/>
            </a:endParaRPr>
          </a:p>
          <a:p>
            <a:pPr>
              <a:lnSpc>
                <a:spcPct val="90000"/>
              </a:lnSpc>
              <a:buFont typeface="Wingdings" pitchFamily="-107" charset="2"/>
              <a:buNone/>
              <a:defRPr/>
            </a:pPr>
            <a:endParaRPr lang="en-US" sz="2800" dirty="0" smtClean="0">
              <a:latin typeface="Arial Narrow"/>
              <a:cs typeface="Arial Narrow"/>
            </a:endParaRPr>
          </a:p>
          <a:p>
            <a:pPr>
              <a:lnSpc>
                <a:spcPct val="90000"/>
              </a:lnSpc>
              <a:buFont typeface="Wingdings" pitchFamily="-107" charset="2"/>
              <a:buNone/>
              <a:defRPr/>
            </a:pPr>
            <a:endParaRPr lang="en-US" sz="2800" dirty="0">
              <a:latin typeface="Arial Narrow"/>
              <a:cs typeface="Arial Narrow"/>
            </a:endParaRPr>
          </a:p>
        </p:txBody>
      </p:sp>
    </p:spTree>
    <p:extLst>
      <p:ext uri="{BB962C8B-B14F-4D97-AF65-F5344CB8AC3E}">
        <p14:creationId xmlns:p14="http://schemas.microsoft.com/office/powerpoint/2010/main" val="382666789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REATEDBY" val="KMASlideWizard"/>
</p:tagLst>
</file>

<file path=ppt/tags/tag2.xml><?xml version="1.0" encoding="utf-8"?>
<p:tagLst xmlns:a="http://schemas.openxmlformats.org/drawingml/2006/main" xmlns:r="http://schemas.openxmlformats.org/officeDocument/2006/relationships" xmlns:p="http://schemas.openxmlformats.org/presentationml/2006/main">
  <p:tag name="ORDER" val="1"/>
  <p:tag name="MULTI-LINE" val="false"/>
  <p:tag name="TEXT" val="Presentation &amp;Title:"/>
  <p:tag name="FILL" val="true"/>
  <p:tag name="OPTIONAL" val="false"/>
  <p:tag name="NAME" val="Presentation Title"/>
  <p:tag name="HEIGHT" val="1"/>
  <p:tag name="INDENTED" val="false"/>
  <p:tag name="CAPTION HEIGHT" val="2"/>
</p:tagLst>
</file>

<file path=ppt/tags/tag3.xml><?xml version="1.0" encoding="utf-8"?>
<p:tagLst xmlns:a="http://schemas.openxmlformats.org/drawingml/2006/main" xmlns:r="http://schemas.openxmlformats.org/officeDocument/2006/relationships" xmlns:p="http://schemas.openxmlformats.org/presentationml/2006/main">
  <p:tag name="ORDER" val="2"/>
  <p:tag name="MULTI-LINE" val="true"/>
  <p:tag name="TEXT" val="Presentation &amp;Subtitle:"/>
  <p:tag name="FILL" val="true"/>
  <p:tag name="OPTIONAL" val="true"/>
  <p:tag name="NAME" val="Sub Title"/>
  <p:tag name="HEIGHT" val="5"/>
  <p:tag name="INDENTED" val="false"/>
  <p:tag name="CAPTION HEIGHT" val="2"/>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4654</TotalTime>
  <Words>3739</Words>
  <Application>Microsoft Macintosh PowerPoint</Application>
  <PresentationFormat>On-screen Show (4:3)</PresentationFormat>
  <Paragraphs>405</Paragraphs>
  <Slides>57</Slides>
  <Notes>18</Notes>
  <HiddenSlides>0</HiddenSlides>
  <MMClips>0</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1_Office Theme</vt:lpstr>
      <vt:lpstr>Custom Design</vt:lpstr>
      <vt:lpstr>Next Gen Teacher Prep: Aligning Training and Practice for the 21st Century Classroom</vt:lpstr>
      <vt:lpstr>iNACOL</vt:lpstr>
      <vt:lpstr>iNACOL Partners &amp; Members</vt:lpstr>
      <vt:lpstr>GPS</vt:lpstr>
      <vt:lpstr>Does every student have access to a world-class education?  </vt:lpstr>
      <vt:lpstr>PowerPoint Presentation</vt:lpstr>
      <vt:lpstr>New Solutions through Online Learning</vt:lpstr>
      <vt:lpstr>Providing Opportunities to All Students</vt:lpstr>
      <vt:lpstr>U.S. Online Learning Facts</vt:lpstr>
      <vt:lpstr>PowerPoint Presentation</vt:lpstr>
      <vt:lpstr>PowerPoint Presentation</vt:lpstr>
      <vt:lpstr>State Supported Supplemental Programs</vt:lpstr>
      <vt:lpstr>PowerPoint Presentation</vt:lpstr>
      <vt:lpstr>Single District Programs</vt:lpstr>
      <vt:lpstr>State Online Learning Trends &amp; Examples</vt:lpstr>
      <vt:lpstr>State Online Learning Trends &amp; Examples</vt:lpstr>
      <vt:lpstr>Global Perspective</vt:lpstr>
      <vt:lpstr>World Future Society</vt:lpstr>
      <vt:lpstr>Survey Findings</vt:lpstr>
      <vt:lpstr>Mexico</vt:lpstr>
      <vt:lpstr>iNACOL Canada Study All 13 Provinces and Territories offer K-12 online learning </vt:lpstr>
      <vt:lpstr>New Zealand</vt:lpstr>
      <vt:lpstr>European Union</vt:lpstr>
      <vt:lpstr>Turkey, the Middle East  &amp; Arab Spring</vt:lpstr>
      <vt:lpstr>India</vt:lpstr>
      <vt:lpstr>China</vt:lpstr>
      <vt:lpstr>PowerPoint Presentation</vt:lpstr>
      <vt:lpstr>South Korea</vt:lpstr>
      <vt:lpstr>Singapore</vt:lpstr>
      <vt:lpstr>Trends in Education: Next Generation Models of Online and Blended Learning</vt:lpstr>
      <vt:lpstr>Personalized Learning 4 Attributes (From Scott Benson, BMGF)</vt:lpstr>
      <vt:lpstr>PowerPoint Presentation</vt:lpstr>
      <vt:lpstr>PowerPoint Presentation</vt:lpstr>
      <vt:lpstr>PowerPoint Presentation</vt:lpstr>
      <vt:lpstr>PowerPoint Presentation</vt:lpstr>
      <vt:lpstr>Competency Education:  5-part Definition </vt:lpstr>
      <vt:lpstr>From Inputs… iNACOL National Quality Standards</vt:lpstr>
      <vt:lpstr>Myths and Misconceptions About Online Teachers</vt:lpstr>
      <vt:lpstr>Professional Development Topics for All Roles</vt:lpstr>
      <vt:lpstr>Online Teachers…</vt:lpstr>
      <vt:lpstr>Role of Online Teacher</vt:lpstr>
      <vt:lpstr>Online Teachers and PD</vt:lpstr>
      <vt:lpstr>Online Teachers and PD</vt:lpstr>
      <vt:lpstr>Preferred Professional Development</vt:lpstr>
      <vt:lpstr>PD Topics Most Wanted/Covered</vt:lpstr>
      <vt:lpstr>Basic PD Should Include</vt:lpstr>
      <vt:lpstr>Support For Online Teachers</vt:lpstr>
      <vt:lpstr>Administrator Development</vt:lpstr>
      <vt:lpstr>PD for Administrators</vt:lpstr>
      <vt:lpstr>Supporting and Evaluating Online Teachers</vt:lpstr>
      <vt:lpstr>Trends in Pre-Service Teacher Training</vt:lpstr>
      <vt:lpstr>Trends in Online Teacher PD</vt:lpstr>
      <vt:lpstr>Trends in Online Teacher PD</vt:lpstr>
      <vt:lpstr>Key Questions</vt:lpstr>
      <vt:lpstr>Project Tomorrow Survey (2009)  </vt:lpstr>
      <vt:lpstr>How Students Learn</vt:lpstr>
      <vt:lpstr>PowerPoint Presentation</vt:lpstr>
    </vt:vector>
  </TitlesOfParts>
  <Company>International Association for K-12 Online 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CDE slides</dc:title>
  <dc:creator>Kathryn Kennedy</dc:creator>
  <cp:lastModifiedBy>Allison Powell</cp:lastModifiedBy>
  <cp:revision>232</cp:revision>
  <dcterms:created xsi:type="dcterms:W3CDTF">2013-01-31T21:28:35Z</dcterms:created>
  <dcterms:modified xsi:type="dcterms:W3CDTF">2014-03-18T23:08:55Z</dcterms:modified>
</cp:coreProperties>
</file>