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8" r:id="rId3"/>
    <p:sldId id="281" r:id="rId4"/>
    <p:sldId id="257" r:id="rId5"/>
    <p:sldId id="260" r:id="rId6"/>
    <p:sldId id="259" r:id="rId7"/>
    <p:sldId id="261" r:id="rId8"/>
    <p:sldId id="262" r:id="rId9"/>
    <p:sldId id="264" r:id="rId10"/>
    <p:sldId id="277" r:id="rId11"/>
    <p:sldId id="267" r:id="rId12"/>
    <p:sldId id="271" r:id="rId13"/>
    <p:sldId id="266" r:id="rId14"/>
    <p:sldId id="269" r:id="rId15"/>
    <p:sldId id="279" r:id="rId16"/>
    <p:sldId id="272" r:id="rId17"/>
    <p:sldId id="274" r:id="rId18"/>
    <p:sldId id="278" r:id="rId19"/>
    <p:sldId id="282" r:id="rId20"/>
  </p:sldIdLst>
  <p:sldSz cx="9144000" cy="6858000" type="screen4x3"/>
  <p:notesSz cx="6858000" cy="9144000"/>
  <p:defaultTextStyle>
    <a:defPPr>
      <a:defRPr lang="en-US"/>
    </a:defPPr>
    <a:lvl1pPr algn="l" rtl="0" fontAlgn="base">
      <a:spcBef>
        <a:spcPts val="600"/>
      </a:spcBef>
      <a:spcAft>
        <a:spcPct val="0"/>
      </a:spcAft>
      <a:buClr>
        <a:schemeClr val="accent1"/>
      </a:buClr>
      <a:buSzPct val="80000"/>
      <a:buFont typeface="Wingdings 2" pitchFamily="18" charset="2"/>
      <a:defRPr sz="2400" kern="1200">
        <a:solidFill>
          <a:schemeClr val="tx1"/>
        </a:solidFill>
        <a:latin typeface="Cambria" pitchFamily="18" charset="0"/>
        <a:ea typeface="+mn-ea"/>
        <a:cs typeface="+mn-cs"/>
      </a:defRPr>
    </a:lvl1pPr>
    <a:lvl2pPr marL="457200" algn="l" rtl="0" fontAlgn="base">
      <a:spcBef>
        <a:spcPts val="600"/>
      </a:spcBef>
      <a:spcAft>
        <a:spcPct val="0"/>
      </a:spcAft>
      <a:buClr>
        <a:schemeClr val="accent1"/>
      </a:buClr>
      <a:buSzPct val="80000"/>
      <a:buFont typeface="Wingdings 2" pitchFamily="18" charset="2"/>
      <a:defRPr sz="2400" kern="1200">
        <a:solidFill>
          <a:schemeClr val="tx1"/>
        </a:solidFill>
        <a:latin typeface="Cambria" pitchFamily="18" charset="0"/>
        <a:ea typeface="+mn-ea"/>
        <a:cs typeface="+mn-cs"/>
      </a:defRPr>
    </a:lvl2pPr>
    <a:lvl3pPr marL="914400" algn="l" rtl="0" fontAlgn="base">
      <a:spcBef>
        <a:spcPts val="600"/>
      </a:spcBef>
      <a:spcAft>
        <a:spcPct val="0"/>
      </a:spcAft>
      <a:buClr>
        <a:schemeClr val="accent1"/>
      </a:buClr>
      <a:buSzPct val="80000"/>
      <a:buFont typeface="Wingdings 2" pitchFamily="18" charset="2"/>
      <a:defRPr sz="2400" kern="1200">
        <a:solidFill>
          <a:schemeClr val="tx1"/>
        </a:solidFill>
        <a:latin typeface="Cambria" pitchFamily="18" charset="0"/>
        <a:ea typeface="+mn-ea"/>
        <a:cs typeface="+mn-cs"/>
      </a:defRPr>
    </a:lvl3pPr>
    <a:lvl4pPr marL="1371600" algn="l" rtl="0" fontAlgn="base">
      <a:spcBef>
        <a:spcPts val="600"/>
      </a:spcBef>
      <a:spcAft>
        <a:spcPct val="0"/>
      </a:spcAft>
      <a:buClr>
        <a:schemeClr val="accent1"/>
      </a:buClr>
      <a:buSzPct val="80000"/>
      <a:buFont typeface="Wingdings 2" pitchFamily="18" charset="2"/>
      <a:defRPr sz="2400" kern="1200">
        <a:solidFill>
          <a:schemeClr val="tx1"/>
        </a:solidFill>
        <a:latin typeface="Cambria" pitchFamily="18" charset="0"/>
        <a:ea typeface="+mn-ea"/>
        <a:cs typeface="+mn-cs"/>
      </a:defRPr>
    </a:lvl4pPr>
    <a:lvl5pPr marL="1828800" algn="l" rtl="0" fontAlgn="base">
      <a:spcBef>
        <a:spcPts val="600"/>
      </a:spcBef>
      <a:spcAft>
        <a:spcPct val="0"/>
      </a:spcAft>
      <a:buClr>
        <a:schemeClr val="accent1"/>
      </a:buClr>
      <a:buSzPct val="80000"/>
      <a:buFont typeface="Wingdings 2" pitchFamily="18" charset="2"/>
      <a:defRPr sz="2400" kern="1200">
        <a:solidFill>
          <a:schemeClr val="tx1"/>
        </a:solidFill>
        <a:latin typeface="Cambria" pitchFamily="18" charset="0"/>
        <a:ea typeface="+mn-ea"/>
        <a:cs typeface="+mn-cs"/>
      </a:defRPr>
    </a:lvl5pPr>
    <a:lvl6pPr marL="2286000" algn="l" defTabSz="914400" rtl="0" eaLnBrk="1" latinLnBrk="0" hangingPunct="1">
      <a:defRPr sz="2400" kern="1200">
        <a:solidFill>
          <a:schemeClr val="tx1"/>
        </a:solidFill>
        <a:latin typeface="Cambria" pitchFamily="18" charset="0"/>
        <a:ea typeface="+mn-ea"/>
        <a:cs typeface="+mn-cs"/>
      </a:defRPr>
    </a:lvl6pPr>
    <a:lvl7pPr marL="2743200" algn="l" defTabSz="914400" rtl="0" eaLnBrk="1" latinLnBrk="0" hangingPunct="1">
      <a:defRPr sz="2400" kern="1200">
        <a:solidFill>
          <a:schemeClr val="tx1"/>
        </a:solidFill>
        <a:latin typeface="Cambria" pitchFamily="18" charset="0"/>
        <a:ea typeface="+mn-ea"/>
        <a:cs typeface="+mn-cs"/>
      </a:defRPr>
    </a:lvl7pPr>
    <a:lvl8pPr marL="3200400" algn="l" defTabSz="914400" rtl="0" eaLnBrk="1" latinLnBrk="0" hangingPunct="1">
      <a:defRPr sz="2400" kern="1200">
        <a:solidFill>
          <a:schemeClr val="tx1"/>
        </a:solidFill>
        <a:latin typeface="Cambria" pitchFamily="18" charset="0"/>
        <a:ea typeface="+mn-ea"/>
        <a:cs typeface="+mn-cs"/>
      </a:defRPr>
    </a:lvl8pPr>
    <a:lvl9pPr marL="3657600" algn="l" defTabSz="914400" rtl="0" eaLnBrk="1" latinLnBrk="0" hangingPunct="1">
      <a:defRPr sz="2400" kern="1200">
        <a:solidFill>
          <a:schemeClr val="tx1"/>
        </a:solidFill>
        <a:latin typeface="Cambr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79" d="100"/>
          <a:sy n="79" d="100"/>
        </p:scale>
        <p:origin x="-90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latin typeface="Gill Sans MT"/>
              </a:defRPr>
            </a:lvl1pPr>
          </a:lstStyle>
          <a:p>
            <a:pPr>
              <a:defRPr/>
            </a:pPr>
            <a:endParaRPr lang="en-US"/>
          </a:p>
        </p:txBody>
      </p:sp>
      <p:sp>
        <p:nvSpPr>
          <p:cNvPr id="430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latin typeface="Gill Sans MT"/>
              </a:defRPr>
            </a:lvl1pPr>
          </a:lstStyle>
          <a:p>
            <a:pPr>
              <a:defRPr/>
            </a:pPr>
            <a:fld id="{7D89C232-FFD1-4595-9529-85D4D4E960F6}" type="datetime1">
              <a:rPr lang="en-US"/>
              <a:pPr>
                <a:defRPr/>
              </a:pPr>
              <a:t>3/13/2014</a:t>
            </a:fld>
            <a:endParaRPr lang="en-US"/>
          </a:p>
        </p:txBody>
      </p:sp>
      <p:sp>
        <p:nvSpPr>
          <p:cNvPr id="430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latin typeface="Gill Sans MT"/>
              </a:defRPr>
            </a:lvl1pPr>
          </a:lstStyle>
          <a:p>
            <a:pPr>
              <a:defRPr/>
            </a:pPr>
            <a:endParaRPr lang="en-US"/>
          </a:p>
        </p:txBody>
      </p:sp>
      <p:sp>
        <p:nvSpPr>
          <p:cNvPr id="430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Gill Sans MT"/>
              </a:defRPr>
            </a:lvl1pPr>
          </a:lstStyle>
          <a:p>
            <a:pPr>
              <a:defRPr/>
            </a:pPr>
            <a:fld id="{A15D44F8-5FD8-4064-B5B0-D9CE1A353EA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latin typeface="Gill Sans MT"/>
              </a:defRPr>
            </a:lvl1pPr>
          </a:lstStyle>
          <a:p>
            <a:pPr>
              <a:defRPr/>
            </a:pPr>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latin typeface="Gill Sans MT"/>
              </a:defRPr>
            </a:lvl1pPr>
          </a:lstStyle>
          <a:p>
            <a:pPr>
              <a:defRPr/>
            </a:pPr>
            <a:fld id="{B68C2ED7-9743-4AB3-BA2E-E3AAA4C75F9A}" type="datetime1">
              <a:rPr lang="en-US"/>
              <a:pPr>
                <a:defRPr/>
              </a:pPr>
              <a:t>3/13/2014</a:t>
            </a:fld>
            <a:endParaRPr lang="en-US"/>
          </a:p>
        </p:txBody>
      </p:sp>
      <p:sp>
        <p:nvSpPr>
          <p:cNvPr id="14340"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latin typeface="Gill Sans MT"/>
              </a:defRPr>
            </a:lvl1pPr>
          </a:lstStyle>
          <a:p>
            <a:pPr>
              <a:defRPr/>
            </a:pPr>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latin typeface="Gill Sans MT"/>
              </a:defRPr>
            </a:lvl1pPr>
          </a:lstStyle>
          <a:p>
            <a:pPr>
              <a:defRPr/>
            </a:pPr>
            <a:fld id="{268F1C8F-88C4-47B7-9120-2A92837FB93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buClrTx/>
              <a:buSzTx/>
              <a:buFontTx/>
              <a:buNone/>
              <a:defRPr/>
            </a:pPr>
            <a:endParaRPr lang="en-US" sz="1800" dirty="0"/>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buClrTx/>
              <a:buSzTx/>
              <a:buFontTx/>
              <a:buNone/>
              <a:defRPr/>
            </a:pPr>
            <a:endParaRPr lang="en-US" sz="1800" dirty="0"/>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95BB01C4-1D82-46D8-8100-A6F6A38753A0}" type="datetime1">
              <a:rPr lang="en-US"/>
              <a:pPr>
                <a:defRPr/>
              </a:pPr>
              <a:t>3/13/2014</a:t>
            </a:fld>
            <a:endParaRPr lang="en-US" dirty="0"/>
          </a:p>
        </p:txBody>
      </p:sp>
      <p:sp>
        <p:nvSpPr>
          <p:cNvPr id="7" name="Footer Placeholder 19"/>
          <p:cNvSpPr>
            <a:spLocks noGrp="1"/>
          </p:cNvSpPr>
          <p:nvPr>
            <p:ph type="ftr" sz="quarter" idx="11"/>
          </p:nvPr>
        </p:nvSpPr>
        <p:spPr/>
        <p:txBody>
          <a:bodyPr/>
          <a:lstStyle>
            <a:lvl1pPr>
              <a:defRPr/>
            </a:lvl1pPr>
          </a:lstStyle>
          <a:p>
            <a:pPr>
              <a:defRPr/>
            </a:pPr>
            <a:r>
              <a:rPr lang="en-US"/>
              <a:t>OCTEO 2014</a:t>
            </a:r>
          </a:p>
        </p:txBody>
      </p:sp>
      <p:sp>
        <p:nvSpPr>
          <p:cNvPr id="8" name="Slide Number Placeholder 9"/>
          <p:cNvSpPr>
            <a:spLocks noGrp="1"/>
          </p:cNvSpPr>
          <p:nvPr>
            <p:ph type="sldNum" sz="quarter" idx="12"/>
          </p:nvPr>
        </p:nvSpPr>
        <p:spPr/>
        <p:txBody>
          <a:bodyPr/>
          <a:lstStyle>
            <a:lvl1pPr>
              <a:defRPr/>
            </a:lvl1pPr>
            <a:extLst/>
          </a:lstStyle>
          <a:p>
            <a:pPr>
              <a:defRPr/>
            </a:pPr>
            <a:fld id="{06BA6063-4F4F-4924-8EA6-D5481E560CD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CEE9654-4C2D-4B52-8636-3A048866515F}" type="datetime1">
              <a:rPr lang="en-US"/>
              <a:pPr>
                <a:defRPr/>
              </a:pPr>
              <a:t>3/13/2014</a:t>
            </a:fld>
            <a:endParaRPr lang="en-US" dirty="0"/>
          </a:p>
        </p:txBody>
      </p:sp>
      <p:sp>
        <p:nvSpPr>
          <p:cNvPr id="5" name="Footer Placeholder 9"/>
          <p:cNvSpPr>
            <a:spLocks noGrp="1"/>
          </p:cNvSpPr>
          <p:nvPr>
            <p:ph type="ftr" sz="quarter" idx="11"/>
          </p:nvPr>
        </p:nvSpPr>
        <p:spPr/>
        <p:txBody>
          <a:bodyPr/>
          <a:lstStyle>
            <a:lvl1pPr>
              <a:defRPr/>
            </a:lvl1pPr>
          </a:lstStyle>
          <a:p>
            <a:pPr>
              <a:defRPr/>
            </a:pPr>
            <a:r>
              <a:rPr lang="en-US"/>
              <a:t>OCTEO 2014</a:t>
            </a:r>
          </a:p>
        </p:txBody>
      </p:sp>
      <p:sp>
        <p:nvSpPr>
          <p:cNvPr id="6" name="Slide Number Placeholder 21"/>
          <p:cNvSpPr>
            <a:spLocks noGrp="1"/>
          </p:cNvSpPr>
          <p:nvPr>
            <p:ph type="sldNum" sz="quarter" idx="12"/>
          </p:nvPr>
        </p:nvSpPr>
        <p:spPr/>
        <p:txBody>
          <a:bodyPr/>
          <a:lstStyle>
            <a:lvl1pPr>
              <a:defRPr/>
            </a:lvl1pPr>
          </a:lstStyle>
          <a:p>
            <a:pPr>
              <a:defRPr/>
            </a:pPr>
            <a:fld id="{783911E9-D599-4814-9D91-2C70CD43002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993A325-B48A-4306-927A-2EFAAB9D5312}" type="datetime1">
              <a:rPr lang="en-US"/>
              <a:pPr>
                <a:defRPr/>
              </a:pPr>
              <a:t>3/13/2014</a:t>
            </a:fld>
            <a:endParaRPr lang="en-US" dirty="0"/>
          </a:p>
        </p:txBody>
      </p:sp>
      <p:sp>
        <p:nvSpPr>
          <p:cNvPr id="5" name="Footer Placeholder 9"/>
          <p:cNvSpPr>
            <a:spLocks noGrp="1"/>
          </p:cNvSpPr>
          <p:nvPr>
            <p:ph type="ftr" sz="quarter" idx="11"/>
          </p:nvPr>
        </p:nvSpPr>
        <p:spPr/>
        <p:txBody>
          <a:bodyPr/>
          <a:lstStyle>
            <a:lvl1pPr>
              <a:defRPr/>
            </a:lvl1pPr>
          </a:lstStyle>
          <a:p>
            <a:pPr>
              <a:defRPr/>
            </a:pPr>
            <a:r>
              <a:rPr lang="en-US"/>
              <a:t>OCTEO 2014</a:t>
            </a:r>
          </a:p>
        </p:txBody>
      </p:sp>
      <p:sp>
        <p:nvSpPr>
          <p:cNvPr id="6" name="Slide Number Placeholder 21"/>
          <p:cNvSpPr>
            <a:spLocks noGrp="1"/>
          </p:cNvSpPr>
          <p:nvPr>
            <p:ph type="sldNum" sz="quarter" idx="12"/>
          </p:nvPr>
        </p:nvSpPr>
        <p:spPr/>
        <p:txBody>
          <a:bodyPr/>
          <a:lstStyle>
            <a:lvl1pPr>
              <a:defRPr/>
            </a:lvl1pPr>
          </a:lstStyle>
          <a:p>
            <a:pPr>
              <a:defRPr/>
            </a:pPr>
            <a:fld id="{E262E81B-FAD7-4ED9-8149-EC89D36DF40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7AB05939-4C24-4F4A-8434-3815981342B0}" type="datetime1">
              <a:rPr lang="en-US"/>
              <a:pPr>
                <a:defRPr/>
              </a:pPr>
              <a:t>3/13/2014</a:t>
            </a:fld>
            <a:endParaRPr lang="en-US" dirty="0"/>
          </a:p>
        </p:txBody>
      </p:sp>
      <p:sp>
        <p:nvSpPr>
          <p:cNvPr id="3" name="Footer Placeholder 9"/>
          <p:cNvSpPr>
            <a:spLocks noGrp="1"/>
          </p:cNvSpPr>
          <p:nvPr>
            <p:ph type="ftr" sz="quarter" idx="11"/>
          </p:nvPr>
        </p:nvSpPr>
        <p:spPr/>
        <p:txBody>
          <a:bodyPr/>
          <a:lstStyle>
            <a:lvl1pPr>
              <a:defRPr/>
            </a:lvl1pPr>
          </a:lstStyle>
          <a:p>
            <a:pPr>
              <a:defRPr/>
            </a:pPr>
            <a:r>
              <a:rPr lang="en-US"/>
              <a:t>OCTEO 2014</a:t>
            </a:r>
          </a:p>
        </p:txBody>
      </p:sp>
      <p:sp>
        <p:nvSpPr>
          <p:cNvPr id="4" name="Slide Number Placeholder 21"/>
          <p:cNvSpPr>
            <a:spLocks noGrp="1"/>
          </p:cNvSpPr>
          <p:nvPr>
            <p:ph type="sldNum" sz="quarter" idx="12"/>
          </p:nvPr>
        </p:nvSpPr>
        <p:spPr/>
        <p:txBody>
          <a:bodyPr/>
          <a:lstStyle>
            <a:lvl1pPr>
              <a:defRPr/>
            </a:lvl1pPr>
          </a:lstStyle>
          <a:p>
            <a:pPr>
              <a:defRPr/>
            </a:pPr>
            <a:fld id="{851DF7AD-BB0A-4D05-A432-89612480160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77D8E23A-9E9E-4DD9-90C0-5E0AEB15215F}" type="datetime1">
              <a:rPr lang="en-US"/>
              <a:pPr>
                <a:defRPr/>
              </a:pPr>
              <a:t>3/13/2014</a:t>
            </a:fld>
            <a:endParaRPr lang="en-US" dirty="0"/>
          </a:p>
        </p:txBody>
      </p:sp>
      <p:sp>
        <p:nvSpPr>
          <p:cNvPr id="5" name="Footer Placeholder 9"/>
          <p:cNvSpPr>
            <a:spLocks noGrp="1"/>
          </p:cNvSpPr>
          <p:nvPr>
            <p:ph type="ftr" sz="quarter" idx="11"/>
          </p:nvPr>
        </p:nvSpPr>
        <p:spPr/>
        <p:txBody>
          <a:bodyPr/>
          <a:lstStyle>
            <a:lvl1pPr>
              <a:defRPr/>
            </a:lvl1pPr>
          </a:lstStyle>
          <a:p>
            <a:pPr>
              <a:defRPr/>
            </a:pPr>
            <a:r>
              <a:rPr lang="en-US"/>
              <a:t>OCTEO 2014</a:t>
            </a:r>
          </a:p>
        </p:txBody>
      </p:sp>
      <p:sp>
        <p:nvSpPr>
          <p:cNvPr id="6" name="Slide Number Placeholder 21"/>
          <p:cNvSpPr>
            <a:spLocks noGrp="1"/>
          </p:cNvSpPr>
          <p:nvPr>
            <p:ph type="sldNum" sz="quarter" idx="12"/>
          </p:nvPr>
        </p:nvSpPr>
        <p:spPr/>
        <p:txBody>
          <a:bodyPr/>
          <a:lstStyle>
            <a:lvl1pPr>
              <a:defRPr/>
            </a:lvl1pPr>
          </a:lstStyle>
          <a:p>
            <a:pPr>
              <a:defRPr/>
            </a:pPr>
            <a:fld id="{C24B5C07-5A1A-486A-98A3-2C98DCBB605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buClrTx/>
              <a:buSzTx/>
              <a:buFontTx/>
              <a:buNone/>
              <a:defRPr/>
            </a:pPr>
            <a:endParaRPr lang="en-US" sz="1800" dirty="0"/>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buClrTx/>
              <a:buSzTx/>
              <a:buFontTx/>
              <a:buNone/>
              <a:defRPr/>
            </a:pPr>
            <a:endParaRPr lang="en-US" sz="1800" dirty="0"/>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buClrTx/>
              <a:buSzTx/>
              <a:buFontTx/>
              <a:buNone/>
              <a:defRPr/>
            </a:pPr>
            <a:endParaRPr lang="en-US" sz="1800" dirty="0"/>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buClrTx/>
              <a:buSzTx/>
              <a:buFontTx/>
              <a:buNone/>
              <a:defRPr/>
            </a:pPr>
            <a:endParaRPr lang="en-US" sz="1800"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88C13C30-334B-4A4B-AED9-E0D95198127A}" type="datetime1">
              <a:rPr lang="en-US"/>
              <a:pPr>
                <a:defRPr/>
              </a:pPr>
              <a:t>3/13/2014</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a:t>OCTEO 2014</a:t>
            </a:r>
          </a:p>
        </p:txBody>
      </p:sp>
      <p:sp>
        <p:nvSpPr>
          <p:cNvPr id="10" name="Slide Number Placeholder 5"/>
          <p:cNvSpPr>
            <a:spLocks noGrp="1"/>
          </p:cNvSpPr>
          <p:nvPr>
            <p:ph type="sldNum" sz="quarter" idx="12"/>
          </p:nvPr>
        </p:nvSpPr>
        <p:spPr/>
        <p:txBody>
          <a:bodyPr/>
          <a:lstStyle>
            <a:lvl1pPr>
              <a:defRPr/>
            </a:lvl1pPr>
            <a:extLst/>
          </a:lstStyle>
          <a:p>
            <a:pPr>
              <a:defRPr/>
            </a:pPr>
            <a:fld id="{9C3B338C-0BE6-4D91-9FDA-DA778E2941B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440F59B5-3A45-4743-BE3E-A87A555AF820}" type="datetime1">
              <a:rPr lang="en-US"/>
              <a:pPr>
                <a:defRPr/>
              </a:pPr>
              <a:t>3/13/2014</a:t>
            </a:fld>
            <a:endParaRPr lang="en-US" dirty="0"/>
          </a:p>
        </p:txBody>
      </p:sp>
      <p:sp>
        <p:nvSpPr>
          <p:cNvPr id="6" name="Footer Placeholder 9"/>
          <p:cNvSpPr>
            <a:spLocks noGrp="1"/>
          </p:cNvSpPr>
          <p:nvPr>
            <p:ph type="ftr" sz="quarter" idx="11"/>
          </p:nvPr>
        </p:nvSpPr>
        <p:spPr/>
        <p:txBody>
          <a:bodyPr/>
          <a:lstStyle>
            <a:lvl1pPr>
              <a:defRPr/>
            </a:lvl1pPr>
          </a:lstStyle>
          <a:p>
            <a:pPr>
              <a:defRPr/>
            </a:pPr>
            <a:r>
              <a:rPr lang="en-US"/>
              <a:t>OCTEO 2014</a:t>
            </a:r>
          </a:p>
        </p:txBody>
      </p:sp>
      <p:sp>
        <p:nvSpPr>
          <p:cNvPr id="7" name="Slide Number Placeholder 21"/>
          <p:cNvSpPr>
            <a:spLocks noGrp="1"/>
          </p:cNvSpPr>
          <p:nvPr>
            <p:ph type="sldNum" sz="quarter" idx="12"/>
          </p:nvPr>
        </p:nvSpPr>
        <p:spPr/>
        <p:txBody>
          <a:bodyPr/>
          <a:lstStyle>
            <a:lvl1pPr>
              <a:defRPr/>
            </a:lvl1pPr>
          </a:lstStyle>
          <a:p>
            <a:pPr>
              <a:defRPr/>
            </a:pPr>
            <a:fld id="{B245B5AA-0D89-4ACC-B5F2-0C14DB9E2D7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708BCC00-4BB2-40B8-922E-1014B943A73A}" type="datetime1">
              <a:rPr lang="en-US"/>
              <a:pPr>
                <a:defRPr/>
              </a:pPr>
              <a:t>3/13/2014</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a:t>OCTEO 2014</a:t>
            </a:r>
          </a:p>
        </p:txBody>
      </p:sp>
      <p:sp>
        <p:nvSpPr>
          <p:cNvPr id="9" name="Slide Number Placeholder 8"/>
          <p:cNvSpPr>
            <a:spLocks noGrp="1"/>
          </p:cNvSpPr>
          <p:nvPr>
            <p:ph type="sldNum" sz="quarter" idx="12"/>
          </p:nvPr>
        </p:nvSpPr>
        <p:spPr/>
        <p:txBody>
          <a:bodyPr/>
          <a:lstStyle>
            <a:lvl1pPr>
              <a:defRPr/>
            </a:lvl1pPr>
            <a:extLst/>
          </a:lstStyle>
          <a:p>
            <a:pPr>
              <a:defRPr/>
            </a:pPr>
            <a:fld id="{1A4BC542-221F-4DC1-9E49-ABB1665329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BF8F6F4D-BE8E-451E-A00A-49484956FB50}" type="datetime1">
              <a:rPr lang="en-US"/>
              <a:pPr>
                <a:defRPr/>
              </a:pPr>
              <a:t>3/13/2014</a:t>
            </a:fld>
            <a:endParaRPr lang="en-US" dirty="0"/>
          </a:p>
        </p:txBody>
      </p:sp>
      <p:sp>
        <p:nvSpPr>
          <p:cNvPr id="4" name="Footer Placeholder 9"/>
          <p:cNvSpPr>
            <a:spLocks noGrp="1"/>
          </p:cNvSpPr>
          <p:nvPr>
            <p:ph type="ftr" sz="quarter" idx="11"/>
          </p:nvPr>
        </p:nvSpPr>
        <p:spPr/>
        <p:txBody>
          <a:bodyPr/>
          <a:lstStyle>
            <a:lvl1pPr>
              <a:defRPr/>
            </a:lvl1pPr>
          </a:lstStyle>
          <a:p>
            <a:pPr>
              <a:defRPr/>
            </a:pPr>
            <a:r>
              <a:rPr lang="en-US"/>
              <a:t>OCTEO 2014</a:t>
            </a:r>
          </a:p>
        </p:txBody>
      </p:sp>
      <p:sp>
        <p:nvSpPr>
          <p:cNvPr id="5" name="Slide Number Placeholder 21"/>
          <p:cNvSpPr>
            <a:spLocks noGrp="1"/>
          </p:cNvSpPr>
          <p:nvPr>
            <p:ph type="sldNum" sz="quarter" idx="12"/>
          </p:nvPr>
        </p:nvSpPr>
        <p:spPr/>
        <p:txBody>
          <a:bodyPr/>
          <a:lstStyle>
            <a:lvl1pPr>
              <a:defRPr/>
            </a:lvl1pPr>
          </a:lstStyle>
          <a:p>
            <a:pPr>
              <a:defRPr/>
            </a:pPr>
            <a:fld id="{4DBC6C51-D59F-4643-A6D0-A238A8BD823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buClrTx/>
              <a:buSzTx/>
              <a:buFontTx/>
              <a:buNone/>
              <a:defRPr/>
            </a:pPr>
            <a:endParaRPr lang="en-US" sz="1800" dirty="0"/>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buClrTx/>
              <a:buSzTx/>
              <a:buFontTx/>
              <a:buNone/>
              <a:defRPr/>
            </a:pPr>
            <a:endParaRPr lang="en-US" sz="1800" dirty="0"/>
          </a:p>
        </p:txBody>
      </p:sp>
      <p:sp>
        <p:nvSpPr>
          <p:cNvPr id="4" name="Date Placeholder 1"/>
          <p:cNvSpPr>
            <a:spLocks noGrp="1"/>
          </p:cNvSpPr>
          <p:nvPr>
            <p:ph type="dt" sz="half" idx="10"/>
          </p:nvPr>
        </p:nvSpPr>
        <p:spPr/>
        <p:txBody>
          <a:bodyPr/>
          <a:lstStyle>
            <a:lvl1pPr>
              <a:defRPr/>
            </a:lvl1pPr>
            <a:extLst/>
          </a:lstStyle>
          <a:p>
            <a:pPr>
              <a:defRPr/>
            </a:pPr>
            <a:fld id="{014EFA98-FF87-4E91-833C-8EC11D446405}" type="datetime1">
              <a:rPr lang="en-US"/>
              <a:pPr>
                <a:defRPr/>
              </a:pPr>
              <a:t>3/13/2014</a:t>
            </a:fld>
            <a:endParaRPr lang="en-US" dirty="0"/>
          </a:p>
        </p:txBody>
      </p:sp>
      <p:sp>
        <p:nvSpPr>
          <p:cNvPr id="5" name="Footer Placeholder 2"/>
          <p:cNvSpPr>
            <a:spLocks noGrp="1"/>
          </p:cNvSpPr>
          <p:nvPr>
            <p:ph type="ftr" sz="quarter" idx="11"/>
          </p:nvPr>
        </p:nvSpPr>
        <p:spPr/>
        <p:txBody>
          <a:bodyPr/>
          <a:lstStyle>
            <a:lvl1pPr>
              <a:defRPr/>
            </a:lvl1pPr>
          </a:lstStyle>
          <a:p>
            <a:pPr>
              <a:defRPr/>
            </a:pPr>
            <a:r>
              <a:rPr lang="en-US"/>
              <a:t>OCTEO 2014</a:t>
            </a:r>
          </a:p>
        </p:txBody>
      </p:sp>
      <p:sp>
        <p:nvSpPr>
          <p:cNvPr id="6" name="Slide Number Placeholder 3"/>
          <p:cNvSpPr>
            <a:spLocks noGrp="1"/>
          </p:cNvSpPr>
          <p:nvPr>
            <p:ph type="sldNum" sz="quarter" idx="12"/>
          </p:nvPr>
        </p:nvSpPr>
        <p:spPr/>
        <p:txBody>
          <a:bodyPr/>
          <a:lstStyle>
            <a:lvl1pPr>
              <a:defRPr/>
            </a:lvl1pPr>
            <a:extLst/>
          </a:lstStyle>
          <a:p>
            <a:pPr>
              <a:defRPr/>
            </a:pPr>
            <a:fld id="{98AB8A38-A369-4880-9306-B79635282CA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7E5B1D24-75FD-4C2E-800F-F4E83D39D186}" type="datetime1">
              <a:rPr lang="en-US"/>
              <a:pPr>
                <a:defRPr/>
              </a:pPr>
              <a:t>3/13/2014</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OCTEO 2014</a:t>
            </a:r>
          </a:p>
        </p:txBody>
      </p:sp>
      <p:sp>
        <p:nvSpPr>
          <p:cNvPr id="7" name="Slide Number Placeholder 6"/>
          <p:cNvSpPr>
            <a:spLocks noGrp="1"/>
          </p:cNvSpPr>
          <p:nvPr>
            <p:ph type="sldNum" sz="quarter" idx="12"/>
          </p:nvPr>
        </p:nvSpPr>
        <p:spPr/>
        <p:txBody>
          <a:bodyPr/>
          <a:lstStyle>
            <a:lvl1pPr>
              <a:defRPr/>
            </a:lvl1pPr>
            <a:extLst/>
          </a:lstStyle>
          <a:p>
            <a:pPr>
              <a:defRPr/>
            </a:pPr>
            <a:fld id="{7721A80D-2FC7-41C5-A7D8-7AF5AD7A41C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Aft>
                <a:spcPts val="0"/>
              </a:spcAft>
              <a:buFont typeface="Wingdings 2"/>
              <a:buNone/>
              <a:defRPr/>
            </a:pPr>
            <a:endParaRPr lang="en-US" sz="3200" dirty="0">
              <a:latin typeface="+mn-lt"/>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buClrTx/>
              <a:buSzTx/>
              <a:buFontTx/>
              <a:buNone/>
              <a:defRPr/>
            </a:pPr>
            <a:endParaRPr lang="en-US" sz="1800" dirty="0"/>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buClrTx/>
              <a:buSzTx/>
              <a:buFontTx/>
              <a:buNone/>
              <a:defRPr/>
            </a:pPr>
            <a:endParaRPr lang="en-US" sz="1800"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D50D979D-87F3-4E3B-A112-CAD2380981E0}" type="datetime1">
              <a:rPr lang="en-US"/>
              <a:pPr>
                <a:defRPr/>
              </a:pPr>
              <a:t>3/13/2014</a:t>
            </a:fld>
            <a:endParaRPr lang="en-US" dirty="0"/>
          </a:p>
        </p:txBody>
      </p:sp>
      <p:sp>
        <p:nvSpPr>
          <p:cNvPr id="9" name="Footer Placeholder 5"/>
          <p:cNvSpPr>
            <a:spLocks noGrp="1"/>
          </p:cNvSpPr>
          <p:nvPr>
            <p:ph type="ftr" sz="quarter" idx="11"/>
          </p:nvPr>
        </p:nvSpPr>
        <p:spPr/>
        <p:txBody>
          <a:bodyPr/>
          <a:lstStyle>
            <a:lvl1pPr>
              <a:defRPr/>
            </a:lvl1pPr>
          </a:lstStyle>
          <a:p>
            <a:pPr>
              <a:defRPr/>
            </a:pPr>
            <a:r>
              <a:rPr lang="en-US"/>
              <a:t>OCTEO 2014</a:t>
            </a:r>
          </a:p>
        </p:txBody>
      </p:sp>
      <p:sp>
        <p:nvSpPr>
          <p:cNvPr id="10" name="Slide Number Placeholder 6"/>
          <p:cNvSpPr>
            <a:spLocks noGrp="1"/>
          </p:cNvSpPr>
          <p:nvPr>
            <p:ph type="sldNum" sz="quarter" idx="12"/>
          </p:nvPr>
        </p:nvSpPr>
        <p:spPr/>
        <p:txBody>
          <a:bodyPr/>
          <a:lstStyle>
            <a:lvl1pPr>
              <a:defRPr/>
            </a:lvl1pPr>
            <a:extLst/>
          </a:lstStyle>
          <a:p>
            <a:pPr>
              <a:defRPr/>
            </a:pPr>
            <a:fld id="{C9767DDD-4342-4B30-AB9B-C02246B0F78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buClrTx/>
              <a:buSzTx/>
              <a:buFontTx/>
              <a:buNone/>
              <a:defRPr/>
            </a:pPr>
            <a:endParaRPr lang="en-US" sz="1800" dirty="0"/>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buClrTx/>
              <a:buSzTx/>
              <a:buFontTx/>
              <a:buNone/>
              <a:defRPr/>
            </a:pPr>
            <a:endParaRPr lang="en-US" sz="1800"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buClrTx/>
              <a:buSzTx/>
              <a:buFontTx/>
              <a:buNone/>
              <a:defRPr/>
            </a:pPr>
            <a:endParaRPr lang="en-US" sz="1800"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buClrTx/>
              <a:buSzTx/>
              <a:buFontTx/>
              <a:buNone/>
              <a:defRPr/>
            </a:pPr>
            <a:endParaRPr lang="en-US" sz="1800"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buClrTx/>
              <a:buSzTx/>
              <a:buFontTx/>
              <a:buNone/>
              <a:defRPr kumimoji="0" sz="1200">
                <a:solidFill>
                  <a:schemeClr val="bg2">
                    <a:shade val="50000"/>
                    <a:satMod val="200000"/>
                  </a:schemeClr>
                </a:solidFill>
                <a:latin typeface="+mn-lt"/>
              </a:defRPr>
            </a:lvl1pPr>
            <a:extLst/>
          </a:lstStyle>
          <a:p>
            <a:pPr>
              <a:defRPr/>
            </a:pPr>
            <a:fld id="{A08778E8-7609-45AB-93DF-AAC247D65681}" type="datetime1">
              <a:rPr lang="en-US"/>
              <a:pPr>
                <a:defRPr/>
              </a:pPr>
              <a:t>3/13/2014</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vert="horz" wrap="square" lIns="91440" tIns="45720" rIns="91440" bIns="45720" numCol="1" anchor="b" anchorCtr="0" compatLnSpc="1">
            <a:prstTxWarp prst="textNoShape">
              <a:avLst/>
            </a:prstTxWarp>
          </a:bodyPr>
          <a:lstStyle>
            <a:lvl1pPr>
              <a:spcBef>
                <a:spcPct val="0"/>
              </a:spcBef>
              <a:buClrTx/>
              <a:buSzTx/>
              <a:buFontTx/>
              <a:buNone/>
              <a:defRPr sz="1200">
                <a:solidFill>
                  <a:srgbClr val="B5A788"/>
                </a:solidFill>
                <a:latin typeface="Gill Sans MT"/>
              </a:defRPr>
            </a:lvl1pPr>
          </a:lstStyle>
          <a:p>
            <a:pPr>
              <a:defRPr/>
            </a:pPr>
            <a:r>
              <a:rPr lang="en-US"/>
              <a:t>OCTEO 2014</a:t>
            </a: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buClrTx/>
              <a:buSzTx/>
              <a:buFontTx/>
              <a:buNone/>
              <a:defRPr kumimoji="0" sz="1200">
                <a:solidFill>
                  <a:schemeClr val="bg2">
                    <a:shade val="50000"/>
                    <a:satMod val="200000"/>
                  </a:schemeClr>
                </a:solidFill>
                <a:effectLst/>
                <a:latin typeface="+mn-lt"/>
              </a:defRPr>
            </a:lvl1pPr>
            <a:extLst/>
          </a:lstStyle>
          <a:p>
            <a:pPr>
              <a:defRPr/>
            </a:pPr>
            <a:fld id="{073F23A7-8827-408E-A931-CB97C0655895}" type="slidenum">
              <a:rPr lang="en-US"/>
              <a:pPr>
                <a:defRPr/>
              </a:pPr>
              <a:t>‹#›</a:t>
            </a:fld>
            <a:endParaRPr lang="en-US" dirty="0"/>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buClrTx/>
              <a:buSzTx/>
              <a:buFontTx/>
              <a:buNone/>
              <a:defRPr/>
            </a:pPr>
            <a:endParaRPr lang="en-US" sz="1800" dirty="0"/>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71" r:id="rId4"/>
    <p:sldLayoutId id="2147483675" r:id="rId5"/>
    <p:sldLayoutId id="2147483670" r:id="rId6"/>
    <p:sldLayoutId id="2147483676" r:id="rId7"/>
    <p:sldLayoutId id="2147483677" r:id="rId8"/>
    <p:sldLayoutId id="2147483678" r:id="rId9"/>
    <p:sldLayoutId id="2147483669" r:id="rId10"/>
    <p:sldLayoutId id="2147483668" r:id="rId11"/>
    <p:sldLayoutId id="2147483667"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a:defRPr>
      </a:lvl2pPr>
      <a:lvl3pPr algn="l" rtl="0" eaLnBrk="0" fontAlgn="base" hangingPunct="0">
        <a:spcBef>
          <a:spcPct val="0"/>
        </a:spcBef>
        <a:spcAft>
          <a:spcPct val="0"/>
        </a:spcAft>
        <a:defRPr sz="4300">
          <a:solidFill>
            <a:srgbClr val="572314"/>
          </a:solidFill>
          <a:latin typeface="Gill Sans MT"/>
        </a:defRPr>
      </a:lvl3pPr>
      <a:lvl4pPr algn="l" rtl="0" eaLnBrk="0" fontAlgn="base" hangingPunct="0">
        <a:spcBef>
          <a:spcPct val="0"/>
        </a:spcBef>
        <a:spcAft>
          <a:spcPct val="0"/>
        </a:spcAft>
        <a:defRPr sz="4300">
          <a:solidFill>
            <a:srgbClr val="572314"/>
          </a:solidFill>
          <a:latin typeface="Gill Sans MT"/>
        </a:defRPr>
      </a:lvl4pPr>
      <a:lvl5pPr algn="l" rtl="0" eaLnBrk="0" fontAlgn="base" hangingPunct="0">
        <a:spcBef>
          <a:spcPct val="0"/>
        </a:spcBef>
        <a:spcAft>
          <a:spcPct val="0"/>
        </a:spcAft>
        <a:defRPr sz="4300">
          <a:solidFill>
            <a:srgbClr val="572314"/>
          </a:solidFill>
          <a:latin typeface="Gill Sans MT"/>
        </a:defRPr>
      </a:lvl5pPr>
      <a:lvl6pPr marL="457200" algn="l" rtl="0" fontAlgn="base">
        <a:spcBef>
          <a:spcPct val="0"/>
        </a:spcBef>
        <a:spcAft>
          <a:spcPct val="0"/>
        </a:spcAft>
        <a:defRPr sz="4300">
          <a:solidFill>
            <a:srgbClr val="572314"/>
          </a:solidFill>
          <a:latin typeface="Gill Sans MT"/>
        </a:defRPr>
      </a:lvl6pPr>
      <a:lvl7pPr marL="914400" algn="l" rtl="0" fontAlgn="base">
        <a:spcBef>
          <a:spcPct val="0"/>
        </a:spcBef>
        <a:spcAft>
          <a:spcPct val="0"/>
        </a:spcAft>
        <a:defRPr sz="4300">
          <a:solidFill>
            <a:srgbClr val="572314"/>
          </a:solidFill>
          <a:latin typeface="Gill Sans MT"/>
        </a:defRPr>
      </a:lvl7pPr>
      <a:lvl8pPr marL="1371600" algn="l" rtl="0" fontAlgn="base">
        <a:spcBef>
          <a:spcPct val="0"/>
        </a:spcBef>
        <a:spcAft>
          <a:spcPct val="0"/>
        </a:spcAft>
        <a:defRPr sz="4300">
          <a:solidFill>
            <a:srgbClr val="572314"/>
          </a:solidFill>
          <a:latin typeface="Gill Sans MT"/>
        </a:defRPr>
      </a:lvl8pPr>
      <a:lvl9pPr marL="1828800" algn="l" rtl="0" fontAlgn="base">
        <a:spcBef>
          <a:spcPct val="0"/>
        </a:spcBef>
        <a:spcAft>
          <a:spcPct val="0"/>
        </a:spcAft>
        <a:defRPr sz="4300">
          <a:solidFill>
            <a:srgbClr val="572314"/>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wb.k12.oh.us/Default.asp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www.wb.k12.oh.us/Default.asp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wb.k12.oh.us/Default.aspx"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q=http://www.bloggingbasics101.com/2010/10/and-now-for-something-completely-different-a-mini-vacation-at-great-wolf-lodge/&amp;sa=U&amp;ei=Fc0hU-O2IeSMyQHi04GgCA&amp;ved=0CC8Q9QEwAA&amp;usg=AFQjCNFjIw9xjkuVV0fmoj-ZvBZrctoC0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85800"/>
            <a:ext cx="8001000" cy="2916238"/>
          </a:xfrm>
        </p:spPr>
        <p:txBody>
          <a:bodyPr vert="horz" wrap="square" lIns="91440" tIns="45720" rIns="91440" bIns="45720" numCol="1" anchorCtr="0" compatLnSpc="1">
            <a:prstTxWarp prst="textNoShape">
              <a:avLst/>
            </a:prstTxWarp>
          </a:bodyPr>
          <a:lstStyle/>
          <a:p>
            <a:pPr eaLnBrk="1" hangingPunct="1">
              <a:defRPr/>
            </a:pPr>
            <a:r>
              <a:rPr lang="en-US" sz="3900" smtClean="0">
                <a:effectLst/>
                <a:latin typeface="Cambria" pitchFamily="18" charset="0"/>
              </a:rPr>
              <a:t>OCTEO 2014</a:t>
            </a:r>
            <a:br>
              <a:rPr lang="en-US" sz="3900" smtClean="0">
                <a:effectLst/>
                <a:latin typeface="Cambria" pitchFamily="18" charset="0"/>
              </a:rPr>
            </a:br>
            <a:r>
              <a:rPr lang="en-US" sz="3900" smtClean="0">
                <a:effectLst/>
                <a:latin typeface="Cambria" pitchFamily="18" charset="0"/>
              </a:rPr>
              <a:t/>
            </a:r>
            <a:br>
              <a:rPr lang="en-US" sz="3900" smtClean="0">
                <a:effectLst/>
                <a:latin typeface="Cambria" pitchFamily="18" charset="0"/>
              </a:rPr>
            </a:br>
            <a:r>
              <a:rPr lang="en-US" sz="3900" smtClean="0">
                <a:effectLst/>
                <a:latin typeface="Cambria" pitchFamily="18" charset="0"/>
              </a:rPr>
              <a:t>21</a:t>
            </a:r>
            <a:r>
              <a:rPr lang="en-US" sz="3900" baseline="30000" smtClean="0">
                <a:effectLst/>
                <a:latin typeface="Cambria" pitchFamily="18" charset="0"/>
              </a:rPr>
              <a:t>st</a:t>
            </a:r>
            <a:r>
              <a:rPr lang="en-US" sz="3900" smtClean="0">
                <a:effectLst/>
                <a:latin typeface="Cambria" pitchFamily="18" charset="0"/>
              </a:rPr>
              <a:t> Century Partnerships: Higher Education, Public Schools and Community Foundations</a:t>
            </a:r>
            <a:endParaRPr lang="en-US" sz="3900" smtClean="0">
              <a:effectLst>
                <a:outerShdw blurRad="38100" dist="38100" dir="2700000" algn="tl">
                  <a:srgbClr val="C0C0C0"/>
                </a:outerShdw>
              </a:effectLst>
              <a:latin typeface="Cambria" pitchFamily="18" charset="0"/>
            </a:endParaRPr>
          </a:p>
        </p:txBody>
      </p:sp>
      <p:sp>
        <p:nvSpPr>
          <p:cNvPr id="16386" name="TextBox 3"/>
          <p:cNvSpPr txBox="1">
            <a:spLocks noChangeArrowheads="1"/>
          </p:cNvSpPr>
          <p:nvPr/>
        </p:nvSpPr>
        <p:spPr bwMode="auto">
          <a:xfrm>
            <a:off x="2057400" y="4876800"/>
            <a:ext cx="6543675" cy="1616075"/>
          </a:xfrm>
          <a:prstGeom prst="rect">
            <a:avLst/>
          </a:prstGeom>
          <a:noFill/>
          <a:ln w="9525">
            <a:noFill/>
            <a:miter lim="800000"/>
            <a:headEnd/>
            <a:tailEnd/>
          </a:ln>
        </p:spPr>
        <p:txBody>
          <a:bodyPr wrap="none">
            <a:spAutoFit/>
          </a:bodyPr>
          <a:lstStyle/>
          <a:p>
            <a:pPr>
              <a:spcBef>
                <a:spcPct val="0"/>
              </a:spcBef>
              <a:buClrTx/>
              <a:buSzTx/>
              <a:buFontTx/>
              <a:buNone/>
            </a:pPr>
            <a:r>
              <a:rPr lang="en-US" sz="2000"/>
              <a:t>Dr. Douglas Sturgeon, Associate Professor, </a:t>
            </a:r>
          </a:p>
          <a:p>
            <a:pPr>
              <a:spcBef>
                <a:spcPct val="0"/>
              </a:spcBef>
              <a:buClrTx/>
              <a:buSzTx/>
              <a:buFontTx/>
              <a:buNone/>
            </a:pPr>
            <a:r>
              <a:rPr lang="en-US" sz="2000"/>
              <a:t>Shawnee State University– Portsmouth, Ohio </a:t>
            </a:r>
          </a:p>
          <a:p>
            <a:pPr>
              <a:spcBef>
                <a:spcPct val="0"/>
              </a:spcBef>
              <a:buClrTx/>
              <a:buSzTx/>
              <a:buFontTx/>
              <a:buNone/>
            </a:pPr>
            <a:endParaRPr lang="en-US" sz="2000"/>
          </a:p>
          <a:p>
            <a:pPr>
              <a:spcBef>
                <a:spcPct val="0"/>
              </a:spcBef>
              <a:buClrTx/>
              <a:buSzTx/>
              <a:buFontTx/>
              <a:buNone/>
            </a:pPr>
            <a:r>
              <a:rPr lang="en-US" sz="2000"/>
              <a:t>Mr. Roger Taylor, Director of Operations &amp; Transportation,</a:t>
            </a:r>
            <a:br>
              <a:rPr lang="en-US" sz="2000"/>
            </a:br>
            <a:r>
              <a:rPr lang="en-US" sz="2000"/>
              <a:t>Western Brown Local Schools– Mt. Orab, Ohio</a:t>
            </a:r>
            <a:r>
              <a:rPr lang="en-US" sz="2000">
                <a:latin typeface="Gill Sans MT"/>
              </a:rPr>
              <a:t> </a:t>
            </a:r>
          </a:p>
        </p:txBody>
      </p:sp>
      <p:pic>
        <p:nvPicPr>
          <p:cNvPr id="16388" name="Picture 4" descr="SSU%20Wordmark"/>
          <p:cNvPicPr>
            <a:picLocks noChangeAspect="1" noChangeArrowheads="1"/>
          </p:cNvPicPr>
          <p:nvPr/>
        </p:nvPicPr>
        <p:blipFill>
          <a:blip r:embed="rId3"/>
          <a:srcRect/>
          <a:stretch>
            <a:fillRect/>
          </a:stretch>
        </p:blipFill>
        <p:spPr bwMode="auto">
          <a:xfrm>
            <a:off x="1219200" y="3886200"/>
            <a:ext cx="2914650" cy="612775"/>
          </a:xfrm>
          <a:prstGeom prst="rect">
            <a:avLst/>
          </a:prstGeom>
          <a:noFill/>
        </p:spPr>
      </p:pic>
      <p:pic>
        <p:nvPicPr>
          <p:cNvPr id="16390" name="Picture 6" descr="logo">
            <a:hlinkClick r:id="rId4"/>
          </p:cNvPr>
          <p:cNvPicPr>
            <a:picLocks noChangeAspect="1" noChangeArrowheads="1"/>
          </p:cNvPicPr>
          <p:nvPr/>
        </p:nvPicPr>
        <p:blipFill>
          <a:blip r:embed="rId5"/>
          <a:srcRect/>
          <a:stretch>
            <a:fillRect/>
          </a:stretch>
        </p:blipFill>
        <p:spPr bwMode="auto">
          <a:xfrm>
            <a:off x="4648200" y="3678238"/>
            <a:ext cx="3395663" cy="9493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vert="horz" wrap="square" lIns="91440" tIns="45720" rIns="91440" bIns="45720" numCol="1" anchorCtr="0" compatLnSpc="1">
            <a:prstTxWarp prst="textNoShape">
              <a:avLst/>
            </a:prstTxWarp>
          </a:bodyPr>
          <a:lstStyle/>
          <a:p>
            <a:pPr eaLnBrk="1" hangingPunct="1">
              <a:defRPr/>
            </a:pPr>
            <a:r>
              <a:rPr lang="en-US" sz="3900" smtClean="0">
                <a:effectLst>
                  <a:outerShdw blurRad="38100" dist="38100" dir="2700000" algn="tl">
                    <a:srgbClr val="C0C0C0"/>
                  </a:outerShdw>
                </a:effectLst>
                <a:latin typeface="Cambria" pitchFamily="18" charset="0"/>
              </a:rPr>
              <a:t>Autism &amp; Sensory Integration Therapy</a:t>
            </a:r>
          </a:p>
        </p:txBody>
      </p:sp>
      <p:sp>
        <p:nvSpPr>
          <p:cNvPr id="26626" name="Content Placeholder 2"/>
          <p:cNvSpPr>
            <a:spLocks noGrp="1"/>
          </p:cNvSpPr>
          <p:nvPr>
            <p:ph idx="4294967295"/>
          </p:nvPr>
        </p:nvSpPr>
        <p:spPr/>
        <p:txBody>
          <a:bodyPr/>
          <a:lstStyle/>
          <a:p>
            <a:pPr eaLnBrk="1" hangingPunct="1">
              <a:buFont typeface="Wingdings 2" pitchFamily="18" charset="2"/>
              <a:buNone/>
            </a:pPr>
            <a:r>
              <a:rPr lang="en-US" sz="3000" smtClean="0">
                <a:latin typeface="Cambria" pitchFamily="18" charset="0"/>
              </a:rPr>
              <a:t>	Essentially a form of occupational therapy. It involves specific sensory activities (swinging, swimming, bouncing, brushing, and more) that are intended to help the patient regulate his or her sensory response. The outcome of these activities may be better focus, improved behavior, and even lowered anxiety.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smtClean="0">
                <a:effectLst>
                  <a:outerShdw blurRad="38100" dist="38100" dir="2700000" algn="tl">
                    <a:srgbClr val="C0C0C0"/>
                  </a:outerShdw>
                </a:effectLst>
                <a:latin typeface="Cambria" pitchFamily="18" charset="0"/>
              </a:rPr>
              <a:t>Connecting OT– PT– SLP-IEP</a:t>
            </a:r>
            <a:r>
              <a:rPr lang="en-US" smtClean="0">
                <a:effectLst>
                  <a:outerShdw blurRad="38100" dist="38100" dir="2700000" algn="tl">
                    <a:srgbClr val="C0C0C0"/>
                  </a:outerShdw>
                </a:effectLst>
              </a:rPr>
              <a:t> </a:t>
            </a:r>
          </a:p>
        </p:txBody>
      </p:sp>
      <p:sp>
        <p:nvSpPr>
          <p:cNvPr id="27650" name="Content Placeholder 2"/>
          <p:cNvSpPr>
            <a:spLocks noGrp="1"/>
          </p:cNvSpPr>
          <p:nvPr>
            <p:ph idx="1"/>
          </p:nvPr>
        </p:nvSpPr>
        <p:spPr/>
        <p:txBody>
          <a:bodyPr/>
          <a:lstStyle/>
          <a:p>
            <a:pPr eaLnBrk="1" hangingPunct="1"/>
            <a:r>
              <a:rPr lang="en-US" sz="2600" smtClean="0">
                <a:latin typeface="Cambria" pitchFamily="18" charset="0"/>
              </a:rPr>
              <a:t>OT &amp; PT Developed goals </a:t>
            </a:r>
          </a:p>
          <a:p>
            <a:pPr eaLnBrk="1" hangingPunct="1"/>
            <a:r>
              <a:rPr lang="en-US" sz="2600" smtClean="0">
                <a:latin typeface="Cambria" pitchFamily="18" charset="0"/>
              </a:rPr>
              <a:t>Tolerate 30 minutes of walking along wall of water area for 20 minutes to transition to facility</a:t>
            </a:r>
          </a:p>
          <a:p>
            <a:pPr eaLnBrk="1" hangingPunct="1"/>
            <a:r>
              <a:rPr lang="en-US" sz="2600" smtClean="0">
                <a:latin typeface="Cambria" pitchFamily="18" charset="0"/>
              </a:rPr>
              <a:t>Participate in group water activity</a:t>
            </a:r>
          </a:p>
          <a:p>
            <a:pPr eaLnBrk="1" hangingPunct="1"/>
            <a:r>
              <a:rPr lang="en-US" sz="2600" smtClean="0">
                <a:latin typeface="Cambria" pitchFamily="18" charset="0"/>
              </a:rPr>
              <a:t>With assistance explore two new experiences not found in the pool</a:t>
            </a:r>
          </a:p>
          <a:p>
            <a:pPr eaLnBrk="1" hangingPunct="1"/>
            <a:r>
              <a:rPr lang="en-US" sz="2600" smtClean="0">
                <a:latin typeface="Cambria" pitchFamily="18" charset="0"/>
              </a:rPr>
              <a:t>Incorporate new language of the experience into conversation</a:t>
            </a:r>
          </a:p>
          <a:p>
            <a:pPr eaLnBrk="1" hangingPunct="1"/>
            <a:r>
              <a:rPr lang="en-US" sz="2600" smtClean="0"/>
              <a:t> </a:t>
            </a:r>
            <a:r>
              <a:rPr lang="en-US" sz="2600" smtClean="0">
                <a:latin typeface="Cambria" pitchFamily="18" charset="0"/>
              </a:rPr>
              <a:t>Each OT &amp; PT goal relates to an annual IEP goal of the student</a:t>
            </a:r>
          </a:p>
          <a:p>
            <a:pPr eaLnBrk="1" hangingPunct="1"/>
            <a:endParaRPr lang="en-US" sz="2600" smtClean="0"/>
          </a:p>
          <a:p>
            <a:pPr eaLnBrk="1" hangingPunct="1"/>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smtClean="0">
                <a:effectLst>
                  <a:outerShdw blurRad="38100" dist="38100" dir="2700000" algn="tl">
                    <a:srgbClr val="C0C0C0"/>
                  </a:outerShdw>
                </a:effectLst>
                <a:latin typeface="Cambria" pitchFamily="18" charset="0"/>
              </a:rPr>
              <a:t>Format</a:t>
            </a:r>
          </a:p>
        </p:txBody>
      </p:sp>
      <p:sp>
        <p:nvSpPr>
          <p:cNvPr id="28674" name="Content Placeholder 2"/>
          <p:cNvSpPr>
            <a:spLocks noGrp="1"/>
          </p:cNvSpPr>
          <p:nvPr>
            <p:ph idx="1"/>
          </p:nvPr>
        </p:nvSpPr>
        <p:spPr/>
        <p:txBody>
          <a:bodyPr/>
          <a:lstStyle/>
          <a:p>
            <a:pPr lvl="1" eaLnBrk="1" hangingPunct="1"/>
            <a:r>
              <a:rPr lang="en-US" sz="2600" smtClean="0">
                <a:latin typeface="Cambria" pitchFamily="18" charset="0"/>
              </a:rPr>
              <a:t>1:1  SSU to PPIS student ratio</a:t>
            </a:r>
          </a:p>
          <a:p>
            <a:pPr lvl="1" eaLnBrk="1" hangingPunct="1"/>
            <a:r>
              <a:rPr lang="en-US" sz="2600" smtClean="0">
                <a:latin typeface="Cambria" pitchFamily="18" charset="0"/>
              </a:rPr>
              <a:t>Meet at neutral location for 1</a:t>
            </a:r>
            <a:r>
              <a:rPr lang="en-US" sz="2600" baseline="30000" smtClean="0">
                <a:latin typeface="Cambria" pitchFamily="18" charset="0"/>
              </a:rPr>
              <a:t>st</a:t>
            </a:r>
            <a:r>
              <a:rPr lang="en-US" sz="2600" smtClean="0">
                <a:latin typeface="Cambria" pitchFamily="18" charset="0"/>
              </a:rPr>
              <a:t> meeting (McDonald’s to avoid sensory overload)</a:t>
            </a:r>
          </a:p>
          <a:p>
            <a:pPr lvl="1" eaLnBrk="1" hangingPunct="1"/>
            <a:r>
              <a:rPr lang="en-US" sz="2600" smtClean="0">
                <a:latin typeface="Cambria" pitchFamily="18" charset="0"/>
              </a:rPr>
              <a:t>Room in contiguous arrangement for overnight</a:t>
            </a:r>
          </a:p>
          <a:p>
            <a:pPr lvl="1" eaLnBrk="1" hangingPunct="1"/>
            <a:r>
              <a:rPr lang="en-US" sz="2600" smtClean="0">
                <a:latin typeface="Cambria" pitchFamily="18" charset="0"/>
              </a:rPr>
              <a:t>Start with exploring the area</a:t>
            </a:r>
          </a:p>
          <a:p>
            <a:pPr lvl="1" eaLnBrk="1" hangingPunct="1"/>
            <a:r>
              <a:rPr lang="en-US" sz="2600" smtClean="0">
                <a:latin typeface="Cambria" pitchFamily="18" charset="0"/>
              </a:rPr>
              <a:t>SSU students then focus on goal by goal for assigned student </a:t>
            </a:r>
          </a:p>
          <a:p>
            <a:pPr lvl="1" eaLnBrk="1" hangingPunct="1"/>
            <a:r>
              <a:rPr lang="en-US" sz="2600" smtClean="0">
                <a:latin typeface="Cambria" pitchFamily="18" charset="0"/>
              </a:rPr>
              <a:t>SSU student data documentation at breaks</a:t>
            </a:r>
          </a:p>
          <a:p>
            <a:pPr lvl="1" eaLnBrk="1" hangingPunct="1"/>
            <a:r>
              <a:rPr lang="en-US" sz="2600" smtClean="0">
                <a:latin typeface="Cambria" pitchFamily="18" charset="0"/>
              </a:rPr>
              <a:t>Joint meal times</a:t>
            </a:r>
          </a:p>
          <a:p>
            <a:pPr lvl="1" eaLnBrk="1" hangingPunct="1"/>
            <a:r>
              <a:rPr lang="en-US" sz="2600" smtClean="0">
                <a:latin typeface="Cambria" pitchFamily="18" charset="0"/>
              </a:rPr>
              <a:t>SSU student research project/presentation </a:t>
            </a:r>
          </a:p>
          <a:p>
            <a:pPr eaLnBrk="1" hangingPunct="1"/>
            <a:endParaRPr lang="en-US" sz="3000" smtClean="0">
              <a:latin typeface="Cambri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smtClean="0">
                <a:effectLst>
                  <a:outerShdw blurRad="38100" dist="38100" dir="2700000" algn="tl">
                    <a:srgbClr val="C0C0C0"/>
                  </a:outerShdw>
                </a:effectLst>
                <a:latin typeface="Cambria" pitchFamily="18" charset="0"/>
              </a:rPr>
              <a:t>SSU Student </a:t>
            </a:r>
            <a:br>
              <a:rPr lang="en-US" smtClean="0">
                <a:effectLst>
                  <a:outerShdw blurRad="38100" dist="38100" dir="2700000" algn="tl">
                    <a:srgbClr val="C0C0C0"/>
                  </a:outerShdw>
                </a:effectLst>
                <a:latin typeface="Cambria" pitchFamily="18" charset="0"/>
              </a:rPr>
            </a:br>
            <a:r>
              <a:rPr lang="en-US" smtClean="0">
                <a:effectLst>
                  <a:outerShdw blurRad="38100" dist="38100" dir="2700000" algn="tl">
                    <a:srgbClr val="C0C0C0"/>
                  </a:outerShdw>
                </a:effectLst>
                <a:latin typeface="Cambria" pitchFamily="18" charset="0"/>
              </a:rPr>
              <a:t>Instructional Goals</a:t>
            </a:r>
          </a:p>
        </p:txBody>
      </p:sp>
      <p:sp>
        <p:nvSpPr>
          <p:cNvPr id="29698" name="Content Placeholder 2"/>
          <p:cNvSpPr>
            <a:spLocks noGrp="1"/>
          </p:cNvSpPr>
          <p:nvPr>
            <p:ph idx="1"/>
          </p:nvPr>
        </p:nvSpPr>
        <p:spPr/>
        <p:txBody>
          <a:bodyPr/>
          <a:lstStyle/>
          <a:p>
            <a:pPr eaLnBrk="1" hangingPunct="1"/>
            <a:r>
              <a:rPr lang="en-US" smtClean="0">
                <a:latin typeface="Cambria" pitchFamily="18" charset="0"/>
              </a:rPr>
              <a:t>Provide</a:t>
            </a:r>
            <a:r>
              <a:rPr lang="en-US" smtClean="0"/>
              <a:t> </a:t>
            </a:r>
            <a:r>
              <a:rPr lang="en-US" smtClean="0">
                <a:latin typeface="Cambria" pitchFamily="18" charset="0"/>
              </a:rPr>
              <a:t>direct 1:1 assistance to the assigned child</a:t>
            </a:r>
          </a:p>
          <a:p>
            <a:pPr eaLnBrk="1" hangingPunct="1"/>
            <a:r>
              <a:rPr lang="en-US" smtClean="0">
                <a:latin typeface="Cambria" pitchFamily="18" charset="0"/>
              </a:rPr>
              <a:t>Support and encourage communication in all activities</a:t>
            </a:r>
          </a:p>
          <a:p>
            <a:pPr eaLnBrk="1" hangingPunct="1"/>
            <a:r>
              <a:rPr lang="en-US" smtClean="0">
                <a:latin typeface="Cambria" pitchFamily="18" charset="0"/>
              </a:rPr>
              <a:t>Promote exploration of new activities</a:t>
            </a:r>
          </a:p>
          <a:p>
            <a:pPr eaLnBrk="1" hangingPunct="1"/>
            <a:r>
              <a:rPr lang="en-US" smtClean="0">
                <a:latin typeface="Cambria" pitchFamily="18" charset="0"/>
              </a:rPr>
              <a:t>Participation in “on campus day” for experience reflection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smtClean="0">
                <a:effectLst>
                  <a:outerShdw blurRad="38100" dist="38100" dir="2700000" algn="tl">
                    <a:srgbClr val="C0C0C0"/>
                  </a:outerShdw>
                </a:effectLst>
                <a:latin typeface="Cambria" pitchFamily="18" charset="0"/>
              </a:rPr>
              <a:t>SSU Student Requirements</a:t>
            </a:r>
          </a:p>
        </p:txBody>
      </p:sp>
      <p:sp>
        <p:nvSpPr>
          <p:cNvPr id="30722" name="Content Placeholder 2"/>
          <p:cNvSpPr>
            <a:spLocks noGrp="1"/>
          </p:cNvSpPr>
          <p:nvPr>
            <p:ph idx="1"/>
          </p:nvPr>
        </p:nvSpPr>
        <p:spPr/>
        <p:txBody>
          <a:bodyPr/>
          <a:lstStyle/>
          <a:p>
            <a:pPr eaLnBrk="1" hangingPunct="1"/>
            <a:r>
              <a:rPr lang="en-US" sz="2400" smtClean="0">
                <a:latin typeface="Cambria" pitchFamily="18" charset="0"/>
              </a:rPr>
              <a:t>Great Wolfe Aquatic Field Experience</a:t>
            </a:r>
          </a:p>
          <a:p>
            <a:pPr marL="742950" lvl="1" indent="-285750" eaLnBrk="1" hangingPunct="1"/>
            <a:r>
              <a:rPr lang="en-US" sz="1800" smtClean="0">
                <a:latin typeface="Cambria" pitchFamily="18" charset="0"/>
              </a:rPr>
              <a:t>Nontraditional setting</a:t>
            </a:r>
          </a:p>
          <a:p>
            <a:pPr marL="742950" lvl="1" indent="-285750" eaLnBrk="1" hangingPunct="1"/>
            <a:r>
              <a:rPr lang="en-US" sz="1800" smtClean="0">
                <a:latin typeface="Cambria" pitchFamily="18" charset="0"/>
              </a:rPr>
              <a:t>Blocked field time—two full days</a:t>
            </a:r>
          </a:p>
          <a:p>
            <a:pPr marL="742950" lvl="1" indent="-285750" eaLnBrk="1" hangingPunct="1"/>
            <a:r>
              <a:rPr lang="en-US" sz="1800" smtClean="0">
                <a:latin typeface="Cambria" pitchFamily="18" charset="0"/>
              </a:rPr>
              <a:t>Support IEP goals in autism &amp; sensory therapeutic environments</a:t>
            </a:r>
          </a:p>
          <a:p>
            <a:pPr eaLnBrk="1" hangingPunct="1"/>
            <a:r>
              <a:rPr lang="en-US" sz="2400" smtClean="0">
                <a:latin typeface="Cambria" pitchFamily="18" charset="0"/>
              </a:rPr>
              <a:t>Action Research Project</a:t>
            </a:r>
          </a:p>
          <a:p>
            <a:pPr marL="742950" lvl="1" indent="-285750" eaLnBrk="1" hangingPunct="1"/>
            <a:r>
              <a:rPr lang="en-US" sz="1800" smtClean="0">
                <a:latin typeface="Cambria" pitchFamily="18" charset="0"/>
              </a:rPr>
              <a:t>Educational action research can be engaged in by a single teacher, by a group of colleagues who share an interest in a common problem, or by the entire faculty of a school. Each participating SSU student is expected to conduct an action research project focusing on the student they were paired 1:1 with for autism &amp; sensory integration therapy.</a:t>
            </a:r>
          </a:p>
          <a:p>
            <a:pPr eaLnBrk="1" hangingPunct="1"/>
            <a:r>
              <a:rPr lang="en-US" sz="2400" smtClean="0">
                <a:latin typeface="Cambria" pitchFamily="18" charset="0"/>
              </a:rPr>
              <a:t>Senior Seminar Culminating Course</a:t>
            </a:r>
          </a:p>
          <a:p>
            <a:pPr marL="742950" lvl="1" indent="-285750" eaLnBrk="1" hangingPunct="1"/>
            <a:r>
              <a:rPr lang="en-US" sz="1800" smtClean="0">
                <a:latin typeface="Cambria" pitchFamily="18" charset="0"/>
              </a:rPr>
              <a:t>A combination of the field experience and action research project shall suffice for the three credit hour senior seminar culminating course.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vert="horz" wrap="square" lIns="91440" tIns="45720" rIns="91440" bIns="45720" numCol="1" anchorCtr="0" compatLnSpc="1">
            <a:prstTxWarp prst="textNoShape">
              <a:avLst/>
            </a:prstTxWarp>
          </a:bodyPr>
          <a:lstStyle/>
          <a:p>
            <a:pPr eaLnBrk="1" hangingPunct="1">
              <a:defRPr/>
            </a:pPr>
            <a:r>
              <a:rPr lang="en-US" sz="5400" smtClean="0">
                <a:effectLst>
                  <a:outerShdw blurRad="38100" dist="38100" dir="2700000" algn="tl">
                    <a:srgbClr val="C0C0C0"/>
                  </a:outerShdw>
                </a:effectLst>
                <a:latin typeface="Cambria" pitchFamily="18" charset="0"/>
              </a:rPr>
              <a:t>SSU Student Feedback</a:t>
            </a:r>
          </a:p>
        </p:txBody>
      </p:sp>
      <p:sp>
        <p:nvSpPr>
          <p:cNvPr id="31746" name="Content Placeholder 2"/>
          <p:cNvSpPr>
            <a:spLocks noGrp="1"/>
          </p:cNvSpPr>
          <p:nvPr>
            <p:ph idx="4294967295"/>
          </p:nvPr>
        </p:nvSpPr>
        <p:spPr/>
        <p:txBody>
          <a:bodyPr/>
          <a:lstStyle/>
          <a:p>
            <a:pPr eaLnBrk="1" hangingPunct="1">
              <a:buFont typeface="Wingdings 2" pitchFamily="18" charset="2"/>
              <a:buNone/>
            </a:pPr>
            <a:r>
              <a:rPr lang="en-US" sz="4600" smtClean="0">
                <a:latin typeface="Cambria" pitchFamily="18" charset="0"/>
              </a:rPr>
              <a:t>“I understand autism better now.”</a:t>
            </a:r>
          </a:p>
          <a:p>
            <a:pPr eaLnBrk="1" hangingPunct="1">
              <a:buFont typeface="Wingdings 2" pitchFamily="18" charset="2"/>
              <a:buNone/>
            </a:pPr>
            <a:endParaRPr lang="en-US" sz="4600" smtClean="0">
              <a:latin typeface="Cambria" pitchFamily="18" charset="0"/>
            </a:endParaRPr>
          </a:p>
          <a:p>
            <a:pPr eaLnBrk="1" hangingPunct="1">
              <a:buFont typeface="Wingdings 2" pitchFamily="18" charset="2"/>
              <a:buNone/>
            </a:pPr>
            <a:r>
              <a:rPr lang="en-US" sz="4600" smtClean="0">
                <a:latin typeface="Cambria" pitchFamily="18" charset="0"/>
              </a:rPr>
              <a:t>“I didn’t know how hard it would be to get a kid to try something new.”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sz="3900" smtClean="0">
                <a:effectLst>
                  <a:outerShdw blurRad="38100" dist="38100" dir="2700000" algn="tl">
                    <a:srgbClr val="C0C0C0"/>
                  </a:outerShdw>
                </a:effectLst>
                <a:latin typeface="Cambria" pitchFamily="18" charset="0"/>
              </a:rPr>
              <a:t>Project Replication &amp; </a:t>
            </a:r>
            <a:br>
              <a:rPr lang="en-US" sz="3900" smtClean="0">
                <a:effectLst>
                  <a:outerShdw blurRad="38100" dist="38100" dir="2700000" algn="tl">
                    <a:srgbClr val="C0C0C0"/>
                  </a:outerShdw>
                </a:effectLst>
                <a:latin typeface="Cambria" pitchFamily="18" charset="0"/>
              </a:rPr>
            </a:br>
            <a:r>
              <a:rPr lang="en-US" sz="3900" smtClean="0">
                <a:effectLst>
                  <a:outerShdw blurRad="38100" dist="38100" dir="2700000" algn="tl">
                    <a:srgbClr val="C0C0C0"/>
                  </a:outerShdw>
                </a:effectLst>
                <a:latin typeface="Cambria" pitchFamily="18" charset="0"/>
              </a:rPr>
              <a:t>Potential for Future Joint Projects</a:t>
            </a:r>
          </a:p>
        </p:txBody>
      </p:sp>
      <p:sp>
        <p:nvSpPr>
          <p:cNvPr id="32770" name="Content Placeholder 2"/>
          <p:cNvSpPr>
            <a:spLocks noGrp="1"/>
          </p:cNvSpPr>
          <p:nvPr>
            <p:ph idx="1"/>
          </p:nvPr>
        </p:nvSpPr>
        <p:spPr>
          <a:xfrm>
            <a:off x="1295400" y="1676400"/>
            <a:ext cx="7499350" cy="4800600"/>
          </a:xfrm>
        </p:spPr>
        <p:txBody>
          <a:bodyPr/>
          <a:lstStyle/>
          <a:p>
            <a:pPr eaLnBrk="1" hangingPunct="1"/>
            <a:r>
              <a:rPr lang="en-US" sz="2800" smtClean="0">
                <a:latin typeface="Cambria" pitchFamily="18" charset="0"/>
              </a:rPr>
              <a:t>Western Brown Local Schools</a:t>
            </a:r>
          </a:p>
          <a:p>
            <a:pPr marL="742950" lvl="1" indent="-285750" eaLnBrk="1" hangingPunct="1"/>
            <a:r>
              <a:rPr lang="en-US" sz="2000" smtClean="0">
                <a:latin typeface="Cambria" pitchFamily="18" charset="0"/>
              </a:rPr>
              <a:t>WEST (Working to Empower Students Together) Program</a:t>
            </a:r>
          </a:p>
          <a:p>
            <a:pPr marL="1143000" lvl="2"/>
            <a:r>
              <a:rPr lang="en-US" sz="1800" smtClean="0">
                <a:latin typeface="Cambria" pitchFamily="18" charset="0"/>
              </a:rPr>
              <a:t>Designed to serve students with emotional disturbances, severe behavioral challenges and autism who are eligible for special education services under the Individuals with Disabilities in Education Improvement Act (IDEIA). </a:t>
            </a:r>
          </a:p>
          <a:p>
            <a:pPr marL="1143000" lvl="2" eaLnBrk="1" hangingPunct="1"/>
            <a:r>
              <a:rPr lang="en-US" sz="1800" smtClean="0">
                <a:latin typeface="Cambria" pitchFamily="18" charset="0"/>
              </a:rPr>
              <a:t>Program is divided into two smaller programs. One serves ages 8-12 while the other serves ages 13-18. </a:t>
            </a:r>
          </a:p>
          <a:p>
            <a:pPr marL="1143000" lvl="2" eaLnBrk="1" hangingPunct="1"/>
            <a:r>
              <a:rPr lang="en-US" sz="1800" smtClean="0">
                <a:latin typeface="Cambria" pitchFamily="18" charset="0"/>
              </a:rPr>
              <a:t>The program is staffed with two intervention specialists, two aides, one police officer and currently serves 15 students.</a:t>
            </a:r>
          </a:p>
          <a:p>
            <a:pPr marL="1143000" lvl="2" eaLnBrk="1" hangingPunct="1"/>
            <a:r>
              <a:rPr lang="en-US" sz="1800" smtClean="0">
                <a:latin typeface="Cambria" pitchFamily="18" charset="0"/>
              </a:rPr>
              <a:t>Provides specialized instruction, mental health care, parent training, transition services, martial arts and equine assisted psychotherapy.</a:t>
            </a:r>
          </a:p>
          <a:p>
            <a:pPr marL="1143000" lvl="2" eaLnBrk="1" hangingPunct="1"/>
            <a:r>
              <a:rPr lang="en-US" sz="1800" smtClean="0">
                <a:latin typeface="Cambria" pitchFamily="18" charset="0"/>
              </a:rPr>
              <a:t>Exploring autism and sensory integration therapy for the program</a:t>
            </a:r>
          </a:p>
          <a:p>
            <a:pPr eaLnBrk="1" hangingPunct="1"/>
            <a:endParaRPr lang="en-US" sz="1800" smtClean="0">
              <a:latin typeface="Cambria" pitchFamily="18" charset="0"/>
            </a:endParaRPr>
          </a:p>
        </p:txBody>
      </p:sp>
      <p:sp>
        <p:nvSpPr>
          <p:cNvPr id="32771" name="Rectangle 3"/>
          <p:cNvSpPr>
            <a:spLocks noChangeArrowheads="1"/>
          </p:cNvSpPr>
          <p:nvPr/>
        </p:nvSpPr>
        <p:spPr bwMode="auto">
          <a:xfrm>
            <a:off x="381000" y="2819400"/>
            <a:ext cx="1676400" cy="1704975"/>
          </a:xfrm>
          <a:prstGeom prst="rect">
            <a:avLst/>
          </a:prstGeom>
          <a:noFill/>
          <a:ln w="9525" algn="ctr">
            <a:noFill/>
            <a:miter lim="800000"/>
            <a:headEnd/>
            <a:tailEnd/>
          </a:ln>
          <a:effectLst/>
        </p:spPr>
        <p:txBody>
          <a:bodyPr lIns="7935" tIns="7935" rIns="7935" bIns="7935" anchor="ctr">
            <a:spAutoFit/>
          </a:bodyPr>
          <a:lstStyle/>
          <a:p>
            <a:pPr algn="ctr"/>
            <a:r>
              <a:rPr lang="en-US" b="1"/>
              <a:t>W</a:t>
            </a:r>
            <a:r>
              <a:rPr lang="en-US"/>
              <a:t>orking to</a:t>
            </a:r>
          </a:p>
          <a:p>
            <a:pPr algn="ctr"/>
            <a:r>
              <a:rPr lang="en-US" b="1"/>
              <a:t>E</a:t>
            </a:r>
            <a:r>
              <a:rPr lang="en-US"/>
              <a:t>mpower</a:t>
            </a:r>
          </a:p>
          <a:p>
            <a:pPr algn="ctr"/>
            <a:r>
              <a:rPr lang="en-US" b="1"/>
              <a:t>S</a:t>
            </a:r>
            <a:r>
              <a:rPr lang="en-US"/>
              <a:t>tudents</a:t>
            </a:r>
          </a:p>
          <a:p>
            <a:pPr algn="ctr"/>
            <a:r>
              <a:rPr lang="en-US" b="1"/>
              <a:t>T</a:t>
            </a:r>
            <a:r>
              <a:rPr lang="en-US"/>
              <a:t>ogether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smtClean="0">
                <a:effectLst>
                  <a:outerShdw blurRad="38100" dist="38100" dir="2700000" algn="tl">
                    <a:srgbClr val="C0C0C0"/>
                  </a:outerShdw>
                </a:effectLst>
                <a:latin typeface="Cambria" pitchFamily="18" charset="0"/>
              </a:rPr>
              <a:t>What we have learned?</a:t>
            </a:r>
          </a:p>
        </p:txBody>
      </p:sp>
      <p:sp>
        <p:nvSpPr>
          <p:cNvPr id="33794" name="Content Placeholder 2"/>
          <p:cNvSpPr>
            <a:spLocks noGrp="1"/>
          </p:cNvSpPr>
          <p:nvPr>
            <p:ph idx="1"/>
          </p:nvPr>
        </p:nvSpPr>
        <p:spPr/>
        <p:txBody>
          <a:bodyPr/>
          <a:lstStyle/>
          <a:p>
            <a:pPr eaLnBrk="1" hangingPunct="1"/>
            <a:r>
              <a:rPr lang="en-US" smtClean="0">
                <a:latin typeface="Cambria" pitchFamily="18" charset="0"/>
              </a:rPr>
              <a:t>Parental attendance</a:t>
            </a:r>
          </a:p>
          <a:p>
            <a:pPr marL="742950" lvl="1" indent="-285750" eaLnBrk="1" hangingPunct="1"/>
            <a:r>
              <a:rPr lang="en-US" smtClean="0">
                <a:latin typeface="Cambria" pitchFamily="18" charset="0"/>
              </a:rPr>
              <a:t>Important for overnight release</a:t>
            </a:r>
          </a:p>
          <a:p>
            <a:pPr eaLnBrk="1" hangingPunct="1"/>
            <a:r>
              <a:rPr lang="en-US" smtClean="0">
                <a:latin typeface="Cambria" pitchFamily="18" charset="0"/>
              </a:rPr>
              <a:t>Transportation </a:t>
            </a:r>
          </a:p>
          <a:p>
            <a:pPr marL="742950" lvl="1" indent="-285750" eaLnBrk="1" hangingPunct="1"/>
            <a:r>
              <a:rPr lang="en-US" smtClean="0">
                <a:latin typeface="Cambria" pitchFamily="18" charset="0"/>
              </a:rPr>
              <a:t>All partners travel together</a:t>
            </a:r>
          </a:p>
          <a:p>
            <a:pPr eaLnBrk="1" hangingPunct="1"/>
            <a:r>
              <a:rPr lang="en-US" smtClean="0">
                <a:latin typeface="Cambria" pitchFamily="18" charset="0"/>
              </a:rPr>
              <a:t>Meals onsite</a:t>
            </a:r>
          </a:p>
          <a:p>
            <a:pPr marL="742950" lvl="1" indent="-285750" eaLnBrk="1" hangingPunct="1"/>
            <a:r>
              <a:rPr lang="en-US" smtClean="0">
                <a:latin typeface="Cambria" pitchFamily="18" charset="0"/>
              </a:rPr>
              <a:t>Effort made to keep the experience at the Great Wolfe Lodge</a:t>
            </a:r>
          </a:p>
          <a:p>
            <a:pPr eaLnBrk="1" hangingPunct="1"/>
            <a:r>
              <a:rPr lang="en-US" smtClean="0">
                <a:latin typeface="Cambria" pitchFamily="18" charset="0"/>
              </a:rPr>
              <a:t>Each year it gets better– we just completed year four!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vert="horz" wrap="square" lIns="91440" tIns="45720" rIns="91440" bIns="45720" numCol="1" anchorCtr="0" compatLnSpc="1">
            <a:prstTxWarp prst="textNoShape">
              <a:avLst/>
            </a:prstTxWarp>
          </a:bodyPr>
          <a:lstStyle/>
          <a:p>
            <a:pPr eaLnBrk="1" hangingPunct="1">
              <a:defRPr/>
            </a:pPr>
            <a:r>
              <a:rPr lang="en-US" smtClean="0">
                <a:effectLst>
                  <a:outerShdw blurRad="38100" dist="38100" dir="2700000" algn="tl">
                    <a:srgbClr val="C0C0C0"/>
                  </a:outerShdw>
                </a:effectLst>
                <a:latin typeface="Cambria" pitchFamily="18" charset="0"/>
              </a:rPr>
              <a:t>Question &amp; Answer</a:t>
            </a:r>
          </a:p>
        </p:txBody>
      </p:sp>
      <p:pic>
        <p:nvPicPr>
          <p:cNvPr id="34819" name="Picture 3"/>
          <p:cNvPicPr>
            <a:picLocks noChangeAspect="1" noChangeArrowheads="1"/>
          </p:cNvPicPr>
          <p:nvPr/>
        </p:nvPicPr>
        <p:blipFill>
          <a:blip r:embed="rId2"/>
          <a:srcRect/>
          <a:stretch>
            <a:fillRect/>
          </a:stretch>
        </p:blipFill>
        <p:spPr bwMode="auto">
          <a:xfrm>
            <a:off x="1676400" y="1676400"/>
            <a:ext cx="6723063" cy="4297363"/>
          </a:xfrm>
          <a:prstGeom prst="rect">
            <a:avLst/>
          </a:prstGeom>
          <a:noFill/>
          <a:ln w="9525" algn="ctr">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685800"/>
            <a:ext cx="8001000" cy="2916238"/>
          </a:xfrm>
        </p:spPr>
        <p:txBody>
          <a:bodyPr vert="horz" wrap="square" lIns="91440" tIns="45720" rIns="91440" bIns="45720" numCol="1" anchor="b" anchorCtr="0" compatLnSpc="1">
            <a:prstTxWarp prst="textNoShape">
              <a:avLst/>
            </a:prstTxWarp>
          </a:bodyPr>
          <a:lstStyle/>
          <a:p>
            <a:pPr eaLnBrk="1" hangingPunct="1">
              <a:defRPr/>
            </a:pPr>
            <a:r>
              <a:rPr lang="en-US" sz="3900" smtClean="0">
                <a:effectLst/>
                <a:latin typeface="Cambria" pitchFamily="18" charset="0"/>
              </a:rPr>
              <a:t>OCTEO 2014</a:t>
            </a:r>
            <a:br>
              <a:rPr lang="en-US" sz="3900" smtClean="0">
                <a:effectLst/>
                <a:latin typeface="Cambria" pitchFamily="18" charset="0"/>
              </a:rPr>
            </a:br>
            <a:r>
              <a:rPr lang="en-US" sz="3900" smtClean="0">
                <a:effectLst/>
                <a:latin typeface="Cambria" pitchFamily="18" charset="0"/>
              </a:rPr>
              <a:t/>
            </a:r>
            <a:br>
              <a:rPr lang="en-US" sz="3900" smtClean="0">
                <a:effectLst/>
                <a:latin typeface="Cambria" pitchFamily="18" charset="0"/>
              </a:rPr>
            </a:br>
            <a:r>
              <a:rPr lang="en-US" sz="3900" smtClean="0">
                <a:effectLst/>
                <a:latin typeface="Cambria" pitchFamily="18" charset="0"/>
              </a:rPr>
              <a:t>21</a:t>
            </a:r>
            <a:r>
              <a:rPr lang="en-US" sz="3900" baseline="30000" smtClean="0">
                <a:effectLst/>
                <a:latin typeface="Cambria" pitchFamily="18" charset="0"/>
              </a:rPr>
              <a:t>st</a:t>
            </a:r>
            <a:r>
              <a:rPr lang="en-US" sz="3900" smtClean="0">
                <a:effectLst/>
                <a:latin typeface="Cambria" pitchFamily="18" charset="0"/>
              </a:rPr>
              <a:t> Century Partnerships: Higher Education, Public Schools and Community Foundations</a:t>
            </a:r>
            <a:endParaRPr lang="en-US" sz="3900" smtClean="0">
              <a:effectLst>
                <a:outerShdw blurRad="38100" dist="38100" dir="2700000" algn="tl">
                  <a:srgbClr val="C0C0C0"/>
                </a:outerShdw>
              </a:effectLst>
              <a:latin typeface="Cambria" pitchFamily="18" charset="0"/>
            </a:endParaRPr>
          </a:p>
        </p:txBody>
      </p:sp>
      <p:sp>
        <p:nvSpPr>
          <p:cNvPr id="44035" name="TextBox 3"/>
          <p:cNvSpPr txBox="1">
            <a:spLocks noChangeArrowheads="1"/>
          </p:cNvSpPr>
          <p:nvPr/>
        </p:nvSpPr>
        <p:spPr bwMode="auto">
          <a:xfrm>
            <a:off x="2057400" y="4876800"/>
            <a:ext cx="6543675" cy="1616075"/>
          </a:xfrm>
          <a:prstGeom prst="rect">
            <a:avLst/>
          </a:prstGeom>
          <a:noFill/>
          <a:ln w="9525">
            <a:noFill/>
            <a:miter lim="800000"/>
            <a:headEnd/>
            <a:tailEnd/>
          </a:ln>
        </p:spPr>
        <p:txBody>
          <a:bodyPr wrap="none">
            <a:spAutoFit/>
          </a:bodyPr>
          <a:lstStyle/>
          <a:p>
            <a:pPr>
              <a:spcBef>
                <a:spcPct val="0"/>
              </a:spcBef>
              <a:buClrTx/>
              <a:buSzTx/>
              <a:buFontTx/>
              <a:buNone/>
            </a:pPr>
            <a:r>
              <a:rPr lang="en-US" sz="2000"/>
              <a:t>Dr. Douglas Sturgeon, Associate Professor, </a:t>
            </a:r>
          </a:p>
          <a:p>
            <a:pPr>
              <a:spcBef>
                <a:spcPct val="0"/>
              </a:spcBef>
              <a:buClrTx/>
              <a:buSzTx/>
              <a:buFontTx/>
              <a:buNone/>
            </a:pPr>
            <a:r>
              <a:rPr lang="en-US" sz="2000"/>
              <a:t>Shawnee State University– Portsmouth, Ohio </a:t>
            </a:r>
          </a:p>
          <a:p>
            <a:pPr>
              <a:spcBef>
                <a:spcPct val="0"/>
              </a:spcBef>
              <a:buClrTx/>
              <a:buSzTx/>
              <a:buFontTx/>
              <a:buNone/>
            </a:pPr>
            <a:endParaRPr lang="en-US" sz="2000"/>
          </a:p>
          <a:p>
            <a:pPr>
              <a:spcBef>
                <a:spcPct val="0"/>
              </a:spcBef>
              <a:buClrTx/>
              <a:buSzTx/>
              <a:buFontTx/>
              <a:buNone/>
            </a:pPr>
            <a:r>
              <a:rPr lang="en-US" sz="2000"/>
              <a:t>Mr. Roger Taylor, Director of Operations &amp; Transportation,</a:t>
            </a:r>
            <a:br>
              <a:rPr lang="en-US" sz="2000"/>
            </a:br>
            <a:r>
              <a:rPr lang="en-US" sz="2000"/>
              <a:t>Western Brown Local Schools– Mt. Orab, Ohio</a:t>
            </a:r>
            <a:r>
              <a:rPr lang="en-US" sz="2000">
                <a:latin typeface="Gill Sans MT"/>
              </a:rPr>
              <a:t> </a:t>
            </a:r>
          </a:p>
        </p:txBody>
      </p:sp>
      <p:pic>
        <p:nvPicPr>
          <p:cNvPr id="44036" name="Picture 4" descr="SSU%20Wordmark"/>
          <p:cNvPicPr>
            <a:picLocks noChangeAspect="1" noChangeArrowheads="1"/>
          </p:cNvPicPr>
          <p:nvPr/>
        </p:nvPicPr>
        <p:blipFill>
          <a:blip r:embed="rId3"/>
          <a:srcRect/>
          <a:stretch>
            <a:fillRect/>
          </a:stretch>
        </p:blipFill>
        <p:spPr bwMode="auto">
          <a:xfrm>
            <a:off x="1219200" y="3886200"/>
            <a:ext cx="2914650" cy="612775"/>
          </a:xfrm>
          <a:prstGeom prst="rect">
            <a:avLst/>
          </a:prstGeom>
          <a:noFill/>
        </p:spPr>
      </p:pic>
      <p:pic>
        <p:nvPicPr>
          <p:cNvPr id="44037" name="Picture 5" descr="logo">
            <a:hlinkClick r:id="rId4"/>
          </p:cNvPr>
          <p:cNvPicPr>
            <a:picLocks noChangeAspect="1" noChangeArrowheads="1"/>
          </p:cNvPicPr>
          <p:nvPr/>
        </p:nvPicPr>
        <p:blipFill>
          <a:blip r:embed="rId5"/>
          <a:srcRect/>
          <a:stretch>
            <a:fillRect/>
          </a:stretch>
        </p:blipFill>
        <p:spPr bwMode="auto">
          <a:xfrm>
            <a:off x="4648200" y="3678238"/>
            <a:ext cx="3395663" cy="9493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sz="5400" smtClean="0">
                <a:effectLst>
                  <a:outerShdw blurRad="38100" dist="38100" dir="2700000" algn="tl">
                    <a:srgbClr val="C0C0C0"/>
                  </a:outerShdw>
                </a:effectLst>
                <a:latin typeface="Cambria" pitchFamily="18" charset="0"/>
              </a:rPr>
              <a:t>Partners</a:t>
            </a:r>
          </a:p>
        </p:txBody>
      </p:sp>
      <p:sp>
        <p:nvSpPr>
          <p:cNvPr id="18434" name="Content Placeholder 2"/>
          <p:cNvSpPr>
            <a:spLocks noGrp="1"/>
          </p:cNvSpPr>
          <p:nvPr>
            <p:ph idx="1"/>
          </p:nvPr>
        </p:nvSpPr>
        <p:spPr>
          <a:xfrm>
            <a:off x="1066800" y="1371600"/>
            <a:ext cx="7880350" cy="4800600"/>
          </a:xfrm>
        </p:spPr>
        <p:txBody>
          <a:bodyPr/>
          <a:lstStyle/>
          <a:p>
            <a:pPr eaLnBrk="1" hangingPunct="1"/>
            <a:r>
              <a:rPr lang="en-US" sz="2800" smtClean="0">
                <a:latin typeface="Cambria" pitchFamily="18" charset="0"/>
              </a:rPr>
              <a:t>Pt. Pleasant Intermediate School– Mason County Schools</a:t>
            </a:r>
          </a:p>
          <a:p>
            <a:pPr eaLnBrk="1" hangingPunct="1">
              <a:buFont typeface="Wingdings 2" pitchFamily="18" charset="2"/>
              <a:buNone/>
            </a:pPr>
            <a:r>
              <a:rPr lang="en-US" sz="2000" smtClean="0">
                <a:latin typeface="Cambria" pitchFamily="18" charset="0"/>
              </a:rPr>
              <a:t>		</a:t>
            </a:r>
            <a:r>
              <a:rPr lang="en-US" sz="2400" smtClean="0">
                <a:latin typeface="Cambria" pitchFamily="18" charset="0"/>
              </a:rPr>
              <a:t>–Pt. Pleasant, West Virginia</a:t>
            </a:r>
          </a:p>
          <a:p>
            <a:pPr marL="1143000" lvl="2" eaLnBrk="1" hangingPunct="1"/>
            <a:r>
              <a:rPr lang="en-US" sz="2000" smtClean="0">
                <a:latin typeface="Cambria" pitchFamily="18" charset="0"/>
              </a:rPr>
              <a:t>Grades 3-6 students with autism and multiple disabilities</a:t>
            </a:r>
          </a:p>
          <a:p>
            <a:pPr eaLnBrk="1" hangingPunct="1"/>
            <a:r>
              <a:rPr lang="en-US" sz="2800" smtClean="0">
                <a:latin typeface="Cambria" pitchFamily="18" charset="0"/>
              </a:rPr>
              <a:t>Shawnee State University</a:t>
            </a:r>
          </a:p>
          <a:p>
            <a:pPr eaLnBrk="1" hangingPunct="1">
              <a:buFont typeface="Wingdings 2" pitchFamily="18" charset="2"/>
              <a:buNone/>
            </a:pPr>
            <a:r>
              <a:rPr lang="en-US" sz="2000" smtClean="0">
                <a:latin typeface="Cambria" pitchFamily="18" charset="0"/>
              </a:rPr>
              <a:t>		</a:t>
            </a:r>
            <a:r>
              <a:rPr lang="en-US" sz="2400" smtClean="0">
                <a:latin typeface="Cambria" pitchFamily="18" charset="0"/>
              </a:rPr>
              <a:t>– Portsmouth, Ohio</a:t>
            </a:r>
          </a:p>
          <a:p>
            <a:pPr marL="1143000" lvl="2" eaLnBrk="1" hangingPunct="1"/>
            <a:r>
              <a:rPr lang="en-US" sz="2000" smtClean="0">
                <a:latin typeface="Cambria" pitchFamily="18" charset="0"/>
              </a:rPr>
              <a:t>Intervention specialist teacher candidates assigned on a 1:1 basis with an intermediate school student </a:t>
            </a:r>
          </a:p>
          <a:p>
            <a:pPr eaLnBrk="1" hangingPunct="1"/>
            <a:r>
              <a:rPr lang="en-US" sz="2800" smtClean="0">
                <a:latin typeface="Cambria" pitchFamily="18" charset="0"/>
              </a:rPr>
              <a:t>Western Brown Local Schools</a:t>
            </a:r>
          </a:p>
          <a:p>
            <a:pPr eaLnBrk="1" hangingPunct="1">
              <a:buFont typeface="Wingdings 2" pitchFamily="18" charset="2"/>
              <a:buNone/>
            </a:pPr>
            <a:r>
              <a:rPr lang="en-US" sz="2000" smtClean="0">
                <a:latin typeface="Cambria" pitchFamily="18" charset="0"/>
              </a:rPr>
              <a:t>		</a:t>
            </a:r>
            <a:r>
              <a:rPr lang="en-US" sz="2400" smtClean="0">
                <a:latin typeface="Cambria" pitchFamily="18" charset="0"/>
              </a:rPr>
              <a:t>– Mt. Orab, Ohio</a:t>
            </a:r>
          </a:p>
          <a:p>
            <a:pPr marL="1143000" lvl="2" eaLnBrk="1" hangingPunct="1"/>
            <a:r>
              <a:rPr lang="en-US" sz="2000" smtClean="0">
                <a:latin typeface="Cambria" pitchFamily="18" charset="0"/>
              </a:rPr>
              <a:t>Public school district demonstrating interest in project replication</a:t>
            </a:r>
            <a:r>
              <a:rPr lang="en-US" sz="1800" smtClean="0">
                <a:latin typeface="Cambria" pitchFamily="18" charset="0"/>
              </a:rPr>
              <a:t> </a:t>
            </a:r>
          </a:p>
        </p:txBody>
      </p:sp>
      <p:pic>
        <p:nvPicPr>
          <p:cNvPr id="18436" name="Picture 4" descr="SSU%20Wordmark"/>
          <p:cNvPicPr>
            <a:picLocks noChangeAspect="1" noChangeArrowheads="1"/>
          </p:cNvPicPr>
          <p:nvPr/>
        </p:nvPicPr>
        <p:blipFill>
          <a:blip r:embed="rId2"/>
          <a:srcRect/>
          <a:stretch>
            <a:fillRect/>
          </a:stretch>
        </p:blipFill>
        <p:spPr bwMode="auto">
          <a:xfrm>
            <a:off x="5638800" y="3276600"/>
            <a:ext cx="2914650" cy="612775"/>
          </a:xfrm>
          <a:prstGeom prst="rect">
            <a:avLst/>
          </a:prstGeom>
          <a:noFill/>
        </p:spPr>
      </p:pic>
      <p:pic>
        <p:nvPicPr>
          <p:cNvPr id="18437" name="Picture 5" descr="logo">
            <a:hlinkClick r:id="rId3"/>
          </p:cNvPr>
          <p:cNvPicPr>
            <a:picLocks noChangeAspect="1" noChangeArrowheads="1"/>
          </p:cNvPicPr>
          <p:nvPr/>
        </p:nvPicPr>
        <p:blipFill>
          <a:blip r:embed="rId4"/>
          <a:srcRect/>
          <a:stretch>
            <a:fillRect/>
          </a:stretch>
        </p:blipFill>
        <p:spPr bwMode="auto">
          <a:xfrm>
            <a:off x="6019800" y="4800600"/>
            <a:ext cx="2895600" cy="8096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vert="horz" wrap="square" lIns="91440" tIns="45720" rIns="91440" bIns="45720" numCol="1" anchorCtr="0" compatLnSpc="1">
            <a:prstTxWarp prst="textNoShape">
              <a:avLst/>
            </a:prstTxWarp>
          </a:bodyPr>
          <a:lstStyle/>
          <a:p>
            <a:pPr eaLnBrk="1" hangingPunct="1">
              <a:defRPr/>
            </a:pPr>
            <a:r>
              <a:rPr lang="en-US" sz="4800" smtClean="0">
                <a:effectLst>
                  <a:outerShdw blurRad="38100" dist="38100" dir="2700000" algn="tl">
                    <a:srgbClr val="C0C0C0"/>
                  </a:outerShdw>
                </a:effectLst>
                <a:latin typeface="Cambria" pitchFamily="18" charset="0"/>
              </a:rPr>
              <a:t>Partnership Description</a:t>
            </a:r>
          </a:p>
        </p:txBody>
      </p:sp>
      <p:sp>
        <p:nvSpPr>
          <p:cNvPr id="19458" name="Content Placeholder 2"/>
          <p:cNvSpPr>
            <a:spLocks noGrp="1"/>
          </p:cNvSpPr>
          <p:nvPr>
            <p:ph idx="4294967295"/>
          </p:nvPr>
        </p:nvSpPr>
        <p:spPr/>
        <p:txBody>
          <a:bodyPr/>
          <a:lstStyle/>
          <a:p>
            <a:pPr eaLnBrk="1" hangingPunct="1">
              <a:buFont typeface="Wingdings 2" pitchFamily="18" charset="2"/>
              <a:buNone/>
            </a:pPr>
            <a:r>
              <a:rPr lang="en-US" sz="2700" smtClean="0">
                <a:latin typeface="Cambria" pitchFamily="18" charset="0"/>
              </a:rPr>
              <a:t>	This is a presentation about a 21</a:t>
            </a:r>
            <a:r>
              <a:rPr lang="en-US" sz="2700" baseline="30000" smtClean="0">
                <a:latin typeface="Cambria" pitchFamily="18" charset="0"/>
              </a:rPr>
              <a:t>st</a:t>
            </a:r>
            <a:r>
              <a:rPr lang="en-US" sz="2700" smtClean="0">
                <a:latin typeface="Cambria" pitchFamily="18" charset="0"/>
              </a:rPr>
              <a:t> century partnership between Pt. Pleasant Intermediate School, Shawnee State University and Western Brown Local Schools. Intervention specialist teacher candidates from SSU were assigned on a 1:1 basis with PPIS students for a two day autism &amp; sensory integration therapy experience at the Great Wolfe Lodge indoor water park in Mason, Ohio. An administrator from Western Brown Local Schools observed the experience and has a strong interest in project replication.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sz="4800" smtClean="0">
                <a:effectLst>
                  <a:outerShdw blurRad="38100" dist="38100" dir="2700000" algn="tl">
                    <a:srgbClr val="C0C0C0"/>
                  </a:outerShdw>
                </a:effectLst>
                <a:latin typeface="Cambria" pitchFamily="18" charset="0"/>
              </a:rPr>
              <a:t>Contextual Factors &amp; </a:t>
            </a:r>
            <a:br>
              <a:rPr lang="en-US" sz="4800" smtClean="0">
                <a:effectLst>
                  <a:outerShdw blurRad="38100" dist="38100" dir="2700000" algn="tl">
                    <a:srgbClr val="C0C0C0"/>
                  </a:outerShdw>
                </a:effectLst>
                <a:latin typeface="Cambria" pitchFamily="18" charset="0"/>
              </a:rPr>
            </a:br>
            <a:r>
              <a:rPr lang="en-US" sz="4800" smtClean="0">
                <a:effectLst>
                  <a:outerShdw blurRad="38100" dist="38100" dir="2700000" algn="tl">
                    <a:srgbClr val="C0C0C0"/>
                  </a:outerShdw>
                </a:effectLst>
                <a:latin typeface="Cambria" pitchFamily="18" charset="0"/>
              </a:rPr>
              <a:t>Rural Challenges</a:t>
            </a:r>
          </a:p>
        </p:txBody>
      </p:sp>
      <p:sp>
        <p:nvSpPr>
          <p:cNvPr id="20482" name="Content Placeholder 2"/>
          <p:cNvSpPr>
            <a:spLocks noGrp="1"/>
          </p:cNvSpPr>
          <p:nvPr>
            <p:ph idx="1"/>
          </p:nvPr>
        </p:nvSpPr>
        <p:spPr/>
        <p:txBody>
          <a:bodyPr/>
          <a:lstStyle/>
          <a:p>
            <a:pPr eaLnBrk="1" hangingPunct="1"/>
            <a:endParaRPr lang="en-US" sz="2000" smtClean="0">
              <a:latin typeface="Cambria" pitchFamily="18" charset="0"/>
            </a:endParaRPr>
          </a:p>
          <a:p>
            <a:pPr eaLnBrk="1" hangingPunct="1"/>
            <a:r>
              <a:rPr lang="en-US" sz="2400" smtClean="0">
                <a:latin typeface="Cambria" pitchFamily="18" charset="0"/>
              </a:rPr>
              <a:t>Being located in Portsmouth, finding quality and diversified field experiences (urban/rural, exposure to a range of disabilities) for SSU teacher candidates is a challenge.</a:t>
            </a:r>
          </a:p>
          <a:p>
            <a:pPr eaLnBrk="1" hangingPunct="1"/>
            <a:r>
              <a:rPr lang="en-US" sz="2400" smtClean="0">
                <a:latin typeface="Cambria" pitchFamily="18" charset="0"/>
              </a:rPr>
              <a:t>Being located in Pt. Pleasant, finding appropriate locations for autism and sensory integration therapy for PPIS students is a challenge.</a:t>
            </a:r>
          </a:p>
          <a:p>
            <a:pPr eaLnBrk="1" hangingPunct="1"/>
            <a:r>
              <a:rPr lang="en-US" sz="2400" smtClean="0">
                <a:latin typeface="Cambria" pitchFamily="18" charset="0"/>
              </a:rPr>
              <a:t>The distance between project partners presented time challenges.</a:t>
            </a:r>
          </a:p>
          <a:p>
            <a:pPr eaLnBrk="1" hangingPunct="1"/>
            <a:r>
              <a:rPr lang="en-US" sz="2400" smtClean="0">
                <a:latin typeface="Cambria" pitchFamily="18" charset="0"/>
              </a:rPr>
              <a:t>Project replication is very dependent upon finding an ample funding source.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smtClean="0">
                <a:effectLst>
                  <a:outerShdw blurRad="38100" dist="38100" dir="2700000" algn="tl">
                    <a:srgbClr val="C0C0C0"/>
                  </a:outerShdw>
                </a:effectLst>
                <a:latin typeface="Cambria" pitchFamily="18" charset="0"/>
              </a:rPr>
              <a:t>Partnership Roles</a:t>
            </a:r>
          </a:p>
        </p:txBody>
      </p:sp>
      <p:sp>
        <p:nvSpPr>
          <p:cNvPr id="21506" name="Content Placeholder 2"/>
          <p:cNvSpPr>
            <a:spLocks noGrp="1"/>
          </p:cNvSpPr>
          <p:nvPr>
            <p:ph idx="1"/>
          </p:nvPr>
        </p:nvSpPr>
        <p:spPr/>
        <p:txBody>
          <a:bodyPr/>
          <a:lstStyle/>
          <a:p>
            <a:pPr eaLnBrk="1" hangingPunct="1">
              <a:lnSpc>
                <a:spcPct val="90000"/>
              </a:lnSpc>
            </a:pPr>
            <a:r>
              <a:rPr lang="en-US" sz="3000" smtClean="0">
                <a:latin typeface="Cambria" pitchFamily="18" charset="0"/>
              </a:rPr>
              <a:t>Public K-12 Role</a:t>
            </a:r>
          </a:p>
          <a:p>
            <a:pPr lvl="1" eaLnBrk="1" hangingPunct="1">
              <a:lnSpc>
                <a:spcPct val="90000"/>
              </a:lnSpc>
            </a:pPr>
            <a:r>
              <a:rPr lang="en-US" sz="2600" smtClean="0">
                <a:latin typeface="Cambria" pitchFamily="18" charset="0"/>
              </a:rPr>
              <a:t>Fiscal Agent</a:t>
            </a:r>
          </a:p>
          <a:p>
            <a:pPr lvl="1" eaLnBrk="1" hangingPunct="1">
              <a:lnSpc>
                <a:spcPct val="90000"/>
              </a:lnSpc>
            </a:pPr>
            <a:r>
              <a:rPr lang="en-US" sz="2600" smtClean="0">
                <a:latin typeface="Cambria" pitchFamily="18" charset="0"/>
              </a:rPr>
              <a:t>ELN Student Supervision</a:t>
            </a:r>
          </a:p>
          <a:p>
            <a:pPr lvl="1" eaLnBrk="1" hangingPunct="1">
              <a:lnSpc>
                <a:spcPct val="90000"/>
              </a:lnSpc>
            </a:pPr>
            <a:r>
              <a:rPr lang="en-US" sz="2600" smtClean="0">
                <a:latin typeface="Cambria" pitchFamily="18" charset="0"/>
              </a:rPr>
              <a:t>ELN Student Transportation</a:t>
            </a:r>
          </a:p>
          <a:p>
            <a:pPr lvl="1" eaLnBrk="1" hangingPunct="1">
              <a:lnSpc>
                <a:spcPct val="90000"/>
              </a:lnSpc>
            </a:pPr>
            <a:r>
              <a:rPr lang="en-US" sz="2600" smtClean="0">
                <a:latin typeface="Cambria" pitchFamily="18" charset="0"/>
              </a:rPr>
              <a:t>ELN Student Goals</a:t>
            </a:r>
          </a:p>
          <a:p>
            <a:pPr lvl="1" eaLnBrk="1" hangingPunct="1">
              <a:lnSpc>
                <a:spcPct val="90000"/>
              </a:lnSpc>
            </a:pPr>
            <a:r>
              <a:rPr lang="en-US" sz="2600" smtClean="0">
                <a:latin typeface="Cambria" pitchFamily="18" charset="0"/>
              </a:rPr>
              <a:t>Parent Release</a:t>
            </a:r>
          </a:p>
          <a:p>
            <a:pPr lvl="1" eaLnBrk="1" hangingPunct="1">
              <a:lnSpc>
                <a:spcPct val="90000"/>
              </a:lnSpc>
            </a:pPr>
            <a:r>
              <a:rPr lang="en-US" sz="2600" smtClean="0">
                <a:latin typeface="Cambria" pitchFamily="18" charset="0"/>
              </a:rPr>
              <a:t>Potential for Replication</a:t>
            </a:r>
          </a:p>
          <a:p>
            <a:pPr eaLnBrk="1" hangingPunct="1">
              <a:lnSpc>
                <a:spcPct val="90000"/>
              </a:lnSpc>
            </a:pPr>
            <a:r>
              <a:rPr lang="en-US" sz="3000" smtClean="0">
                <a:latin typeface="Cambria" pitchFamily="18" charset="0"/>
              </a:rPr>
              <a:t>Higher Education Role– SSU</a:t>
            </a:r>
          </a:p>
          <a:p>
            <a:pPr lvl="1" eaLnBrk="1" hangingPunct="1">
              <a:lnSpc>
                <a:spcPct val="90000"/>
              </a:lnSpc>
            </a:pPr>
            <a:r>
              <a:rPr lang="en-US" sz="2600" smtClean="0">
                <a:latin typeface="Cambria" pitchFamily="18" charset="0"/>
              </a:rPr>
              <a:t>Grant Writing &amp; Submission</a:t>
            </a:r>
          </a:p>
          <a:p>
            <a:pPr lvl="1" eaLnBrk="1" hangingPunct="1">
              <a:lnSpc>
                <a:spcPct val="90000"/>
              </a:lnSpc>
            </a:pPr>
            <a:r>
              <a:rPr lang="en-US" sz="2600" smtClean="0">
                <a:latin typeface="Cambria" pitchFamily="18" charset="0"/>
              </a:rPr>
              <a:t>SSU Student Transportation</a:t>
            </a:r>
          </a:p>
          <a:p>
            <a:pPr lvl="1" eaLnBrk="1" hangingPunct="1">
              <a:lnSpc>
                <a:spcPct val="90000"/>
              </a:lnSpc>
            </a:pPr>
            <a:r>
              <a:rPr lang="en-US" sz="2600" smtClean="0">
                <a:latin typeface="Cambria" pitchFamily="18" charset="0"/>
              </a:rPr>
              <a:t>Research Base</a:t>
            </a:r>
          </a:p>
          <a:p>
            <a:pPr lvl="1" eaLnBrk="1" hangingPunct="1">
              <a:lnSpc>
                <a:spcPct val="90000"/>
              </a:lnSpc>
              <a:buFont typeface="Verdana" pitchFamily="34" charset="0"/>
              <a:buNone/>
            </a:pPr>
            <a:endParaRPr lang="en-US" sz="2600" smtClean="0">
              <a:latin typeface="Cambri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sz="5400" smtClean="0">
                <a:effectLst>
                  <a:outerShdw blurRad="38100" dist="38100" dir="2700000" algn="tl">
                    <a:srgbClr val="C0C0C0"/>
                  </a:outerShdw>
                </a:effectLst>
                <a:latin typeface="Cambria" pitchFamily="18" charset="0"/>
              </a:rPr>
              <a:t>Collaborative Planning</a:t>
            </a:r>
          </a:p>
        </p:txBody>
      </p:sp>
      <p:sp>
        <p:nvSpPr>
          <p:cNvPr id="22530" name="Content Placeholder 2"/>
          <p:cNvSpPr>
            <a:spLocks noGrp="1"/>
          </p:cNvSpPr>
          <p:nvPr>
            <p:ph idx="1"/>
          </p:nvPr>
        </p:nvSpPr>
        <p:spPr/>
        <p:txBody>
          <a:bodyPr/>
          <a:lstStyle/>
          <a:p>
            <a:pPr eaLnBrk="1" hangingPunct="1">
              <a:buFont typeface="Wingdings 2" pitchFamily="18" charset="2"/>
              <a:buNone/>
            </a:pPr>
            <a:r>
              <a:rPr lang="en-US" sz="4000" smtClean="0">
                <a:latin typeface="Cambria" pitchFamily="18" charset="0"/>
              </a:rPr>
              <a:t>	SSU teacher candidates and PPIS students met for six weeks to collaboratively plan the two day experience. Meetings were both face-to-face and held using Adobe Connect– a web video conferencing platform.</a:t>
            </a:r>
          </a:p>
          <a:p>
            <a:pPr eaLnBrk="1" hangingPunct="1"/>
            <a:endParaRPr lang="en-US" sz="4000" smtClean="0"/>
          </a:p>
          <a:p>
            <a:pPr eaLnBrk="1" hangingPunct="1">
              <a:buFont typeface="Wingdings 2" pitchFamily="18" charset="2"/>
              <a:buNone/>
            </a:pPr>
            <a:r>
              <a:rPr lang="en-US" smtClean="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smtClean="0">
                <a:effectLst>
                  <a:outerShdw blurRad="38100" dist="38100" dir="2700000" algn="tl">
                    <a:srgbClr val="C0C0C0"/>
                  </a:outerShdw>
                </a:effectLst>
                <a:latin typeface="Cambria" pitchFamily="18" charset="0"/>
              </a:rPr>
              <a:t>K-12 Student Population</a:t>
            </a:r>
          </a:p>
        </p:txBody>
      </p:sp>
      <p:sp>
        <p:nvSpPr>
          <p:cNvPr id="23554" name="Content Placeholder 2"/>
          <p:cNvSpPr>
            <a:spLocks noGrp="1"/>
          </p:cNvSpPr>
          <p:nvPr>
            <p:ph idx="1"/>
          </p:nvPr>
        </p:nvSpPr>
        <p:spPr>
          <a:xfrm>
            <a:off x="1435100" y="1447800"/>
            <a:ext cx="7499350" cy="3429000"/>
          </a:xfrm>
        </p:spPr>
        <p:txBody>
          <a:bodyPr/>
          <a:lstStyle/>
          <a:p>
            <a:pPr eaLnBrk="1" hangingPunct="1"/>
            <a:r>
              <a:rPr lang="en-US" sz="3600" smtClean="0">
                <a:latin typeface="Cambria" pitchFamily="18" charset="0"/>
              </a:rPr>
              <a:t>Pt. Pleasant Intermediate School</a:t>
            </a:r>
          </a:p>
          <a:p>
            <a:pPr lvl="1" eaLnBrk="1" hangingPunct="1"/>
            <a:r>
              <a:rPr lang="en-US" sz="3600" smtClean="0">
                <a:latin typeface="Cambria" pitchFamily="18" charset="0"/>
              </a:rPr>
              <a:t>Grades 3-6</a:t>
            </a:r>
          </a:p>
          <a:p>
            <a:pPr eaLnBrk="1" hangingPunct="1"/>
            <a:r>
              <a:rPr lang="en-US" sz="3600" smtClean="0">
                <a:latin typeface="Cambria" pitchFamily="18" charset="0"/>
              </a:rPr>
              <a:t>Exceptionalities</a:t>
            </a:r>
          </a:p>
          <a:p>
            <a:pPr lvl="1" eaLnBrk="1" hangingPunct="1"/>
            <a:r>
              <a:rPr lang="en-US" sz="3600" smtClean="0">
                <a:latin typeface="Cambria" pitchFamily="18" charset="0"/>
              </a:rPr>
              <a:t>Autism</a:t>
            </a:r>
          </a:p>
          <a:p>
            <a:pPr lvl="1" eaLnBrk="1" hangingPunct="1"/>
            <a:r>
              <a:rPr lang="en-US" sz="3600" smtClean="0">
                <a:latin typeface="Cambria" pitchFamily="18" charset="0"/>
              </a:rPr>
              <a:t>Multiple Disabilities</a:t>
            </a:r>
            <a:r>
              <a:rPr lang="en-US"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smtClean="0">
                <a:effectLst>
                  <a:outerShdw blurRad="38100" dist="38100" dir="2700000" algn="tl">
                    <a:srgbClr val="C0C0C0"/>
                  </a:outerShdw>
                </a:effectLst>
                <a:latin typeface="Cambria" pitchFamily="18" charset="0"/>
              </a:rPr>
              <a:t>Funding Model</a:t>
            </a:r>
          </a:p>
        </p:txBody>
      </p:sp>
      <p:sp>
        <p:nvSpPr>
          <p:cNvPr id="24578" name="Content Placeholder 2"/>
          <p:cNvSpPr>
            <a:spLocks noGrp="1"/>
          </p:cNvSpPr>
          <p:nvPr>
            <p:ph idx="1"/>
          </p:nvPr>
        </p:nvSpPr>
        <p:spPr/>
        <p:txBody>
          <a:bodyPr/>
          <a:lstStyle/>
          <a:p>
            <a:pPr eaLnBrk="1" hangingPunct="1"/>
            <a:r>
              <a:rPr lang="en-US" smtClean="0">
                <a:latin typeface="Cambria" pitchFamily="18" charset="0"/>
              </a:rPr>
              <a:t>Claflin Foundation Grant</a:t>
            </a:r>
          </a:p>
          <a:p>
            <a:pPr marL="742950" lvl="1" indent="-285750" eaLnBrk="1" hangingPunct="1"/>
            <a:r>
              <a:rPr lang="en-US" smtClean="0">
                <a:latin typeface="Cambria" pitchFamily="18" charset="0"/>
              </a:rPr>
              <a:t>Mission:  To support the education of all students in Mason County, West Virginia</a:t>
            </a:r>
          </a:p>
          <a:p>
            <a:pPr marL="1143000" lvl="2" eaLnBrk="1" hangingPunct="1"/>
            <a:r>
              <a:rPr lang="en-US" smtClean="0">
                <a:latin typeface="Cambria" pitchFamily="18" charset="0"/>
              </a:rPr>
              <a:t>Year four of funding for the partnership:</a:t>
            </a:r>
          </a:p>
          <a:p>
            <a:pPr marL="1600200" lvl="3" indent="-228600" eaLnBrk="1" hangingPunct="1"/>
            <a:r>
              <a:rPr lang="en-US" sz="2400" smtClean="0">
                <a:latin typeface="Cambria" pitchFamily="18" charset="0"/>
              </a:rPr>
              <a:t>Lodging</a:t>
            </a:r>
          </a:p>
          <a:p>
            <a:pPr marL="1600200" lvl="3" indent="-228600" eaLnBrk="1" hangingPunct="1"/>
            <a:r>
              <a:rPr lang="en-US" sz="2400" smtClean="0">
                <a:latin typeface="Cambria" pitchFamily="18" charset="0"/>
              </a:rPr>
              <a:t>Student Transportation</a:t>
            </a:r>
          </a:p>
          <a:p>
            <a:pPr marL="1600200" lvl="3" indent="-228600" eaLnBrk="1" hangingPunct="1"/>
            <a:r>
              <a:rPr lang="en-US" sz="2400" smtClean="0">
                <a:latin typeface="Cambria" pitchFamily="18" charset="0"/>
              </a:rPr>
              <a:t>Some Meals</a:t>
            </a:r>
          </a:p>
          <a:p>
            <a:pPr marL="1600200" lvl="3" indent="-228600" eaLnBrk="1" hangingPunct="1"/>
            <a:r>
              <a:rPr lang="en-US" sz="2400" smtClean="0">
                <a:latin typeface="Cambria" pitchFamily="18" charset="0"/>
              </a:rPr>
              <a:t>Parental attendance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sz="3900" smtClean="0">
                <a:effectLst>
                  <a:outerShdw blurRad="38100" dist="38100" dir="2700000" algn="tl">
                    <a:srgbClr val="C0C0C0"/>
                  </a:outerShdw>
                </a:effectLst>
                <a:latin typeface="Cambria" pitchFamily="18" charset="0"/>
              </a:rPr>
              <a:t>Great Wolfe Lodge– Mason, Ohio</a:t>
            </a:r>
          </a:p>
        </p:txBody>
      </p:sp>
      <p:sp>
        <p:nvSpPr>
          <p:cNvPr id="25602" name="Content Placeholder 2"/>
          <p:cNvSpPr>
            <a:spLocks noGrp="1"/>
          </p:cNvSpPr>
          <p:nvPr>
            <p:ph idx="1"/>
          </p:nvPr>
        </p:nvSpPr>
        <p:spPr/>
        <p:txBody>
          <a:bodyPr/>
          <a:lstStyle/>
          <a:p>
            <a:pPr eaLnBrk="1" hangingPunct="1"/>
            <a:r>
              <a:rPr lang="en-US" sz="3600" smtClean="0">
                <a:latin typeface="Cambria" pitchFamily="18" charset="0"/>
              </a:rPr>
              <a:t>Aqua Therapy as part of sensory integration therapy IEP goals</a:t>
            </a:r>
          </a:p>
          <a:p>
            <a:pPr eaLnBrk="1" hangingPunct="1"/>
            <a:r>
              <a:rPr lang="en-US" sz="3600" smtClean="0">
                <a:latin typeface="Cambria" pitchFamily="18" charset="0"/>
              </a:rPr>
              <a:t>Very large, 84-degree indoor water park with 79,000 square feet of water-packed excitement</a:t>
            </a:r>
          </a:p>
          <a:p>
            <a:pPr eaLnBrk="1" hangingPunct="1"/>
            <a:r>
              <a:rPr lang="en-US" sz="3600" smtClean="0">
                <a:latin typeface="Cambria" pitchFamily="18" charset="0"/>
              </a:rPr>
              <a:t>Everyone stays onsite</a:t>
            </a:r>
          </a:p>
          <a:p>
            <a:pPr eaLnBrk="1" hangingPunct="1"/>
            <a:r>
              <a:rPr lang="en-US" sz="3600" smtClean="0">
                <a:latin typeface="Cambria" pitchFamily="18" charset="0"/>
              </a:rPr>
              <a:t>Easily accessible from Pt. Pleasant, West Virginia &amp; Portsmouth, Ohio</a:t>
            </a:r>
          </a:p>
        </p:txBody>
      </p:sp>
      <p:pic>
        <p:nvPicPr>
          <p:cNvPr id="25604" name="Picture 4" descr="ANd9GcQCdGmzd5VU2taWqYNDluGgqtwRXYsRnjZQZqAehyGxHnAFQ3WrflMVBUTw">
            <a:hlinkClick r:id="rId2"/>
          </p:cNvPr>
          <p:cNvPicPr>
            <a:picLocks noChangeAspect="1" noChangeArrowheads="1"/>
          </p:cNvPicPr>
          <p:nvPr/>
        </p:nvPicPr>
        <p:blipFill>
          <a:blip r:embed="rId3"/>
          <a:srcRect/>
          <a:stretch>
            <a:fillRect/>
          </a:stretch>
        </p:blipFill>
        <p:spPr bwMode="auto">
          <a:xfrm>
            <a:off x="152400" y="1143000"/>
            <a:ext cx="1428750" cy="14097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376</TotalTime>
  <Words>903</Words>
  <Application>Microsoft Office PowerPoint</Application>
  <PresentationFormat>On-screen Show (4:3)</PresentationFormat>
  <Paragraphs>120</Paragraphs>
  <Slides>19</Slides>
  <Notes>2</Notes>
  <HiddenSlides>0</HiddenSlides>
  <MMClips>0</MMClips>
  <ScaleCrop>false</ScaleCrop>
  <HeadingPairs>
    <vt:vector size="6" baseType="variant">
      <vt:variant>
        <vt:lpstr>Fonts Used</vt:lpstr>
      </vt:variant>
      <vt:variant>
        <vt:i4>6</vt:i4>
      </vt:variant>
      <vt:variant>
        <vt:lpstr>Design Template</vt:lpstr>
      </vt:variant>
      <vt:variant>
        <vt:i4>7</vt:i4>
      </vt:variant>
      <vt:variant>
        <vt:lpstr>Slide Titles</vt:lpstr>
      </vt:variant>
      <vt:variant>
        <vt:i4>19</vt:i4>
      </vt:variant>
    </vt:vector>
  </HeadingPairs>
  <TitlesOfParts>
    <vt:vector size="32" baseType="lpstr">
      <vt:lpstr>Arial</vt:lpstr>
      <vt:lpstr>Gill Sans MT</vt:lpstr>
      <vt:lpstr>Wingdings 2</vt:lpstr>
      <vt:lpstr>Verdana</vt:lpstr>
      <vt:lpstr>Calibri</vt:lpstr>
      <vt:lpstr>Cambria</vt:lpstr>
      <vt:lpstr>Solstice</vt:lpstr>
      <vt:lpstr>Solstice</vt:lpstr>
      <vt:lpstr>Solstice</vt:lpstr>
      <vt:lpstr>Solstice</vt:lpstr>
      <vt:lpstr>Solstice</vt:lpstr>
      <vt:lpstr>Solstice</vt:lpstr>
      <vt:lpstr>Solstice</vt:lpstr>
      <vt:lpstr>OCTEO 2014  21st Century Partnerships: Higher Education, Public Schools and Community Foundations</vt:lpstr>
      <vt:lpstr>Partners</vt:lpstr>
      <vt:lpstr>Partnership Description</vt:lpstr>
      <vt:lpstr>Contextual Factors &amp;  Rural Challenges</vt:lpstr>
      <vt:lpstr>Partnership Roles</vt:lpstr>
      <vt:lpstr>Collaborative Planning</vt:lpstr>
      <vt:lpstr>K-12 Student Population</vt:lpstr>
      <vt:lpstr>Funding Model</vt:lpstr>
      <vt:lpstr>Great Wolfe Lodge– Mason, Ohio</vt:lpstr>
      <vt:lpstr>Autism &amp; Sensory Integration Therapy</vt:lpstr>
      <vt:lpstr>Connecting OT– PT– SLP-IEP </vt:lpstr>
      <vt:lpstr>Format</vt:lpstr>
      <vt:lpstr>SSU Student  Instructional Goals</vt:lpstr>
      <vt:lpstr>SSU Student Requirements</vt:lpstr>
      <vt:lpstr>SSU Student Feedback</vt:lpstr>
      <vt:lpstr>Project Replication &amp;  Potential for Future Joint Projects</vt:lpstr>
      <vt:lpstr>What we have learned?</vt:lpstr>
      <vt:lpstr>Question &amp; Answer</vt:lpstr>
      <vt:lpstr>OCTEO 2014  21st Century Partnerships: Higher Education, Public Schools and Community Foundations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Partnerships: Higher Education, Public Schools and Community Foundations</dc:title>
  <dc:creator>Doug</dc:creator>
  <cp:lastModifiedBy>User</cp:lastModifiedBy>
  <cp:revision>28</cp:revision>
  <dcterms:created xsi:type="dcterms:W3CDTF">2014-02-26T16:00:21Z</dcterms:created>
  <dcterms:modified xsi:type="dcterms:W3CDTF">2014-03-13T15:29:42Z</dcterms:modified>
</cp:coreProperties>
</file>