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0" r:id="rId1"/>
  </p:sldMasterIdLst>
  <p:notesMasterIdLst>
    <p:notesMasterId r:id="rId19"/>
  </p:notesMasterIdLst>
  <p:handoutMasterIdLst>
    <p:handoutMasterId r:id="rId20"/>
  </p:handoutMasterIdLst>
  <p:sldIdLst>
    <p:sldId id="256" r:id="rId2"/>
    <p:sldId id="416" r:id="rId3"/>
    <p:sldId id="417" r:id="rId4"/>
    <p:sldId id="418" r:id="rId5"/>
    <p:sldId id="419" r:id="rId6"/>
    <p:sldId id="385" r:id="rId7"/>
    <p:sldId id="425" r:id="rId8"/>
    <p:sldId id="430" r:id="rId9"/>
    <p:sldId id="427" r:id="rId10"/>
    <p:sldId id="423" r:id="rId11"/>
    <p:sldId id="424" r:id="rId12"/>
    <p:sldId id="428" r:id="rId13"/>
    <p:sldId id="429" r:id="rId14"/>
    <p:sldId id="388" r:id="rId15"/>
    <p:sldId id="414" r:id="rId16"/>
    <p:sldId id="325" r:id="rId17"/>
    <p:sldId id="422" r:id="rId1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9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9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9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9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9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9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9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9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9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siushansian" initials="d" lastIdx="19" clrIdx="0"/>
  <p:cmAuthor id="1" name="Linda Tyler" initials="LT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3366"/>
    <a:srgbClr val="003164"/>
    <a:srgbClr val="008000"/>
    <a:srgbClr val="006600"/>
    <a:srgbClr val="33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16" autoAdjust="0"/>
    <p:restoredTop sz="91199" autoAdjust="0"/>
  </p:normalViewPr>
  <p:slideViewPr>
    <p:cSldViewPr>
      <p:cViewPr>
        <p:scale>
          <a:sx n="75" d="100"/>
          <a:sy n="75" d="100"/>
        </p:scale>
        <p:origin x="-1392" y="-7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"/>
    </p:cViewPr>
  </p:sorterViewPr>
  <p:notesViewPr>
    <p:cSldViewPr>
      <p:cViewPr varScale="1">
        <p:scale>
          <a:sx n="99" d="100"/>
          <a:sy n="99" d="100"/>
        </p:scale>
        <p:origin x="-1512" y="-10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FBC9760-A706-415B-9DC5-1748C7DB0262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1ED900-DD5B-4E5B-8344-01269439794A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9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9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7838DD-52E9-400C-8B5C-9CE9845909C1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6783B-E41D-4710-A232-1D4C9E35ED9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75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ECDEC8-0D09-49F2-8B5B-03D097E92860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D329AA-5301-4E7B-B7D1-BBA79EC2CDEB}" type="slidenum">
              <a:rPr lang="en-US"/>
              <a:pPr/>
              <a:t>15</a:t>
            </a:fld>
            <a:endParaRPr lang="en-US"/>
          </a:p>
        </p:txBody>
      </p:sp>
      <p:sp>
        <p:nvSpPr>
          <p:cNvPr id="31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ECDEC8-0D09-49F2-8B5B-03D097E92860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38600" y="3352800"/>
            <a:ext cx="48768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Title copy goes here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E88BA-7512-4181-B048-900CBD279110}" type="slidenum">
              <a:rPr lang="en-US"/>
              <a:pPr>
                <a:defRPr/>
              </a:pPr>
              <a:t>‹#›</a:t>
            </a:fld>
            <a:r>
              <a:rPr lang="en-US" dirty="0"/>
              <a:t>		Copyright © 2008 by Educational Testing Service. All rights reserved. 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53150" y="228600"/>
            <a:ext cx="20002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28600"/>
            <a:ext cx="5848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4BB8A-159B-451B-8CFE-F5F21BE06261}" type="slidenum">
              <a:rPr lang="en-US"/>
              <a:pPr>
                <a:defRPr/>
              </a:pPr>
              <a:t>‹#›</a:t>
            </a:fld>
            <a:r>
              <a:rPr lang="en-US" dirty="0"/>
              <a:t>		Copyright © 2008 by Educational Testing Service. All rights reserved.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97851-C861-4C39-8299-680517038F12}" type="slidenum">
              <a:rPr lang="en-US"/>
              <a:pPr>
                <a:defRPr/>
              </a:pPr>
              <a:t>‹#›</a:t>
            </a:fld>
            <a:r>
              <a:rPr lang="en-US" dirty="0"/>
              <a:t>		Copyright © 2008 by Educational Testing Service. All rights reserved.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60C2C-9563-449D-A210-9CD7B38B3D40}" type="slidenum">
              <a:rPr lang="en-US"/>
              <a:pPr>
                <a:defRPr/>
              </a:pPr>
              <a:t>‹#›</a:t>
            </a:fld>
            <a:r>
              <a:rPr lang="en-US" dirty="0"/>
              <a:t>		Copyright © 2008 by Educational Testing Service. All rights reserved.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27DE1-AEDB-4E0E-A40F-E3712F21ABBF}" type="slidenum">
              <a:rPr lang="en-US"/>
              <a:pPr>
                <a:defRPr/>
              </a:pPr>
              <a:t>‹#›</a:t>
            </a:fld>
            <a:r>
              <a:rPr lang="en-US" dirty="0"/>
              <a:t>		Copyright © 2008 by Educational Testing Service. All rights reserved. 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24366-422B-4E8A-9C6F-7AACB327E248}" type="slidenum">
              <a:rPr lang="en-US"/>
              <a:pPr>
                <a:defRPr/>
              </a:pPr>
              <a:t>‹#›</a:t>
            </a:fld>
            <a:r>
              <a:rPr lang="en-US" dirty="0"/>
              <a:t>		Copyright © 2008 by Educational Testing Service. All rights reserved.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1968A-D07B-4359-B7BA-1DEB22B42364}" type="slidenum">
              <a:rPr lang="en-US"/>
              <a:pPr>
                <a:defRPr/>
              </a:pPr>
              <a:t>‹#›</a:t>
            </a:fld>
            <a:r>
              <a:rPr lang="en-US" dirty="0"/>
              <a:t>		Copyright © 2008 by Educational Testing Service. All rights reserved. 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A5968-F147-4E25-820C-1628E2E4C943}" type="slidenum">
              <a:rPr lang="en-US"/>
              <a:pPr>
                <a:defRPr/>
              </a:pPr>
              <a:t>‹#›</a:t>
            </a:fld>
            <a:r>
              <a:rPr lang="en-US" dirty="0"/>
              <a:t>		Copyright © 2008 by Educational Testing Service. All rights reserved. 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C1A38-3909-444B-8842-E20860B10667}" type="slidenum">
              <a:rPr lang="en-US"/>
              <a:pPr>
                <a:defRPr/>
              </a:pPr>
              <a:t>‹#›</a:t>
            </a:fld>
            <a:r>
              <a:rPr lang="en-US" dirty="0"/>
              <a:t>		Copyright © 2008 by Educational Testing Service. All rights reserved.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E3D5F-11AF-44B5-8AD8-CD42F256799D}" type="slidenum">
              <a:rPr lang="en-US"/>
              <a:pPr>
                <a:defRPr/>
              </a:pPr>
              <a:t>‹#›</a:t>
            </a:fld>
            <a:r>
              <a:rPr lang="en-US" dirty="0"/>
              <a:t>		Copyright © 2008 by Educational Testing Service. All rights reserved.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Text slide head copy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324600"/>
            <a:ext cx="4805363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06FDCBB-9ADA-4393-BD85-8F64C714BE25}" type="slidenum">
              <a:rPr lang="en-US"/>
              <a:pPr>
                <a:defRPr/>
              </a:pPr>
              <a:t>‹#›</a:t>
            </a:fld>
            <a:r>
              <a:rPr lang="en-US" dirty="0"/>
              <a:t>		Copyright © 2008 by Educational Testing Service. All rights reserved.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ibosworth@ets.org" TargetMode="External"/><Relationship Id="rId2" Type="http://schemas.openxmlformats.org/officeDocument/2006/relationships/hyperlink" Target="http://www.ets.com/praxi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962400" y="2057400"/>
            <a:ext cx="5181600" cy="2819400"/>
          </a:xfrm>
        </p:spPr>
        <p:txBody>
          <a:bodyPr/>
          <a:lstStyle/>
          <a:p>
            <a:pPr algn="ctr" eaLnBrk="1" hangingPunct="1"/>
            <a:r>
              <a:rPr lang="en-US" b="0" dirty="0" smtClean="0">
                <a:latin typeface="Arial Black" pitchFamily="34" charset="0"/>
              </a:rPr>
              <a:t/>
            </a:r>
            <a:br>
              <a:rPr lang="en-US" b="0" dirty="0" smtClean="0">
                <a:latin typeface="Arial Black" pitchFamily="34" charset="0"/>
              </a:rPr>
            </a:br>
            <a:r>
              <a:rPr lang="en-US" sz="3200" b="0" dirty="0" smtClean="0">
                <a:latin typeface="Arial Black" pitchFamily="34" charset="0"/>
              </a:rPr>
              <a:t>Praxis Program™ Update</a:t>
            </a:r>
            <a:br>
              <a:rPr lang="en-US" sz="3200" b="0" dirty="0" smtClean="0">
                <a:latin typeface="Arial Black" pitchFamily="34" charset="0"/>
              </a:rPr>
            </a:br>
            <a:r>
              <a:rPr lang="en-US" sz="3200" b="0" dirty="0" smtClean="0">
                <a:latin typeface="Arial Black" pitchFamily="34" charset="0"/>
              </a:rPr>
              <a:t>OCTEO Conference</a:t>
            </a:r>
            <a:br>
              <a:rPr lang="en-US" sz="3200" b="0" dirty="0" smtClean="0">
                <a:latin typeface="Arial Black" pitchFamily="34" charset="0"/>
              </a:rPr>
            </a:br>
            <a:r>
              <a:rPr lang="en-US" sz="3200" b="0" dirty="0" smtClean="0">
                <a:latin typeface="Arial Black" pitchFamily="34" charset="0"/>
              </a:rPr>
              <a:t>April 16, 2010</a:t>
            </a:r>
            <a:br>
              <a:rPr lang="en-US" sz="3200" b="0" dirty="0" smtClean="0">
                <a:latin typeface="Arial Black" pitchFamily="34" charset="0"/>
              </a:rPr>
            </a:br>
            <a:r>
              <a:rPr lang="en-US" sz="3200" b="0" dirty="0" smtClean="0">
                <a:latin typeface="Arial Black" pitchFamily="34" charset="0"/>
              </a:rPr>
              <a:t>Dublin, OH</a:t>
            </a:r>
            <a:br>
              <a:rPr lang="en-US" sz="3200" b="0" dirty="0" smtClean="0">
                <a:latin typeface="Arial Black" pitchFamily="34" charset="0"/>
              </a:rPr>
            </a:br>
            <a:r>
              <a:rPr lang="en-US" sz="2400" b="0" dirty="0" smtClean="0">
                <a:latin typeface="Arial Black" pitchFamily="34" charset="0"/>
              </a:rPr>
              <a:t/>
            </a:r>
            <a:br>
              <a:rPr lang="en-US" sz="2400" b="0" dirty="0" smtClean="0">
                <a:latin typeface="Arial Black" pitchFamily="34" charset="0"/>
              </a:rPr>
            </a:br>
            <a:r>
              <a:rPr lang="en-US" b="0" dirty="0" smtClean="0">
                <a:latin typeface="Arial Black" pitchFamily="34" charset="0"/>
              </a:rPr>
              <a:t/>
            </a:r>
            <a:br>
              <a:rPr lang="en-US" b="0" dirty="0" smtClean="0">
                <a:latin typeface="Arial Black" pitchFamily="34" charset="0"/>
              </a:rPr>
            </a:br>
            <a:endParaRPr lang="en-US" sz="1800" b="0" dirty="0" smtClean="0">
              <a:latin typeface="Arial Black" pitchFamily="34" charset="0"/>
            </a:endParaRPr>
          </a:p>
        </p:txBody>
      </p:sp>
      <p:sp>
        <p:nvSpPr>
          <p:cNvPr id="3075" name="Rectangle 10"/>
          <p:cNvSpPr>
            <a:spLocks noChangeArrowheads="1"/>
          </p:cNvSpPr>
          <p:nvPr/>
        </p:nvSpPr>
        <p:spPr bwMode="auto">
          <a:xfrm>
            <a:off x="1219200" y="5334000"/>
            <a:ext cx="7772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US" sz="2000" dirty="0" smtClean="0">
                <a:solidFill>
                  <a:schemeClr val="bg1"/>
                </a:solidFill>
              </a:rPr>
              <a:t>Ines Bosworth, Client Relations Director</a:t>
            </a:r>
          </a:p>
          <a:p>
            <a:pPr algn="r"/>
            <a:r>
              <a:rPr lang="en-US" sz="2000" dirty="0" smtClean="0">
                <a:solidFill>
                  <a:schemeClr val="bg1"/>
                </a:solidFill>
              </a:rPr>
              <a:t>Dena Hoffman, Marketing Director</a:t>
            </a:r>
            <a:r>
              <a:rPr lang="en-US" sz="2000" dirty="0">
                <a:solidFill>
                  <a:schemeClr val="bg1"/>
                </a:solidFill>
              </a:rPr>
              <a:t/>
            </a:r>
            <a:br>
              <a:rPr lang="en-US" sz="2000" dirty="0">
                <a:solidFill>
                  <a:schemeClr val="bg1"/>
                </a:solidFill>
              </a:rPr>
            </a:b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TEST CHANGES THAT WILL AFFECT OHIO FALL 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Sp Ed: Core Knowledge and Applications (0354) replaces Education of Exceptional Students: Core Content Knowledge (0353) </a:t>
            </a:r>
          </a:p>
          <a:p>
            <a:pPr lvl="1"/>
            <a:r>
              <a:rPr lang="en-US" dirty="0" smtClean="0"/>
              <a:t>Old test was 1 hour MC; new test is 2 hrs MC</a:t>
            </a:r>
          </a:p>
          <a:p>
            <a:pPr lvl="1"/>
            <a:r>
              <a:rPr lang="en-US" dirty="0" smtClean="0"/>
              <a:t>OH had 4 panelists on national validation panels</a:t>
            </a:r>
          </a:p>
          <a:p>
            <a:r>
              <a:rPr lang="en-US" b="1" dirty="0" smtClean="0"/>
              <a:t>Teaching Reading K-12 (0204) replaces Intro to Teaching of Reading (0200) </a:t>
            </a:r>
          </a:p>
          <a:p>
            <a:pPr lvl="1"/>
            <a:r>
              <a:rPr lang="en-US" dirty="0" smtClean="0"/>
              <a:t>OH  had 2 panelists on national validation panel</a:t>
            </a:r>
          </a:p>
          <a:p>
            <a:pPr lvl="1"/>
            <a:r>
              <a:rPr lang="en-US" dirty="0" smtClean="0"/>
              <a:t>For licensing a beginning reading teacher 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TEST CHANGES THAT WILL AFFECT OHIO FALL 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7772400" cy="4114800"/>
          </a:xfrm>
        </p:spPr>
        <p:txBody>
          <a:bodyPr/>
          <a:lstStyle/>
          <a:p>
            <a:r>
              <a:rPr lang="en-US" b="1" dirty="0" smtClean="0"/>
              <a:t>Business Education (0101) replaces Business Education (0100)</a:t>
            </a:r>
          </a:p>
          <a:p>
            <a:pPr lvl="1"/>
            <a:r>
              <a:rPr lang="en-US" dirty="0" smtClean="0"/>
              <a:t>Main change is the addition of a new area,</a:t>
            </a:r>
            <a:r>
              <a:rPr lang="en-US" b="1" i="1" dirty="0" smtClean="0"/>
              <a:t> entrepreneurship</a:t>
            </a:r>
          </a:p>
          <a:p>
            <a:pPr lvl="1"/>
            <a:r>
              <a:rPr lang="en-US" dirty="0" smtClean="0"/>
              <a:t>OH had 2 panelists on national validation study</a:t>
            </a:r>
          </a:p>
          <a:p>
            <a:pPr lvl="1"/>
            <a:r>
              <a:rPr lang="en-US" dirty="0" smtClean="0"/>
              <a:t>Score scale changing from old 250-990 to 100-200 new scale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TAAGS FOR REVISED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be available on the ETS website, </a:t>
            </a:r>
            <a:r>
              <a:rPr lang="en-US" dirty="0" smtClean="0">
                <a:hlinkClick r:id="rId2"/>
              </a:rPr>
              <a:t>www.ets.com/praxis</a:t>
            </a:r>
            <a:r>
              <a:rPr lang="en-US" dirty="0" smtClean="0"/>
              <a:t> starting in mid-July</a:t>
            </a:r>
          </a:p>
          <a:p>
            <a:r>
              <a:rPr lang="en-US" dirty="0" smtClean="0"/>
              <a:t>Draft copies available now via ODE or Ines Bosworth at </a:t>
            </a:r>
            <a:r>
              <a:rPr lang="en-US" dirty="0" smtClean="0">
                <a:hlinkClick r:id="rId3"/>
              </a:rPr>
              <a:t>ibosworth@ets.org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TITLES UP FOR REGENERATION, 2010-2011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Teaching Students with Visual Impairments </a:t>
            </a:r>
          </a:p>
          <a:p>
            <a:r>
              <a:rPr lang="en-US" dirty="0" smtClean="0"/>
              <a:t>English to Speakers of Other Languages</a:t>
            </a:r>
          </a:p>
          <a:p>
            <a:r>
              <a:rPr lang="en-US" dirty="0" smtClean="0"/>
              <a:t>Education Leadership, Administration &amp; Supervision</a:t>
            </a:r>
          </a:p>
          <a:p>
            <a:r>
              <a:rPr lang="en-US" dirty="0" smtClean="0"/>
              <a:t>Technology Education</a:t>
            </a:r>
          </a:p>
          <a:p>
            <a:r>
              <a:rPr lang="en-US" dirty="0" smtClean="0"/>
              <a:t>Teaching Students with Language Impairments</a:t>
            </a:r>
          </a:p>
          <a:p>
            <a:r>
              <a:rPr lang="en-US" dirty="0" smtClean="0"/>
              <a:t>Art: Content Knowledge</a:t>
            </a:r>
          </a:p>
          <a:p>
            <a:r>
              <a:rPr lang="en-US" dirty="0" smtClean="0"/>
              <a:t>PLT – 4 tests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86868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dirty="0" smtClean="0">
              <a:solidFill>
                <a:srgbClr val="003300"/>
              </a:solidFill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003300"/>
                </a:solidFill>
                <a:cs typeface="Times New Roman" pitchFamily="18" charset="0"/>
              </a:rPr>
              <a:t>7 paper/pencil administrations annually 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sz="2800" dirty="0" smtClean="0">
              <a:solidFill>
                <a:srgbClr val="003300"/>
              </a:solidFill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003300"/>
                </a:solidFill>
                <a:cs typeface="Times New Roman" pitchFamily="18" charset="0"/>
              </a:rPr>
              <a:t>Praxis I offered paper/pencil and on computer at </a:t>
            </a:r>
            <a:r>
              <a:rPr lang="en-US" sz="2800" dirty="0" err="1" smtClean="0">
                <a:solidFill>
                  <a:srgbClr val="003300"/>
                </a:solidFill>
                <a:cs typeface="Times New Roman" pitchFamily="18" charset="0"/>
              </a:rPr>
              <a:t>Prometric</a:t>
            </a:r>
            <a:r>
              <a:rPr lang="en-US" sz="2800" dirty="0" smtClean="0">
                <a:solidFill>
                  <a:srgbClr val="003300"/>
                </a:solidFill>
                <a:cs typeface="Times New Roman" pitchFamily="18" charset="0"/>
              </a:rPr>
              <a:t> centers and some IHEs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sz="2800" dirty="0" smtClean="0">
              <a:solidFill>
                <a:srgbClr val="003300"/>
              </a:solidFill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003300"/>
                </a:solidFill>
                <a:cs typeface="Times New Roman" pitchFamily="18" charset="0"/>
              </a:rPr>
              <a:t>ADA accommodations we provide:</a:t>
            </a:r>
            <a:endParaRPr lang="en-US" sz="2400" dirty="0" smtClean="0">
              <a:solidFill>
                <a:srgbClr val="003300"/>
              </a:solidFill>
              <a:cs typeface="Times New Roman" pitchFamily="18" charset="0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003300"/>
                </a:solidFill>
                <a:cs typeface="Times New Roman" pitchFamily="18" charset="0"/>
              </a:rPr>
              <a:t>Extra time, Braille, large print test books, test reader, additional breaks, sign language</a:t>
            </a:r>
          </a:p>
          <a:p>
            <a:pPr lvl="2" eaLnBrk="1" hangingPunct="1">
              <a:lnSpc>
                <a:spcPct val="80000"/>
              </a:lnSpc>
              <a:buNone/>
            </a:pPr>
            <a:r>
              <a:rPr lang="en-US" sz="2400" dirty="0" smtClean="0">
                <a:solidFill>
                  <a:srgbClr val="003300"/>
                </a:solidFill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003300"/>
                </a:solidFill>
                <a:cs typeface="Times New Roman" pitchFamily="18" charset="0"/>
              </a:rPr>
              <a:t>Primary Language Not English</a:t>
            </a:r>
          </a:p>
          <a:p>
            <a:pPr lvl="1" eaLnBrk="1" hangingPunct="1">
              <a:lnSpc>
                <a:spcPct val="80000"/>
              </a:lnSpc>
              <a:buNone/>
            </a:pPr>
            <a:endParaRPr lang="en-US" sz="2800" dirty="0" smtClean="0">
              <a:solidFill>
                <a:srgbClr val="003300"/>
              </a:solidFill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en-US" sz="3200" dirty="0" smtClean="0">
                <a:solidFill>
                  <a:srgbClr val="003300"/>
                </a:solidFill>
                <a:cs typeface="Times New Roman" pitchFamily="18" charset="0"/>
              </a:rPr>
              <a:t> </a:t>
            </a:r>
            <a:endParaRPr lang="en-US" dirty="0" smtClean="0">
              <a:solidFill>
                <a:srgbClr val="003300"/>
              </a:solidFill>
              <a:cs typeface="Times New Roman" pitchFamily="18" charset="0"/>
            </a:endParaRPr>
          </a:p>
          <a:p>
            <a:pPr eaLnBrk="1" hangingPunct="1">
              <a:lnSpc>
                <a:spcPct val="75000"/>
              </a:lnSpc>
            </a:pPr>
            <a:endParaRPr lang="en-US" sz="1800" b="1" i="1" dirty="0" smtClean="0">
              <a:solidFill>
                <a:srgbClr val="003300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52400" y="1524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eaLnBrk="1" hangingPunct="1"/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PRAXIS PROGRAM IN OHIO</a:t>
            </a:r>
            <a:b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sz="2800" b="1" kern="0" dirty="0" smtClean="0">
                <a:solidFill>
                  <a:schemeClr val="bg1"/>
                </a:solidFill>
              </a:rPr>
              <a:t> Program Operations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7772400" cy="4114800"/>
          </a:xfrm>
        </p:spPr>
        <p:txBody>
          <a:bodyPr/>
          <a:lstStyle/>
          <a:p>
            <a:pPr marL="514350" indent="-514350"/>
            <a:r>
              <a:rPr lang="en-US" sz="2800" dirty="0" smtClean="0">
                <a:solidFill>
                  <a:srgbClr val="003300"/>
                </a:solidFill>
              </a:rPr>
              <a:t>Candidates:</a:t>
            </a:r>
          </a:p>
          <a:p>
            <a:pPr marL="914400" lvl="1" indent="-514350"/>
            <a:r>
              <a:rPr lang="en-US" sz="2400" dirty="0" smtClean="0">
                <a:solidFill>
                  <a:srgbClr val="003300"/>
                </a:solidFill>
              </a:rPr>
              <a:t>Must designate who gets scores </a:t>
            </a:r>
          </a:p>
          <a:p>
            <a:pPr lvl="1"/>
            <a:r>
              <a:rPr lang="en-US" sz="2400" dirty="0" smtClean="0">
                <a:solidFill>
                  <a:srgbClr val="003300"/>
                </a:solidFill>
              </a:rPr>
              <a:t>  Can designate up to 3 score recipients </a:t>
            </a:r>
            <a:endParaRPr lang="en-US" dirty="0">
              <a:solidFill>
                <a:srgbClr val="003300"/>
              </a:solidFill>
            </a:endParaRPr>
          </a:p>
          <a:p>
            <a:r>
              <a:rPr lang="en-US" dirty="0" smtClean="0">
                <a:solidFill>
                  <a:srgbClr val="003300"/>
                </a:solidFill>
              </a:rPr>
              <a:t> </a:t>
            </a:r>
            <a:r>
              <a:rPr lang="en-US" sz="2800" dirty="0" smtClean="0">
                <a:solidFill>
                  <a:srgbClr val="003300"/>
                </a:solidFill>
              </a:rPr>
              <a:t>Institutions: </a:t>
            </a:r>
          </a:p>
          <a:p>
            <a:pPr lvl="1"/>
            <a:r>
              <a:rPr lang="en-US" sz="2400" dirty="0" smtClean="0">
                <a:solidFill>
                  <a:srgbClr val="003300"/>
                </a:solidFill>
              </a:rPr>
              <a:t>Can </a:t>
            </a:r>
            <a:r>
              <a:rPr lang="en-US" sz="2400" dirty="0">
                <a:solidFill>
                  <a:srgbClr val="003300"/>
                </a:solidFill>
              </a:rPr>
              <a:t>receive scores three ways</a:t>
            </a:r>
            <a:endParaRPr lang="en-US" dirty="0">
              <a:solidFill>
                <a:srgbClr val="003300"/>
              </a:solidFill>
            </a:endParaRPr>
          </a:p>
          <a:p>
            <a:pPr lvl="2"/>
            <a:r>
              <a:rPr lang="en-US" sz="2400" dirty="0">
                <a:solidFill>
                  <a:srgbClr val="003300"/>
                </a:solidFill>
              </a:rPr>
              <a:t>Paper</a:t>
            </a:r>
          </a:p>
          <a:p>
            <a:pPr lvl="2"/>
            <a:r>
              <a:rPr lang="en-US" sz="2400" dirty="0">
                <a:solidFill>
                  <a:srgbClr val="003300"/>
                </a:solidFill>
              </a:rPr>
              <a:t>CD-Rom</a:t>
            </a:r>
          </a:p>
          <a:p>
            <a:pPr lvl="2"/>
            <a:r>
              <a:rPr lang="en-US" sz="2400" dirty="0" err="1">
                <a:solidFill>
                  <a:srgbClr val="003300"/>
                </a:solidFill>
              </a:rPr>
              <a:t>ScoreLink</a:t>
            </a:r>
            <a:r>
              <a:rPr lang="en-US" sz="2400" dirty="0">
                <a:solidFill>
                  <a:srgbClr val="003300"/>
                </a:solidFill>
              </a:rPr>
              <a:t> (internet delivery of data file</a:t>
            </a:r>
            <a:r>
              <a:rPr lang="en-US" sz="2400" dirty="0" smtClean="0">
                <a:solidFill>
                  <a:srgbClr val="003300"/>
                </a:solidFill>
              </a:rPr>
              <a:t>)</a:t>
            </a:r>
          </a:p>
          <a:p>
            <a:r>
              <a:rPr lang="en-US" sz="2800" dirty="0" smtClean="0">
                <a:solidFill>
                  <a:srgbClr val="003300"/>
                </a:solidFill>
              </a:rPr>
              <a:t>ODE automatically receives scores</a:t>
            </a:r>
            <a:endParaRPr lang="en-US" sz="2800" dirty="0">
              <a:solidFill>
                <a:srgbClr val="003300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077200" cy="1143000"/>
          </a:xfrm>
        </p:spPr>
        <p:txBody>
          <a:bodyPr/>
          <a:lstStyle/>
          <a:p>
            <a:r>
              <a:rPr lang="en-US" sz="2600" dirty="0" smtClean="0"/>
              <a:t>THE PRAXIS PROGRAM IN OHIO </a:t>
            </a:r>
            <a:br>
              <a:rPr lang="en-US" sz="2600" dirty="0" smtClean="0"/>
            </a:br>
            <a:r>
              <a:rPr lang="en-US" sz="2600" dirty="0" smtClean="0"/>
              <a:t> Candidate Score Reports</a:t>
            </a:r>
            <a:endParaRPr lang="en-US" sz="21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8686800" cy="4724400"/>
          </a:xfrm>
        </p:spPr>
        <p:txBody>
          <a:bodyPr/>
          <a:lstStyle/>
          <a:p>
            <a:pPr eaLnBrk="1" hangingPunct="1">
              <a:lnSpc>
                <a:spcPct val="75000"/>
              </a:lnSpc>
              <a:buNone/>
            </a:pPr>
            <a:endParaRPr lang="en-US" sz="2000" b="1" i="1" dirty="0" smtClean="0"/>
          </a:p>
          <a:p>
            <a:pPr eaLnBrk="1" hangingPunct="1">
              <a:lnSpc>
                <a:spcPct val="75000"/>
              </a:lnSpc>
            </a:pPr>
            <a:r>
              <a:rPr lang="en-US" b="1" dirty="0" smtClean="0"/>
              <a:t>Score reports now available faster and online</a:t>
            </a:r>
          </a:p>
          <a:p>
            <a:pPr lvl="1" eaLnBrk="1" hangingPunct="1"/>
            <a:r>
              <a:rPr lang="en-US" dirty="0" smtClean="0"/>
              <a:t>Multiple-choice test scores available in 17 days</a:t>
            </a:r>
            <a:endParaRPr lang="en-US" b="1" i="1" dirty="0" smtClean="0">
              <a:solidFill>
                <a:srgbClr val="003300"/>
              </a:solidFill>
            </a:endParaRPr>
          </a:p>
          <a:p>
            <a:pPr lvl="1" eaLnBrk="1" hangingPunct="1">
              <a:lnSpc>
                <a:spcPct val="75000"/>
              </a:lnSpc>
            </a:pPr>
            <a:r>
              <a:rPr lang="en-US" dirty="0" smtClean="0"/>
              <a:t>Candidate score reports available via Web </a:t>
            </a:r>
          </a:p>
          <a:p>
            <a:pPr lvl="1" eaLnBrk="1" hangingPunct="1">
              <a:lnSpc>
                <a:spcPct val="75000"/>
              </a:lnSpc>
              <a:buNone/>
            </a:pPr>
            <a:endParaRPr lang="en-US" b="1" dirty="0" smtClean="0"/>
          </a:p>
          <a:p>
            <a:pPr eaLnBrk="1" hangingPunct="1">
              <a:lnSpc>
                <a:spcPct val="75000"/>
              </a:lnSpc>
            </a:pPr>
            <a:r>
              <a:rPr lang="en-US" b="1" dirty="0" smtClean="0"/>
              <a:t>Simplified fee policies based on client feedback</a:t>
            </a:r>
          </a:p>
          <a:p>
            <a:pPr lvl="1" eaLnBrk="1" hangingPunct="1"/>
            <a:r>
              <a:rPr lang="en-US" dirty="0" smtClean="0"/>
              <a:t>One registration fee per testing year</a:t>
            </a:r>
          </a:p>
          <a:p>
            <a:pPr lvl="1" eaLnBrk="1" hangingPunct="1"/>
            <a:r>
              <a:rPr lang="en-US" dirty="0" smtClean="0"/>
              <a:t>Automatic refunds for candidates who re-register for the same test prior to receiving their score report</a:t>
            </a:r>
          </a:p>
          <a:p>
            <a:pPr lvl="1" eaLnBrk="1" hangingPunct="1">
              <a:buNone/>
            </a:pPr>
            <a:endParaRPr lang="en-US" dirty="0" smtClean="0"/>
          </a:p>
          <a:p>
            <a:pPr eaLnBrk="1" hangingPunct="1">
              <a:lnSpc>
                <a:spcPct val="75000"/>
              </a:lnSpc>
            </a:pPr>
            <a:r>
              <a:rPr lang="en-US" b="1" dirty="0" smtClean="0"/>
              <a:t>More flexible registration options</a:t>
            </a:r>
          </a:p>
          <a:p>
            <a:pPr lvl="1" eaLnBrk="1" hangingPunct="1">
              <a:lnSpc>
                <a:spcPct val="75000"/>
              </a:lnSpc>
            </a:pPr>
            <a:r>
              <a:rPr lang="en-US" dirty="0" smtClean="0"/>
              <a:t>Register up to a week before test day – </a:t>
            </a:r>
            <a:r>
              <a:rPr lang="en-US" b="1" i="1" dirty="0" smtClean="0">
                <a:solidFill>
                  <a:srgbClr val="003300"/>
                </a:solidFill>
              </a:rPr>
              <a:t>with a guaranteed seat 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52400" y="1524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eaLnBrk="1" hangingPunct="1"/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PRAXIS PROGRAM IN OHIO</a:t>
            </a:r>
            <a:b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sz="2800" b="1" kern="0" dirty="0" smtClean="0">
                <a:solidFill>
                  <a:schemeClr val="bg1"/>
                </a:solidFill>
              </a:rPr>
              <a:t> Service Enhancements 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PRAXIS PROGRAM IN OHIO</a:t>
            </a:r>
            <a:br>
              <a:rPr lang="en-US" dirty="0" smtClean="0"/>
            </a:br>
            <a:r>
              <a:rPr lang="en-US" dirty="0" smtClean="0"/>
              <a:t>Program Enhancements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Computer delivery, Fall 2010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Elementary Education: Content Knowledge (0014)</a:t>
            </a:r>
          </a:p>
          <a:p>
            <a:pPr lvl="1"/>
            <a:r>
              <a:rPr lang="en-US" dirty="0" smtClean="0"/>
              <a:t>Elementary Education: Curriculum, Instruction and Assessment (0011)</a:t>
            </a:r>
          </a:p>
          <a:p>
            <a:r>
              <a:rPr lang="en-US" b="1" dirty="0" smtClean="0"/>
              <a:t>New Test Prep:</a:t>
            </a:r>
            <a:endParaRPr lang="en-US" b="1" dirty="0" smtClean="0"/>
          </a:p>
          <a:p>
            <a:pPr lvl="1"/>
            <a:r>
              <a:rPr lang="en-US" dirty="0" smtClean="0"/>
              <a:t>E-books</a:t>
            </a:r>
          </a:p>
          <a:p>
            <a:pPr lvl="1"/>
            <a:r>
              <a:rPr lang="en-US" dirty="0" smtClean="0"/>
              <a:t>PLT online tutorial available now</a:t>
            </a:r>
          </a:p>
          <a:p>
            <a:pPr lvl="1"/>
            <a:r>
              <a:rPr lang="en-US" dirty="0" smtClean="0"/>
              <a:t>El Ed: 0014 interactive practice test available now</a:t>
            </a:r>
          </a:p>
          <a:p>
            <a:pPr lvl="1"/>
            <a:r>
              <a:rPr lang="en-US" dirty="0" smtClean="0"/>
              <a:t>Praxis I Webinars – free </a:t>
            </a:r>
          </a:p>
          <a:p>
            <a:pPr lvl="1"/>
            <a:r>
              <a:rPr lang="en-US" dirty="0" smtClean="0"/>
              <a:t>Praxis I tutorial - available this summer</a:t>
            </a:r>
          </a:p>
          <a:p>
            <a:pPr lvl="1"/>
            <a:endParaRPr lang="en-US" dirty="0" smtClean="0"/>
          </a:p>
          <a:p>
            <a:pPr lvl="1"/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 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Brief “Praxis 101” </a:t>
            </a:r>
            <a:r>
              <a:rPr lang="en-US" sz="2800" dirty="0" smtClean="0"/>
              <a:t>review</a:t>
            </a:r>
            <a:endParaRPr lang="en-US" sz="2800" dirty="0" smtClean="0"/>
          </a:p>
          <a:p>
            <a:r>
              <a:rPr lang="en-US" sz="2800" dirty="0" smtClean="0"/>
              <a:t>Focus on what’s new</a:t>
            </a:r>
          </a:p>
          <a:p>
            <a:pPr lvl="1"/>
            <a:r>
              <a:rPr lang="en-US" sz="2400" dirty="0" smtClean="0"/>
              <a:t>Revised </a:t>
            </a:r>
            <a:r>
              <a:rPr lang="en-US" sz="2400" dirty="0" smtClean="0"/>
              <a:t>tests</a:t>
            </a:r>
          </a:p>
          <a:p>
            <a:pPr lvl="1"/>
            <a:r>
              <a:rPr lang="en-US" sz="2400" dirty="0" smtClean="0"/>
              <a:t>Multi-state model for standard setting</a:t>
            </a:r>
            <a:endParaRPr lang="en-US" sz="2400" dirty="0" smtClean="0"/>
          </a:p>
          <a:p>
            <a:pPr lvl="1"/>
            <a:r>
              <a:rPr lang="en-US" sz="2400" dirty="0" smtClean="0"/>
              <a:t>Service enhancements</a:t>
            </a:r>
          </a:p>
          <a:p>
            <a:pPr lvl="1"/>
            <a:r>
              <a:rPr lang="en-US" sz="2400" dirty="0" smtClean="0"/>
              <a:t>Additional test prep</a:t>
            </a:r>
          </a:p>
          <a:p>
            <a:pPr lvl="1"/>
            <a:r>
              <a:rPr lang="en-US" sz="2400" dirty="0" smtClean="0"/>
              <a:t>Improved website</a:t>
            </a:r>
          </a:p>
          <a:p>
            <a:pPr lvl="1"/>
            <a:r>
              <a:rPr lang="en-US" sz="2400" dirty="0" smtClean="0"/>
              <a:t>Tools for IHEs</a:t>
            </a:r>
          </a:p>
          <a:p>
            <a:r>
              <a:rPr lang="en-US" sz="2800" dirty="0" smtClean="0"/>
              <a:t>Answer questions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OHIO AND ETS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Valued client since late 1980s</a:t>
            </a:r>
          </a:p>
          <a:p>
            <a:pPr lvl="1"/>
            <a:r>
              <a:rPr lang="en-US" sz="2400" dirty="0" smtClean="0"/>
              <a:t>Praxis I – basic academic skills for entry to programs</a:t>
            </a:r>
          </a:p>
          <a:p>
            <a:pPr lvl="1"/>
            <a:r>
              <a:rPr lang="en-US" sz="2400" dirty="0" smtClean="0"/>
              <a:t>Praxis II – content tests, including Principles of Learning and Teaching (PLT)</a:t>
            </a:r>
          </a:p>
          <a:p>
            <a:pPr lvl="1"/>
            <a:r>
              <a:rPr lang="en-US" sz="2400" dirty="0" smtClean="0"/>
              <a:t>Praxis III – until last year</a:t>
            </a:r>
          </a:p>
          <a:p>
            <a:pPr lvl="1"/>
            <a:r>
              <a:rPr lang="en-US" sz="2400" dirty="0" err="1" smtClean="0"/>
              <a:t>ParaPro</a:t>
            </a:r>
            <a:endParaRPr lang="en-US" sz="2400" dirty="0" smtClean="0"/>
          </a:p>
          <a:p>
            <a:pPr lvl="1"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THAN PRAXIS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SAT, Advanced Placement, NAEP, </a:t>
            </a:r>
            <a:r>
              <a:rPr lang="en-US" sz="2800" dirty="0" smtClean="0"/>
              <a:t>GRE, TOEFL   </a:t>
            </a:r>
            <a:endParaRPr lang="en-US" sz="2800" dirty="0" smtClean="0"/>
          </a:p>
          <a:p>
            <a:r>
              <a:rPr lang="en-US" sz="2800" dirty="0" smtClean="0"/>
              <a:t>Support State Teachers of the Year via CCSSO</a:t>
            </a:r>
          </a:p>
          <a:p>
            <a:r>
              <a:rPr lang="en-US" sz="2800" dirty="0" smtClean="0"/>
              <a:t>Work with HBCU’s</a:t>
            </a:r>
          </a:p>
          <a:p>
            <a:r>
              <a:rPr lang="en-US" sz="2800" dirty="0" smtClean="0"/>
              <a:t>NCCTQ – Teacher Quality Center</a:t>
            </a:r>
          </a:p>
          <a:p>
            <a:r>
              <a:rPr lang="en-US" sz="2800" dirty="0" smtClean="0"/>
              <a:t>Teacher Leader work</a:t>
            </a:r>
          </a:p>
          <a:p>
            <a:r>
              <a:rPr lang="en-US" sz="2800" dirty="0" smtClean="0"/>
              <a:t>Educator Performance Assessments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LICENSURE BASICS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7772400" cy="4114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State regulated process</a:t>
            </a:r>
          </a:p>
          <a:p>
            <a:pPr eaLnBrk="1" hangingPunct="1"/>
            <a:r>
              <a:rPr lang="en-US" sz="2800" dirty="0" smtClean="0"/>
              <a:t>Required, not voluntary</a:t>
            </a:r>
          </a:p>
          <a:p>
            <a:pPr eaLnBrk="1" hangingPunct="1"/>
            <a:r>
              <a:rPr lang="en-US" sz="2800" dirty="0" smtClean="0"/>
              <a:t>Focus is on core knowledge required to begin practice</a:t>
            </a:r>
          </a:p>
          <a:p>
            <a:pPr eaLnBrk="1" hangingPunct="1"/>
            <a:r>
              <a:rPr lang="en-US" sz="2800" dirty="0" smtClean="0"/>
              <a:t>Tests are one of multiple requirements</a:t>
            </a:r>
          </a:p>
          <a:p>
            <a:pPr eaLnBrk="1" hangingPunct="1"/>
            <a:r>
              <a:rPr lang="en-US" sz="2800" dirty="0" smtClean="0"/>
              <a:t>Tests are high stakes; must be legally defensible</a:t>
            </a:r>
          </a:p>
          <a:p>
            <a:pPr eaLnBrk="1" hangingPunct="1"/>
            <a:r>
              <a:rPr lang="en-US" sz="2800" dirty="0" smtClean="0"/>
              <a:t>Tests do not predict performance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7772400" cy="4114800"/>
          </a:xfrm>
        </p:spPr>
        <p:txBody>
          <a:bodyPr/>
          <a:lstStyle/>
          <a:p>
            <a:r>
              <a:rPr lang="en-US" sz="2400" dirty="0">
                <a:solidFill>
                  <a:srgbClr val="003300"/>
                </a:solidFill>
              </a:rPr>
              <a:t>A National Advisory Committee (NAC) comprised of practitioners is convened for each test </a:t>
            </a:r>
          </a:p>
          <a:p>
            <a:r>
              <a:rPr lang="en-US" sz="2400" dirty="0">
                <a:solidFill>
                  <a:srgbClr val="003300"/>
                </a:solidFill>
              </a:rPr>
              <a:t>ETS solicits states to provide nominations</a:t>
            </a:r>
          </a:p>
          <a:p>
            <a:r>
              <a:rPr lang="en-US" sz="2400" dirty="0">
                <a:solidFill>
                  <a:srgbClr val="003300"/>
                </a:solidFill>
              </a:rPr>
              <a:t>National standards and state needs are considered</a:t>
            </a:r>
          </a:p>
          <a:p>
            <a:r>
              <a:rPr lang="en-US" sz="2400" dirty="0">
                <a:solidFill>
                  <a:srgbClr val="003300"/>
                </a:solidFill>
              </a:rPr>
              <a:t>Job Analysis Survey is </a:t>
            </a:r>
            <a:r>
              <a:rPr lang="en-US" sz="2400" dirty="0" smtClean="0">
                <a:solidFill>
                  <a:srgbClr val="003300"/>
                </a:solidFill>
              </a:rPr>
              <a:t>conducted – reality check</a:t>
            </a:r>
            <a:endParaRPr lang="en-US" sz="2400" dirty="0">
              <a:solidFill>
                <a:srgbClr val="003300"/>
              </a:solidFill>
            </a:endParaRPr>
          </a:p>
          <a:p>
            <a:r>
              <a:rPr lang="en-US" dirty="0" smtClean="0">
                <a:solidFill>
                  <a:srgbClr val="003300"/>
                </a:solidFill>
              </a:rPr>
              <a:t>The NAC develops test s</a:t>
            </a:r>
            <a:r>
              <a:rPr lang="en-US" sz="2400" dirty="0" smtClean="0">
                <a:solidFill>
                  <a:srgbClr val="003300"/>
                </a:solidFill>
              </a:rPr>
              <a:t>pecifications </a:t>
            </a:r>
            <a:r>
              <a:rPr lang="en-US" sz="2400" dirty="0">
                <a:solidFill>
                  <a:srgbClr val="003300"/>
                </a:solidFill>
              </a:rPr>
              <a:t>focused on core knowledge essential for beginning </a:t>
            </a:r>
            <a:r>
              <a:rPr lang="en-US" sz="2400" dirty="0" smtClean="0">
                <a:solidFill>
                  <a:srgbClr val="003300"/>
                </a:solidFill>
              </a:rPr>
              <a:t>practitioners</a:t>
            </a:r>
            <a:endParaRPr lang="en-US" sz="2400" dirty="0">
              <a:solidFill>
                <a:srgbClr val="003300"/>
              </a:solidFill>
            </a:endParaRPr>
          </a:p>
          <a:p>
            <a:r>
              <a:rPr lang="en-US" sz="2400" dirty="0">
                <a:solidFill>
                  <a:srgbClr val="003300"/>
                </a:solidFill>
              </a:rPr>
              <a:t>Practitioners write items matched to specifications</a:t>
            </a:r>
          </a:p>
          <a:p>
            <a:r>
              <a:rPr lang="en-US" sz="2400" dirty="0">
                <a:solidFill>
                  <a:srgbClr val="003300"/>
                </a:solidFill>
              </a:rPr>
              <a:t>Test forms are assembled and reviewed by NAC and other </a:t>
            </a:r>
            <a:r>
              <a:rPr lang="en-US" sz="2400" dirty="0" smtClean="0">
                <a:solidFill>
                  <a:srgbClr val="003300"/>
                </a:solidFill>
              </a:rPr>
              <a:t>experts</a:t>
            </a:r>
            <a:endParaRPr lang="en-US" sz="2400" dirty="0">
              <a:solidFill>
                <a:srgbClr val="003300"/>
              </a:solidFill>
            </a:endParaRPr>
          </a:p>
          <a:p>
            <a:pPr>
              <a:buFontTx/>
              <a:buNone/>
            </a:pPr>
            <a:endParaRPr lang="en-US" sz="2400" dirty="0">
              <a:latin typeface="Tahoma" charset="0"/>
            </a:endParaRPr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eaLnBrk="1" hangingPunct="1"/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sz="2800" b="1" kern="0" dirty="0" smtClean="0">
                <a:solidFill>
                  <a:schemeClr val="bg1"/>
                </a:solidFill>
              </a:rPr>
              <a:t> </a:t>
            </a:r>
            <a:r>
              <a:rPr lang="en-US" dirty="0" smtClean="0"/>
              <a:t>CREATING QUALITY ASSESSMENTS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PRAXIS TEST REGENERATION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7772400" cy="4114800"/>
          </a:xfrm>
        </p:spPr>
        <p:txBody>
          <a:bodyPr/>
          <a:lstStyle/>
          <a:p>
            <a:r>
              <a:rPr lang="en-US" sz="3200" dirty="0" smtClean="0"/>
              <a:t>5-year strategic review of test titles</a:t>
            </a:r>
          </a:p>
          <a:p>
            <a:r>
              <a:rPr lang="en-US" sz="3200" dirty="0" smtClean="0"/>
              <a:t>If </a:t>
            </a:r>
            <a:r>
              <a:rPr lang="en-US" sz="3200" dirty="0" smtClean="0"/>
              <a:t>revisions are not more than 20%, </a:t>
            </a:r>
            <a:r>
              <a:rPr lang="en-US" sz="3200" dirty="0" smtClean="0"/>
              <a:t>a new standard setting study is not required</a:t>
            </a:r>
          </a:p>
          <a:p>
            <a:r>
              <a:rPr lang="en-US" sz="3200" dirty="0" smtClean="0"/>
              <a:t>Revision process takes 18 months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MULTI-STATE STANDARD SETTING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Introduced in 2009; replaces single-state model</a:t>
            </a:r>
          </a:p>
          <a:p>
            <a:r>
              <a:rPr lang="en-US" dirty="0" smtClean="0"/>
              <a:t>2 panels of experts nominated by client states</a:t>
            </a:r>
          </a:p>
          <a:p>
            <a:r>
              <a:rPr lang="en-US" dirty="0" smtClean="0"/>
              <a:t>Convened at ETS; work independently from each other, 2 day process</a:t>
            </a:r>
          </a:p>
          <a:p>
            <a:r>
              <a:rPr lang="en-US" dirty="0" smtClean="0"/>
              <a:t>Arrive at a definition of the “just qualified candidate”</a:t>
            </a:r>
          </a:p>
          <a:p>
            <a:r>
              <a:rPr lang="en-US" dirty="0" smtClean="0"/>
              <a:t>Panelists judge each item to arrive at a recommended passing score; discuss, rate items again</a:t>
            </a:r>
          </a:p>
          <a:p>
            <a:r>
              <a:rPr lang="en-US" dirty="0" smtClean="0"/>
              <a:t>Data from 2 panels are combined</a:t>
            </a:r>
          </a:p>
          <a:p>
            <a:r>
              <a:rPr lang="en-US" dirty="0" smtClean="0"/>
              <a:t>Study report enables each state to select a score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TEST TITLES STARTING FALL </a:t>
            </a:r>
            <a:r>
              <a:rPr lang="en-US" dirty="0" smtClean="0"/>
              <a:t>2010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Special Education: Core Knowledge and Application (0354) </a:t>
            </a:r>
          </a:p>
          <a:p>
            <a:r>
              <a:rPr lang="en-US" dirty="0" smtClean="0"/>
              <a:t>Business Education (0101)</a:t>
            </a:r>
          </a:p>
          <a:p>
            <a:r>
              <a:rPr lang="en-US" dirty="0" smtClean="0"/>
              <a:t>Teaching Reading (0204)</a:t>
            </a:r>
          </a:p>
          <a:p>
            <a:r>
              <a:rPr lang="en-US" dirty="0" smtClean="0"/>
              <a:t>French: World Language (0174)</a:t>
            </a:r>
          </a:p>
          <a:p>
            <a:r>
              <a:rPr lang="en-US" dirty="0" smtClean="0"/>
              <a:t>German: World Language (0183)</a:t>
            </a:r>
          </a:p>
          <a:p>
            <a:r>
              <a:rPr lang="en-US" dirty="0" smtClean="0"/>
              <a:t>Spanish: World Language (0195)</a:t>
            </a:r>
          </a:p>
          <a:p>
            <a:r>
              <a:rPr lang="en-US" dirty="0" smtClean="0"/>
              <a:t>World Language Pedagogy (0841)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9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4605</TotalTime>
  <Words>808</Words>
  <Application>Microsoft Office PowerPoint</Application>
  <PresentationFormat>On-screen Show (4:3)</PresentationFormat>
  <Paragraphs>136</Paragraphs>
  <Slides>17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Custom Design</vt:lpstr>
      <vt:lpstr> Praxis Program™ Update OCTEO Conference April 16, 2010 Dublin, OH   </vt:lpstr>
      <vt:lpstr>TODAY’S  OBJECTIVES </vt:lpstr>
      <vt:lpstr>OHIO AND ETS </vt:lpstr>
      <vt:lpstr>MORE THAN PRAXIS</vt:lpstr>
      <vt:lpstr>LICENSURE BASICS </vt:lpstr>
      <vt:lpstr>  CREATING QUALITY ASSESSMENTS</vt:lpstr>
      <vt:lpstr>PRAXIS TEST REGENERATION PROGRAM</vt:lpstr>
      <vt:lpstr>NEW MULTI-STATE STANDARD SETTING MODEL</vt:lpstr>
      <vt:lpstr>REVISED TEST TITLES STARTING FALL 2010 </vt:lpstr>
      <vt:lpstr>3 TEST CHANGES THAT WILL AFFECT OHIO FALL 2010</vt:lpstr>
      <vt:lpstr>3 TEST CHANGES THAT WILL AFFECT OHIO FALL 2010</vt:lpstr>
      <vt:lpstr>TAAGS FOR REVISED TESTS</vt:lpstr>
      <vt:lpstr>TEST TITLES UP FOR REGENERATION, 2010-2011</vt:lpstr>
      <vt:lpstr>Slide 14</vt:lpstr>
      <vt:lpstr>THE PRAXIS PROGRAM IN OHIO   Candidate Score Reports</vt:lpstr>
      <vt:lpstr>Slide 16</vt:lpstr>
      <vt:lpstr>THE PRAXIS PROGRAM IN OHIO Program Enhancements</vt:lpstr>
    </vt:vector>
  </TitlesOfParts>
  <Company>ETS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ETS</dc:creator>
  <cp:lastModifiedBy>Bosworth, Ines</cp:lastModifiedBy>
  <cp:revision>267</cp:revision>
  <cp:lastPrinted>2008-03-07T16:35:06Z</cp:lastPrinted>
  <dcterms:created xsi:type="dcterms:W3CDTF">2008-03-06T19:28:47Z</dcterms:created>
  <dcterms:modified xsi:type="dcterms:W3CDTF">2010-04-16T03:22:50Z</dcterms:modified>
</cp:coreProperties>
</file>