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handoutMasterIdLst>
    <p:handoutMasterId r:id="rId21"/>
  </p:handoutMasterIdLst>
  <p:sldIdLst>
    <p:sldId id="268" r:id="rId2"/>
    <p:sldId id="282" r:id="rId3"/>
    <p:sldId id="260" r:id="rId4"/>
    <p:sldId id="262" r:id="rId5"/>
    <p:sldId id="284" r:id="rId6"/>
    <p:sldId id="269" r:id="rId7"/>
    <p:sldId id="265" r:id="rId8"/>
    <p:sldId id="272" r:id="rId9"/>
    <p:sldId id="273" r:id="rId10"/>
    <p:sldId id="270" r:id="rId11"/>
    <p:sldId id="274" r:id="rId12"/>
    <p:sldId id="275" r:id="rId13"/>
    <p:sldId id="276" r:id="rId14"/>
    <p:sldId id="279" r:id="rId15"/>
    <p:sldId id="280" r:id="rId16"/>
    <p:sldId id="257" r:id="rId17"/>
    <p:sldId id="281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15" autoAdjust="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F135C-F7E1-466B-8948-8E7B966F1DA3}" type="datetimeFigureOut">
              <a:rPr lang="en-US" smtClean="0"/>
              <a:t>4/2/2008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D08A0-422D-45F3-BF4E-99036E68F8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6F8DF-C39F-4359-9A4D-17D689975157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41507-5910-4E94-A42B-F10DBF353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focus is not on the number of institutions, but whether they are performing at the level the state needs.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1507-5910-4E94-A42B-F10DBF353C2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1507-5910-4E94-A42B-F10DBF353C2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B43FAA-AB35-4B39-8E8E-63D77CD5B94B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A7D625-6505-4803-8999-D834DFDCE82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Strategic Plan for Higher Education 2008 - 2017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3500" dirty="0" smtClean="0"/>
              <a:t>Issues and Implications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OCTEO SPRING CONFERENCE</a:t>
            </a: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April 2, 2008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Affordability and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High quality and low cost campuses </a:t>
            </a:r>
          </a:p>
          <a:p>
            <a:pPr lvl="1"/>
            <a:r>
              <a:rPr lang="en-US" dirty="0" smtClean="0"/>
              <a:t>Associate and baccalaureate </a:t>
            </a:r>
            <a:r>
              <a:rPr lang="en-US" dirty="0" smtClean="0"/>
              <a:t>degrees</a:t>
            </a:r>
            <a:endParaRPr lang="en-US" dirty="0" smtClean="0"/>
          </a:p>
          <a:p>
            <a:pPr lvl="1"/>
            <a:r>
              <a:rPr lang="en-US" dirty="0" smtClean="0"/>
              <a:t>Existing facilities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More students aspiring to college</a:t>
            </a:r>
          </a:p>
          <a:p>
            <a:pPr lvl="1"/>
            <a:r>
              <a:rPr lang="en-US" dirty="0" smtClean="0"/>
              <a:t>Seniors to Sophomores and other dual enrollment, as examples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Clear expectations for college readiness</a:t>
            </a:r>
          </a:p>
          <a:p>
            <a:pPr lvl="1"/>
            <a:r>
              <a:rPr lang="en-US" dirty="0" smtClean="0"/>
              <a:t>Statewide placement guidelines</a:t>
            </a:r>
          </a:p>
          <a:p>
            <a:pPr lvl="1"/>
            <a:r>
              <a:rPr lang="en-US" dirty="0" smtClean="0"/>
              <a:t>A seamless system of articulation</a:t>
            </a:r>
          </a:p>
          <a:p>
            <a:pPr lvl="2"/>
            <a:r>
              <a:rPr lang="en-US" dirty="0" smtClean="0"/>
              <a:t>Associate degrees, baccalaureate degrees, certificate and apprenticeship programs – as examples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long-term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Teacher Education</a:t>
            </a:r>
          </a:p>
          <a:p>
            <a:r>
              <a:rPr lang="en-US" dirty="0" smtClean="0"/>
              <a:t>Campus-based teacher education and school-based clinical experiences</a:t>
            </a:r>
          </a:p>
          <a:p>
            <a:r>
              <a:rPr lang="en-US" dirty="0" smtClean="0"/>
              <a:t>“Master teachers” as adjunct faculty</a:t>
            </a:r>
          </a:p>
          <a:p>
            <a:r>
              <a:rPr lang="en-US" dirty="0" smtClean="0"/>
              <a:t>Setting a policy agenda – proactive</a:t>
            </a:r>
          </a:p>
          <a:p>
            <a:r>
              <a:rPr lang="en-US" dirty="0" smtClean="0"/>
              <a:t>Ohio’s Teacher Quality Partnership – informing teacher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long-term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Technology Infrastructure</a:t>
            </a:r>
          </a:p>
          <a:p>
            <a:pPr lvl="1"/>
            <a:r>
              <a:rPr lang="en-US" dirty="0" smtClean="0"/>
              <a:t>On-line advising services</a:t>
            </a:r>
          </a:p>
          <a:p>
            <a:pPr lvl="1"/>
            <a:r>
              <a:rPr lang="en-US" dirty="0" smtClean="0"/>
              <a:t>Common application</a:t>
            </a:r>
          </a:p>
          <a:p>
            <a:pPr lvl="1"/>
            <a:r>
              <a:rPr lang="en-US" dirty="0" smtClean="0"/>
              <a:t>On-line system for researching courses, transfer opportunities</a:t>
            </a:r>
          </a:p>
          <a:p>
            <a:pPr lvl="1"/>
            <a:r>
              <a:rPr lang="en-US" dirty="0" smtClean="0"/>
              <a:t>Single authenticated student account</a:t>
            </a:r>
          </a:p>
          <a:p>
            <a:pPr lvl="2"/>
            <a:r>
              <a:rPr lang="en-US" dirty="0" smtClean="0"/>
              <a:t>Electronic transcript</a:t>
            </a:r>
          </a:p>
          <a:p>
            <a:pPr lvl="1"/>
            <a:r>
              <a:rPr lang="en-US" dirty="0" smtClean="0"/>
              <a:t>Merging Ohio Learning Network, </a:t>
            </a:r>
            <a:r>
              <a:rPr lang="en-US" dirty="0" err="1" smtClean="0"/>
              <a:t>OhioLINK</a:t>
            </a:r>
            <a:r>
              <a:rPr lang="en-US" dirty="0" smtClean="0"/>
              <a:t> with Board of Regents</a:t>
            </a:r>
          </a:p>
          <a:p>
            <a:pPr lvl="1"/>
            <a:r>
              <a:rPr lang="en-US" dirty="0" err="1" smtClean="0"/>
              <a:t>eTech</a:t>
            </a:r>
            <a:r>
              <a:rPr lang="en-US" dirty="0" smtClean="0"/>
              <a:t> Clearinghouse – merging K-12 and higher education on-line opportunities</a:t>
            </a:r>
          </a:p>
          <a:p>
            <a:pPr lvl="1"/>
            <a:r>
              <a:rPr lang="en-US" dirty="0" smtClean="0"/>
              <a:t>Integration with K-12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Business and higher education compact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Satisfaction with Ohio’s “product”</a:t>
            </a:r>
          </a:p>
          <a:p>
            <a:pPr lvl="1"/>
            <a:r>
              <a:rPr lang="en-US" dirty="0" smtClean="0"/>
              <a:t>Survey and understand</a:t>
            </a:r>
          </a:p>
          <a:p>
            <a:pPr lvl="1"/>
            <a:r>
              <a:rPr lang="en-US" dirty="0" smtClean="0"/>
              <a:t>Supply and demand (</a:t>
            </a:r>
            <a:r>
              <a:rPr lang="en-US" dirty="0" err="1" smtClean="0"/>
              <a:t>SkillsBank</a:t>
            </a:r>
            <a:r>
              <a:rPr lang="en-US" dirty="0" smtClean="0"/>
              <a:t>)</a:t>
            </a:r>
          </a:p>
          <a:p>
            <a:r>
              <a:rPr lang="en-US" dirty="0" smtClean="0"/>
              <a:t>Opportunities for co-ops and internships</a:t>
            </a:r>
          </a:p>
          <a:p>
            <a:r>
              <a:rPr lang="en-US" dirty="0" smtClean="0"/>
              <a:t>Incumbent adult workers receiving training</a:t>
            </a:r>
          </a:p>
          <a:p>
            <a:r>
              <a:rPr lang="en-US" dirty="0" smtClean="0"/>
              <a:t>Marketing higher education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Success – Accountability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Access </a:t>
            </a:r>
          </a:p>
          <a:p>
            <a:pPr lvl="3"/>
            <a:r>
              <a:rPr lang="en-US" dirty="0" smtClean="0"/>
              <a:t>Flexible and integrated</a:t>
            </a:r>
          </a:p>
          <a:p>
            <a:pPr lvl="3"/>
            <a:r>
              <a:rPr lang="en-US" dirty="0" smtClean="0"/>
              <a:t>Wide variety of educational opportunities</a:t>
            </a:r>
          </a:p>
          <a:p>
            <a:pPr lvl="3"/>
            <a:r>
              <a:rPr lang="en-US" dirty="0" smtClean="0"/>
              <a:t>Raising educational aspirations</a:t>
            </a:r>
          </a:p>
          <a:p>
            <a:pPr lvl="1"/>
            <a:r>
              <a:rPr lang="en-US" dirty="0" smtClean="0"/>
              <a:t>Quality</a:t>
            </a:r>
          </a:p>
          <a:p>
            <a:pPr lvl="3"/>
            <a:r>
              <a:rPr lang="en-US" dirty="0" smtClean="0"/>
              <a:t>Known for excellence of teaching and learning of faculty and students</a:t>
            </a:r>
          </a:p>
          <a:p>
            <a:pPr lvl="3"/>
            <a:r>
              <a:rPr lang="en-US" dirty="0" smtClean="0"/>
              <a:t>Reputation of institutions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Success – Accountability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Affordability and Efficiency</a:t>
            </a:r>
          </a:p>
          <a:p>
            <a:pPr lvl="2"/>
            <a:r>
              <a:rPr lang="en-US" dirty="0" smtClean="0"/>
              <a:t>Affordable education and training needed for success</a:t>
            </a:r>
          </a:p>
          <a:p>
            <a:pPr lvl="2"/>
            <a:r>
              <a:rPr lang="en-US" dirty="0" smtClean="0"/>
              <a:t>Competing for students (choose Ohio or choose other states?)</a:t>
            </a:r>
          </a:p>
          <a:p>
            <a:r>
              <a:rPr lang="en-US" dirty="0" smtClean="0"/>
              <a:t>Economic Leadership</a:t>
            </a:r>
          </a:p>
          <a:p>
            <a:pPr lvl="2"/>
            <a:r>
              <a:rPr lang="en-US" dirty="0" smtClean="0"/>
              <a:t>Intellectual and organizational leadership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for Ohio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University System of Ohio (August 2007)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Strategic Plan (March 31, 2008)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Report on the Condition of Higher Education (March 31, 2008)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http://universitysystem.ohio.gov/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Few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Early Childhood Education Articulation Committee</a:t>
            </a:r>
          </a:p>
          <a:p>
            <a:pPr lvl="1">
              <a:buNone/>
            </a:pPr>
            <a:r>
              <a:rPr lang="en-US" dirty="0" smtClean="0"/>
              <a:t>	HB 119 Articulation and Transfer – early care and education degrees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Committee established – community and technical colleges, public and private universities, ODE, OBR, career centers, community agencies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March 27 – 1</a:t>
            </a:r>
            <a:r>
              <a:rPr lang="en-US" baseline="30000" dirty="0" smtClean="0"/>
              <a:t>st</a:t>
            </a:r>
            <a:r>
              <a:rPr lang="en-US" dirty="0" smtClean="0"/>
              <a:t> meeting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HB 119 Teacher Improvement Initiatives</a:t>
            </a:r>
          </a:p>
          <a:p>
            <a:pPr lvl="1"/>
            <a:r>
              <a:rPr lang="en-US" dirty="0" smtClean="0"/>
              <a:t>Gary Allen, Director of the Partnership for Continued Learning and Strategic Initiatives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Strategic Plan – A quick glance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i="1" dirty="0" smtClean="0"/>
              <a:t>There shouldn’t be any surprises</a:t>
            </a:r>
          </a:p>
          <a:p>
            <a:pPr lvl="1">
              <a:buNone/>
            </a:pPr>
            <a:endParaRPr lang="en-US" i="1" dirty="0" smtClean="0"/>
          </a:p>
          <a:p>
            <a:r>
              <a:rPr lang="en-US" dirty="0" smtClean="0"/>
              <a:t>A Few Updates</a:t>
            </a:r>
          </a:p>
          <a:p>
            <a:pPr lvl="1"/>
            <a:r>
              <a:rPr lang="en-US" i="1" dirty="0" smtClean="0"/>
              <a:t>Early Childhood Education Articulation Committee</a:t>
            </a:r>
          </a:p>
          <a:p>
            <a:pPr lvl="1"/>
            <a:r>
              <a:rPr lang="en-US" i="1" dirty="0" smtClean="0"/>
              <a:t>HB 119 Teacher Improvement Initiatives</a:t>
            </a:r>
          </a:p>
          <a:p>
            <a:pPr lvl="2"/>
            <a:r>
              <a:rPr lang="en-US" i="1" dirty="0" smtClean="0"/>
              <a:t>Loan forgiveness and signing bonuses</a:t>
            </a:r>
          </a:p>
          <a:p>
            <a:pPr lvl="1">
              <a:buNone/>
            </a:pPr>
            <a:endParaRPr lang="en-US" i="1" dirty="0" smtClean="0"/>
          </a:p>
          <a:p>
            <a:pPr lvl="1">
              <a:buNone/>
            </a:pPr>
            <a:endParaRPr lang="en-US" i="1" dirty="0" smtClean="0"/>
          </a:p>
          <a:p>
            <a:pPr lvl="1">
              <a:buNone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Vision for Ohio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i="1" dirty="0" smtClean="0"/>
              <a:t>Making higher education a principle driver of Ohio’s economic growth and prosperity in the 21</a:t>
            </a:r>
            <a:r>
              <a:rPr lang="en-US" sz="3600" i="1" baseline="30000" dirty="0" smtClean="0"/>
              <a:t>st</a:t>
            </a:r>
            <a:r>
              <a:rPr lang="en-US" sz="3600" i="1" dirty="0" smtClean="0"/>
              <a:t> century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Remarkable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Significant events (what’s the message?)</a:t>
            </a:r>
          </a:p>
          <a:p>
            <a:pPr lvl="1"/>
            <a:r>
              <a:rPr lang="en-US" dirty="0" smtClean="0"/>
              <a:t>HB 2, 127</a:t>
            </a:r>
            <a:r>
              <a:rPr lang="en-US" baseline="30000" dirty="0" smtClean="0"/>
              <a:t>th</a:t>
            </a:r>
            <a:r>
              <a:rPr lang="en-US" dirty="0" smtClean="0"/>
              <a:t> General Assembly</a:t>
            </a:r>
          </a:p>
          <a:p>
            <a:pPr lvl="2"/>
            <a:r>
              <a:rPr lang="en-US" dirty="0" smtClean="0"/>
              <a:t>Chancellor as Governor Appointee</a:t>
            </a:r>
          </a:p>
          <a:p>
            <a:pPr lvl="1"/>
            <a:r>
              <a:rPr lang="en-US" dirty="0" smtClean="0"/>
              <a:t>Operating budget FY 08-FY09</a:t>
            </a:r>
          </a:p>
          <a:p>
            <a:pPr lvl="2"/>
            <a:r>
              <a:rPr lang="en-US" dirty="0" smtClean="0"/>
              <a:t>Unprecedented support</a:t>
            </a:r>
          </a:p>
          <a:p>
            <a:pPr lvl="2"/>
            <a:r>
              <a:rPr lang="en-US" dirty="0" smtClean="0"/>
              <a:t>Tuitions held at a level</a:t>
            </a:r>
          </a:p>
          <a:p>
            <a:pPr lvl="2"/>
            <a:r>
              <a:rPr lang="en-US" dirty="0" smtClean="0"/>
              <a:t>Financial aid support</a:t>
            </a:r>
          </a:p>
          <a:p>
            <a:pPr lvl="1"/>
            <a:r>
              <a:rPr lang="en-US" dirty="0" smtClean="0"/>
              <a:t>University System of Ohio</a:t>
            </a:r>
          </a:p>
          <a:p>
            <a:pPr lvl="2"/>
            <a:r>
              <a:rPr lang="en-US" dirty="0" smtClean="0"/>
              <a:t>August 2007</a:t>
            </a:r>
          </a:p>
          <a:p>
            <a:pPr lvl="1"/>
            <a:r>
              <a:rPr lang="en-US" dirty="0" smtClean="0"/>
              <a:t>State of the State </a:t>
            </a:r>
          </a:p>
          <a:p>
            <a:pPr lvl="2"/>
            <a:r>
              <a:rPr lang="en-US" dirty="0" smtClean="0"/>
              <a:t>Importance of higher education</a:t>
            </a:r>
          </a:p>
          <a:p>
            <a:pPr lvl="2"/>
            <a:r>
              <a:rPr lang="en-US" dirty="0" smtClean="0"/>
              <a:t>Greater access to college, Senior to Sophomore, as example</a:t>
            </a:r>
          </a:p>
          <a:p>
            <a:pPr lvl="1"/>
            <a:r>
              <a:rPr lang="en-US" dirty="0" smtClean="0"/>
              <a:t>Budget reductions</a:t>
            </a:r>
          </a:p>
          <a:p>
            <a:pPr lvl="2"/>
            <a:r>
              <a:rPr lang="en-US" dirty="0" smtClean="0"/>
              <a:t>Tuitions – still held harmless</a:t>
            </a:r>
          </a:p>
          <a:p>
            <a:pPr lvl="2"/>
            <a:r>
              <a:rPr lang="en-US" dirty="0" smtClean="0"/>
              <a:t>Financial aid support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Plan - How is this plan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Collaboration, not competition </a:t>
            </a:r>
          </a:p>
          <a:p>
            <a:pPr lvl="1"/>
            <a:r>
              <a:rPr lang="en-US" dirty="0" smtClean="0"/>
              <a:t>Centers of </a:t>
            </a:r>
            <a:r>
              <a:rPr lang="en-US" dirty="0" smtClean="0"/>
              <a:t>Excellence </a:t>
            </a:r>
            <a:r>
              <a:rPr lang="en-US" dirty="0" smtClean="0">
                <a:solidFill>
                  <a:srgbClr val="FF0000"/>
                </a:solidFill>
              </a:rPr>
              <a:t>(campus goals and incentive fundin</a:t>
            </a:r>
            <a:r>
              <a:rPr lang="en-US" dirty="0" smtClean="0">
                <a:solidFill>
                  <a:srgbClr val="FF0000"/>
                </a:solidFill>
              </a:rPr>
              <a:t>g to support)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More opportunities, high quality and lower cost, close to home</a:t>
            </a:r>
          </a:p>
          <a:p>
            <a:r>
              <a:rPr lang="en-US" dirty="0" smtClean="0"/>
              <a:t>System differentiation</a:t>
            </a:r>
          </a:p>
          <a:p>
            <a:pPr lvl="1"/>
            <a:r>
              <a:rPr lang="en-US" dirty="0" smtClean="0"/>
              <a:t>Different missions, different structures, same overall </a:t>
            </a:r>
            <a:r>
              <a:rPr lang="en-US" dirty="0" smtClean="0"/>
              <a:t>goals</a:t>
            </a:r>
            <a:endParaRPr lang="en-US" dirty="0" smtClean="0"/>
          </a:p>
          <a:p>
            <a:r>
              <a:rPr lang="en-US" dirty="0" smtClean="0"/>
              <a:t>Flexible delivery and more options</a:t>
            </a:r>
          </a:p>
          <a:p>
            <a:pPr lvl="1"/>
            <a:r>
              <a:rPr lang="en-US" dirty="0" smtClean="0"/>
              <a:t>Articulation and </a:t>
            </a:r>
            <a:r>
              <a:rPr lang="en-US" dirty="0" smtClean="0"/>
              <a:t>Transfer</a:t>
            </a:r>
            <a:r>
              <a:rPr lang="en-US" dirty="0" smtClean="0"/>
              <a:t>, a key element</a:t>
            </a:r>
          </a:p>
          <a:p>
            <a:r>
              <a:rPr lang="en-US" dirty="0" smtClean="0"/>
              <a:t>Increasing access and improving college readiness</a:t>
            </a:r>
          </a:p>
          <a:p>
            <a:pPr lvl="1"/>
            <a:r>
              <a:rPr lang="en-US" dirty="0" smtClean="0"/>
              <a:t>High school to college</a:t>
            </a:r>
          </a:p>
          <a:p>
            <a:pPr lvl="1"/>
            <a:r>
              <a:rPr lang="en-US" dirty="0" smtClean="0"/>
              <a:t>Adult </a:t>
            </a:r>
            <a:r>
              <a:rPr lang="en-US" dirty="0" smtClean="0"/>
              <a:t>learners </a:t>
            </a:r>
            <a:r>
              <a:rPr lang="en-US" dirty="0" smtClean="0">
                <a:solidFill>
                  <a:srgbClr val="FF0000"/>
                </a:solidFill>
              </a:rPr>
              <a:t>(this is a new direction)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Technology infrastructure</a:t>
            </a:r>
          </a:p>
          <a:p>
            <a:r>
              <a:rPr lang="en-US" dirty="0" smtClean="0"/>
              <a:t>“Industry” supply and demand </a:t>
            </a:r>
            <a:endParaRPr lang="en-US" dirty="0" smtClean="0"/>
          </a:p>
          <a:p>
            <a:pPr lvl="1"/>
            <a:r>
              <a:rPr lang="en-US" dirty="0" smtClean="0"/>
              <a:t>Skills Bank</a:t>
            </a:r>
            <a:endParaRPr lang="en-US" dirty="0" smtClean="0"/>
          </a:p>
          <a:p>
            <a:r>
              <a:rPr lang="en-US" dirty="0" smtClean="0"/>
              <a:t>Engagement with private colleges and </a:t>
            </a:r>
            <a:r>
              <a:rPr lang="en-US" dirty="0" smtClean="0"/>
              <a:t>universities</a:t>
            </a:r>
          </a:p>
          <a:p>
            <a:pPr lvl="1"/>
            <a:r>
              <a:rPr lang="en-US" dirty="0" smtClean="0"/>
              <a:t>Focus is on USO schools</a:t>
            </a:r>
            <a:endParaRPr lang="en-US" dirty="0" smtClean="0"/>
          </a:p>
          <a:p>
            <a:r>
              <a:rPr lang="en-US" dirty="0" smtClean="0"/>
              <a:t>Accountability goals and measures:  tracking progress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Graduate more students (230,000 more students and graduate an additional 20%)</a:t>
            </a:r>
          </a:p>
          <a:p>
            <a:pPr lvl="1"/>
            <a:r>
              <a:rPr lang="en-US" dirty="0" smtClean="0"/>
              <a:t>Ohio 38</a:t>
            </a:r>
            <a:r>
              <a:rPr lang="en-US" baseline="30000" dirty="0" smtClean="0"/>
              <a:t>th</a:t>
            </a:r>
            <a:r>
              <a:rPr lang="en-US" dirty="0" smtClean="0"/>
              <a:t> in associates or higher</a:t>
            </a:r>
          </a:p>
          <a:p>
            <a:pPr lvl="1"/>
            <a:r>
              <a:rPr lang="en-US" dirty="0" smtClean="0"/>
              <a:t>37</a:t>
            </a:r>
            <a:r>
              <a:rPr lang="en-US" baseline="30000" dirty="0" smtClean="0"/>
              <a:t>th</a:t>
            </a:r>
            <a:r>
              <a:rPr lang="en-US" dirty="0" smtClean="0"/>
              <a:t> in bachelor’s degree or higher</a:t>
            </a:r>
          </a:p>
          <a:p>
            <a:pPr lvl="1"/>
            <a:r>
              <a:rPr lang="en-US" dirty="0" smtClean="0"/>
              <a:t>29</a:t>
            </a:r>
            <a:r>
              <a:rPr lang="en-US" baseline="30000" dirty="0" smtClean="0"/>
              <a:t>th</a:t>
            </a:r>
            <a:r>
              <a:rPr lang="en-US" dirty="0" smtClean="0"/>
              <a:t> in graduate/professional degree</a:t>
            </a:r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Keeping graduates in Ohio</a:t>
            </a:r>
          </a:p>
          <a:p>
            <a:pPr lvl="1"/>
            <a:r>
              <a:rPr lang="en-US" dirty="0" smtClean="0"/>
              <a:t>66% live in Ohio after graduation</a:t>
            </a:r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Attract more talent to Ohio</a:t>
            </a:r>
          </a:p>
          <a:p>
            <a:pPr lvl="1"/>
            <a:r>
              <a:rPr lang="en-US" dirty="0" smtClean="0"/>
              <a:t>Who leaves and who stays?</a:t>
            </a:r>
          </a:p>
          <a:p>
            <a:pPr lvl="1"/>
            <a:r>
              <a:rPr lang="en-US" dirty="0" smtClean="0"/>
              <a:t>Why?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Mission Differentiation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OSU – Land Grant and National Research University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Historic “Four Corners”</a:t>
            </a:r>
          </a:p>
          <a:p>
            <a:pPr lvl="3"/>
            <a:r>
              <a:rPr lang="en-US" dirty="0" smtClean="0"/>
              <a:t>BGSU </a:t>
            </a:r>
          </a:p>
          <a:p>
            <a:pPr lvl="3"/>
            <a:r>
              <a:rPr lang="en-US" dirty="0" smtClean="0"/>
              <a:t>Kent State University</a:t>
            </a:r>
          </a:p>
          <a:p>
            <a:pPr lvl="3"/>
            <a:r>
              <a:rPr lang="en-US" dirty="0" smtClean="0"/>
              <a:t>Miami University</a:t>
            </a:r>
          </a:p>
          <a:p>
            <a:pPr lvl="3"/>
            <a:r>
              <a:rPr lang="en-US" dirty="0" smtClean="0"/>
              <a:t>Ohio University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Public, Historically Black University</a:t>
            </a:r>
          </a:p>
          <a:p>
            <a:pPr lvl="3"/>
            <a:r>
              <a:rPr lang="en-US" dirty="0" smtClean="0"/>
              <a:t>Central State University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Urban Research</a:t>
            </a:r>
          </a:p>
          <a:p>
            <a:pPr lvl="3"/>
            <a:r>
              <a:rPr lang="en-US" dirty="0" smtClean="0"/>
              <a:t>University of Cincinnati</a:t>
            </a:r>
          </a:p>
          <a:p>
            <a:pPr lvl="3"/>
            <a:r>
              <a:rPr lang="en-US" dirty="0" smtClean="0"/>
              <a:t>University of Toledo</a:t>
            </a:r>
          </a:p>
          <a:p>
            <a:pPr lvl="3"/>
            <a:r>
              <a:rPr lang="en-US" dirty="0" smtClean="0"/>
              <a:t>Wright State University</a:t>
            </a:r>
          </a:p>
          <a:p>
            <a:pPr lvl="3"/>
            <a:r>
              <a:rPr lang="en-US" dirty="0" smtClean="0"/>
              <a:t>University of Akron</a:t>
            </a:r>
          </a:p>
          <a:p>
            <a:pPr lvl="3"/>
            <a:r>
              <a:rPr lang="en-US" dirty="0" smtClean="0"/>
              <a:t>Cleveland State University</a:t>
            </a:r>
          </a:p>
          <a:p>
            <a:pPr lvl="3"/>
            <a:r>
              <a:rPr lang="en-US" dirty="0" smtClean="0"/>
              <a:t>Youngstown State University</a:t>
            </a:r>
          </a:p>
          <a:p>
            <a:pPr lvl="3"/>
            <a:r>
              <a:rPr lang="en-US" dirty="0" smtClean="0"/>
              <a:t>Shawnee State University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Mission Differentiation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Comprehensive Community College Network</a:t>
            </a:r>
          </a:p>
          <a:p>
            <a:pPr lvl="2"/>
            <a:r>
              <a:rPr lang="en-US" dirty="0" smtClean="0"/>
              <a:t>Fully transferable AA/AS degrees at all community colleges</a:t>
            </a:r>
          </a:p>
          <a:p>
            <a:pPr lvl="2"/>
            <a:r>
              <a:rPr lang="en-US" dirty="0" smtClean="0"/>
              <a:t>Integrated course and program network</a:t>
            </a:r>
          </a:p>
          <a:p>
            <a:pPr lvl="2"/>
            <a:r>
              <a:rPr lang="en-US" dirty="0" smtClean="0"/>
              <a:t>Bringing community college opportunities to the Mahoning Valley</a:t>
            </a:r>
          </a:p>
          <a:p>
            <a:pPr lvl="3"/>
            <a:r>
              <a:rPr lang="en-US" dirty="0" smtClean="0"/>
              <a:t>2010 – 2011 school year</a:t>
            </a:r>
          </a:p>
          <a:p>
            <a:pPr lvl="2"/>
            <a:r>
              <a:rPr lang="en-US" dirty="0" smtClean="0"/>
              <a:t>Dual admissions</a:t>
            </a:r>
          </a:p>
          <a:p>
            <a:pPr lvl="3"/>
            <a:r>
              <a:rPr lang="en-US" dirty="0" smtClean="0"/>
              <a:t>Clearly delineated pathways</a:t>
            </a:r>
          </a:p>
          <a:p>
            <a:pPr lvl="3"/>
            <a:r>
              <a:rPr lang="en-US" dirty="0" smtClean="0"/>
              <a:t>Admissions consistent with missions and Centers of Excellence</a:t>
            </a:r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Mission Differentiation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Adult Learners and Workforce Training (one system)</a:t>
            </a:r>
          </a:p>
          <a:p>
            <a:pPr lvl="1"/>
            <a:r>
              <a:rPr lang="en-US" dirty="0" smtClean="0"/>
              <a:t>Adult career-technical education and ABLE transition to the University System of Ohio</a:t>
            </a:r>
          </a:p>
          <a:p>
            <a:pPr lvl="2"/>
            <a:r>
              <a:rPr lang="en-US" dirty="0" smtClean="0"/>
              <a:t>January 1, 2009</a:t>
            </a:r>
          </a:p>
          <a:p>
            <a:pPr lvl="2"/>
            <a:r>
              <a:rPr lang="en-US" dirty="0" smtClean="0"/>
              <a:t>Transfer of credits, meeting standards</a:t>
            </a:r>
          </a:p>
          <a:p>
            <a:pPr lvl="1"/>
            <a:r>
              <a:rPr lang="en-US" dirty="0" smtClean="0"/>
              <a:t>Flexible opportunities for adult learners</a:t>
            </a:r>
          </a:p>
          <a:p>
            <a:pPr lvl="2"/>
            <a:r>
              <a:rPr lang="en-US" dirty="0" smtClean="0"/>
              <a:t>Time, location, duration</a:t>
            </a:r>
          </a:p>
          <a:p>
            <a:pPr lvl="1"/>
            <a:r>
              <a:rPr lang="en-US" dirty="0" smtClean="0"/>
              <a:t>Faculty (especially part-time faculty) and curriculum responsive to the adult learner</a:t>
            </a:r>
          </a:p>
          <a:p>
            <a:pPr lvl="1"/>
            <a:r>
              <a:rPr lang="en-US" dirty="0" smtClean="0"/>
              <a:t>Helping adults become college ready (Adult Basic and Literacy Education and other resources)</a:t>
            </a:r>
          </a:p>
          <a:p>
            <a:pPr lvl="2"/>
            <a:r>
              <a:rPr lang="en-US" dirty="0" smtClean="0"/>
              <a:t>Same standards for college readiness, different pathways</a:t>
            </a:r>
          </a:p>
          <a:p>
            <a:pPr lvl="2"/>
            <a:r>
              <a:rPr lang="en-US" dirty="0" smtClean="0"/>
              <a:t>“Stackable Certificates”</a:t>
            </a:r>
          </a:p>
          <a:p>
            <a:pPr lvl="1"/>
            <a:r>
              <a:rPr lang="en-US" dirty="0" smtClean="0"/>
              <a:t>Articulation of military credit and lifelong learning initiative</a:t>
            </a:r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788</TotalTime>
  <Words>738</Words>
  <Application>Microsoft Office PowerPoint</Application>
  <PresentationFormat>On-screen Show (4:3)</PresentationFormat>
  <Paragraphs>177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Strategic Plan for Higher Education 2008 - 2017</vt:lpstr>
      <vt:lpstr> Introduction</vt:lpstr>
      <vt:lpstr>Vision for Ohio </vt:lpstr>
      <vt:lpstr>A Remarkable Year</vt:lpstr>
      <vt:lpstr>Strategic Plan - How is this plan different?</vt:lpstr>
      <vt:lpstr>Strategic Goals</vt:lpstr>
      <vt:lpstr>Mission Differentiation</vt:lpstr>
      <vt:lpstr>Mission Differentiation</vt:lpstr>
      <vt:lpstr>Mission Differentiation</vt:lpstr>
      <vt:lpstr>Affordability and Access</vt:lpstr>
      <vt:lpstr>Building long-term capacity</vt:lpstr>
      <vt:lpstr>Building long-term capacity</vt:lpstr>
      <vt:lpstr>Business and higher education compact</vt:lpstr>
      <vt:lpstr>Measuring Success – Accountability Measures</vt:lpstr>
      <vt:lpstr>Measuring Success – Accountability Measures</vt:lpstr>
      <vt:lpstr>Vision for Ohio</vt:lpstr>
      <vt:lpstr>    A Few Updates</vt:lpstr>
      <vt:lpstr>Questions</vt:lpstr>
    </vt:vector>
  </TitlesOfParts>
  <Company>Ohio Board of Regents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Education and the Preparation of Teachers:  View from the Ohio Board of Regents</dc:title>
  <dc:creator>jfullerton</dc:creator>
  <cp:lastModifiedBy>Jane Fullerton</cp:lastModifiedBy>
  <cp:revision>63</cp:revision>
  <dcterms:created xsi:type="dcterms:W3CDTF">2008-02-28T02:14:34Z</dcterms:created>
  <dcterms:modified xsi:type="dcterms:W3CDTF">2008-04-02T15:11:02Z</dcterms:modified>
</cp:coreProperties>
</file>