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72" y="5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476374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cada.ksu.edu/Portals/0/Resources/documents/Core%20Competencies%20BASIC%20Flyer%20(update%205-10-1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16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53d021d3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53d021d3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Kenna &amp; Krishana</a:t>
            </a:r>
            <a:endParaRPr b="1"/>
          </a:p>
          <a:p>
            <a:pPr marL="0" lvl="0" indent="0" algn="l" rtl="0">
              <a:lnSpc>
                <a:spcPct val="115000"/>
              </a:lnSpc>
              <a:spcBef>
                <a:spcPts val="0"/>
              </a:spcBef>
              <a:spcAft>
                <a:spcPts val="0"/>
              </a:spcAft>
              <a:buNone/>
            </a:pPr>
            <a:r>
              <a:rPr lang="en"/>
              <a:t>Dream - Honors program? Endorsement? Minors? Athletics? Music, for credit or not, time? Travel Classes</a:t>
            </a:r>
            <a:endParaRPr/>
          </a:p>
          <a:p>
            <a:pPr marL="0" lvl="0" indent="0" algn="l" rtl="0">
              <a:lnSpc>
                <a:spcPct val="115000"/>
              </a:lnSpc>
              <a:spcBef>
                <a:spcPts val="0"/>
              </a:spcBef>
              <a:spcAft>
                <a:spcPts val="0"/>
              </a:spcAft>
              <a:buNone/>
            </a:pPr>
            <a:r>
              <a:rPr lang="en"/>
              <a:t>Program questions</a:t>
            </a:r>
            <a:endParaRPr/>
          </a:p>
          <a:p>
            <a:pPr marL="0" lvl="0" indent="0" algn="l" rtl="0">
              <a:lnSpc>
                <a:spcPct val="115000"/>
              </a:lnSpc>
              <a:spcBef>
                <a:spcPts val="0"/>
              </a:spcBef>
              <a:spcAft>
                <a:spcPts val="0"/>
              </a:spcAft>
              <a:buNone/>
            </a:pPr>
            <a:r>
              <a:rPr lang="en"/>
              <a:t>The undergraduate education coordinator ensures preservice teachers take the correct course sequence and monitor each preservice teacher’s progression through program gates, the milestones required for successful movement from program admittance all the way through to licensure application. </a:t>
            </a:r>
            <a:endParaRPr/>
          </a:p>
          <a:p>
            <a:pPr marL="0" lvl="0" indent="0" algn="l" rtl="0">
              <a:lnSpc>
                <a:spcPct val="115000"/>
              </a:lnSpc>
              <a:spcBef>
                <a:spcPts val="0"/>
              </a:spcBef>
              <a:spcAft>
                <a:spcPts val="0"/>
              </a:spcAft>
              <a:buNone/>
            </a:pPr>
            <a:r>
              <a:rPr lang="en"/>
              <a:t>The professional mentor is a full-time education faculty member who establishes a relationship focusing on our unit’s conceptual framework of compassion, competence, and commitment as a profession. </a:t>
            </a:r>
            <a:endParaRPr/>
          </a:p>
          <a:p>
            <a:pPr marL="0" lvl="0" indent="0" algn="l" rtl="0">
              <a:lnSpc>
                <a:spcPct val="115000"/>
              </a:lnSpc>
              <a:spcBef>
                <a:spcPts val="0"/>
              </a:spcBef>
              <a:spcAft>
                <a:spcPts val="0"/>
              </a:spcAft>
              <a:buNone/>
            </a:pPr>
            <a:r>
              <a:rPr lang="en" b="1"/>
              <a:t>Krishana.</a:t>
            </a:r>
            <a:r>
              <a:rPr lang="en"/>
              <a:t> Classroom situations. Pros and Cons MCE/ELIS. Mock interviewing. </a:t>
            </a:r>
            <a:endParaRPr/>
          </a:p>
        </p:txBody>
      </p:sp>
    </p:spTree>
    <p:extLst>
      <p:ext uri="{BB962C8B-B14F-4D97-AF65-F5344CB8AC3E}">
        <p14:creationId xmlns:p14="http://schemas.microsoft.com/office/powerpoint/2010/main" val="105561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53d021d3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53d021d3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Kenna &amp; Krishana</a:t>
            </a:r>
            <a:endParaRPr b="1"/>
          </a:p>
          <a:p>
            <a:pPr marL="0" lvl="0" indent="0" algn="l" rtl="0">
              <a:spcBef>
                <a:spcPts val="0"/>
              </a:spcBef>
              <a:spcAft>
                <a:spcPts val="0"/>
              </a:spcAft>
              <a:buNone/>
            </a:pPr>
            <a:r>
              <a:rPr lang="en"/>
              <a:t>In a nutshell, </a:t>
            </a:r>
            <a:endParaRPr/>
          </a:p>
          <a:p>
            <a:pPr marL="0" lvl="0" indent="0" algn="l" rtl="0">
              <a:spcBef>
                <a:spcPts val="0"/>
              </a:spcBef>
              <a:spcAft>
                <a:spcPts val="0"/>
              </a:spcAft>
              <a:buNone/>
            </a:pPr>
            <a:r>
              <a:rPr lang="en" b="1"/>
              <a:t>Kenna </a:t>
            </a:r>
            <a:r>
              <a:rPr lang="en"/>
              <a:t>- Standardized scripted protocol for study tips, gates progressions, licensure application, etc...</a:t>
            </a:r>
            <a:endParaRPr/>
          </a:p>
          <a:p>
            <a:pPr marL="0" lvl="0" indent="0" algn="l" rtl="0">
              <a:spcBef>
                <a:spcPts val="0"/>
              </a:spcBef>
              <a:spcAft>
                <a:spcPts val="0"/>
              </a:spcAft>
              <a:buNone/>
            </a:pPr>
            <a:r>
              <a:rPr lang="en" b="1"/>
              <a:t>Krishana </a:t>
            </a:r>
            <a:r>
              <a:rPr lang="en"/>
              <a:t>- personal application, tailoring standardized info into a personalized approach. Because I have fewer students than Kenna. She sees all our MCE and P-5/IS students.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17942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42d7082c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42d7082c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55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53d021d3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53d021d3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Krishana &amp; Kenna.</a:t>
            </a:r>
            <a:endParaRPr b="1"/>
          </a:p>
          <a:p>
            <a:pPr marL="0" lvl="0" indent="0" algn="l" rtl="0">
              <a:spcBef>
                <a:spcPts val="0"/>
              </a:spcBef>
              <a:spcAft>
                <a:spcPts val="0"/>
              </a:spcAft>
              <a:buNone/>
            </a:pPr>
            <a:r>
              <a:rPr lang="en" b="1"/>
              <a:t>Kenna </a:t>
            </a:r>
            <a:r>
              <a:rPr lang="en"/>
              <a:t>- shares all that is being tracked for each student</a:t>
            </a:r>
            <a:endParaRPr/>
          </a:p>
          <a:p>
            <a:pPr marL="0" lvl="0" indent="0" algn="l" rtl="0">
              <a:spcBef>
                <a:spcPts val="0"/>
              </a:spcBef>
              <a:spcAft>
                <a:spcPts val="0"/>
              </a:spcAft>
              <a:buNone/>
            </a:pPr>
            <a:r>
              <a:rPr lang="en" b="1"/>
              <a:t>Krishana </a:t>
            </a:r>
            <a:r>
              <a:rPr lang="en"/>
              <a:t>- how issues can come back into the classroom setting</a:t>
            </a:r>
            <a:endParaRPr/>
          </a:p>
          <a:p>
            <a:pPr marL="0" lvl="0" indent="0" algn="l" rtl="0">
              <a:spcBef>
                <a:spcPts val="0"/>
              </a:spcBef>
              <a:spcAft>
                <a:spcPts val="0"/>
              </a:spcAft>
              <a:buNone/>
            </a:pPr>
            <a:r>
              <a:rPr lang="en"/>
              <a:t>Management, presenting, planning, professionalism (punctuality, communication), </a:t>
            </a:r>
            <a:endParaRPr sz="1800"/>
          </a:p>
          <a:p>
            <a:pPr marL="0" lvl="0" indent="0" algn="l" rtl="0">
              <a:lnSpc>
                <a:spcPct val="115000"/>
              </a:lnSpc>
              <a:spcBef>
                <a:spcPts val="0"/>
              </a:spcBef>
              <a:spcAft>
                <a:spcPts val="0"/>
              </a:spcAft>
              <a:buNone/>
            </a:pPr>
            <a:r>
              <a:rPr lang="en" sz="1200"/>
              <a:t>Reminders, follow-ups (each other &amp; students)</a:t>
            </a:r>
            <a:endParaRPr sz="1200"/>
          </a:p>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812520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53d021d3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53d021d3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Krishana </a:t>
            </a:r>
            <a:endParaRPr b="1"/>
          </a:p>
          <a:p>
            <a:pPr marL="0" lvl="0" indent="0" algn="l" rtl="0">
              <a:spcBef>
                <a:spcPts val="0"/>
              </a:spcBef>
              <a:spcAft>
                <a:spcPts val="0"/>
              </a:spcAft>
              <a:buNone/>
            </a:pPr>
            <a:r>
              <a:rPr lang="en" b="1"/>
              <a:t>Kenna final bullet</a:t>
            </a:r>
            <a:endParaRPr b="1"/>
          </a:p>
          <a:p>
            <a:pPr marL="0" lvl="0" indent="0" algn="l" rtl="0">
              <a:lnSpc>
                <a:spcPct val="115000"/>
              </a:lnSpc>
              <a:spcBef>
                <a:spcPts val="0"/>
              </a:spcBef>
              <a:spcAft>
                <a:spcPts val="0"/>
              </a:spcAft>
              <a:buNone/>
            </a:pPr>
            <a:r>
              <a:rPr lang="en"/>
              <a:t>Consistently Tweaking </a:t>
            </a:r>
            <a:endParaRPr b="1"/>
          </a:p>
          <a:p>
            <a:pPr marL="0" lvl="0" indent="0" algn="l" rtl="0">
              <a:spcBef>
                <a:spcPts val="0"/>
              </a:spcBef>
              <a:spcAft>
                <a:spcPts val="0"/>
              </a:spcAft>
              <a:buNone/>
            </a:pPr>
            <a:r>
              <a:rPr lang="en"/>
              <a:t>Shifting to a more Proactive approach(used to be called intrusive advising). (p. 137)</a:t>
            </a:r>
            <a:endParaRPr/>
          </a:p>
          <a:p>
            <a:pPr marL="0" lvl="0" indent="0" algn="l" rtl="0">
              <a:spcBef>
                <a:spcPts val="0"/>
              </a:spcBef>
              <a:spcAft>
                <a:spcPts val="0"/>
              </a:spcAft>
              <a:buNone/>
            </a:pPr>
            <a:r>
              <a:rPr lang="en"/>
              <a:t>	Counseling out of the program; avoidance behaviors; delayed in the program</a:t>
            </a:r>
            <a:endParaRPr/>
          </a:p>
          <a:p>
            <a:pPr marL="0" lvl="0" indent="0" algn="l" rtl="0">
              <a:spcBef>
                <a:spcPts val="0"/>
              </a:spcBef>
              <a:spcAft>
                <a:spcPts val="0"/>
              </a:spcAft>
              <a:buNone/>
            </a:pPr>
            <a:r>
              <a:rPr lang="en"/>
              <a:t>Appreciative Advising p. 85-88 - dreaming with students; help them get comfortable with their program; design goals. </a:t>
            </a:r>
            <a:endParaRPr/>
          </a:p>
          <a:p>
            <a:pPr marL="0" lvl="0" indent="0" algn="l" rtl="0">
              <a:lnSpc>
                <a:spcPct val="115000"/>
              </a:lnSpc>
              <a:spcBef>
                <a:spcPts val="0"/>
              </a:spcBef>
              <a:spcAft>
                <a:spcPts val="0"/>
              </a:spcAft>
              <a:buNone/>
            </a:pPr>
            <a:r>
              <a:rPr lang="en"/>
              <a:t>NSI -  this year’s freshmen class,  lower ACT, and mentorship improvements. </a:t>
            </a:r>
            <a:endParaRPr/>
          </a:p>
          <a:p>
            <a:pPr marL="0" lvl="0" indent="0" algn="l" rtl="0">
              <a:lnSpc>
                <a:spcPct val="115000"/>
              </a:lnSpc>
              <a:spcBef>
                <a:spcPts val="0"/>
              </a:spcBef>
              <a:spcAft>
                <a:spcPts val="0"/>
              </a:spcAft>
              <a:buNone/>
            </a:pPr>
            <a:r>
              <a:rPr lang="en"/>
              <a:t>Individualized faculty member meetings - contact info other than just email (REMIND),, </a:t>
            </a:r>
            <a:endParaRPr/>
          </a:p>
          <a:p>
            <a:pPr marL="0" lvl="0" indent="0" algn="l" rtl="0">
              <a:lnSpc>
                <a:spcPct val="115000"/>
              </a:lnSpc>
              <a:spcBef>
                <a:spcPts val="0"/>
              </a:spcBef>
              <a:spcAft>
                <a:spcPts val="0"/>
              </a:spcAft>
              <a:buNone/>
            </a:pPr>
            <a:r>
              <a:rPr lang="en"/>
              <a:t>Dr. McGuire’s Work- study location, (CHECK FOR DEPT PPT), introductions to advisor already done </a:t>
            </a:r>
            <a:endParaRPr/>
          </a:p>
          <a:p>
            <a:pPr marL="0" lvl="0" indent="0" algn="l" rtl="0">
              <a:lnSpc>
                <a:spcPct val="115000"/>
              </a:lnSpc>
              <a:spcBef>
                <a:spcPts val="0"/>
              </a:spcBef>
              <a:spcAft>
                <a:spcPts val="0"/>
              </a:spcAft>
              <a:buNone/>
            </a:pPr>
            <a:r>
              <a:rPr lang="en" b="1"/>
              <a:t>Kenna </a:t>
            </a:r>
            <a:r>
              <a:rPr lang="en"/>
              <a:t>- doing four year plan earlier - FA freshmen instead of SP;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61516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53d021d3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53d021d3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Kenna &amp; Krishana</a:t>
            </a:r>
            <a:endParaRPr b="1">
              <a:solidFill>
                <a:schemeClr val="dk1"/>
              </a:solidFill>
            </a:endParaRPr>
          </a:p>
          <a:p>
            <a:pPr marL="0" lvl="0" indent="0" algn="l" rtl="0">
              <a:lnSpc>
                <a:spcPct val="115000"/>
              </a:lnSpc>
              <a:spcBef>
                <a:spcPts val="0"/>
              </a:spcBef>
              <a:spcAft>
                <a:spcPts val="0"/>
              </a:spcAft>
              <a:buNone/>
            </a:pPr>
            <a:r>
              <a:rPr lang="en">
                <a:solidFill>
                  <a:schemeClr val="dk1"/>
                </a:solidFill>
              </a:rPr>
              <a:t>Hopefully, retention</a:t>
            </a:r>
            <a:endParaRPr>
              <a:solidFill>
                <a:schemeClr val="dk1"/>
              </a:solidFill>
            </a:endParaRPr>
          </a:p>
          <a:p>
            <a:pPr marL="0" lvl="0" indent="0" algn="l" rtl="0">
              <a:lnSpc>
                <a:spcPct val="115000"/>
              </a:lnSpc>
              <a:spcBef>
                <a:spcPts val="0"/>
              </a:spcBef>
              <a:spcAft>
                <a:spcPts val="0"/>
              </a:spcAft>
              <a:buNone/>
            </a:pPr>
            <a:r>
              <a:rPr lang="en">
                <a:solidFill>
                  <a:schemeClr val="dk1"/>
                </a:solidFill>
              </a:rPr>
              <a:t>candidates hear hard news from two voices and receive moral support as well as come at it from multiple perspectives </a:t>
            </a:r>
            <a:endParaRPr>
              <a:solidFill>
                <a:schemeClr val="dk1"/>
              </a:solidFill>
            </a:endParaRPr>
          </a:p>
          <a:p>
            <a:pPr marL="0" lvl="0" indent="0" algn="l" rtl="0">
              <a:lnSpc>
                <a:spcPct val="115000"/>
              </a:lnSpc>
              <a:spcBef>
                <a:spcPts val="0"/>
              </a:spcBef>
              <a:spcAft>
                <a:spcPts val="0"/>
              </a:spcAft>
              <a:buNone/>
            </a:pPr>
            <a:r>
              <a:rPr lang="en">
                <a:solidFill>
                  <a:schemeClr val="dk1"/>
                </a:solidFill>
              </a:rPr>
              <a:t>Coursework &amp; classroom prep </a:t>
            </a:r>
            <a:endParaRPr>
              <a:solidFill>
                <a:schemeClr val="dk1"/>
              </a:solidFill>
            </a:endParaRPr>
          </a:p>
          <a:p>
            <a:pPr marL="0" lvl="0" indent="0" algn="l" rtl="0">
              <a:lnSpc>
                <a:spcPct val="115000"/>
              </a:lnSpc>
              <a:spcBef>
                <a:spcPts val="0"/>
              </a:spcBef>
              <a:spcAft>
                <a:spcPts val="0"/>
              </a:spcAft>
              <a:buNone/>
            </a:pPr>
            <a:r>
              <a:rPr lang="en">
                <a:solidFill>
                  <a:schemeClr val="dk1"/>
                </a:solidFill>
              </a:rPr>
              <a:t>black and white schedule mathing out of time and program requirements</a:t>
            </a:r>
            <a:endParaRPr>
              <a:solidFill>
                <a:schemeClr val="dk1"/>
              </a:solidFill>
            </a:endParaRPr>
          </a:p>
          <a:p>
            <a:pPr marL="0" lvl="0" indent="0" algn="l" rtl="0">
              <a:lnSpc>
                <a:spcPct val="115000"/>
              </a:lnSpc>
              <a:spcBef>
                <a:spcPts val="0"/>
              </a:spcBef>
              <a:spcAft>
                <a:spcPts val="0"/>
              </a:spcAft>
              <a:buNone/>
            </a:pPr>
            <a:r>
              <a:rPr lang="en">
                <a:solidFill>
                  <a:schemeClr val="dk1"/>
                </a:solidFill>
              </a:rPr>
              <a:t>nurturing new freshmen - - they are more willing to ask questions, guidance, advice = better prepared</a:t>
            </a:r>
            <a:endParaRPr>
              <a:solidFill>
                <a:schemeClr val="dk1"/>
              </a:solidFill>
            </a:endParaRPr>
          </a:p>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1504944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7a702e23f3d963b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7a702e23f3d963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t>Q &amp; A slide with talking point questions to get them thinking about starting up in their own setting - what is a way you see this being advantageous to your program? What are things your program has done that are successful for advising? </a:t>
            </a:r>
            <a:endParaRPr sz="1000"/>
          </a:p>
        </p:txBody>
      </p:sp>
    </p:spTree>
    <p:extLst>
      <p:ext uri="{BB962C8B-B14F-4D97-AF65-F5344CB8AC3E}">
        <p14:creationId xmlns:p14="http://schemas.microsoft.com/office/powerpoint/2010/main" val="4232035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53d021d3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53d021d3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25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7a702e23f3d963b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7a702e23f3d963b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689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7a702e23f3d963b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7a702e23f3d963b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7996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53d021d3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53d021d3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Kenna</a:t>
            </a:r>
            <a:r>
              <a:rPr lang="en"/>
              <a:t>. We know advising students is a huge job. Students have lots of questions, concerns, and needs that we do our best to meet. We all desire to implement a strong model for the betterment of our students and our programs. </a:t>
            </a:r>
            <a:endParaRPr/>
          </a:p>
        </p:txBody>
      </p:sp>
    </p:spTree>
    <p:extLst>
      <p:ext uri="{BB962C8B-B14F-4D97-AF65-F5344CB8AC3E}">
        <p14:creationId xmlns:p14="http://schemas.microsoft.com/office/powerpoint/2010/main" val="429148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53d021d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53d021d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Krishana</a:t>
            </a:r>
            <a:r>
              <a:rPr lang="en"/>
              <a:t>. So today, we are going to share our journey to the dual advisorship model with the hopes of giving you new ideas, insight, and/or tools you can use to help strengthen your advising process. At the end, we have built in time for sharing so that we can all reflect on our current advising practices and then hear about practices we are doing at our different locations. </a:t>
            </a:r>
            <a:endParaRPr/>
          </a:p>
        </p:txBody>
      </p:sp>
    </p:spTree>
    <p:extLst>
      <p:ext uri="{BB962C8B-B14F-4D97-AF65-F5344CB8AC3E}">
        <p14:creationId xmlns:p14="http://schemas.microsoft.com/office/powerpoint/2010/main" val="325912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7a702e23f3d963b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7a702e23f3d963b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Kenna</a:t>
            </a:r>
            <a:r>
              <a:rPr lang="en"/>
              <a:t>. Double work - multiple professors encountering same issues and wasting time researching not knowing someone else resolved. </a:t>
            </a:r>
            <a:endParaRPr/>
          </a:p>
          <a:p>
            <a:pPr marL="0" lvl="0" indent="0" algn="l" rtl="0">
              <a:lnSpc>
                <a:spcPct val="115000"/>
              </a:lnSpc>
              <a:spcBef>
                <a:spcPts val="0"/>
              </a:spcBef>
              <a:spcAft>
                <a:spcPts val="1600"/>
              </a:spcAft>
              <a:buNone/>
            </a:pPr>
            <a:r>
              <a:rPr lang="en"/>
              <a:t>Faculty advisors not able to mentor bc time used on schedules instead of student.</a:t>
            </a:r>
            <a:endParaRPr/>
          </a:p>
        </p:txBody>
      </p:sp>
    </p:spTree>
    <p:extLst>
      <p:ext uri="{BB962C8B-B14F-4D97-AF65-F5344CB8AC3E}">
        <p14:creationId xmlns:p14="http://schemas.microsoft.com/office/powerpoint/2010/main" val="2309013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53d021d3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53d021d3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Krishana</a:t>
            </a:r>
            <a:r>
              <a:rPr lang="en"/>
              <a:t>. We also recognized this as an accreditation issue. Advising and retention of appropriate teacher candidates is a shared concern across universities as it relates to CAEP Standard 3.4 </a:t>
            </a:r>
            <a:r>
              <a:rPr lang="en" i="1"/>
              <a:t>The provider creates criteria for program progression and </a:t>
            </a:r>
            <a:r>
              <a:rPr lang="en" i="1" u="sng"/>
              <a:t>monitors candidates’ advancement from admissions through completion.</a:t>
            </a:r>
            <a:r>
              <a:rPr lang="en" i="1"/>
              <a:t>..</a:t>
            </a:r>
            <a:r>
              <a:rPr lang="en"/>
              <a:t>.  </a:t>
            </a:r>
            <a:endParaRPr/>
          </a:p>
        </p:txBody>
      </p:sp>
    </p:spTree>
    <p:extLst>
      <p:ext uri="{BB962C8B-B14F-4D97-AF65-F5344CB8AC3E}">
        <p14:creationId xmlns:p14="http://schemas.microsoft.com/office/powerpoint/2010/main" val="420597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53d021d3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53d021d3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Kenna</a:t>
            </a:r>
            <a:r>
              <a:rPr lang="en"/>
              <a:t>.</a:t>
            </a:r>
            <a:endParaRPr/>
          </a:p>
          <a:p>
            <a:pPr marL="0" lvl="0" indent="0" algn="l" rtl="0">
              <a:spcBef>
                <a:spcPts val="0"/>
              </a:spcBef>
              <a:spcAft>
                <a:spcPts val="0"/>
              </a:spcAft>
              <a:buNone/>
            </a:pPr>
            <a:r>
              <a:rPr lang="en"/>
              <a:t>We reflect on our process regularly to make changes, tweaks, and overall improvements. </a:t>
            </a:r>
            <a:endParaRPr/>
          </a:p>
          <a:p>
            <a:pPr marL="0" lvl="0" indent="0" algn="l" rtl="0">
              <a:lnSpc>
                <a:spcPct val="115000"/>
              </a:lnSpc>
              <a:spcBef>
                <a:spcPts val="0"/>
              </a:spcBef>
              <a:spcAft>
                <a:spcPts val="0"/>
              </a:spcAft>
              <a:buNone/>
            </a:pPr>
            <a:r>
              <a:rPr lang="en" sz="1250" i="1">
                <a:highlight>
                  <a:srgbClr val="FFFFFF"/>
                </a:highlight>
              </a:rPr>
              <a:t>The</a:t>
            </a:r>
            <a:r>
              <a:rPr lang="en" sz="1250" b="1" i="1">
                <a:highlight>
                  <a:srgbClr val="FFFFFF"/>
                </a:highlight>
              </a:rPr>
              <a:t> Conceptual </a:t>
            </a:r>
            <a:r>
              <a:rPr lang="en" sz="1250" i="1">
                <a:highlight>
                  <a:srgbClr val="FFFFFF"/>
                </a:highlight>
              </a:rPr>
              <a:t>component provides the context for the delivery of academic advising.  It covers the ideas</a:t>
            </a:r>
            <a:endParaRPr sz="1250" i="1">
              <a:highlight>
                <a:srgbClr val="FFFFFF"/>
              </a:highlight>
            </a:endParaRPr>
          </a:p>
          <a:p>
            <a:pPr marL="0" lvl="0" indent="0" algn="l" rtl="0">
              <a:lnSpc>
                <a:spcPct val="115000"/>
              </a:lnSpc>
              <a:spcBef>
                <a:spcPts val="0"/>
              </a:spcBef>
              <a:spcAft>
                <a:spcPts val="0"/>
              </a:spcAft>
              <a:buNone/>
            </a:pPr>
            <a:r>
              <a:rPr lang="en" sz="1250" i="1">
                <a:highlight>
                  <a:srgbClr val="FFFFFF"/>
                </a:highlight>
              </a:rPr>
              <a:t>and theories that advisors must understand to effectively advise their students.</a:t>
            </a:r>
            <a:endParaRPr sz="1250" i="1">
              <a:highlight>
                <a:srgbClr val="FFFFFF"/>
              </a:highlight>
            </a:endParaRPr>
          </a:p>
          <a:p>
            <a:pPr marL="0" lvl="0" indent="0" algn="l" rtl="0">
              <a:lnSpc>
                <a:spcPct val="115000"/>
              </a:lnSpc>
              <a:spcBef>
                <a:spcPts val="0"/>
              </a:spcBef>
              <a:spcAft>
                <a:spcPts val="0"/>
              </a:spcAft>
              <a:buNone/>
            </a:pPr>
            <a:r>
              <a:rPr lang="en" sz="1250" i="1">
                <a:highlight>
                  <a:srgbClr val="FFFFFF"/>
                </a:highlight>
              </a:rPr>
              <a:t>• The </a:t>
            </a:r>
            <a:r>
              <a:rPr lang="en" sz="1250" b="1" i="1">
                <a:highlight>
                  <a:srgbClr val="FFFFFF"/>
                </a:highlight>
              </a:rPr>
              <a:t>Informational</a:t>
            </a:r>
            <a:r>
              <a:rPr lang="en" sz="1250" i="1">
                <a:highlight>
                  <a:srgbClr val="FFFFFF"/>
                </a:highlight>
              </a:rPr>
              <a:t> component provides the substance of academic advising.  It covers the knowledge advisors</a:t>
            </a:r>
            <a:endParaRPr sz="1250" i="1">
              <a:highlight>
                <a:srgbClr val="FFFFFF"/>
              </a:highlight>
            </a:endParaRPr>
          </a:p>
          <a:p>
            <a:pPr marL="0" lvl="0" indent="0" algn="l" rtl="0">
              <a:lnSpc>
                <a:spcPct val="115000"/>
              </a:lnSpc>
              <a:spcBef>
                <a:spcPts val="0"/>
              </a:spcBef>
              <a:spcAft>
                <a:spcPts val="0"/>
              </a:spcAft>
              <a:buNone/>
            </a:pPr>
            <a:r>
              <a:rPr lang="en" sz="1250" i="1">
                <a:highlight>
                  <a:srgbClr val="FFFFFF"/>
                </a:highlight>
              </a:rPr>
              <a:t>must gain to be able to guide the students at their institution.</a:t>
            </a:r>
            <a:endParaRPr sz="1250" i="1">
              <a:highlight>
                <a:srgbClr val="FFFFFF"/>
              </a:highlight>
            </a:endParaRPr>
          </a:p>
          <a:p>
            <a:pPr marL="0" lvl="0" indent="0" algn="l" rtl="0">
              <a:lnSpc>
                <a:spcPct val="115000"/>
              </a:lnSpc>
              <a:spcBef>
                <a:spcPts val="0"/>
              </a:spcBef>
              <a:spcAft>
                <a:spcPts val="0"/>
              </a:spcAft>
              <a:buNone/>
            </a:pPr>
            <a:r>
              <a:rPr lang="en" sz="1250" i="1">
                <a:highlight>
                  <a:srgbClr val="FFFFFF"/>
                </a:highlight>
              </a:rPr>
              <a:t>• The </a:t>
            </a:r>
            <a:r>
              <a:rPr lang="en" sz="1250" b="1" i="1">
                <a:highlight>
                  <a:srgbClr val="FFFFFF"/>
                </a:highlight>
              </a:rPr>
              <a:t>Relational</a:t>
            </a:r>
            <a:r>
              <a:rPr lang="en" sz="1250" i="1">
                <a:highlight>
                  <a:srgbClr val="FFFFFF"/>
                </a:highlight>
              </a:rPr>
              <a:t> component provides the skills that enable academic advisors to convey the concepts and</a:t>
            </a:r>
            <a:endParaRPr sz="1250" i="1">
              <a:highlight>
                <a:srgbClr val="FFFFFF"/>
              </a:highlight>
            </a:endParaRPr>
          </a:p>
          <a:p>
            <a:pPr marL="0" lvl="0" indent="0" algn="l" rtl="0">
              <a:lnSpc>
                <a:spcPct val="115000"/>
              </a:lnSpc>
              <a:spcBef>
                <a:spcPts val="0"/>
              </a:spcBef>
              <a:spcAft>
                <a:spcPts val="0"/>
              </a:spcAft>
              <a:buNone/>
            </a:pPr>
            <a:r>
              <a:rPr lang="en" sz="1250" i="1">
                <a:highlight>
                  <a:srgbClr val="FFFFFF"/>
                </a:highlight>
              </a:rPr>
              <a:t>information from the other two components to their advisees</a:t>
            </a:r>
            <a:endParaRPr sz="1250" i="1">
              <a:highlight>
                <a:srgbClr val="FFFFFF"/>
              </a:highlight>
            </a:endParaRPr>
          </a:p>
          <a:p>
            <a:pPr marL="0" lvl="0" indent="0" algn="l" rtl="0">
              <a:spcBef>
                <a:spcPts val="0"/>
              </a:spcBef>
              <a:spcAft>
                <a:spcPts val="0"/>
              </a:spcAft>
              <a:buNone/>
            </a:pPr>
            <a:endParaRPr i="1"/>
          </a:p>
          <a:p>
            <a:pPr marL="0" lvl="0" indent="0" algn="l" rtl="0">
              <a:spcBef>
                <a:spcPts val="0"/>
              </a:spcBef>
              <a:spcAft>
                <a:spcPts val="0"/>
              </a:spcAft>
              <a:buNone/>
            </a:pPr>
            <a:r>
              <a:rPr lang="en"/>
              <a:t>Image Source: </a:t>
            </a:r>
            <a:r>
              <a:rPr lang="en" u="sng">
                <a:solidFill>
                  <a:schemeClr val="hlink"/>
                </a:solidFill>
                <a:hlinkClick r:id="rId3"/>
              </a:rPr>
              <a:t>https://nacada.ksu.edu/Portals/0/Resources/documents/Core%20Competencies%20BASIC%20Flyer%20%28update%205-10-17%29.pdf</a:t>
            </a:r>
            <a:r>
              <a:rPr lang="en"/>
              <a:t> </a:t>
            </a:r>
            <a:endParaRPr/>
          </a:p>
        </p:txBody>
      </p:sp>
    </p:spTree>
    <p:extLst>
      <p:ext uri="{BB962C8B-B14F-4D97-AF65-F5344CB8AC3E}">
        <p14:creationId xmlns:p14="http://schemas.microsoft.com/office/powerpoint/2010/main" val="353877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53d021d3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53d021d3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Kenna</a:t>
            </a:r>
            <a:r>
              <a:rPr lang="en"/>
              <a:t>.  Appreciative Advising p. 85-88 - dreaming with students; help them get comfortable with their program; designing goals. </a:t>
            </a:r>
            <a:endParaRPr/>
          </a:p>
          <a:p>
            <a:pPr marL="0" lvl="0" indent="0" algn="l" rtl="0">
              <a:spcBef>
                <a:spcPts val="0"/>
              </a:spcBef>
              <a:spcAft>
                <a:spcPts val="0"/>
              </a:spcAft>
              <a:buNone/>
            </a:pPr>
            <a:r>
              <a:rPr lang="en"/>
              <a:t>The bumpy part was the relationship with the faculty mentor.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00433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kenna.williams@mvnu.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mailto:kwhite@mvnu.ed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3600">
                <a:solidFill>
                  <a:srgbClr val="FFFFFF"/>
                </a:solidFill>
              </a:rPr>
              <a:t>Supporting Preservice Teachers Through the Process of Dual Advising </a:t>
            </a:r>
            <a:endParaRPr sz="3600">
              <a:solidFill>
                <a:srgbClr val="FFFFFF"/>
              </a:solidFill>
            </a:endParaRPr>
          </a:p>
          <a:p>
            <a:pPr marL="0" lvl="0" indent="0" algn="ctr" rtl="0">
              <a:lnSpc>
                <a:spcPct val="115000"/>
              </a:lnSpc>
              <a:spcBef>
                <a:spcPts val="0"/>
              </a:spcBef>
              <a:spcAft>
                <a:spcPts val="0"/>
              </a:spcAft>
              <a:buNone/>
            </a:pPr>
            <a:r>
              <a:rPr lang="en" sz="3600">
                <a:solidFill>
                  <a:srgbClr val="FFFFFF"/>
                </a:solidFill>
              </a:rPr>
              <a:t>and Mentoring</a:t>
            </a:r>
            <a:endParaRPr sz="3600">
              <a:solidFill>
                <a:srgbClr val="FFFFFF"/>
              </a:solidFill>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Mount Vernon Nazarene University</a:t>
            </a:r>
            <a:endParaRPr/>
          </a:p>
          <a:p>
            <a:pPr marL="0" lvl="0" indent="0" algn="ctr" rtl="0">
              <a:spcBef>
                <a:spcPts val="0"/>
              </a:spcBef>
              <a:spcAft>
                <a:spcPts val="0"/>
              </a:spcAft>
              <a:buNone/>
            </a:pPr>
            <a:r>
              <a:rPr lang="en"/>
              <a:t>Fall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2"/>
          <p:cNvPicPr preferRelativeResize="0"/>
          <p:nvPr/>
        </p:nvPicPr>
        <p:blipFill>
          <a:blip r:embed="rId3">
            <a:alphaModFix/>
          </a:blip>
          <a:stretch>
            <a:fillRect/>
          </a:stretch>
        </p:blipFill>
        <p:spPr>
          <a:xfrm>
            <a:off x="461788" y="94000"/>
            <a:ext cx="8220425" cy="4973200"/>
          </a:xfrm>
          <a:prstGeom prst="rect">
            <a:avLst/>
          </a:prstGeom>
          <a:noFill/>
          <a:ln>
            <a:noFill/>
          </a:ln>
        </p:spPr>
      </p:pic>
      <p:sp>
        <p:nvSpPr>
          <p:cNvPr id="111" name="Google Shape;111;p22"/>
          <p:cNvSpPr txBox="1">
            <a:spLocks noGrp="1"/>
          </p:cNvSpPr>
          <p:nvPr>
            <p:ph type="subTitle" idx="1"/>
          </p:nvPr>
        </p:nvSpPr>
        <p:spPr>
          <a:xfrm>
            <a:off x="1111350" y="1307875"/>
            <a:ext cx="2807400" cy="337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 sz="1800">
                <a:solidFill>
                  <a:srgbClr val="000000"/>
                </a:solidFill>
              </a:rPr>
              <a:t>CCP</a:t>
            </a:r>
            <a:endParaRPr sz="1800">
              <a:solidFill>
                <a:srgbClr val="000000"/>
              </a:solidFill>
            </a:endParaRPr>
          </a:p>
          <a:p>
            <a:pPr marL="0" lvl="0" indent="0" algn="l" rtl="0">
              <a:spcBef>
                <a:spcPts val="0"/>
              </a:spcBef>
              <a:spcAft>
                <a:spcPts val="0"/>
              </a:spcAft>
              <a:buNone/>
            </a:pPr>
            <a:r>
              <a:rPr lang="en" sz="1800">
                <a:solidFill>
                  <a:srgbClr val="000000"/>
                </a:solidFill>
              </a:rPr>
              <a:t>Transfer Students</a:t>
            </a:r>
            <a:endParaRPr sz="1800">
              <a:solidFill>
                <a:srgbClr val="000000"/>
              </a:solidFill>
            </a:endParaRPr>
          </a:p>
          <a:p>
            <a:pPr marL="0" lvl="0" indent="0" algn="l" rtl="0">
              <a:spcBef>
                <a:spcPts val="0"/>
              </a:spcBef>
              <a:spcAft>
                <a:spcPts val="0"/>
              </a:spcAft>
              <a:buNone/>
            </a:pPr>
            <a:r>
              <a:rPr lang="en" sz="1800">
                <a:solidFill>
                  <a:srgbClr val="000000"/>
                </a:solidFill>
              </a:rPr>
              <a:t>Course sequence</a:t>
            </a:r>
            <a:endParaRPr sz="1800">
              <a:solidFill>
                <a:srgbClr val="000000"/>
              </a:solidFill>
            </a:endParaRPr>
          </a:p>
          <a:p>
            <a:pPr marL="0" lvl="0" indent="0" algn="l" rtl="0">
              <a:spcBef>
                <a:spcPts val="0"/>
              </a:spcBef>
              <a:spcAft>
                <a:spcPts val="0"/>
              </a:spcAft>
              <a:buNone/>
            </a:pPr>
            <a:r>
              <a:rPr lang="en" sz="1800">
                <a:solidFill>
                  <a:srgbClr val="000000"/>
                </a:solidFill>
              </a:rPr>
              <a:t>Meet gate requirements</a:t>
            </a:r>
            <a:endParaRPr sz="1800">
              <a:solidFill>
                <a:srgbClr val="000000"/>
              </a:solidFill>
            </a:endParaRPr>
          </a:p>
          <a:p>
            <a:pPr marL="0" lvl="0" indent="0" algn="l" rtl="0">
              <a:spcBef>
                <a:spcPts val="0"/>
              </a:spcBef>
              <a:spcAft>
                <a:spcPts val="0"/>
              </a:spcAft>
              <a:buNone/>
            </a:pPr>
            <a:r>
              <a:rPr lang="en" sz="1800">
                <a:solidFill>
                  <a:srgbClr val="000000"/>
                </a:solidFill>
              </a:rPr>
              <a:t>Tracking standardized </a:t>
            </a:r>
            <a:endParaRPr sz="1800">
              <a:solidFill>
                <a:srgbClr val="000000"/>
              </a:solidFill>
            </a:endParaRPr>
          </a:p>
          <a:p>
            <a:pPr marL="0" lvl="0" indent="0" algn="l" rtl="0">
              <a:spcBef>
                <a:spcPts val="0"/>
              </a:spcBef>
              <a:spcAft>
                <a:spcPts val="0"/>
              </a:spcAft>
              <a:buNone/>
            </a:pPr>
            <a:r>
              <a:rPr lang="en" sz="1800">
                <a:solidFill>
                  <a:srgbClr val="000000"/>
                </a:solidFill>
              </a:rPr>
              <a:t>assessments</a:t>
            </a:r>
            <a:endParaRPr sz="1800">
              <a:solidFill>
                <a:srgbClr val="000000"/>
              </a:solidFill>
            </a:endParaRPr>
          </a:p>
          <a:p>
            <a:pPr marL="0" lvl="0" indent="0" algn="l" rtl="0">
              <a:spcBef>
                <a:spcPts val="0"/>
              </a:spcBef>
              <a:spcAft>
                <a:spcPts val="0"/>
              </a:spcAft>
              <a:buNone/>
            </a:pPr>
            <a:r>
              <a:rPr lang="en" sz="1800">
                <a:solidFill>
                  <a:srgbClr val="000000"/>
                </a:solidFill>
              </a:rPr>
              <a:t>Final audit for licensure</a:t>
            </a:r>
            <a:r>
              <a:rPr lang="en" sz="2200">
                <a:solidFill>
                  <a:srgbClr val="000000"/>
                </a:solidFill>
              </a:rPr>
              <a:t> </a:t>
            </a:r>
            <a:endParaRPr sz="2200">
              <a:solidFill>
                <a:srgbClr val="000000"/>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2" name="Google Shape;112;p22"/>
          <p:cNvSpPr txBox="1"/>
          <p:nvPr/>
        </p:nvSpPr>
        <p:spPr>
          <a:xfrm>
            <a:off x="461800" y="126850"/>
            <a:ext cx="3582000" cy="7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Undergraduate Education Coordinator</a:t>
            </a:r>
            <a:endParaRPr sz="1800" b="1"/>
          </a:p>
          <a:p>
            <a:pPr marL="0" lvl="0" indent="0" algn="l" rtl="0">
              <a:spcBef>
                <a:spcPts val="0"/>
              </a:spcBef>
              <a:spcAft>
                <a:spcPts val="0"/>
              </a:spcAft>
              <a:buNone/>
            </a:pPr>
            <a:endParaRPr/>
          </a:p>
        </p:txBody>
      </p:sp>
      <p:sp>
        <p:nvSpPr>
          <p:cNvPr id="113" name="Google Shape;113;p22"/>
          <p:cNvSpPr txBox="1"/>
          <p:nvPr/>
        </p:nvSpPr>
        <p:spPr>
          <a:xfrm>
            <a:off x="5682200" y="94000"/>
            <a:ext cx="3000000" cy="800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t>Professional Mentor</a:t>
            </a:r>
            <a:endParaRPr sz="1800" b="1"/>
          </a:p>
        </p:txBody>
      </p:sp>
      <p:sp>
        <p:nvSpPr>
          <p:cNvPr id="114" name="Google Shape;114;p22"/>
          <p:cNvSpPr txBox="1"/>
          <p:nvPr/>
        </p:nvSpPr>
        <p:spPr>
          <a:xfrm>
            <a:off x="5682200" y="979725"/>
            <a:ext cx="2446500" cy="354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100" b="1">
              <a:solidFill>
                <a:schemeClr val="lt2"/>
              </a:solidFill>
            </a:endParaRPr>
          </a:p>
          <a:p>
            <a:pPr marL="0" lvl="0" indent="0" algn="l" rtl="0">
              <a:spcBef>
                <a:spcPts val="0"/>
              </a:spcBef>
              <a:spcAft>
                <a:spcPts val="0"/>
              </a:spcAft>
              <a:buNone/>
            </a:pPr>
            <a:endParaRPr sz="2100" b="1">
              <a:solidFill>
                <a:schemeClr val="lt2"/>
              </a:solidFill>
            </a:endParaRPr>
          </a:p>
          <a:p>
            <a:pPr marL="0" lvl="0" indent="0" algn="r" rtl="0">
              <a:spcBef>
                <a:spcPts val="0"/>
              </a:spcBef>
              <a:spcAft>
                <a:spcPts val="0"/>
              </a:spcAft>
              <a:buNone/>
            </a:pPr>
            <a:r>
              <a:rPr lang="en" sz="1800"/>
              <a:t>What does it mean to be a professional as a student?</a:t>
            </a:r>
            <a:endParaRPr sz="1800"/>
          </a:p>
          <a:p>
            <a:pPr marL="0" lvl="0" indent="0" algn="r" rtl="0">
              <a:spcBef>
                <a:spcPts val="0"/>
              </a:spcBef>
              <a:spcAft>
                <a:spcPts val="0"/>
              </a:spcAft>
              <a:buNone/>
            </a:pPr>
            <a:endParaRPr sz="1800"/>
          </a:p>
          <a:p>
            <a:pPr marL="0" lvl="0" indent="0" algn="r" rtl="0">
              <a:spcBef>
                <a:spcPts val="0"/>
              </a:spcBef>
              <a:spcAft>
                <a:spcPts val="0"/>
              </a:spcAft>
              <a:buNone/>
            </a:pPr>
            <a:r>
              <a:rPr lang="en" sz="1800"/>
              <a:t>What does it mean to be a professional as an educator?</a:t>
            </a:r>
            <a:endParaRPr sz="1800"/>
          </a:p>
          <a:p>
            <a:pPr marL="0" lvl="0" indent="0" algn="l" rtl="0">
              <a:spcBef>
                <a:spcPts val="0"/>
              </a:spcBef>
              <a:spcAft>
                <a:spcPts val="0"/>
              </a:spcAft>
              <a:buNone/>
            </a:pPr>
            <a:r>
              <a:rPr lang="en" sz="2200">
                <a:solidFill>
                  <a:schemeClr val="lt2"/>
                </a:solidFill>
              </a:rPr>
              <a:t> </a:t>
            </a:r>
            <a:r>
              <a:rPr lang="en" sz="2100">
                <a:solidFill>
                  <a:schemeClr val="lt2"/>
                </a:solidFill>
              </a:rPr>
              <a:t> </a:t>
            </a:r>
            <a:endParaRPr sz="2100">
              <a:solidFill>
                <a:schemeClr val="lt2"/>
              </a:solidFill>
            </a:endParaRPr>
          </a:p>
        </p:txBody>
      </p:sp>
      <p:sp>
        <p:nvSpPr>
          <p:cNvPr id="115" name="Google Shape;115;p22"/>
          <p:cNvSpPr txBox="1"/>
          <p:nvPr/>
        </p:nvSpPr>
        <p:spPr>
          <a:xfrm>
            <a:off x="3689225" y="1194025"/>
            <a:ext cx="1760400" cy="275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Honors?</a:t>
            </a:r>
            <a:endParaRPr sz="1600"/>
          </a:p>
          <a:p>
            <a:pPr marL="0" lvl="0" indent="0" algn="ctr" rtl="0">
              <a:spcBef>
                <a:spcPts val="0"/>
              </a:spcBef>
              <a:spcAft>
                <a:spcPts val="0"/>
              </a:spcAft>
              <a:buNone/>
            </a:pPr>
            <a:r>
              <a:rPr lang="en" sz="1600"/>
              <a:t>Minors?</a:t>
            </a:r>
            <a:endParaRPr sz="1600"/>
          </a:p>
          <a:p>
            <a:pPr marL="0" lvl="0" indent="0" algn="ctr" rtl="0">
              <a:spcBef>
                <a:spcPts val="0"/>
              </a:spcBef>
              <a:spcAft>
                <a:spcPts val="0"/>
              </a:spcAft>
              <a:buNone/>
            </a:pPr>
            <a:r>
              <a:rPr lang="en" sz="1600"/>
              <a:t>Athletics?</a:t>
            </a:r>
            <a:endParaRPr sz="1600"/>
          </a:p>
          <a:p>
            <a:pPr marL="0" lvl="0" indent="0" algn="ctr" rtl="0">
              <a:spcBef>
                <a:spcPts val="0"/>
              </a:spcBef>
              <a:spcAft>
                <a:spcPts val="0"/>
              </a:spcAft>
              <a:buNone/>
            </a:pPr>
            <a:r>
              <a:rPr lang="en" sz="1600"/>
              <a:t>Music?</a:t>
            </a:r>
            <a:endParaRPr sz="1600"/>
          </a:p>
          <a:p>
            <a:pPr marL="0" lvl="0" indent="0" algn="ctr" rtl="0">
              <a:spcBef>
                <a:spcPts val="0"/>
              </a:spcBef>
              <a:spcAft>
                <a:spcPts val="0"/>
              </a:spcAft>
              <a:buNone/>
            </a:pPr>
            <a:r>
              <a:rPr lang="en" sz="1600"/>
              <a:t>For credit?</a:t>
            </a:r>
            <a:endParaRPr sz="1600"/>
          </a:p>
          <a:p>
            <a:pPr marL="0" lvl="0" indent="0" algn="ctr" rtl="0">
              <a:spcBef>
                <a:spcPts val="0"/>
              </a:spcBef>
              <a:spcAft>
                <a:spcPts val="0"/>
              </a:spcAft>
              <a:buNone/>
            </a:pPr>
            <a:r>
              <a:rPr lang="en"/>
              <a:t>Program Questions</a:t>
            </a:r>
            <a:endParaRPr/>
          </a:p>
          <a:p>
            <a:pPr marL="0" lvl="0" indent="0" algn="ctr" rtl="0">
              <a:spcBef>
                <a:spcPts val="0"/>
              </a:spcBef>
              <a:spcAft>
                <a:spcPts val="0"/>
              </a:spcAft>
              <a:buNone/>
            </a:pPr>
            <a:r>
              <a:rPr lang="en" sz="1600"/>
              <a:t>Travel classes?</a:t>
            </a:r>
            <a:endParaRPr sz="1600"/>
          </a:p>
          <a:p>
            <a:pPr marL="0" lvl="0" indent="0" algn="ctr" rtl="0">
              <a:spcBef>
                <a:spcPts val="0"/>
              </a:spcBef>
              <a:spcAft>
                <a:spcPts val="0"/>
              </a:spcAft>
              <a:buNone/>
            </a:pPr>
            <a:r>
              <a:rPr lang="en" sz="1600"/>
              <a:t>Endorsement?</a:t>
            </a:r>
            <a:endParaRPr sz="1600"/>
          </a:p>
          <a:p>
            <a:pPr marL="0" lvl="0" indent="0" algn="ctr" rtl="0">
              <a:spcBef>
                <a:spcPts val="0"/>
              </a:spcBef>
              <a:spcAft>
                <a:spcPts val="0"/>
              </a:spcAft>
              <a:buNone/>
            </a:pPr>
            <a:r>
              <a:rPr lang="en" sz="1600"/>
              <a:t>Have time?</a:t>
            </a:r>
            <a:endParaRPr sz="1600"/>
          </a:p>
          <a:p>
            <a:pPr marL="0" lvl="0" indent="0" algn="ctr" rtl="0">
              <a:spcBef>
                <a:spcPts val="0"/>
              </a:spcBef>
              <a:spcAft>
                <a:spcPts val="0"/>
              </a:spcAft>
              <a:buNone/>
            </a:pPr>
            <a:endParaRPr sz="1600"/>
          </a:p>
        </p:txBody>
      </p:sp>
      <p:sp>
        <p:nvSpPr>
          <p:cNvPr id="116" name="Google Shape;116;p22"/>
          <p:cNvSpPr txBox="1"/>
          <p:nvPr/>
        </p:nvSpPr>
        <p:spPr>
          <a:xfrm>
            <a:off x="3837300" y="179325"/>
            <a:ext cx="1469400" cy="80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BOTH</a:t>
            </a:r>
            <a:endParaRPr sz="18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subTitle" idx="1"/>
          </p:nvPr>
        </p:nvSpPr>
        <p:spPr>
          <a:xfrm>
            <a:off x="219575" y="216000"/>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t>Undergraduate Education Coordinator</a:t>
            </a:r>
            <a:endParaRPr sz="2400" b="1"/>
          </a:p>
        </p:txBody>
      </p:sp>
      <p:sp>
        <p:nvSpPr>
          <p:cNvPr id="122" name="Google Shape;122;p23"/>
          <p:cNvSpPr txBox="1">
            <a:spLocks noGrp="1"/>
          </p:cNvSpPr>
          <p:nvPr>
            <p:ph type="subTitle" idx="1"/>
          </p:nvPr>
        </p:nvSpPr>
        <p:spPr>
          <a:xfrm>
            <a:off x="4857225" y="216000"/>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t>Professional </a:t>
            </a:r>
            <a:endParaRPr sz="2400" b="1"/>
          </a:p>
          <a:p>
            <a:pPr marL="0" lvl="0" indent="0" algn="ctr" rtl="0">
              <a:spcBef>
                <a:spcPts val="0"/>
              </a:spcBef>
              <a:spcAft>
                <a:spcPts val="0"/>
              </a:spcAft>
              <a:buNone/>
            </a:pPr>
            <a:r>
              <a:rPr lang="en" sz="2400" b="1"/>
              <a:t>Mentor</a:t>
            </a:r>
            <a:endParaRPr sz="2400" b="1"/>
          </a:p>
        </p:txBody>
      </p:sp>
      <p:pic>
        <p:nvPicPr>
          <p:cNvPr id="123" name="Google Shape;123;p23"/>
          <p:cNvPicPr preferRelativeResize="0"/>
          <p:nvPr/>
        </p:nvPicPr>
        <p:blipFill>
          <a:blip r:embed="rId3">
            <a:alphaModFix/>
          </a:blip>
          <a:stretch>
            <a:fillRect/>
          </a:stretch>
        </p:blipFill>
        <p:spPr>
          <a:xfrm>
            <a:off x="922975" y="1704975"/>
            <a:ext cx="2638425" cy="1733550"/>
          </a:xfrm>
          <a:prstGeom prst="rect">
            <a:avLst/>
          </a:prstGeom>
          <a:noFill/>
          <a:ln>
            <a:noFill/>
          </a:ln>
        </p:spPr>
      </p:pic>
      <p:pic>
        <p:nvPicPr>
          <p:cNvPr id="124" name="Google Shape;124;p23"/>
          <p:cNvPicPr preferRelativeResize="0"/>
          <p:nvPr/>
        </p:nvPicPr>
        <p:blipFill>
          <a:blip r:embed="rId4">
            <a:alphaModFix/>
          </a:blip>
          <a:stretch>
            <a:fillRect/>
          </a:stretch>
        </p:blipFill>
        <p:spPr>
          <a:xfrm>
            <a:off x="5570125" y="1700213"/>
            <a:ext cx="2619375" cy="1743075"/>
          </a:xfrm>
          <a:prstGeom prst="rect">
            <a:avLst/>
          </a:prstGeom>
          <a:noFill/>
          <a:ln>
            <a:noFill/>
          </a:ln>
        </p:spPr>
      </p:pic>
      <p:sp>
        <p:nvSpPr>
          <p:cNvPr id="125" name="Google Shape;125;p23"/>
          <p:cNvSpPr/>
          <p:nvPr/>
        </p:nvSpPr>
        <p:spPr>
          <a:xfrm>
            <a:off x="570075" y="3765775"/>
            <a:ext cx="3344195" cy="48984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standardized</a:t>
            </a:r>
          </a:p>
        </p:txBody>
      </p:sp>
      <p:sp>
        <p:nvSpPr>
          <p:cNvPr id="126" name="Google Shape;126;p23"/>
          <p:cNvSpPr/>
          <p:nvPr/>
        </p:nvSpPr>
        <p:spPr>
          <a:xfrm>
            <a:off x="5207700" y="3765775"/>
            <a:ext cx="3344218" cy="5511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personalized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4"/>
          <p:cNvPicPr preferRelativeResize="0"/>
          <p:nvPr/>
        </p:nvPicPr>
        <p:blipFill rotWithShape="1">
          <a:blip r:embed="rId3">
            <a:alphaModFix/>
          </a:blip>
          <a:srcRect b="8775"/>
          <a:stretch/>
        </p:blipFill>
        <p:spPr>
          <a:xfrm>
            <a:off x="627725" y="504913"/>
            <a:ext cx="2054675" cy="4133675"/>
          </a:xfrm>
          <a:prstGeom prst="rect">
            <a:avLst/>
          </a:prstGeom>
          <a:noFill/>
          <a:ln>
            <a:noFill/>
          </a:ln>
        </p:spPr>
      </p:pic>
      <p:sp>
        <p:nvSpPr>
          <p:cNvPr id="132" name="Google Shape;132;p24"/>
          <p:cNvSpPr txBox="1"/>
          <p:nvPr/>
        </p:nvSpPr>
        <p:spPr>
          <a:xfrm>
            <a:off x="3573350" y="2158925"/>
            <a:ext cx="4515900" cy="221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EFEFEF"/>
                </a:solidFill>
              </a:rPr>
              <a:t>We build the core of our department’s conceptual framework.</a:t>
            </a:r>
            <a:endParaRPr sz="3000">
              <a:solidFill>
                <a:srgbClr val="EFEFEF"/>
              </a:solidFill>
            </a:endParaRPr>
          </a:p>
        </p:txBody>
      </p:sp>
      <p:sp>
        <p:nvSpPr>
          <p:cNvPr id="133" name="Google Shape;133;p24"/>
          <p:cNvSpPr/>
          <p:nvPr/>
        </p:nvSpPr>
        <p:spPr>
          <a:xfrm>
            <a:off x="3418629" y="580325"/>
            <a:ext cx="4825363" cy="121884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together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body" idx="1"/>
          </p:nvPr>
        </p:nvSpPr>
        <p:spPr>
          <a:xfrm>
            <a:off x="311700" y="2845475"/>
            <a:ext cx="8520600" cy="214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Professional education, cumulative, and major GPA</a:t>
            </a:r>
            <a:endParaRPr sz="2400"/>
          </a:p>
          <a:p>
            <a:pPr marL="0" lvl="0" indent="0" algn="l" rtl="0">
              <a:spcBef>
                <a:spcPts val="0"/>
              </a:spcBef>
              <a:spcAft>
                <a:spcPts val="0"/>
              </a:spcAft>
              <a:buNone/>
            </a:pPr>
            <a:r>
              <a:rPr lang="en" sz="2400"/>
              <a:t>Field placement issues</a:t>
            </a:r>
            <a:endParaRPr sz="2400"/>
          </a:p>
          <a:p>
            <a:pPr marL="0" lvl="0" indent="0" algn="l" rtl="0">
              <a:spcBef>
                <a:spcPts val="0"/>
              </a:spcBef>
              <a:spcAft>
                <a:spcPts val="0"/>
              </a:spcAft>
              <a:buNone/>
            </a:pPr>
            <a:r>
              <a:rPr lang="en" sz="2400"/>
              <a:t>Difficulties in classes</a:t>
            </a:r>
            <a:endParaRPr sz="2400"/>
          </a:p>
          <a:p>
            <a:pPr marL="0" lvl="0" indent="0" algn="l" rtl="0">
              <a:spcBef>
                <a:spcPts val="0"/>
              </a:spcBef>
              <a:spcAft>
                <a:spcPts val="0"/>
              </a:spcAft>
              <a:buNone/>
            </a:pPr>
            <a:r>
              <a:rPr lang="en" sz="2400"/>
              <a:t>Praxis Core Tests</a:t>
            </a:r>
            <a:endParaRPr sz="2400"/>
          </a:p>
          <a:p>
            <a:pPr marL="0" lvl="0" indent="0" algn="l" rtl="0">
              <a:spcBef>
                <a:spcPts val="0"/>
              </a:spcBef>
              <a:spcAft>
                <a:spcPts val="0"/>
              </a:spcAft>
              <a:buNone/>
            </a:pPr>
            <a:r>
              <a:rPr lang="en" sz="2400"/>
              <a:t>Counsel out of the program</a:t>
            </a: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39" name="Google Shape;139;p25"/>
          <p:cNvPicPr preferRelativeResize="0"/>
          <p:nvPr/>
        </p:nvPicPr>
        <p:blipFill>
          <a:blip r:embed="rId3">
            <a:alphaModFix/>
          </a:blip>
          <a:stretch>
            <a:fillRect/>
          </a:stretch>
        </p:blipFill>
        <p:spPr>
          <a:xfrm>
            <a:off x="424275" y="0"/>
            <a:ext cx="8295450" cy="26983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ENHANCED MODEL</a:t>
            </a:r>
            <a:endParaRPr/>
          </a:p>
        </p:txBody>
      </p:sp>
      <p:sp>
        <p:nvSpPr>
          <p:cNvPr id="145" name="Google Shape;145;p26"/>
          <p:cNvSpPr txBox="1">
            <a:spLocks noGrp="1"/>
          </p:cNvSpPr>
          <p:nvPr>
            <p:ph type="body" idx="1"/>
          </p:nvPr>
        </p:nvSpPr>
        <p:spPr>
          <a:xfrm>
            <a:off x="311700" y="1152475"/>
            <a:ext cx="5390100" cy="372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New Student Institute</a:t>
            </a:r>
            <a:endParaRPr sz="2200"/>
          </a:p>
          <a:p>
            <a:pPr marL="0" lvl="0" indent="0" algn="l" rtl="0">
              <a:spcBef>
                <a:spcPts val="1600"/>
              </a:spcBef>
              <a:spcAft>
                <a:spcPts val="0"/>
              </a:spcAft>
              <a:buNone/>
            </a:pPr>
            <a:r>
              <a:rPr lang="en" sz="2200"/>
              <a:t>Individualized faculty member meetings </a:t>
            </a:r>
            <a:endParaRPr sz="2200"/>
          </a:p>
          <a:p>
            <a:pPr marL="0" lvl="0" indent="0" algn="l" rtl="0">
              <a:spcBef>
                <a:spcPts val="1600"/>
              </a:spcBef>
              <a:spcAft>
                <a:spcPts val="0"/>
              </a:spcAft>
              <a:buNone/>
            </a:pPr>
            <a:r>
              <a:rPr lang="en" sz="2200"/>
              <a:t>Dr. McGuire’s Work- study location, strategies for working with lower ACT population</a:t>
            </a:r>
            <a:endParaRPr sz="2200"/>
          </a:p>
          <a:p>
            <a:pPr marL="0" lvl="0" indent="0" algn="l" rtl="0">
              <a:spcBef>
                <a:spcPts val="1600"/>
              </a:spcBef>
              <a:spcAft>
                <a:spcPts val="1600"/>
              </a:spcAft>
              <a:buNone/>
            </a:pPr>
            <a:r>
              <a:rPr lang="en" sz="2200"/>
              <a:t>Providing four year plan earlier</a:t>
            </a:r>
            <a:endParaRPr/>
          </a:p>
        </p:txBody>
      </p:sp>
      <p:pic>
        <p:nvPicPr>
          <p:cNvPr id="146" name="Google Shape;146;p26"/>
          <p:cNvPicPr preferRelativeResize="0"/>
          <p:nvPr/>
        </p:nvPicPr>
        <p:blipFill>
          <a:blip r:embed="rId3">
            <a:alphaModFix/>
          </a:blip>
          <a:stretch>
            <a:fillRect/>
          </a:stretch>
        </p:blipFill>
        <p:spPr>
          <a:xfrm>
            <a:off x="5792225" y="568975"/>
            <a:ext cx="2728950" cy="1334725"/>
          </a:xfrm>
          <a:prstGeom prst="rect">
            <a:avLst/>
          </a:prstGeom>
          <a:noFill/>
          <a:ln>
            <a:noFill/>
          </a:ln>
        </p:spPr>
      </p:pic>
      <p:pic>
        <p:nvPicPr>
          <p:cNvPr id="147" name="Google Shape;147;p26"/>
          <p:cNvPicPr preferRelativeResize="0"/>
          <p:nvPr/>
        </p:nvPicPr>
        <p:blipFill>
          <a:blip r:embed="rId4">
            <a:alphaModFix/>
          </a:blip>
          <a:stretch>
            <a:fillRect/>
          </a:stretch>
        </p:blipFill>
        <p:spPr>
          <a:xfrm rot="489852">
            <a:off x="6950825" y="1597918"/>
            <a:ext cx="1886426" cy="28348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400925"/>
            <a:ext cx="8520600" cy="61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Byproducts &amp; Anticipated Outcomes</a:t>
            </a:r>
            <a:endParaRPr sz="3600"/>
          </a:p>
        </p:txBody>
      </p:sp>
      <p:sp>
        <p:nvSpPr>
          <p:cNvPr id="153" name="Google Shape;153;p27"/>
          <p:cNvSpPr txBox="1">
            <a:spLocks noGrp="1"/>
          </p:cNvSpPr>
          <p:nvPr>
            <p:ph type="body" idx="1"/>
          </p:nvPr>
        </p:nvSpPr>
        <p:spPr>
          <a:xfrm>
            <a:off x="311700" y="1348900"/>
            <a:ext cx="4181400" cy="3219900"/>
          </a:xfrm>
          <a:prstGeom prst="rect">
            <a:avLst/>
          </a:prstGeom>
        </p:spPr>
        <p:txBody>
          <a:bodyPr spcFirstLastPara="1" wrap="square" lIns="91425" tIns="91425" rIns="91425" bIns="91425" anchor="t" anchorCtr="0">
            <a:noAutofit/>
          </a:bodyPr>
          <a:lstStyle/>
          <a:p>
            <a:pPr marL="457200" lvl="0" indent="-400050" algn="l" rtl="0">
              <a:lnSpc>
                <a:spcPct val="150000"/>
              </a:lnSpc>
              <a:spcBef>
                <a:spcPts val="0"/>
              </a:spcBef>
              <a:spcAft>
                <a:spcPts val="0"/>
              </a:spcAft>
              <a:buSzPts val="2700"/>
              <a:buChar char="➢"/>
            </a:pPr>
            <a:r>
              <a:rPr lang="en" sz="2700"/>
              <a:t>stronger relationships</a:t>
            </a:r>
            <a:endParaRPr sz="2700"/>
          </a:p>
          <a:p>
            <a:pPr marL="457200" lvl="0" indent="-400050" algn="l" rtl="0">
              <a:lnSpc>
                <a:spcPct val="150000"/>
              </a:lnSpc>
              <a:spcBef>
                <a:spcPts val="0"/>
              </a:spcBef>
              <a:spcAft>
                <a:spcPts val="0"/>
              </a:spcAft>
              <a:buSzPts val="2700"/>
              <a:buChar char="➢"/>
            </a:pPr>
            <a:r>
              <a:rPr lang="en" sz="2700"/>
              <a:t>retention</a:t>
            </a:r>
            <a:endParaRPr sz="2700"/>
          </a:p>
          <a:p>
            <a:pPr marL="457200" lvl="0" indent="-400050" algn="l" rtl="0">
              <a:lnSpc>
                <a:spcPct val="150000"/>
              </a:lnSpc>
              <a:spcBef>
                <a:spcPts val="0"/>
              </a:spcBef>
              <a:spcAft>
                <a:spcPts val="0"/>
              </a:spcAft>
              <a:buSzPts val="2700"/>
              <a:buChar char="➢"/>
            </a:pPr>
            <a:r>
              <a:rPr lang="en" sz="2700"/>
              <a:t>two voices &amp; moral support </a:t>
            </a:r>
            <a:endParaRPr sz="2700"/>
          </a:p>
          <a:p>
            <a:pPr marL="0" lvl="0" indent="0" algn="l" rtl="0">
              <a:spcBef>
                <a:spcPts val="0"/>
              </a:spcBef>
              <a:spcAft>
                <a:spcPts val="1600"/>
              </a:spcAft>
              <a:buNone/>
            </a:pPr>
            <a:endParaRPr/>
          </a:p>
        </p:txBody>
      </p:sp>
      <p:sp>
        <p:nvSpPr>
          <p:cNvPr id="154" name="Google Shape;154;p27"/>
          <p:cNvSpPr txBox="1">
            <a:spLocks noGrp="1"/>
          </p:cNvSpPr>
          <p:nvPr>
            <p:ph type="body" idx="2"/>
          </p:nvPr>
        </p:nvSpPr>
        <p:spPr>
          <a:xfrm>
            <a:off x="4832400" y="1348900"/>
            <a:ext cx="4311600" cy="3219900"/>
          </a:xfrm>
          <a:prstGeom prst="rect">
            <a:avLst/>
          </a:prstGeom>
        </p:spPr>
        <p:txBody>
          <a:bodyPr spcFirstLastPara="1" wrap="square" lIns="91425" tIns="91425" rIns="91425" bIns="91425" anchor="t" anchorCtr="0">
            <a:noAutofit/>
          </a:bodyPr>
          <a:lstStyle/>
          <a:p>
            <a:pPr marL="457200" lvl="0" indent="-400050" algn="l" rtl="0">
              <a:lnSpc>
                <a:spcPct val="150000"/>
              </a:lnSpc>
              <a:spcBef>
                <a:spcPts val="0"/>
              </a:spcBef>
              <a:spcAft>
                <a:spcPts val="0"/>
              </a:spcAft>
              <a:buSzPts val="2700"/>
              <a:buChar char="➢"/>
            </a:pPr>
            <a:r>
              <a:rPr lang="en" sz="2700"/>
              <a:t>course &amp; field work</a:t>
            </a:r>
            <a:endParaRPr sz="2700"/>
          </a:p>
          <a:p>
            <a:pPr marL="457200" lvl="0" indent="-400050" algn="l" rtl="0">
              <a:lnSpc>
                <a:spcPct val="150000"/>
              </a:lnSpc>
              <a:spcBef>
                <a:spcPts val="0"/>
              </a:spcBef>
              <a:spcAft>
                <a:spcPts val="0"/>
              </a:spcAft>
              <a:buSzPts val="2700"/>
              <a:buChar char="➢"/>
            </a:pPr>
            <a:r>
              <a:rPr lang="en" sz="2700"/>
              <a:t>schedule &amp; program requirements</a:t>
            </a:r>
            <a:endParaRPr sz="2700"/>
          </a:p>
          <a:p>
            <a:pPr marL="457200" lvl="0" indent="-400050" algn="l" rtl="0">
              <a:lnSpc>
                <a:spcPct val="150000"/>
              </a:lnSpc>
              <a:spcBef>
                <a:spcPts val="0"/>
              </a:spcBef>
              <a:spcAft>
                <a:spcPts val="0"/>
              </a:spcAft>
              <a:buSzPts val="2700"/>
              <a:buChar char="➢"/>
            </a:pPr>
            <a:r>
              <a:rPr lang="en" sz="2700"/>
              <a:t>nurturing new freshmen</a:t>
            </a:r>
            <a:endParaRPr sz="2700"/>
          </a:p>
          <a:p>
            <a:pPr marL="457200" lvl="0" indent="0" algn="l" rtl="0">
              <a:spcBef>
                <a:spcPts val="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2408725"/>
            <a:ext cx="8520600" cy="2069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
              <a:t>What is a way you see dual advisorship being advantageous to your program?</a:t>
            </a:r>
            <a:endParaRPr/>
          </a:p>
          <a:p>
            <a:pPr marL="457200" lvl="0" indent="-406400" algn="l" rtl="0">
              <a:spcBef>
                <a:spcPts val="1000"/>
              </a:spcBef>
              <a:spcAft>
                <a:spcPts val="1000"/>
              </a:spcAft>
              <a:buSzPts val="2800"/>
              <a:buAutoNum type="arabicPeriod"/>
            </a:pPr>
            <a:r>
              <a:rPr lang="en"/>
              <a:t>What are things your program has done that are successful for advising?</a:t>
            </a:r>
            <a:endParaRPr/>
          </a:p>
        </p:txBody>
      </p:sp>
      <p:pic>
        <p:nvPicPr>
          <p:cNvPr id="160" name="Google Shape;160;p28"/>
          <p:cNvPicPr preferRelativeResize="0"/>
          <p:nvPr/>
        </p:nvPicPr>
        <p:blipFill>
          <a:blip r:embed="rId3">
            <a:alphaModFix/>
          </a:blip>
          <a:stretch>
            <a:fillRect/>
          </a:stretch>
        </p:blipFill>
        <p:spPr>
          <a:xfrm>
            <a:off x="2502325" y="215725"/>
            <a:ext cx="4139350" cy="2069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References</a:t>
            </a:r>
            <a:endParaRPr/>
          </a:p>
        </p:txBody>
      </p:sp>
      <p:sp>
        <p:nvSpPr>
          <p:cNvPr id="166" name="Google Shape;16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r>
              <a:rPr lang="en" sz="1200">
                <a:solidFill>
                  <a:srgbClr val="FFFFFF"/>
                </a:solidFill>
              </a:rPr>
              <a:t>CAEP: Council for the Accreditation of Educator Preparation. (2015). Standard 3: Candidate quality, recruitment, and selectivity. Retrieved from </a:t>
            </a:r>
            <a:r>
              <a:rPr lang="en" sz="1100">
                <a:solidFill>
                  <a:srgbClr val="FFFFFF"/>
                </a:solidFill>
              </a:rPr>
              <a:t>http://caepnet.org/standards/standard-3</a:t>
            </a:r>
            <a:endParaRPr sz="1200">
              <a:solidFill>
                <a:srgbClr val="FFFFFF"/>
              </a:solidFill>
            </a:endParaRPr>
          </a:p>
          <a:p>
            <a:pPr marL="457200" lvl="0" indent="-457200" algn="l" rtl="0">
              <a:spcBef>
                <a:spcPts val="1600"/>
              </a:spcBef>
              <a:spcAft>
                <a:spcPts val="0"/>
              </a:spcAft>
              <a:buNone/>
            </a:pPr>
            <a:r>
              <a:rPr lang="en" sz="1200">
                <a:solidFill>
                  <a:srgbClr val="FFFFFF"/>
                </a:solidFill>
              </a:rPr>
              <a:t>Drake, J. K., Jordan, P., &amp; Miller, M. A., (Eds.). (2013). </a:t>
            </a:r>
            <a:r>
              <a:rPr lang="en" sz="1200" i="1">
                <a:solidFill>
                  <a:srgbClr val="FFFFFF"/>
                </a:solidFill>
              </a:rPr>
              <a:t>Academic advising approaches: Strategies that teach students to make the most of college. </a:t>
            </a:r>
            <a:r>
              <a:rPr lang="en" sz="1200">
                <a:solidFill>
                  <a:srgbClr val="FFFFFF"/>
                </a:solidFill>
              </a:rPr>
              <a:t>San Francisco, CA: Jossey-Bass. </a:t>
            </a:r>
            <a:endParaRPr sz="1200">
              <a:solidFill>
                <a:srgbClr val="FFFFFF"/>
              </a:solidFill>
            </a:endParaRPr>
          </a:p>
          <a:p>
            <a:pPr marL="457200" lvl="0" indent="-457200" algn="l" rtl="0">
              <a:spcBef>
                <a:spcPts val="1600"/>
              </a:spcBef>
              <a:spcAft>
                <a:spcPts val="0"/>
              </a:spcAft>
              <a:buNone/>
            </a:pPr>
            <a:r>
              <a:rPr lang="en" sz="1200">
                <a:solidFill>
                  <a:srgbClr val="FFFFFF"/>
                </a:solidFill>
              </a:rPr>
              <a:t>McGuire, S. Y. (2015). </a:t>
            </a:r>
            <a:r>
              <a:rPr lang="en" sz="1200" i="1">
                <a:solidFill>
                  <a:srgbClr val="FFFFFF"/>
                </a:solidFill>
              </a:rPr>
              <a:t>Teach students how to learn: Strategies you can incorporate into any course to improve student metacognition, study skills, and motivation. </a:t>
            </a:r>
            <a:r>
              <a:rPr lang="en" sz="1200">
                <a:solidFill>
                  <a:srgbClr val="FFFFFF"/>
                </a:solidFill>
              </a:rPr>
              <a:t>Sterling, VA: Stylus Publishing, LLC. </a:t>
            </a:r>
            <a:endParaRPr sz="1200">
              <a:solidFill>
                <a:srgbClr val="FFFFFF"/>
              </a:solidFill>
            </a:endParaRPr>
          </a:p>
          <a:p>
            <a:pPr marL="457200" lvl="0" indent="-457200" algn="l" rtl="0">
              <a:spcBef>
                <a:spcPts val="1600"/>
              </a:spcBef>
              <a:spcAft>
                <a:spcPts val="0"/>
              </a:spcAft>
              <a:buNone/>
            </a:pPr>
            <a:r>
              <a:rPr lang="en" sz="1200">
                <a:solidFill>
                  <a:srgbClr val="FFFFFF"/>
                </a:solidFill>
              </a:rPr>
              <a:t>NACADA: The Global Community for Academic Advising. (2017a). NACADA academic advising core competencies model. Retrieved from https://www.nacada.ksu.edu/Resources/Pillars/CoreCompetencies.aspx</a:t>
            </a:r>
            <a:endParaRPr sz="1200">
              <a:solidFill>
                <a:srgbClr val="FFFFFF"/>
              </a:solidFill>
            </a:endParaRPr>
          </a:p>
          <a:p>
            <a:pPr marL="457200" lvl="0" indent="-457200" algn="l" rtl="0">
              <a:spcBef>
                <a:spcPts val="1600"/>
              </a:spcBef>
              <a:spcAft>
                <a:spcPts val="1600"/>
              </a:spcAft>
              <a:buNone/>
            </a:pPr>
            <a:r>
              <a:rPr lang="en" sz="1200">
                <a:solidFill>
                  <a:srgbClr val="FFFFFF"/>
                </a:solidFill>
              </a:rPr>
              <a:t>NACADA: The Global Community for Academic Advising. (2017b). NACADA core values of academic advising. Retrieved from https://www.nacada.ksu.edu/Resources/Pillars/CoreValues.aspx</a:t>
            </a:r>
            <a:endParaRPr sz="12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Kenna Williams</a:t>
            </a:r>
            <a:endParaRPr sz="3000" b="1"/>
          </a:p>
        </p:txBody>
      </p:sp>
      <p:sp>
        <p:nvSpPr>
          <p:cNvPr id="61" name="Google Shape;61;p14"/>
          <p:cNvSpPr txBox="1">
            <a:spLocks noGrp="1"/>
          </p:cNvSpPr>
          <p:nvPr>
            <p:ph type="body" idx="1"/>
          </p:nvPr>
        </p:nvSpPr>
        <p:spPr>
          <a:xfrm>
            <a:off x="311700" y="1152475"/>
            <a:ext cx="4317600" cy="34164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a:t>Undergraduate Education Coordinator</a:t>
            </a:r>
            <a:endParaRPr/>
          </a:p>
          <a:p>
            <a:pPr marL="0" lvl="0" indent="0" algn="l" rtl="0">
              <a:lnSpc>
                <a:spcPct val="200000"/>
              </a:lnSpc>
              <a:spcBef>
                <a:spcPts val="0"/>
              </a:spcBef>
              <a:spcAft>
                <a:spcPts val="0"/>
              </a:spcAft>
              <a:buNone/>
            </a:pPr>
            <a:r>
              <a:rPr lang="en"/>
              <a:t>Mount Vernon Nazarene University</a:t>
            </a:r>
            <a:endParaRPr/>
          </a:p>
          <a:p>
            <a:pPr marL="0" lvl="0" indent="0" algn="l" rtl="0">
              <a:lnSpc>
                <a:spcPct val="200000"/>
              </a:lnSpc>
              <a:spcBef>
                <a:spcPts val="0"/>
              </a:spcBef>
              <a:spcAft>
                <a:spcPts val="0"/>
              </a:spcAft>
              <a:buNone/>
            </a:pPr>
            <a:r>
              <a:rPr lang="en"/>
              <a:t>800 Martinsburg Road</a:t>
            </a:r>
            <a:endParaRPr/>
          </a:p>
          <a:p>
            <a:pPr marL="0" lvl="0" indent="0" algn="l" rtl="0">
              <a:lnSpc>
                <a:spcPct val="200000"/>
              </a:lnSpc>
              <a:spcBef>
                <a:spcPts val="0"/>
              </a:spcBef>
              <a:spcAft>
                <a:spcPts val="0"/>
              </a:spcAft>
              <a:buNone/>
            </a:pPr>
            <a:r>
              <a:rPr lang="en"/>
              <a:t>Mount Vernon, OH 43050</a:t>
            </a:r>
            <a:endParaRPr/>
          </a:p>
          <a:p>
            <a:pPr marL="0" lvl="0" indent="0" algn="l" rtl="0">
              <a:lnSpc>
                <a:spcPct val="200000"/>
              </a:lnSpc>
              <a:spcBef>
                <a:spcPts val="0"/>
              </a:spcBef>
              <a:spcAft>
                <a:spcPts val="0"/>
              </a:spcAft>
              <a:buNone/>
            </a:pPr>
            <a:r>
              <a:rPr lang="en" u="sng">
                <a:solidFill>
                  <a:schemeClr val="accent5"/>
                </a:solidFill>
                <a:hlinkClick r:id="rId3"/>
              </a:rPr>
              <a:t>kenna.williams@mvnu.edu</a:t>
            </a:r>
            <a:endParaRPr/>
          </a:p>
          <a:p>
            <a:pPr marL="0" lvl="0" indent="0" algn="l" rtl="0">
              <a:lnSpc>
                <a:spcPct val="200000"/>
              </a:lnSpc>
              <a:spcBef>
                <a:spcPts val="0"/>
              </a:spcBef>
              <a:spcAft>
                <a:spcPts val="0"/>
              </a:spcAft>
              <a:buNone/>
            </a:pPr>
            <a:r>
              <a:rPr lang="en"/>
              <a:t>740-397-9000 ext. 3400</a:t>
            </a:r>
            <a:endParaRPr/>
          </a:p>
          <a:p>
            <a:pPr marL="0" lvl="0" indent="0" algn="l" rtl="0">
              <a:lnSpc>
                <a:spcPct val="200000"/>
              </a:lnSpc>
              <a:spcBef>
                <a:spcPts val="0"/>
              </a:spcBef>
              <a:spcAft>
                <a:spcPts val="0"/>
              </a:spcAft>
              <a:buNone/>
            </a:pPr>
            <a:endParaRPr>
              <a:solidFill>
                <a:srgbClr val="CCCCCC"/>
              </a:solidFill>
            </a:endParaRPr>
          </a:p>
          <a:p>
            <a:pPr marL="0" lvl="0" indent="0" algn="l" rtl="0">
              <a:spcBef>
                <a:spcPts val="0"/>
              </a:spcBef>
              <a:spcAft>
                <a:spcPts val="1600"/>
              </a:spcAft>
              <a:buNone/>
            </a:pPr>
            <a:endParaRPr/>
          </a:p>
        </p:txBody>
      </p:sp>
      <p:pic>
        <p:nvPicPr>
          <p:cNvPr id="62" name="Google Shape;62;p14"/>
          <p:cNvPicPr preferRelativeResize="0"/>
          <p:nvPr/>
        </p:nvPicPr>
        <p:blipFill>
          <a:blip r:embed="rId4">
            <a:alphaModFix/>
          </a:blip>
          <a:stretch>
            <a:fillRect/>
          </a:stretch>
        </p:blipFill>
        <p:spPr>
          <a:xfrm>
            <a:off x="5177925" y="964425"/>
            <a:ext cx="2676626" cy="3064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Krishana White, Ed.D.</a:t>
            </a:r>
            <a:endParaRPr sz="3000" b="1"/>
          </a:p>
        </p:txBody>
      </p:sp>
      <p:sp>
        <p:nvSpPr>
          <p:cNvPr id="68" name="Google Shape;68;p15"/>
          <p:cNvSpPr txBox="1">
            <a:spLocks noGrp="1"/>
          </p:cNvSpPr>
          <p:nvPr>
            <p:ph type="body" idx="1"/>
          </p:nvPr>
        </p:nvSpPr>
        <p:spPr>
          <a:xfrm>
            <a:off x="311700" y="1152475"/>
            <a:ext cx="53901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Assistant Professor of Education</a:t>
            </a:r>
            <a:endParaRPr/>
          </a:p>
          <a:p>
            <a:pPr marL="0" lvl="0" indent="0" algn="l" rtl="0">
              <a:lnSpc>
                <a:spcPct val="100000"/>
              </a:lnSpc>
              <a:spcBef>
                <a:spcPts val="1600"/>
              </a:spcBef>
              <a:spcAft>
                <a:spcPts val="0"/>
              </a:spcAft>
              <a:buNone/>
            </a:pPr>
            <a:r>
              <a:rPr lang="en"/>
              <a:t>Assistant CAEP Coordinator</a:t>
            </a:r>
            <a:endParaRPr/>
          </a:p>
          <a:p>
            <a:pPr marL="0" lvl="0" indent="0" algn="l" rtl="0">
              <a:lnSpc>
                <a:spcPct val="100000"/>
              </a:lnSpc>
              <a:spcBef>
                <a:spcPts val="1600"/>
              </a:spcBef>
              <a:spcAft>
                <a:spcPts val="0"/>
              </a:spcAft>
              <a:buNone/>
            </a:pPr>
            <a:r>
              <a:rPr lang="en"/>
              <a:t>Mount Vernon Nazarene University</a:t>
            </a:r>
            <a:endParaRPr/>
          </a:p>
          <a:p>
            <a:pPr marL="0" lvl="0" indent="0" algn="l" rtl="0">
              <a:lnSpc>
                <a:spcPct val="100000"/>
              </a:lnSpc>
              <a:spcBef>
                <a:spcPts val="1600"/>
              </a:spcBef>
              <a:spcAft>
                <a:spcPts val="0"/>
              </a:spcAft>
              <a:buNone/>
            </a:pPr>
            <a:r>
              <a:rPr lang="en"/>
              <a:t>800 Martinsburg Road</a:t>
            </a:r>
            <a:endParaRPr/>
          </a:p>
          <a:p>
            <a:pPr marL="0" lvl="0" indent="0" algn="l" rtl="0">
              <a:lnSpc>
                <a:spcPct val="100000"/>
              </a:lnSpc>
              <a:spcBef>
                <a:spcPts val="1600"/>
              </a:spcBef>
              <a:spcAft>
                <a:spcPts val="0"/>
              </a:spcAft>
              <a:buNone/>
            </a:pPr>
            <a:r>
              <a:rPr lang="en"/>
              <a:t>Mount Vernon, OH 43050</a:t>
            </a:r>
            <a:endParaRPr/>
          </a:p>
          <a:p>
            <a:pPr marL="0" lvl="0" indent="0" algn="l" rtl="0">
              <a:lnSpc>
                <a:spcPct val="100000"/>
              </a:lnSpc>
              <a:spcBef>
                <a:spcPts val="1600"/>
              </a:spcBef>
              <a:spcAft>
                <a:spcPts val="0"/>
              </a:spcAft>
              <a:buNone/>
            </a:pPr>
            <a:r>
              <a:rPr lang="en" u="sng">
                <a:solidFill>
                  <a:schemeClr val="hlink"/>
                </a:solidFill>
                <a:hlinkClick r:id="rId3"/>
              </a:rPr>
              <a:t>kwhite@mvnu.edu</a:t>
            </a:r>
            <a:endParaRPr/>
          </a:p>
          <a:p>
            <a:pPr marL="0" lvl="0" indent="0" algn="l" rtl="0">
              <a:lnSpc>
                <a:spcPct val="100000"/>
              </a:lnSpc>
              <a:spcBef>
                <a:spcPts val="1600"/>
              </a:spcBef>
              <a:spcAft>
                <a:spcPts val="1600"/>
              </a:spcAft>
              <a:buNone/>
            </a:pPr>
            <a:r>
              <a:rPr lang="en"/>
              <a:t>(740) 397-9000 ext. 3407</a:t>
            </a:r>
            <a:endParaRPr/>
          </a:p>
        </p:txBody>
      </p:sp>
      <p:pic>
        <p:nvPicPr>
          <p:cNvPr id="69" name="Google Shape;69;p15"/>
          <p:cNvPicPr preferRelativeResize="0"/>
          <p:nvPr/>
        </p:nvPicPr>
        <p:blipFill rotWithShape="1">
          <a:blip r:embed="rId4">
            <a:alphaModFix/>
          </a:blip>
          <a:srcRect l="3716"/>
          <a:stretch/>
        </p:blipFill>
        <p:spPr>
          <a:xfrm>
            <a:off x="5360625" y="1110038"/>
            <a:ext cx="2169150" cy="2923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1619475" y="152400"/>
            <a:ext cx="5905039" cy="48387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3081100"/>
            <a:ext cx="8520600" cy="184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t>a work in process</a:t>
            </a:r>
            <a:endParaRPr sz="7200"/>
          </a:p>
        </p:txBody>
      </p:sp>
      <p:pic>
        <p:nvPicPr>
          <p:cNvPr id="80" name="Google Shape;80;p17"/>
          <p:cNvPicPr preferRelativeResize="0"/>
          <p:nvPr/>
        </p:nvPicPr>
        <p:blipFill>
          <a:blip r:embed="rId3">
            <a:alphaModFix/>
          </a:blip>
          <a:stretch>
            <a:fillRect/>
          </a:stretch>
        </p:blipFill>
        <p:spPr>
          <a:xfrm>
            <a:off x="442588" y="353825"/>
            <a:ext cx="8258825" cy="31310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0"/>
            <a:ext cx="8520600" cy="73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Initial Issues</a:t>
            </a:r>
            <a:endParaRPr sz="3600"/>
          </a:p>
        </p:txBody>
      </p:sp>
      <p:sp>
        <p:nvSpPr>
          <p:cNvPr id="86" name="Google Shape;86;p18"/>
          <p:cNvSpPr txBox="1"/>
          <p:nvPr/>
        </p:nvSpPr>
        <p:spPr>
          <a:xfrm>
            <a:off x="227100" y="642950"/>
            <a:ext cx="8689800" cy="378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lt2"/>
                </a:solidFill>
              </a:rPr>
              <a:t>Time Efficiency 							Double work </a:t>
            </a:r>
            <a:endParaRPr sz="2400">
              <a:solidFill>
                <a:schemeClr val="lt2"/>
              </a:solidFill>
            </a:endParaRPr>
          </a:p>
          <a:p>
            <a:pPr marL="0" lvl="0" indent="0" algn="l" rtl="0">
              <a:lnSpc>
                <a:spcPct val="115000"/>
              </a:lnSpc>
              <a:spcBef>
                <a:spcPts val="1600"/>
              </a:spcBef>
              <a:spcAft>
                <a:spcPts val="0"/>
              </a:spcAft>
              <a:buNone/>
            </a:pPr>
            <a:r>
              <a:rPr lang="en" sz="2400">
                <a:solidFill>
                  <a:schemeClr val="lt2"/>
                </a:solidFill>
              </a:rPr>
              <a:t>Communication breakdown			Relational mentorship</a:t>
            </a:r>
            <a:endParaRPr sz="2400">
              <a:solidFill>
                <a:schemeClr val="lt2"/>
              </a:solidFill>
            </a:endParaRPr>
          </a:p>
          <a:p>
            <a:pPr marL="0" lvl="0" indent="0" algn="l" rtl="0">
              <a:lnSpc>
                <a:spcPct val="115000"/>
              </a:lnSpc>
              <a:spcBef>
                <a:spcPts val="1600"/>
              </a:spcBef>
              <a:spcAft>
                <a:spcPts val="0"/>
              </a:spcAft>
              <a:buNone/>
            </a:pPr>
            <a:r>
              <a:rPr lang="en" sz="2400">
                <a:solidFill>
                  <a:schemeClr val="lt2"/>
                </a:solidFill>
              </a:rPr>
              <a:t>Faculty &amp; Staff cuts						Centralized scheduling</a:t>
            </a:r>
            <a:endParaRPr sz="2400">
              <a:solidFill>
                <a:schemeClr val="lt2"/>
              </a:solidFill>
            </a:endParaRPr>
          </a:p>
          <a:p>
            <a:pPr marL="0" lvl="0" indent="0" algn="l" rtl="0">
              <a:lnSpc>
                <a:spcPct val="115000"/>
              </a:lnSpc>
              <a:spcBef>
                <a:spcPts val="1600"/>
              </a:spcBef>
              <a:spcAft>
                <a:spcPts val="0"/>
              </a:spcAft>
              <a:buNone/>
            </a:pPr>
            <a:r>
              <a:rPr lang="en" sz="2400">
                <a:solidFill>
                  <a:schemeClr val="lt2"/>
                </a:solidFill>
              </a:rPr>
              <a:t>Scheduling errors						Financial efficiency</a:t>
            </a:r>
            <a:endParaRPr sz="2400">
              <a:solidFill>
                <a:schemeClr val="lt2"/>
              </a:solidFill>
            </a:endParaRPr>
          </a:p>
          <a:p>
            <a:pPr marL="0" lvl="0" indent="0" algn="l" rtl="0">
              <a:spcBef>
                <a:spcPts val="1600"/>
              </a:spcBef>
              <a:spcAft>
                <a:spcPts val="0"/>
              </a:spcAft>
              <a:buNone/>
            </a:pPr>
            <a:endParaRPr/>
          </a:p>
        </p:txBody>
      </p:sp>
      <p:pic>
        <p:nvPicPr>
          <p:cNvPr id="87" name="Google Shape;87;p18"/>
          <p:cNvPicPr preferRelativeResize="0"/>
          <p:nvPr/>
        </p:nvPicPr>
        <p:blipFill>
          <a:blip r:embed="rId3">
            <a:alphaModFix/>
          </a:blip>
          <a:stretch>
            <a:fillRect/>
          </a:stretch>
        </p:blipFill>
        <p:spPr>
          <a:xfrm>
            <a:off x="2110037" y="3193475"/>
            <a:ext cx="4923921" cy="1950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a:solidFill>
                  <a:srgbClr val="FFFFFF"/>
                </a:solidFill>
              </a:rPr>
              <a:t>CAEP Standard 3.4 </a:t>
            </a:r>
            <a:endParaRPr sz="3000">
              <a:solidFill>
                <a:srgbClr val="FFFFFF"/>
              </a:solidFill>
            </a:endParaRPr>
          </a:p>
          <a:p>
            <a:pPr marL="0" lvl="0" indent="0" algn="l" rtl="0">
              <a:lnSpc>
                <a:spcPct val="115000"/>
              </a:lnSpc>
              <a:spcBef>
                <a:spcPts val="0"/>
              </a:spcBef>
              <a:spcAft>
                <a:spcPts val="0"/>
              </a:spcAft>
              <a:buNone/>
            </a:pPr>
            <a:r>
              <a:rPr lang="en" sz="3000" i="1">
                <a:solidFill>
                  <a:srgbClr val="FFFFFF"/>
                </a:solidFill>
              </a:rPr>
              <a:t>The provider creates criteria for program progression and </a:t>
            </a:r>
            <a:r>
              <a:rPr lang="en" sz="3000" i="1" u="sng">
                <a:solidFill>
                  <a:srgbClr val="FFF2CC"/>
                </a:solidFill>
              </a:rPr>
              <a:t>monitors candidates’ advancement from admissions through completion</a:t>
            </a:r>
            <a:r>
              <a:rPr lang="en" sz="3000" i="1" u="sng">
                <a:solidFill>
                  <a:srgbClr val="FFFFFF"/>
                </a:solidFill>
              </a:rPr>
              <a:t>.</a:t>
            </a:r>
            <a:r>
              <a:rPr lang="en" sz="3000" i="1">
                <a:solidFill>
                  <a:srgbClr val="FFFFFF"/>
                </a:solidFill>
              </a:rPr>
              <a:t>..</a:t>
            </a:r>
            <a:r>
              <a:rPr lang="en" sz="3000">
                <a:solidFill>
                  <a:srgbClr val="FFFFFF"/>
                </a:solidFill>
              </a:rPr>
              <a:t>. </a:t>
            </a:r>
            <a:endParaRPr sz="3000">
              <a:solidFill>
                <a:srgbClr val="FFFFFF"/>
              </a:solidFill>
            </a:endParaRPr>
          </a:p>
        </p:txBody>
      </p:sp>
      <p:pic>
        <p:nvPicPr>
          <p:cNvPr id="93" name="Google Shape;93;p19"/>
          <p:cNvPicPr preferRelativeResize="0"/>
          <p:nvPr/>
        </p:nvPicPr>
        <p:blipFill>
          <a:blip r:embed="rId3">
            <a:alphaModFix/>
          </a:blip>
          <a:stretch>
            <a:fillRect/>
          </a:stretch>
        </p:blipFill>
        <p:spPr>
          <a:xfrm>
            <a:off x="6414075" y="359524"/>
            <a:ext cx="2441700" cy="1589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1694675" y="122137"/>
            <a:ext cx="5754650" cy="4899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INITIAL DUAL ADVISING</a:t>
            </a:r>
            <a:endParaRPr/>
          </a:p>
          <a:p>
            <a:pPr marL="0" lvl="0" indent="0" algn="l" rtl="0">
              <a:spcBef>
                <a:spcPts val="0"/>
              </a:spcBef>
              <a:spcAft>
                <a:spcPts val="0"/>
              </a:spcAft>
              <a:buNone/>
            </a:pPr>
            <a:r>
              <a:rPr lang="en"/>
              <a:t>MODEL</a:t>
            </a:r>
            <a:endParaRPr/>
          </a:p>
        </p:txBody>
      </p:sp>
      <p:sp>
        <p:nvSpPr>
          <p:cNvPr id="104" name="Google Shape;104;p21"/>
          <p:cNvSpPr txBox="1">
            <a:spLocks noGrp="1"/>
          </p:cNvSpPr>
          <p:nvPr>
            <p:ph type="body" idx="1"/>
          </p:nvPr>
        </p:nvSpPr>
        <p:spPr>
          <a:xfrm>
            <a:off x="311700" y="1535775"/>
            <a:ext cx="3999900" cy="322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Primarily focused on schedules</a:t>
            </a:r>
            <a:endParaRPr sz="2400"/>
          </a:p>
          <a:p>
            <a:pPr marL="0" lvl="0" indent="0" algn="l" rtl="0">
              <a:spcBef>
                <a:spcPts val="1600"/>
              </a:spcBef>
              <a:spcAft>
                <a:spcPts val="0"/>
              </a:spcAft>
              <a:buNone/>
            </a:pPr>
            <a:r>
              <a:rPr lang="en" sz="2400"/>
              <a:t>Heavy on appreciative advising</a:t>
            </a:r>
            <a:endParaRPr sz="2400"/>
          </a:p>
          <a:p>
            <a:pPr marL="0" lvl="0" indent="0" algn="l" rtl="0">
              <a:spcBef>
                <a:spcPts val="1600"/>
              </a:spcBef>
              <a:spcAft>
                <a:spcPts val="0"/>
              </a:spcAft>
              <a:buNone/>
            </a:pPr>
            <a:r>
              <a:rPr lang="en" sz="2400"/>
              <a:t>Instituted a required, in-person meeting with faculty mentor</a:t>
            </a:r>
            <a:endParaRPr sz="2400"/>
          </a:p>
          <a:p>
            <a:pPr marL="0" lvl="0" indent="0" algn="l" rtl="0">
              <a:spcBef>
                <a:spcPts val="1600"/>
              </a:spcBef>
              <a:spcAft>
                <a:spcPts val="0"/>
              </a:spcAft>
              <a:buNone/>
            </a:pPr>
            <a:endParaRPr sz="2400"/>
          </a:p>
          <a:p>
            <a:pPr marL="0" lvl="0" indent="0" algn="l" rtl="0">
              <a:spcBef>
                <a:spcPts val="1600"/>
              </a:spcBef>
              <a:spcAft>
                <a:spcPts val="0"/>
              </a:spcAft>
              <a:buNone/>
            </a:pPr>
            <a:endParaRPr sz="2400"/>
          </a:p>
          <a:p>
            <a:pPr marL="0" lvl="0" indent="0" algn="l" rtl="0">
              <a:spcBef>
                <a:spcPts val="1600"/>
              </a:spcBef>
              <a:spcAft>
                <a:spcPts val="1600"/>
              </a:spcAft>
              <a:buNone/>
            </a:pPr>
            <a:endParaRPr sz="2400"/>
          </a:p>
        </p:txBody>
      </p:sp>
      <p:pic>
        <p:nvPicPr>
          <p:cNvPr id="105" name="Google Shape;105;p21"/>
          <p:cNvPicPr preferRelativeResize="0"/>
          <p:nvPr/>
        </p:nvPicPr>
        <p:blipFill>
          <a:blip r:embed="rId3">
            <a:alphaModFix/>
          </a:blip>
          <a:stretch>
            <a:fillRect/>
          </a:stretch>
        </p:blipFill>
        <p:spPr>
          <a:xfrm>
            <a:off x="3872550" y="345125"/>
            <a:ext cx="5160900" cy="472575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1155</Words>
  <Application>Microsoft Office PowerPoint</Application>
  <PresentationFormat>On-screen Show (16:9)</PresentationFormat>
  <Paragraphs>140</Paragraphs>
  <Slides>17</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Simple Dark</vt:lpstr>
      <vt:lpstr>Supporting Preservice Teachers Through the Process of Dual Advising  and Mentoring</vt:lpstr>
      <vt:lpstr>Kenna Williams</vt:lpstr>
      <vt:lpstr>Krishana White, Ed.D.</vt:lpstr>
      <vt:lpstr>PowerPoint Presentation</vt:lpstr>
      <vt:lpstr>a work in process</vt:lpstr>
      <vt:lpstr>Initial Issues</vt:lpstr>
      <vt:lpstr>CAEP Standard 3.4  The provider creates criteria for program progression and monitors candidates’ advancement from admissions through completion.... </vt:lpstr>
      <vt:lpstr>PowerPoint Presentation</vt:lpstr>
      <vt:lpstr>INITIAL DUAL ADVISING MODEL</vt:lpstr>
      <vt:lpstr>PowerPoint Presentation</vt:lpstr>
      <vt:lpstr>PowerPoint Presentation</vt:lpstr>
      <vt:lpstr>PowerPoint Presentation</vt:lpstr>
      <vt:lpstr>PowerPoint Presentation</vt:lpstr>
      <vt:lpstr>ENHANCED MODEL</vt:lpstr>
      <vt:lpstr>Byproducts &amp; Anticipated Outcomes</vt:lpstr>
      <vt:lpstr>What is a way you see dual advisorship being advantageous to your program? What are things your program has done that are successful for advising?</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Preservice Teachers Through the Process of Dual Advising  and Mentoring</dc:title>
  <dc:creator>Bob Thomas</dc:creator>
  <cp:lastModifiedBy>Bob Thomas</cp:lastModifiedBy>
  <cp:revision>1</cp:revision>
  <dcterms:modified xsi:type="dcterms:W3CDTF">2019-10-23T21:03:33Z</dcterms:modified>
</cp:coreProperties>
</file>