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97" r:id="rId3"/>
    <p:sldId id="298" r:id="rId4"/>
    <p:sldId id="299" r:id="rId5"/>
    <p:sldId id="300" r:id="rId6"/>
    <p:sldId id="302" r:id="rId7"/>
    <p:sldId id="305" r:id="rId8"/>
    <p:sldId id="303" r:id="rId9"/>
    <p:sldId id="304" r:id="rId10"/>
    <p:sldId id="334" r:id="rId11"/>
    <p:sldId id="335" r:id="rId12"/>
    <p:sldId id="306" r:id="rId13"/>
    <p:sldId id="309" r:id="rId14"/>
    <p:sldId id="310" r:id="rId15"/>
    <p:sldId id="307" r:id="rId16"/>
    <p:sldId id="308" r:id="rId17"/>
    <p:sldId id="315" r:id="rId18"/>
    <p:sldId id="316" r:id="rId19"/>
    <p:sldId id="336" r:id="rId20"/>
    <p:sldId id="317" r:id="rId21"/>
    <p:sldId id="319" r:id="rId22"/>
    <p:sldId id="320" r:id="rId23"/>
    <p:sldId id="321" r:id="rId24"/>
    <p:sldId id="322" r:id="rId25"/>
    <p:sldId id="328" r:id="rId26"/>
    <p:sldId id="332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7" r:id="rId37"/>
    <p:sldId id="278" r:id="rId38"/>
    <p:sldId id="271" r:id="rId39"/>
    <p:sldId id="272" r:id="rId40"/>
    <p:sldId id="279" r:id="rId41"/>
    <p:sldId id="338" r:id="rId42"/>
    <p:sldId id="339" r:id="rId43"/>
    <p:sldId id="280" r:id="rId44"/>
    <p:sldId id="340" r:id="rId45"/>
    <p:sldId id="281" r:id="rId46"/>
    <p:sldId id="282" r:id="rId47"/>
    <p:sldId id="337" r:id="rId48"/>
    <p:sldId id="341" r:id="rId49"/>
    <p:sldId id="283" r:id="rId50"/>
    <p:sldId id="284" r:id="rId51"/>
    <p:sldId id="291" r:id="rId52"/>
    <p:sldId id="285" r:id="rId53"/>
    <p:sldId id="286" r:id="rId54"/>
    <p:sldId id="287" r:id="rId55"/>
    <p:sldId id="288" r:id="rId56"/>
    <p:sldId id="289" r:id="rId57"/>
    <p:sldId id="261" r:id="rId5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9097A5"/>
    <a:srgbClr val="6F9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3"/>
    <p:restoredTop sz="24431"/>
  </p:normalViewPr>
  <p:slideViewPr>
    <p:cSldViewPr snapToGrid="0" snapToObjects="1">
      <p:cViewPr varScale="1">
        <p:scale>
          <a:sx n="34" d="100"/>
          <a:sy n="34" d="100"/>
        </p:scale>
        <p:origin x="456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>
        <p:scale>
          <a:sx n="180" d="100"/>
          <a:sy n="180" d="100"/>
        </p:scale>
        <p:origin x="3808" y="-16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DF32B-B814-DA41-96BE-81198791CF94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A9AD8-FB04-8B4B-98CC-12CD409C74BE}">
      <dgm:prSet phldrT="[Text]"/>
      <dgm:spPr/>
      <dgm:t>
        <a:bodyPr/>
        <a:lstStyle/>
        <a:p>
          <a:r>
            <a:rPr lang="en-US" dirty="0"/>
            <a:t>#1</a:t>
          </a:r>
        </a:p>
      </dgm:t>
    </dgm:pt>
    <dgm:pt modelId="{8AAFA83E-6C0E-1444-9781-E47B20DBDADB}" type="parTrans" cxnId="{7C737DFA-D29E-6648-B53D-63FE783AC9F5}">
      <dgm:prSet/>
      <dgm:spPr/>
      <dgm:t>
        <a:bodyPr/>
        <a:lstStyle/>
        <a:p>
          <a:endParaRPr lang="en-US"/>
        </a:p>
      </dgm:t>
    </dgm:pt>
    <dgm:pt modelId="{5C7F3BB4-C532-8747-A340-4317EFECD14C}" type="sibTrans" cxnId="{7C737DFA-D29E-6648-B53D-63FE783AC9F5}">
      <dgm:prSet/>
      <dgm:spPr/>
      <dgm:t>
        <a:bodyPr/>
        <a:lstStyle/>
        <a:p>
          <a:endParaRPr lang="en-US"/>
        </a:p>
      </dgm:t>
    </dgm:pt>
    <dgm:pt modelId="{DC50848B-CE86-BA46-A802-885B4E83AB90}">
      <dgm:prSet phldrT="[Text]"/>
      <dgm:spPr/>
      <dgm:t>
        <a:bodyPr/>
        <a:lstStyle/>
        <a:p>
          <a:r>
            <a:rPr lang="en-US" dirty="0"/>
            <a:t>Require that all crowd-funding campaigns be reviewed and approved by a designated school administrator.</a:t>
          </a:r>
        </a:p>
      </dgm:t>
    </dgm:pt>
    <dgm:pt modelId="{B279CEDE-3610-5045-8213-6F7A0C464196}" type="parTrans" cxnId="{339BBB28-FD8B-E943-925F-DD81F86AAD11}">
      <dgm:prSet/>
      <dgm:spPr/>
      <dgm:t>
        <a:bodyPr/>
        <a:lstStyle/>
        <a:p>
          <a:endParaRPr lang="en-US"/>
        </a:p>
      </dgm:t>
    </dgm:pt>
    <dgm:pt modelId="{817A76AA-293B-6646-AA40-0FC82842BDDF}" type="sibTrans" cxnId="{339BBB28-FD8B-E943-925F-DD81F86AAD11}">
      <dgm:prSet/>
      <dgm:spPr/>
      <dgm:t>
        <a:bodyPr/>
        <a:lstStyle/>
        <a:p>
          <a:endParaRPr lang="en-US"/>
        </a:p>
      </dgm:t>
    </dgm:pt>
    <dgm:pt modelId="{5094667A-29E8-F146-9C2D-253F470621E3}">
      <dgm:prSet phldrT="[Text]"/>
      <dgm:spPr/>
      <dgm:t>
        <a:bodyPr/>
        <a:lstStyle/>
        <a:p>
          <a:r>
            <a:rPr lang="en-US" dirty="0"/>
            <a:t>#2</a:t>
          </a:r>
        </a:p>
      </dgm:t>
    </dgm:pt>
    <dgm:pt modelId="{1CA6B4E7-886B-8042-9622-05868B0633FA}" type="parTrans" cxnId="{46417198-A01F-FA44-AAD9-82758409BAE1}">
      <dgm:prSet/>
      <dgm:spPr/>
      <dgm:t>
        <a:bodyPr/>
        <a:lstStyle/>
        <a:p>
          <a:endParaRPr lang="en-US"/>
        </a:p>
      </dgm:t>
    </dgm:pt>
    <dgm:pt modelId="{6B29F193-7452-2F4D-9AEB-8902E863A3B1}" type="sibTrans" cxnId="{46417198-A01F-FA44-AAD9-82758409BAE1}">
      <dgm:prSet/>
      <dgm:spPr/>
      <dgm:t>
        <a:bodyPr/>
        <a:lstStyle/>
        <a:p>
          <a:endParaRPr lang="en-US"/>
        </a:p>
      </dgm:t>
    </dgm:pt>
    <dgm:pt modelId="{43B2D662-2E8F-CC40-A8A9-13EE49ABE2A0}">
      <dgm:prSet phldrT="[Text]"/>
      <dgm:spPr/>
      <dgm:t>
        <a:bodyPr/>
        <a:lstStyle/>
        <a:p>
          <a:r>
            <a:rPr lang="en-US" dirty="0"/>
            <a:t>Ensure that the campaign doesn’t violate and federal or state law or existing board policies.</a:t>
          </a:r>
        </a:p>
      </dgm:t>
    </dgm:pt>
    <dgm:pt modelId="{B6349DB3-638C-6D47-B0B8-72CAFEDC105F}" type="parTrans" cxnId="{D0A9C49A-8A90-4F45-ABA6-65E58275B413}">
      <dgm:prSet/>
      <dgm:spPr/>
      <dgm:t>
        <a:bodyPr/>
        <a:lstStyle/>
        <a:p>
          <a:endParaRPr lang="en-US"/>
        </a:p>
      </dgm:t>
    </dgm:pt>
    <dgm:pt modelId="{284F6452-079C-A64D-801B-C239FB3AD412}" type="sibTrans" cxnId="{D0A9C49A-8A90-4F45-ABA6-65E58275B413}">
      <dgm:prSet/>
      <dgm:spPr/>
      <dgm:t>
        <a:bodyPr/>
        <a:lstStyle/>
        <a:p>
          <a:endParaRPr lang="en-US"/>
        </a:p>
      </dgm:t>
    </dgm:pt>
    <dgm:pt modelId="{E5C2B2D4-EF97-3B4D-B682-423045DF7B0A}">
      <dgm:prSet phldrT="[Text]"/>
      <dgm:spPr/>
      <dgm:t>
        <a:bodyPr/>
        <a:lstStyle/>
        <a:p>
          <a:r>
            <a:rPr lang="en-US" dirty="0"/>
            <a:t>#3</a:t>
          </a:r>
        </a:p>
      </dgm:t>
    </dgm:pt>
    <dgm:pt modelId="{F97DBDE1-846C-9644-80BF-C9107D68313B}" type="parTrans" cxnId="{75E45B3B-927B-C144-9285-0694F326D538}">
      <dgm:prSet/>
      <dgm:spPr/>
      <dgm:t>
        <a:bodyPr/>
        <a:lstStyle/>
        <a:p>
          <a:endParaRPr lang="en-US"/>
        </a:p>
      </dgm:t>
    </dgm:pt>
    <dgm:pt modelId="{2592C424-DDCB-0348-9EDF-8DF4D9558DE1}" type="sibTrans" cxnId="{75E45B3B-927B-C144-9285-0694F326D538}">
      <dgm:prSet/>
      <dgm:spPr/>
      <dgm:t>
        <a:bodyPr/>
        <a:lstStyle/>
        <a:p>
          <a:endParaRPr lang="en-US"/>
        </a:p>
      </dgm:t>
    </dgm:pt>
    <dgm:pt modelId="{CB1D4A35-E452-E44E-9D55-66C5B2A92A23}">
      <dgm:prSet phldrT="[Text]"/>
      <dgm:spPr/>
      <dgm:t>
        <a:bodyPr/>
        <a:lstStyle/>
        <a:p>
          <a:r>
            <a:rPr lang="en-US" dirty="0"/>
            <a:t>Ensure that the campaign seeks donations that comport with the district’s education philosophy, needs and technical infrastructure.</a:t>
          </a:r>
        </a:p>
      </dgm:t>
    </dgm:pt>
    <dgm:pt modelId="{B76B4AB8-F3D6-0446-850F-7AB6FF8FC5AF}" type="parTrans" cxnId="{EBB70E08-40F8-6E48-AF10-6E5CDC0B3B71}">
      <dgm:prSet/>
      <dgm:spPr/>
      <dgm:t>
        <a:bodyPr/>
        <a:lstStyle/>
        <a:p>
          <a:endParaRPr lang="en-US"/>
        </a:p>
      </dgm:t>
    </dgm:pt>
    <dgm:pt modelId="{CB94CDE8-4D94-F44C-94DB-B494B3857EA0}" type="sibTrans" cxnId="{EBB70E08-40F8-6E48-AF10-6E5CDC0B3B71}">
      <dgm:prSet/>
      <dgm:spPr/>
      <dgm:t>
        <a:bodyPr/>
        <a:lstStyle/>
        <a:p>
          <a:endParaRPr lang="en-US"/>
        </a:p>
      </dgm:t>
    </dgm:pt>
    <dgm:pt modelId="{445004F8-95E7-A041-AD58-D432D3AA225F}" type="pres">
      <dgm:prSet presAssocID="{783DF32B-B814-DA41-96BE-81198791CF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DBA14C-63C7-4742-9995-7712AF41AE38}" type="pres">
      <dgm:prSet presAssocID="{020A9AD8-FB04-8B4B-98CC-12CD409C74BE}" presName="horFlow" presStyleCnt="0"/>
      <dgm:spPr/>
    </dgm:pt>
    <dgm:pt modelId="{807144A3-1C7F-9F41-A350-B6372A169525}" type="pres">
      <dgm:prSet presAssocID="{020A9AD8-FB04-8B4B-98CC-12CD409C74BE}" presName="bigChev" presStyleLbl="node1" presStyleIdx="0" presStyleCnt="3" custScaleX="77300"/>
      <dgm:spPr/>
    </dgm:pt>
    <dgm:pt modelId="{46562120-7BC6-7E4C-A5F9-47B061AA47E4}" type="pres">
      <dgm:prSet presAssocID="{B279CEDE-3610-5045-8213-6F7A0C464196}" presName="parTrans" presStyleCnt="0"/>
      <dgm:spPr/>
    </dgm:pt>
    <dgm:pt modelId="{F13D1F70-6266-0342-8E85-71D270C9D69A}" type="pres">
      <dgm:prSet presAssocID="{DC50848B-CE86-BA46-A802-885B4E83AB90}" presName="node" presStyleLbl="alignAccFollowNode1" presStyleIdx="0" presStyleCnt="3" custScaleX="254288" custScaleY="115572">
        <dgm:presLayoutVars>
          <dgm:bulletEnabled val="1"/>
        </dgm:presLayoutVars>
      </dgm:prSet>
      <dgm:spPr/>
    </dgm:pt>
    <dgm:pt modelId="{6914FC21-BB1F-4A47-953C-A89A36BBE0CB}" type="pres">
      <dgm:prSet presAssocID="{020A9AD8-FB04-8B4B-98CC-12CD409C74BE}" presName="vSp" presStyleCnt="0"/>
      <dgm:spPr/>
    </dgm:pt>
    <dgm:pt modelId="{F2900640-EDD9-AF4B-89BD-767B7C0A06AA}" type="pres">
      <dgm:prSet presAssocID="{5094667A-29E8-F146-9C2D-253F470621E3}" presName="horFlow" presStyleCnt="0"/>
      <dgm:spPr/>
    </dgm:pt>
    <dgm:pt modelId="{D2F04AAB-18EE-B44B-9FF1-BA41A666BCB1}" type="pres">
      <dgm:prSet presAssocID="{5094667A-29E8-F146-9C2D-253F470621E3}" presName="bigChev" presStyleLbl="node1" presStyleIdx="1" presStyleCnt="3" custScaleX="77300"/>
      <dgm:spPr/>
    </dgm:pt>
    <dgm:pt modelId="{7DC66AAA-47A9-7246-A0B2-463C5B69EF56}" type="pres">
      <dgm:prSet presAssocID="{B6349DB3-638C-6D47-B0B8-72CAFEDC105F}" presName="parTrans" presStyleCnt="0"/>
      <dgm:spPr/>
    </dgm:pt>
    <dgm:pt modelId="{333F1D3A-469E-814A-8C98-67BC6E25791E}" type="pres">
      <dgm:prSet presAssocID="{43B2D662-2E8F-CC40-A8A9-13EE49ABE2A0}" presName="node" presStyleLbl="alignAccFollowNode1" presStyleIdx="1" presStyleCnt="3" custScaleX="254288" custScaleY="115572">
        <dgm:presLayoutVars>
          <dgm:bulletEnabled val="1"/>
        </dgm:presLayoutVars>
      </dgm:prSet>
      <dgm:spPr/>
    </dgm:pt>
    <dgm:pt modelId="{A0018A9C-A4A6-A44E-B3F9-AF70308EEBF4}" type="pres">
      <dgm:prSet presAssocID="{5094667A-29E8-F146-9C2D-253F470621E3}" presName="vSp" presStyleCnt="0"/>
      <dgm:spPr/>
    </dgm:pt>
    <dgm:pt modelId="{B6EFBADA-6B70-A945-BFCE-C95D769CFB46}" type="pres">
      <dgm:prSet presAssocID="{E5C2B2D4-EF97-3B4D-B682-423045DF7B0A}" presName="horFlow" presStyleCnt="0"/>
      <dgm:spPr/>
    </dgm:pt>
    <dgm:pt modelId="{D1013FDC-2197-6B4B-A8E5-6CC41877C466}" type="pres">
      <dgm:prSet presAssocID="{E5C2B2D4-EF97-3B4D-B682-423045DF7B0A}" presName="bigChev" presStyleLbl="node1" presStyleIdx="2" presStyleCnt="3" custScaleX="77300"/>
      <dgm:spPr/>
    </dgm:pt>
    <dgm:pt modelId="{EDDD78F3-B9DA-314A-8EA9-AAD1EF657BC3}" type="pres">
      <dgm:prSet presAssocID="{B76B4AB8-F3D6-0446-850F-7AB6FF8FC5AF}" presName="parTrans" presStyleCnt="0"/>
      <dgm:spPr/>
    </dgm:pt>
    <dgm:pt modelId="{7919B371-7692-974E-8AF0-44FF9CB9793E}" type="pres">
      <dgm:prSet presAssocID="{CB1D4A35-E452-E44E-9D55-66C5B2A92A23}" presName="node" presStyleLbl="alignAccFollowNode1" presStyleIdx="2" presStyleCnt="3" custScaleX="254288" custScaleY="115572">
        <dgm:presLayoutVars>
          <dgm:bulletEnabled val="1"/>
        </dgm:presLayoutVars>
      </dgm:prSet>
      <dgm:spPr/>
    </dgm:pt>
  </dgm:ptLst>
  <dgm:cxnLst>
    <dgm:cxn modelId="{EBB70E08-40F8-6E48-AF10-6E5CDC0B3B71}" srcId="{E5C2B2D4-EF97-3B4D-B682-423045DF7B0A}" destId="{CB1D4A35-E452-E44E-9D55-66C5B2A92A23}" srcOrd="0" destOrd="0" parTransId="{B76B4AB8-F3D6-0446-850F-7AB6FF8FC5AF}" sibTransId="{CB94CDE8-4D94-F44C-94DB-B494B3857EA0}"/>
    <dgm:cxn modelId="{339BBB28-FD8B-E943-925F-DD81F86AAD11}" srcId="{020A9AD8-FB04-8B4B-98CC-12CD409C74BE}" destId="{DC50848B-CE86-BA46-A802-885B4E83AB90}" srcOrd="0" destOrd="0" parTransId="{B279CEDE-3610-5045-8213-6F7A0C464196}" sibTransId="{817A76AA-293B-6646-AA40-0FC82842BDDF}"/>
    <dgm:cxn modelId="{BE351C2A-8F30-004D-AA68-B97C400951F6}" type="presOf" srcId="{783DF32B-B814-DA41-96BE-81198791CF94}" destId="{445004F8-95E7-A041-AD58-D432D3AA225F}" srcOrd="0" destOrd="0" presId="urn:microsoft.com/office/officeart/2005/8/layout/lProcess3"/>
    <dgm:cxn modelId="{D4D5032C-A1AE-6743-A0AF-A5A688EDCB35}" type="presOf" srcId="{43B2D662-2E8F-CC40-A8A9-13EE49ABE2A0}" destId="{333F1D3A-469E-814A-8C98-67BC6E25791E}" srcOrd="0" destOrd="0" presId="urn:microsoft.com/office/officeart/2005/8/layout/lProcess3"/>
    <dgm:cxn modelId="{75E45B3B-927B-C144-9285-0694F326D538}" srcId="{783DF32B-B814-DA41-96BE-81198791CF94}" destId="{E5C2B2D4-EF97-3B4D-B682-423045DF7B0A}" srcOrd="2" destOrd="0" parTransId="{F97DBDE1-846C-9644-80BF-C9107D68313B}" sibTransId="{2592C424-DDCB-0348-9EDF-8DF4D9558DE1}"/>
    <dgm:cxn modelId="{203DD346-295C-FE4D-A530-55FF1D4A1AE0}" type="presOf" srcId="{5094667A-29E8-F146-9C2D-253F470621E3}" destId="{D2F04AAB-18EE-B44B-9FF1-BA41A666BCB1}" srcOrd="0" destOrd="0" presId="urn:microsoft.com/office/officeart/2005/8/layout/lProcess3"/>
    <dgm:cxn modelId="{70475756-186D-F04B-BABF-F08EF29505A3}" type="presOf" srcId="{DC50848B-CE86-BA46-A802-885B4E83AB90}" destId="{F13D1F70-6266-0342-8E85-71D270C9D69A}" srcOrd="0" destOrd="0" presId="urn:microsoft.com/office/officeart/2005/8/layout/lProcess3"/>
    <dgm:cxn modelId="{03EA5562-9060-5345-B684-9B5DB545C6C1}" type="presOf" srcId="{CB1D4A35-E452-E44E-9D55-66C5B2A92A23}" destId="{7919B371-7692-974E-8AF0-44FF9CB9793E}" srcOrd="0" destOrd="0" presId="urn:microsoft.com/office/officeart/2005/8/layout/lProcess3"/>
    <dgm:cxn modelId="{1D89BD6B-DD9A-1448-A264-AB1F50D039F2}" type="presOf" srcId="{020A9AD8-FB04-8B4B-98CC-12CD409C74BE}" destId="{807144A3-1C7F-9F41-A350-B6372A169525}" srcOrd="0" destOrd="0" presId="urn:microsoft.com/office/officeart/2005/8/layout/lProcess3"/>
    <dgm:cxn modelId="{46417198-A01F-FA44-AAD9-82758409BAE1}" srcId="{783DF32B-B814-DA41-96BE-81198791CF94}" destId="{5094667A-29E8-F146-9C2D-253F470621E3}" srcOrd="1" destOrd="0" parTransId="{1CA6B4E7-886B-8042-9622-05868B0633FA}" sibTransId="{6B29F193-7452-2F4D-9AEB-8902E863A3B1}"/>
    <dgm:cxn modelId="{D0A9C49A-8A90-4F45-ABA6-65E58275B413}" srcId="{5094667A-29E8-F146-9C2D-253F470621E3}" destId="{43B2D662-2E8F-CC40-A8A9-13EE49ABE2A0}" srcOrd="0" destOrd="0" parTransId="{B6349DB3-638C-6D47-B0B8-72CAFEDC105F}" sibTransId="{284F6452-079C-A64D-801B-C239FB3AD412}"/>
    <dgm:cxn modelId="{F84164B0-F3E1-C443-A624-96482ECBA875}" type="presOf" srcId="{E5C2B2D4-EF97-3B4D-B682-423045DF7B0A}" destId="{D1013FDC-2197-6B4B-A8E5-6CC41877C466}" srcOrd="0" destOrd="0" presId="urn:microsoft.com/office/officeart/2005/8/layout/lProcess3"/>
    <dgm:cxn modelId="{7C737DFA-D29E-6648-B53D-63FE783AC9F5}" srcId="{783DF32B-B814-DA41-96BE-81198791CF94}" destId="{020A9AD8-FB04-8B4B-98CC-12CD409C74BE}" srcOrd="0" destOrd="0" parTransId="{8AAFA83E-6C0E-1444-9781-E47B20DBDADB}" sibTransId="{5C7F3BB4-C532-8747-A340-4317EFECD14C}"/>
    <dgm:cxn modelId="{C3F17AE2-AD03-BF49-8745-DF87CDDFFB97}" type="presParOf" srcId="{445004F8-95E7-A041-AD58-D432D3AA225F}" destId="{D5DBA14C-63C7-4742-9995-7712AF41AE38}" srcOrd="0" destOrd="0" presId="urn:microsoft.com/office/officeart/2005/8/layout/lProcess3"/>
    <dgm:cxn modelId="{D6215769-E898-E543-BE49-C500BBD0D177}" type="presParOf" srcId="{D5DBA14C-63C7-4742-9995-7712AF41AE38}" destId="{807144A3-1C7F-9F41-A350-B6372A169525}" srcOrd="0" destOrd="0" presId="urn:microsoft.com/office/officeart/2005/8/layout/lProcess3"/>
    <dgm:cxn modelId="{EDC6CEB8-D168-AB43-853A-1577E4DDA5D7}" type="presParOf" srcId="{D5DBA14C-63C7-4742-9995-7712AF41AE38}" destId="{46562120-7BC6-7E4C-A5F9-47B061AA47E4}" srcOrd="1" destOrd="0" presId="urn:microsoft.com/office/officeart/2005/8/layout/lProcess3"/>
    <dgm:cxn modelId="{DC5D5F5A-8546-9E4F-BF9A-7D228AA37AA5}" type="presParOf" srcId="{D5DBA14C-63C7-4742-9995-7712AF41AE38}" destId="{F13D1F70-6266-0342-8E85-71D270C9D69A}" srcOrd="2" destOrd="0" presId="urn:microsoft.com/office/officeart/2005/8/layout/lProcess3"/>
    <dgm:cxn modelId="{5825EA70-2C98-A249-AF94-A5E929EA3A68}" type="presParOf" srcId="{445004F8-95E7-A041-AD58-D432D3AA225F}" destId="{6914FC21-BB1F-4A47-953C-A89A36BBE0CB}" srcOrd="1" destOrd="0" presId="urn:microsoft.com/office/officeart/2005/8/layout/lProcess3"/>
    <dgm:cxn modelId="{416B3826-9ED6-6544-9CE9-ACD1DD9B8FAC}" type="presParOf" srcId="{445004F8-95E7-A041-AD58-D432D3AA225F}" destId="{F2900640-EDD9-AF4B-89BD-767B7C0A06AA}" srcOrd="2" destOrd="0" presId="urn:microsoft.com/office/officeart/2005/8/layout/lProcess3"/>
    <dgm:cxn modelId="{FEBCA84E-3886-3B40-9941-0FD5304B2F2E}" type="presParOf" srcId="{F2900640-EDD9-AF4B-89BD-767B7C0A06AA}" destId="{D2F04AAB-18EE-B44B-9FF1-BA41A666BCB1}" srcOrd="0" destOrd="0" presId="urn:microsoft.com/office/officeart/2005/8/layout/lProcess3"/>
    <dgm:cxn modelId="{AAA24629-6557-EF46-B2D4-40E0376C98FB}" type="presParOf" srcId="{F2900640-EDD9-AF4B-89BD-767B7C0A06AA}" destId="{7DC66AAA-47A9-7246-A0B2-463C5B69EF56}" srcOrd="1" destOrd="0" presId="urn:microsoft.com/office/officeart/2005/8/layout/lProcess3"/>
    <dgm:cxn modelId="{FFA2AECA-3C6F-1B48-987F-99EA4DA31EF4}" type="presParOf" srcId="{F2900640-EDD9-AF4B-89BD-767B7C0A06AA}" destId="{333F1D3A-469E-814A-8C98-67BC6E25791E}" srcOrd="2" destOrd="0" presId="urn:microsoft.com/office/officeart/2005/8/layout/lProcess3"/>
    <dgm:cxn modelId="{3C3900DA-F033-9046-ABCC-4385899EF09A}" type="presParOf" srcId="{445004F8-95E7-A041-AD58-D432D3AA225F}" destId="{A0018A9C-A4A6-A44E-B3F9-AF70308EEBF4}" srcOrd="3" destOrd="0" presId="urn:microsoft.com/office/officeart/2005/8/layout/lProcess3"/>
    <dgm:cxn modelId="{AC6E85EC-2F85-8F48-A041-9EF60EF03CD4}" type="presParOf" srcId="{445004F8-95E7-A041-AD58-D432D3AA225F}" destId="{B6EFBADA-6B70-A945-BFCE-C95D769CFB46}" srcOrd="4" destOrd="0" presId="urn:microsoft.com/office/officeart/2005/8/layout/lProcess3"/>
    <dgm:cxn modelId="{A39A9EBD-4473-9C46-B69A-91CB73418466}" type="presParOf" srcId="{B6EFBADA-6B70-A945-BFCE-C95D769CFB46}" destId="{D1013FDC-2197-6B4B-A8E5-6CC41877C466}" srcOrd="0" destOrd="0" presId="urn:microsoft.com/office/officeart/2005/8/layout/lProcess3"/>
    <dgm:cxn modelId="{9D4495F4-C927-D64F-A1B5-3C79154812A9}" type="presParOf" srcId="{B6EFBADA-6B70-A945-BFCE-C95D769CFB46}" destId="{EDDD78F3-B9DA-314A-8EA9-AAD1EF657BC3}" srcOrd="1" destOrd="0" presId="urn:microsoft.com/office/officeart/2005/8/layout/lProcess3"/>
    <dgm:cxn modelId="{5B37FA30-FEE0-D447-9BC4-2F09999AC4A4}" type="presParOf" srcId="{B6EFBADA-6B70-A945-BFCE-C95D769CFB46}" destId="{7919B371-7692-974E-8AF0-44FF9CB9793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DF32B-B814-DA41-96BE-81198791CF94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A9AD8-FB04-8B4B-98CC-12CD409C74BE}">
      <dgm:prSet phldrT="[Text]"/>
      <dgm:spPr/>
      <dgm:t>
        <a:bodyPr/>
        <a:lstStyle/>
        <a:p>
          <a:r>
            <a:rPr lang="en-US" dirty="0"/>
            <a:t>#5</a:t>
          </a:r>
        </a:p>
      </dgm:t>
    </dgm:pt>
    <dgm:pt modelId="{8AAFA83E-6C0E-1444-9781-E47B20DBDADB}" type="parTrans" cxnId="{7C737DFA-D29E-6648-B53D-63FE783AC9F5}">
      <dgm:prSet/>
      <dgm:spPr/>
      <dgm:t>
        <a:bodyPr/>
        <a:lstStyle/>
        <a:p>
          <a:endParaRPr lang="en-US"/>
        </a:p>
      </dgm:t>
    </dgm:pt>
    <dgm:pt modelId="{5C7F3BB4-C532-8747-A340-4317EFECD14C}" type="sibTrans" cxnId="{7C737DFA-D29E-6648-B53D-63FE783AC9F5}">
      <dgm:prSet/>
      <dgm:spPr/>
      <dgm:t>
        <a:bodyPr/>
        <a:lstStyle/>
        <a:p>
          <a:endParaRPr lang="en-US"/>
        </a:p>
      </dgm:t>
    </dgm:pt>
    <dgm:pt modelId="{DC50848B-CE86-BA46-A802-885B4E83AB90}">
      <dgm:prSet phldrT="[Text]"/>
      <dgm:spPr/>
      <dgm:t>
        <a:bodyPr/>
        <a:lstStyle/>
        <a:p>
          <a:r>
            <a:rPr lang="en-US" dirty="0"/>
            <a:t>Make it clear that all donations received through crowdfunding are the property of the school district.</a:t>
          </a:r>
        </a:p>
      </dgm:t>
    </dgm:pt>
    <dgm:pt modelId="{B279CEDE-3610-5045-8213-6F7A0C464196}" type="parTrans" cxnId="{339BBB28-FD8B-E943-925F-DD81F86AAD11}">
      <dgm:prSet/>
      <dgm:spPr/>
      <dgm:t>
        <a:bodyPr/>
        <a:lstStyle/>
        <a:p>
          <a:endParaRPr lang="en-US"/>
        </a:p>
      </dgm:t>
    </dgm:pt>
    <dgm:pt modelId="{817A76AA-293B-6646-AA40-0FC82842BDDF}" type="sibTrans" cxnId="{339BBB28-FD8B-E943-925F-DD81F86AAD11}">
      <dgm:prSet/>
      <dgm:spPr/>
      <dgm:t>
        <a:bodyPr/>
        <a:lstStyle/>
        <a:p>
          <a:endParaRPr lang="en-US"/>
        </a:p>
      </dgm:t>
    </dgm:pt>
    <dgm:pt modelId="{445004F8-95E7-A041-AD58-D432D3AA225F}" type="pres">
      <dgm:prSet presAssocID="{783DF32B-B814-DA41-96BE-81198791CF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DBA14C-63C7-4742-9995-7712AF41AE38}" type="pres">
      <dgm:prSet presAssocID="{020A9AD8-FB04-8B4B-98CC-12CD409C74BE}" presName="horFlow" presStyleCnt="0"/>
      <dgm:spPr/>
    </dgm:pt>
    <dgm:pt modelId="{807144A3-1C7F-9F41-A350-B6372A169525}" type="pres">
      <dgm:prSet presAssocID="{020A9AD8-FB04-8B4B-98CC-12CD409C74BE}" presName="bigChev" presStyleLbl="node1" presStyleIdx="0" presStyleCnt="1" custScaleX="77300"/>
      <dgm:spPr/>
    </dgm:pt>
    <dgm:pt modelId="{46562120-7BC6-7E4C-A5F9-47B061AA47E4}" type="pres">
      <dgm:prSet presAssocID="{B279CEDE-3610-5045-8213-6F7A0C464196}" presName="parTrans" presStyleCnt="0"/>
      <dgm:spPr/>
    </dgm:pt>
    <dgm:pt modelId="{F13D1F70-6266-0342-8E85-71D270C9D69A}" type="pres">
      <dgm:prSet presAssocID="{DC50848B-CE86-BA46-A802-885B4E83AB90}" presName="node" presStyleLbl="alignAccFollowNode1" presStyleIdx="0" presStyleCnt="1" custScaleX="254288" custScaleY="115572">
        <dgm:presLayoutVars>
          <dgm:bulletEnabled val="1"/>
        </dgm:presLayoutVars>
      </dgm:prSet>
      <dgm:spPr/>
    </dgm:pt>
  </dgm:ptLst>
  <dgm:cxnLst>
    <dgm:cxn modelId="{339BBB28-FD8B-E943-925F-DD81F86AAD11}" srcId="{020A9AD8-FB04-8B4B-98CC-12CD409C74BE}" destId="{DC50848B-CE86-BA46-A802-885B4E83AB90}" srcOrd="0" destOrd="0" parTransId="{B279CEDE-3610-5045-8213-6F7A0C464196}" sibTransId="{817A76AA-293B-6646-AA40-0FC82842BDDF}"/>
    <dgm:cxn modelId="{BE351C2A-8F30-004D-AA68-B97C400951F6}" type="presOf" srcId="{783DF32B-B814-DA41-96BE-81198791CF94}" destId="{445004F8-95E7-A041-AD58-D432D3AA225F}" srcOrd="0" destOrd="0" presId="urn:microsoft.com/office/officeart/2005/8/layout/lProcess3"/>
    <dgm:cxn modelId="{70475756-186D-F04B-BABF-F08EF29505A3}" type="presOf" srcId="{DC50848B-CE86-BA46-A802-885B4E83AB90}" destId="{F13D1F70-6266-0342-8E85-71D270C9D69A}" srcOrd="0" destOrd="0" presId="urn:microsoft.com/office/officeart/2005/8/layout/lProcess3"/>
    <dgm:cxn modelId="{1D89BD6B-DD9A-1448-A264-AB1F50D039F2}" type="presOf" srcId="{020A9AD8-FB04-8B4B-98CC-12CD409C74BE}" destId="{807144A3-1C7F-9F41-A350-B6372A169525}" srcOrd="0" destOrd="0" presId="urn:microsoft.com/office/officeart/2005/8/layout/lProcess3"/>
    <dgm:cxn modelId="{7C737DFA-D29E-6648-B53D-63FE783AC9F5}" srcId="{783DF32B-B814-DA41-96BE-81198791CF94}" destId="{020A9AD8-FB04-8B4B-98CC-12CD409C74BE}" srcOrd="0" destOrd="0" parTransId="{8AAFA83E-6C0E-1444-9781-E47B20DBDADB}" sibTransId="{5C7F3BB4-C532-8747-A340-4317EFECD14C}"/>
    <dgm:cxn modelId="{C3F17AE2-AD03-BF49-8745-DF87CDDFFB97}" type="presParOf" srcId="{445004F8-95E7-A041-AD58-D432D3AA225F}" destId="{D5DBA14C-63C7-4742-9995-7712AF41AE38}" srcOrd="0" destOrd="0" presId="urn:microsoft.com/office/officeart/2005/8/layout/lProcess3"/>
    <dgm:cxn modelId="{D6215769-E898-E543-BE49-C500BBD0D177}" type="presParOf" srcId="{D5DBA14C-63C7-4742-9995-7712AF41AE38}" destId="{807144A3-1C7F-9F41-A350-B6372A169525}" srcOrd="0" destOrd="0" presId="urn:microsoft.com/office/officeart/2005/8/layout/lProcess3"/>
    <dgm:cxn modelId="{EDC6CEB8-D168-AB43-853A-1577E4DDA5D7}" type="presParOf" srcId="{D5DBA14C-63C7-4742-9995-7712AF41AE38}" destId="{46562120-7BC6-7E4C-A5F9-47B061AA47E4}" srcOrd="1" destOrd="0" presId="urn:microsoft.com/office/officeart/2005/8/layout/lProcess3"/>
    <dgm:cxn modelId="{DC5D5F5A-8546-9E4F-BF9A-7D228AA37AA5}" type="presParOf" srcId="{D5DBA14C-63C7-4742-9995-7712AF41AE38}" destId="{F13D1F70-6266-0342-8E85-71D270C9D69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3DF32B-B814-DA41-96BE-81198791CF94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A9AD8-FB04-8B4B-98CC-12CD409C74BE}">
      <dgm:prSet phldrT="[Text]"/>
      <dgm:spPr/>
      <dgm:t>
        <a:bodyPr/>
        <a:lstStyle/>
        <a:p>
          <a:r>
            <a:rPr lang="en-US" dirty="0"/>
            <a:t>#6</a:t>
          </a:r>
        </a:p>
      </dgm:t>
    </dgm:pt>
    <dgm:pt modelId="{8AAFA83E-6C0E-1444-9781-E47B20DBDADB}" type="parTrans" cxnId="{7C737DFA-D29E-6648-B53D-63FE783AC9F5}">
      <dgm:prSet/>
      <dgm:spPr/>
      <dgm:t>
        <a:bodyPr/>
        <a:lstStyle/>
        <a:p>
          <a:endParaRPr lang="en-US"/>
        </a:p>
      </dgm:t>
    </dgm:pt>
    <dgm:pt modelId="{5C7F3BB4-C532-8747-A340-4317EFECD14C}" type="sibTrans" cxnId="{7C737DFA-D29E-6648-B53D-63FE783AC9F5}">
      <dgm:prSet/>
      <dgm:spPr/>
      <dgm:t>
        <a:bodyPr/>
        <a:lstStyle/>
        <a:p>
          <a:endParaRPr lang="en-US"/>
        </a:p>
      </dgm:t>
    </dgm:pt>
    <dgm:pt modelId="{DC50848B-CE86-BA46-A802-885B4E83AB90}">
      <dgm:prSet phldrT="[Text]"/>
      <dgm:spPr/>
      <dgm:t>
        <a:bodyPr/>
        <a:lstStyle/>
        <a:p>
          <a:r>
            <a:rPr lang="en-US" dirty="0"/>
            <a:t>Clarify which crowdfunding platforms may be used. Limit use to those platforms that send donations directly to the school.</a:t>
          </a:r>
        </a:p>
      </dgm:t>
    </dgm:pt>
    <dgm:pt modelId="{B279CEDE-3610-5045-8213-6F7A0C464196}" type="parTrans" cxnId="{339BBB28-FD8B-E943-925F-DD81F86AAD11}">
      <dgm:prSet/>
      <dgm:spPr/>
      <dgm:t>
        <a:bodyPr/>
        <a:lstStyle/>
        <a:p>
          <a:endParaRPr lang="en-US"/>
        </a:p>
      </dgm:t>
    </dgm:pt>
    <dgm:pt modelId="{817A76AA-293B-6646-AA40-0FC82842BDDF}" type="sibTrans" cxnId="{339BBB28-FD8B-E943-925F-DD81F86AAD11}">
      <dgm:prSet/>
      <dgm:spPr/>
      <dgm:t>
        <a:bodyPr/>
        <a:lstStyle/>
        <a:p>
          <a:endParaRPr lang="en-US"/>
        </a:p>
      </dgm:t>
    </dgm:pt>
    <dgm:pt modelId="{5094667A-29E8-F146-9C2D-253F470621E3}">
      <dgm:prSet phldrT="[Text]"/>
      <dgm:spPr/>
      <dgm:t>
        <a:bodyPr/>
        <a:lstStyle/>
        <a:p>
          <a:r>
            <a:rPr lang="en-US" dirty="0"/>
            <a:t>#7</a:t>
          </a:r>
        </a:p>
      </dgm:t>
    </dgm:pt>
    <dgm:pt modelId="{1CA6B4E7-886B-8042-9622-05868B0633FA}" type="parTrans" cxnId="{46417198-A01F-FA44-AAD9-82758409BAE1}">
      <dgm:prSet/>
      <dgm:spPr/>
      <dgm:t>
        <a:bodyPr/>
        <a:lstStyle/>
        <a:p>
          <a:endParaRPr lang="en-US"/>
        </a:p>
      </dgm:t>
    </dgm:pt>
    <dgm:pt modelId="{6B29F193-7452-2F4D-9AEB-8902E863A3B1}" type="sibTrans" cxnId="{46417198-A01F-FA44-AAD9-82758409BAE1}">
      <dgm:prSet/>
      <dgm:spPr/>
      <dgm:t>
        <a:bodyPr/>
        <a:lstStyle/>
        <a:p>
          <a:endParaRPr lang="en-US"/>
        </a:p>
      </dgm:t>
    </dgm:pt>
    <dgm:pt modelId="{43B2D662-2E8F-CC40-A8A9-13EE49ABE2A0}">
      <dgm:prSet phldrT="[Text]"/>
      <dgm:spPr/>
      <dgm:t>
        <a:bodyPr/>
        <a:lstStyle/>
        <a:p>
          <a:r>
            <a:rPr lang="en-US" dirty="0"/>
            <a:t>Require school board approval before the district may use the donations.</a:t>
          </a:r>
        </a:p>
      </dgm:t>
    </dgm:pt>
    <dgm:pt modelId="{B6349DB3-638C-6D47-B0B8-72CAFEDC105F}" type="parTrans" cxnId="{D0A9C49A-8A90-4F45-ABA6-65E58275B413}">
      <dgm:prSet/>
      <dgm:spPr/>
      <dgm:t>
        <a:bodyPr/>
        <a:lstStyle/>
        <a:p>
          <a:endParaRPr lang="en-US"/>
        </a:p>
      </dgm:t>
    </dgm:pt>
    <dgm:pt modelId="{284F6452-079C-A64D-801B-C239FB3AD412}" type="sibTrans" cxnId="{D0A9C49A-8A90-4F45-ABA6-65E58275B413}">
      <dgm:prSet/>
      <dgm:spPr/>
      <dgm:t>
        <a:bodyPr/>
        <a:lstStyle/>
        <a:p>
          <a:endParaRPr lang="en-US"/>
        </a:p>
      </dgm:t>
    </dgm:pt>
    <dgm:pt modelId="{E5C2B2D4-EF97-3B4D-B682-423045DF7B0A}">
      <dgm:prSet phldrT="[Text]"/>
      <dgm:spPr/>
      <dgm:t>
        <a:bodyPr/>
        <a:lstStyle/>
        <a:p>
          <a:r>
            <a:rPr lang="en-US" dirty="0"/>
            <a:t>#8</a:t>
          </a:r>
        </a:p>
      </dgm:t>
    </dgm:pt>
    <dgm:pt modelId="{F97DBDE1-846C-9644-80BF-C9107D68313B}" type="parTrans" cxnId="{75E45B3B-927B-C144-9285-0694F326D538}">
      <dgm:prSet/>
      <dgm:spPr/>
      <dgm:t>
        <a:bodyPr/>
        <a:lstStyle/>
        <a:p>
          <a:endParaRPr lang="en-US"/>
        </a:p>
      </dgm:t>
    </dgm:pt>
    <dgm:pt modelId="{2592C424-DDCB-0348-9EDF-8DF4D9558DE1}" type="sibTrans" cxnId="{75E45B3B-927B-C144-9285-0694F326D538}">
      <dgm:prSet/>
      <dgm:spPr/>
      <dgm:t>
        <a:bodyPr/>
        <a:lstStyle/>
        <a:p>
          <a:endParaRPr lang="en-US"/>
        </a:p>
      </dgm:t>
    </dgm:pt>
    <dgm:pt modelId="{CB1D4A35-E452-E44E-9D55-66C5B2A92A23}">
      <dgm:prSet phldrT="[Text]"/>
      <dgm:spPr/>
      <dgm:t>
        <a:bodyPr/>
        <a:lstStyle/>
        <a:p>
          <a:r>
            <a:rPr lang="en-US" dirty="0"/>
            <a:t>Require that the donations be entered promptly into the district’s property inventory or deposited in the district’s bank.</a:t>
          </a:r>
        </a:p>
      </dgm:t>
    </dgm:pt>
    <dgm:pt modelId="{B76B4AB8-F3D6-0446-850F-7AB6FF8FC5AF}" type="parTrans" cxnId="{EBB70E08-40F8-6E48-AF10-6E5CDC0B3B71}">
      <dgm:prSet/>
      <dgm:spPr/>
      <dgm:t>
        <a:bodyPr/>
        <a:lstStyle/>
        <a:p>
          <a:endParaRPr lang="en-US"/>
        </a:p>
      </dgm:t>
    </dgm:pt>
    <dgm:pt modelId="{CB94CDE8-4D94-F44C-94DB-B494B3857EA0}" type="sibTrans" cxnId="{EBB70E08-40F8-6E48-AF10-6E5CDC0B3B71}">
      <dgm:prSet/>
      <dgm:spPr/>
      <dgm:t>
        <a:bodyPr/>
        <a:lstStyle/>
        <a:p>
          <a:endParaRPr lang="en-US"/>
        </a:p>
      </dgm:t>
    </dgm:pt>
    <dgm:pt modelId="{445004F8-95E7-A041-AD58-D432D3AA225F}" type="pres">
      <dgm:prSet presAssocID="{783DF32B-B814-DA41-96BE-81198791CF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DBA14C-63C7-4742-9995-7712AF41AE38}" type="pres">
      <dgm:prSet presAssocID="{020A9AD8-FB04-8B4B-98CC-12CD409C74BE}" presName="horFlow" presStyleCnt="0"/>
      <dgm:spPr/>
    </dgm:pt>
    <dgm:pt modelId="{807144A3-1C7F-9F41-A350-B6372A169525}" type="pres">
      <dgm:prSet presAssocID="{020A9AD8-FB04-8B4B-98CC-12CD409C74BE}" presName="bigChev" presStyleLbl="node1" presStyleIdx="0" presStyleCnt="3" custScaleX="77300"/>
      <dgm:spPr/>
    </dgm:pt>
    <dgm:pt modelId="{46562120-7BC6-7E4C-A5F9-47B061AA47E4}" type="pres">
      <dgm:prSet presAssocID="{B279CEDE-3610-5045-8213-6F7A0C464196}" presName="parTrans" presStyleCnt="0"/>
      <dgm:spPr/>
    </dgm:pt>
    <dgm:pt modelId="{F13D1F70-6266-0342-8E85-71D270C9D69A}" type="pres">
      <dgm:prSet presAssocID="{DC50848B-CE86-BA46-A802-885B4E83AB90}" presName="node" presStyleLbl="alignAccFollowNode1" presStyleIdx="0" presStyleCnt="3" custScaleX="254288" custScaleY="115572">
        <dgm:presLayoutVars>
          <dgm:bulletEnabled val="1"/>
        </dgm:presLayoutVars>
      </dgm:prSet>
      <dgm:spPr/>
    </dgm:pt>
    <dgm:pt modelId="{6914FC21-BB1F-4A47-953C-A89A36BBE0CB}" type="pres">
      <dgm:prSet presAssocID="{020A9AD8-FB04-8B4B-98CC-12CD409C74BE}" presName="vSp" presStyleCnt="0"/>
      <dgm:spPr/>
    </dgm:pt>
    <dgm:pt modelId="{F2900640-EDD9-AF4B-89BD-767B7C0A06AA}" type="pres">
      <dgm:prSet presAssocID="{5094667A-29E8-F146-9C2D-253F470621E3}" presName="horFlow" presStyleCnt="0"/>
      <dgm:spPr/>
    </dgm:pt>
    <dgm:pt modelId="{D2F04AAB-18EE-B44B-9FF1-BA41A666BCB1}" type="pres">
      <dgm:prSet presAssocID="{5094667A-29E8-F146-9C2D-253F470621E3}" presName="bigChev" presStyleLbl="node1" presStyleIdx="1" presStyleCnt="3" custScaleX="77300"/>
      <dgm:spPr/>
    </dgm:pt>
    <dgm:pt modelId="{7DC66AAA-47A9-7246-A0B2-463C5B69EF56}" type="pres">
      <dgm:prSet presAssocID="{B6349DB3-638C-6D47-B0B8-72CAFEDC105F}" presName="parTrans" presStyleCnt="0"/>
      <dgm:spPr/>
    </dgm:pt>
    <dgm:pt modelId="{333F1D3A-469E-814A-8C98-67BC6E25791E}" type="pres">
      <dgm:prSet presAssocID="{43B2D662-2E8F-CC40-A8A9-13EE49ABE2A0}" presName="node" presStyleLbl="alignAccFollowNode1" presStyleIdx="1" presStyleCnt="3" custScaleX="254288" custScaleY="115572">
        <dgm:presLayoutVars>
          <dgm:bulletEnabled val="1"/>
        </dgm:presLayoutVars>
      </dgm:prSet>
      <dgm:spPr/>
    </dgm:pt>
    <dgm:pt modelId="{A0018A9C-A4A6-A44E-B3F9-AF70308EEBF4}" type="pres">
      <dgm:prSet presAssocID="{5094667A-29E8-F146-9C2D-253F470621E3}" presName="vSp" presStyleCnt="0"/>
      <dgm:spPr/>
    </dgm:pt>
    <dgm:pt modelId="{B6EFBADA-6B70-A945-BFCE-C95D769CFB46}" type="pres">
      <dgm:prSet presAssocID="{E5C2B2D4-EF97-3B4D-B682-423045DF7B0A}" presName="horFlow" presStyleCnt="0"/>
      <dgm:spPr/>
    </dgm:pt>
    <dgm:pt modelId="{D1013FDC-2197-6B4B-A8E5-6CC41877C466}" type="pres">
      <dgm:prSet presAssocID="{E5C2B2D4-EF97-3B4D-B682-423045DF7B0A}" presName="bigChev" presStyleLbl="node1" presStyleIdx="2" presStyleCnt="3" custScaleX="77300"/>
      <dgm:spPr/>
    </dgm:pt>
    <dgm:pt modelId="{EDDD78F3-B9DA-314A-8EA9-AAD1EF657BC3}" type="pres">
      <dgm:prSet presAssocID="{B76B4AB8-F3D6-0446-850F-7AB6FF8FC5AF}" presName="parTrans" presStyleCnt="0"/>
      <dgm:spPr/>
    </dgm:pt>
    <dgm:pt modelId="{7919B371-7692-974E-8AF0-44FF9CB9793E}" type="pres">
      <dgm:prSet presAssocID="{CB1D4A35-E452-E44E-9D55-66C5B2A92A23}" presName="node" presStyleLbl="alignAccFollowNode1" presStyleIdx="2" presStyleCnt="3" custScaleX="254288" custScaleY="115572">
        <dgm:presLayoutVars>
          <dgm:bulletEnabled val="1"/>
        </dgm:presLayoutVars>
      </dgm:prSet>
      <dgm:spPr/>
    </dgm:pt>
  </dgm:ptLst>
  <dgm:cxnLst>
    <dgm:cxn modelId="{EBB70E08-40F8-6E48-AF10-6E5CDC0B3B71}" srcId="{E5C2B2D4-EF97-3B4D-B682-423045DF7B0A}" destId="{CB1D4A35-E452-E44E-9D55-66C5B2A92A23}" srcOrd="0" destOrd="0" parTransId="{B76B4AB8-F3D6-0446-850F-7AB6FF8FC5AF}" sibTransId="{CB94CDE8-4D94-F44C-94DB-B494B3857EA0}"/>
    <dgm:cxn modelId="{339BBB28-FD8B-E943-925F-DD81F86AAD11}" srcId="{020A9AD8-FB04-8B4B-98CC-12CD409C74BE}" destId="{DC50848B-CE86-BA46-A802-885B4E83AB90}" srcOrd="0" destOrd="0" parTransId="{B279CEDE-3610-5045-8213-6F7A0C464196}" sibTransId="{817A76AA-293B-6646-AA40-0FC82842BDDF}"/>
    <dgm:cxn modelId="{BE351C2A-8F30-004D-AA68-B97C400951F6}" type="presOf" srcId="{783DF32B-B814-DA41-96BE-81198791CF94}" destId="{445004F8-95E7-A041-AD58-D432D3AA225F}" srcOrd="0" destOrd="0" presId="urn:microsoft.com/office/officeart/2005/8/layout/lProcess3"/>
    <dgm:cxn modelId="{D4D5032C-A1AE-6743-A0AF-A5A688EDCB35}" type="presOf" srcId="{43B2D662-2E8F-CC40-A8A9-13EE49ABE2A0}" destId="{333F1D3A-469E-814A-8C98-67BC6E25791E}" srcOrd="0" destOrd="0" presId="urn:microsoft.com/office/officeart/2005/8/layout/lProcess3"/>
    <dgm:cxn modelId="{75E45B3B-927B-C144-9285-0694F326D538}" srcId="{783DF32B-B814-DA41-96BE-81198791CF94}" destId="{E5C2B2D4-EF97-3B4D-B682-423045DF7B0A}" srcOrd="2" destOrd="0" parTransId="{F97DBDE1-846C-9644-80BF-C9107D68313B}" sibTransId="{2592C424-DDCB-0348-9EDF-8DF4D9558DE1}"/>
    <dgm:cxn modelId="{203DD346-295C-FE4D-A530-55FF1D4A1AE0}" type="presOf" srcId="{5094667A-29E8-F146-9C2D-253F470621E3}" destId="{D2F04AAB-18EE-B44B-9FF1-BA41A666BCB1}" srcOrd="0" destOrd="0" presId="urn:microsoft.com/office/officeart/2005/8/layout/lProcess3"/>
    <dgm:cxn modelId="{70475756-186D-F04B-BABF-F08EF29505A3}" type="presOf" srcId="{DC50848B-CE86-BA46-A802-885B4E83AB90}" destId="{F13D1F70-6266-0342-8E85-71D270C9D69A}" srcOrd="0" destOrd="0" presId="urn:microsoft.com/office/officeart/2005/8/layout/lProcess3"/>
    <dgm:cxn modelId="{03EA5562-9060-5345-B684-9B5DB545C6C1}" type="presOf" srcId="{CB1D4A35-E452-E44E-9D55-66C5B2A92A23}" destId="{7919B371-7692-974E-8AF0-44FF9CB9793E}" srcOrd="0" destOrd="0" presId="urn:microsoft.com/office/officeart/2005/8/layout/lProcess3"/>
    <dgm:cxn modelId="{1D89BD6B-DD9A-1448-A264-AB1F50D039F2}" type="presOf" srcId="{020A9AD8-FB04-8B4B-98CC-12CD409C74BE}" destId="{807144A3-1C7F-9F41-A350-B6372A169525}" srcOrd="0" destOrd="0" presId="urn:microsoft.com/office/officeart/2005/8/layout/lProcess3"/>
    <dgm:cxn modelId="{46417198-A01F-FA44-AAD9-82758409BAE1}" srcId="{783DF32B-B814-DA41-96BE-81198791CF94}" destId="{5094667A-29E8-F146-9C2D-253F470621E3}" srcOrd="1" destOrd="0" parTransId="{1CA6B4E7-886B-8042-9622-05868B0633FA}" sibTransId="{6B29F193-7452-2F4D-9AEB-8902E863A3B1}"/>
    <dgm:cxn modelId="{D0A9C49A-8A90-4F45-ABA6-65E58275B413}" srcId="{5094667A-29E8-F146-9C2D-253F470621E3}" destId="{43B2D662-2E8F-CC40-A8A9-13EE49ABE2A0}" srcOrd="0" destOrd="0" parTransId="{B6349DB3-638C-6D47-B0B8-72CAFEDC105F}" sibTransId="{284F6452-079C-A64D-801B-C239FB3AD412}"/>
    <dgm:cxn modelId="{F84164B0-F3E1-C443-A624-96482ECBA875}" type="presOf" srcId="{E5C2B2D4-EF97-3B4D-B682-423045DF7B0A}" destId="{D1013FDC-2197-6B4B-A8E5-6CC41877C466}" srcOrd="0" destOrd="0" presId="urn:microsoft.com/office/officeart/2005/8/layout/lProcess3"/>
    <dgm:cxn modelId="{7C737DFA-D29E-6648-B53D-63FE783AC9F5}" srcId="{783DF32B-B814-DA41-96BE-81198791CF94}" destId="{020A9AD8-FB04-8B4B-98CC-12CD409C74BE}" srcOrd="0" destOrd="0" parTransId="{8AAFA83E-6C0E-1444-9781-E47B20DBDADB}" sibTransId="{5C7F3BB4-C532-8747-A340-4317EFECD14C}"/>
    <dgm:cxn modelId="{C3F17AE2-AD03-BF49-8745-DF87CDDFFB97}" type="presParOf" srcId="{445004F8-95E7-A041-AD58-D432D3AA225F}" destId="{D5DBA14C-63C7-4742-9995-7712AF41AE38}" srcOrd="0" destOrd="0" presId="urn:microsoft.com/office/officeart/2005/8/layout/lProcess3"/>
    <dgm:cxn modelId="{D6215769-E898-E543-BE49-C500BBD0D177}" type="presParOf" srcId="{D5DBA14C-63C7-4742-9995-7712AF41AE38}" destId="{807144A3-1C7F-9F41-A350-B6372A169525}" srcOrd="0" destOrd="0" presId="urn:microsoft.com/office/officeart/2005/8/layout/lProcess3"/>
    <dgm:cxn modelId="{EDC6CEB8-D168-AB43-853A-1577E4DDA5D7}" type="presParOf" srcId="{D5DBA14C-63C7-4742-9995-7712AF41AE38}" destId="{46562120-7BC6-7E4C-A5F9-47B061AA47E4}" srcOrd="1" destOrd="0" presId="urn:microsoft.com/office/officeart/2005/8/layout/lProcess3"/>
    <dgm:cxn modelId="{DC5D5F5A-8546-9E4F-BF9A-7D228AA37AA5}" type="presParOf" srcId="{D5DBA14C-63C7-4742-9995-7712AF41AE38}" destId="{F13D1F70-6266-0342-8E85-71D270C9D69A}" srcOrd="2" destOrd="0" presId="urn:microsoft.com/office/officeart/2005/8/layout/lProcess3"/>
    <dgm:cxn modelId="{5825EA70-2C98-A249-AF94-A5E929EA3A68}" type="presParOf" srcId="{445004F8-95E7-A041-AD58-D432D3AA225F}" destId="{6914FC21-BB1F-4A47-953C-A89A36BBE0CB}" srcOrd="1" destOrd="0" presId="urn:microsoft.com/office/officeart/2005/8/layout/lProcess3"/>
    <dgm:cxn modelId="{416B3826-9ED6-6544-9CE9-ACD1DD9B8FAC}" type="presParOf" srcId="{445004F8-95E7-A041-AD58-D432D3AA225F}" destId="{F2900640-EDD9-AF4B-89BD-767B7C0A06AA}" srcOrd="2" destOrd="0" presId="urn:microsoft.com/office/officeart/2005/8/layout/lProcess3"/>
    <dgm:cxn modelId="{FEBCA84E-3886-3B40-9941-0FD5304B2F2E}" type="presParOf" srcId="{F2900640-EDD9-AF4B-89BD-767B7C0A06AA}" destId="{D2F04AAB-18EE-B44B-9FF1-BA41A666BCB1}" srcOrd="0" destOrd="0" presId="urn:microsoft.com/office/officeart/2005/8/layout/lProcess3"/>
    <dgm:cxn modelId="{AAA24629-6557-EF46-B2D4-40E0376C98FB}" type="presParOf" srcId="{F2900640-EDD9-AF4B-89BD-767B7C0A06AA}" destId="{7DC66AAA-47A9-7246-A0B2-463C5B69EF56}" srcOrd="1" destOrd="0" presId="urn:microsoft.com/office/officeart/2005/8/layout/lProcess3"/>
    <dgm:cxn modelId="{FFA2AECA-3C6F-1B48-987F-99EA4DA31EF4}" type="presParOf" srcId="{F2900640-EDD9-AF4B-89BD-767B7C0A06AA}" destId="{333F1D3A-469E-814A-8C98-67BC6E25791E}" srcOrd="2" destOrd="0" presId="urn:microsoft.com/office/officeart/2005/8/layout/lProcess3"/>
    <dgm:cxn modelId="{3C3900DA-F033-9046-ABCC-4385899EF09A}" type="presParOf" srcId="{445004F8-95E7-A041-AD58-D432D3AA225F}" destId="{A0018A9C-A4A6-A44E-B3F9-AF70308EEBF4}" srcOrd="3" destOrd="0" presId="urn:microsoft.com/office/officeart/2005/8/layout/lProcess3"/>
    <dgm:cxn modelId="{AC6E85EC-2F85-8F48-A041-9EF60EF03CD4}" type="presParOf" srcId="{445004F8-95E7-A041-AD58-D432D3AA225F}" destId="{B6EFBADA-6B70-A945-BFCE-C95D769CFB46}" srcOrd="4" destOrd="0" presId="urn:microsoft.com/office/officeart/2005/8/layout/lProcess3"/>
    <dgm:cxn modelId="{A39A9EBD-4473-9C46-B69A-91CB73418466}" type="presParOf" srcId="{B6EFBADA-6B70-A945-BFCE-C95D769CFB46}" destId="{D1013FDC-2197-6B4B-A8E5-6CC41877C466}" srcOrd="0" destOrd="0" presId="urn:microsoft.com/office/officeart/2005/8/layout/lProcess3"/>
    <dgm:cxn modelId="{9D4495F4-C927-D64F-A1B5-3C79154812A9}" type="presParOf" srcId="{B6EFBADA-6B70-A945-BFCE-C95D769CFB46}" destId="{EDDD78F3-B9DA-314A-8EA9-AAD1EF657BC3}" srcOrd="1" destOrd="0" presId="urn:microsoft.com/office/officeart/2005/8/layout/lProcess3"/>
    <dgm:cxn modelId="{5B37FA30-FEE0-D447-9BC4-2F09999AC4A4}" type="presParOf" srcId="{B6EFBADA-6B70-A945-BFCE-C95D769CFB46}" destId="{7919B371-7692-974E-8AF0-44FF9CB9793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DF32B-B814-DA41-96BE-81198791CF94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A9AD8-FB04-8B4B-98CC-12CD409C74BE}">
      <dgm:prSet phldrT="[Text]"/>
      <dgm:spPr/>
      <dgm:t>
        <a:bodyPr/>
        <a:lstStyle/>
        <a:p>
          <a:r>
            <a:rPr lang="en-US" dirty="0"/>
            <a:t>#9</a:t>
          </a:r>
        </a:p>
      </dgm:t>
    </dgm:pt>
    <dgm:pt modelId="{8AAFA83E-6C0E-1444-9781-E47B20DBDADB}" type="parTrans" cxnId="{7C737DFA-D29E-6648-B53D-63FE783AC9F5}">
      <dgm:prSet/>
      <dgm:spPr/>
      <dgm:t>
        <a:bodyPr/>
        <a:lstStyle/>
        <a:p>
          <a:endParaRPr lang="en-US"/>
        </a:p>
      </dgm:t>
    </dgm:pt>
    <dgm:pt modelId="{5C7F3BB4-C532-8747-A340-4317EFECD14C}" type="sibTrans" cxnId="{7C737DFA-D29E-6648-B53D-63FE783AC9F5}">
      <dgm:prSet/>
      <dgm:spPr/>
      <dgm:t>
        <a:bodyPr/>
        <a:lstStyle/>
        <a:p>
          <a:endParaRPr lang="en-US"/>
        </a:p>
      </dgm:t>
    </dgm:pt>
    <dgm:pt modelId="{DC50848B-CE86-BA46-A802-885B4E83AB90}">
      <dgm:prSet phldrT="[Text]"/>
      <dgm:spPr/>
      <dgm:t>
        <a:bodyPr/>
        <a:lstStyle/>
        <a:p>
          <a:r>
            <a:rPr lang="en-US" dirty="0"/>
            <a:t>Review your campaign activities and solicitations to determine whether you are required to file any reports of your charitable activities.</a:t>
          </a:r>
        </a:p>
      </dgm:t>
    </dgm:pt>
    <dgm:pt modelId="{B279CEDE-3610-5045-8213-6F7A0C464196}" type="parTrans" cxnId="{339BBB28-FD8B-E943-925F-DD81F86AAD11}">
      <dgm:prSet/>
      <dgm:spPr/>
      <dgm:t>
        <a:bodyPr/>
        <a:lstStyle/>
        <a:p>
          <a:endParaRPr lang="en-US"/>
        </a:p>
      </dgm:t>
    </dgm:pt>
    <dgm:pt modelId="{817A76AA-293B-6646-AA40-0FC82842BDDF}" type="sibTrans" cxnId="{339BBB28-FD8B-E943-925F-DD81F86AAD11}">
      <dgm:prSet/>
      <dgm:spPr/>
      <dgm:t>
        <a:bodyPr/>
        <a:lstStyle/>
        <a:p>
          <a:endParaRPr lang="en-US"/>
        </a:p>
      </dgm:t>
    </dgm:pt>
    <dgm:pt modelId="{445004F8-95E7-A041-AD58-D432D3AA225F}" type="pres">
      <dgm:prSet presAssocID="{783DF32B-B814-DA41-96BE-81198791CF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DBA14C-63C7-4742-9995-7712AF41AE38}" type="pres">
      <dgm:prSet presAssocID="{020A9AD8-FB04-8B4B-98CC-12CD409C74BE}" presName="horFlow" presStyleCnt="0"/>
      <dgm:spPr/>
    </dgm:pt>
    <dgm:pt modelId="{807144A3-1C7F-9F41-A350-B6372A169525}" type="pres">
      <dgm:prSet presAssocID="{020A9AD8-FB04-8B4B-98CC-12CD409C74BE}" presName="bigChev" presStyleLbl="node1" presStyleIdx="0" presStyleCnt="1" custScaleX="77300"/>
      <dgm:spPr/>
    </dgm:pt>
    <dgm:pt modelId="{46562120-7BC6-7E4C-A5F9-47B061AA47E4}" type="pres">
      <dgm:prSet presAssocID="{B279CEDE-3610-5045-8213-6F7A0C464196}" presName="parTrans" presStyleCnt="0"/>
      <dgm:spPr/>
    </dgm:pt>
    <dgm:pt modelId="{F13D1F70-6266-0342-8E85-71D270C9D69A}" type="pres">
      <dgm:prSet presAssocID="{DC50848B-CE86-BA46-A802-885B4E83AB90}" presName="node" presStyleLbl="alignAccFollowNode1" presStyleIdx="0" presStyleCnt="1" custScaleX="254288" custScaleY="115572">
        <dgm:presLayoutVars>
          <dgm:bulletEnabled val="1"/>
        </dgm:presLayoutVars>
      </dgm:prSet>
      <dgm:spPr/>
    </dgm:pt>
  </dgm:ptLst>
  <dgm:cxnLst>
    <dgm:cxn modelId="{339BBB28-FD8B-E943-925F-DD81F86AAD11}" srcId="{020A9AD8-FB04-8B4B-98CC-12CD409C74BE}" destId="{DC50848B-CE86-BA46-A802-885B4E83AB90}" srcOrd="0" destOrd="0" parTransId="{B279CEDE-3610-5045-8213-6F7A0C464196}" sibTransId="{817A76AA-293B-6646-AA40-0FC82842BDDF}"/>
    <dgm:cxn modelId="{BE351C2A-8F30-004D-AA68-B97C400951F6}" type="presOf" srcId="{783DF32B-B814-DA41-96BE-81198791CF94}" destId="{445004F8-95E7-A041-AD58-D432D3AA225F}" srcOrd="0" destOrd="0" presId="urn:microsoft.com/office/officeart/2005/8/layout/lProcess3"/>
    <dgm:cxn modelId="{70475756-186D-F04B-BABF-F08EF29505A3}" type="presOf" srcId="{DC50848B-CE86-BA46-A802-885B4E83AB90}" destId="{F13D1F70-6266-0342-8E85-71D270C9D69A}" srcOrd="0" destOrd="0" presId="urn:microsoft.com/office/officeart/2005/8/layout/lProcess3"/>
    <dgm:cxn modelId="{1D89BD6B-DD9A-1448-A264-AB1F50D039F2}" type="presOf" srcId="{020A9AD8-FB04-8B4B-98CC-12CD409C74BE}" destId="{807144A3-1C7F-9F41-A350-B6372A169525}" srcOrd="0" destOrd="0" presId="urn:microsoft.com/office/officeart/2005/8/layout/lProcess3"/>
    <dgm:cxn modelId="{7C737DFA-D29E-6648-B53D-63FE783AC9F5}" srcId="{783DF32B-B814-DA41-96BE-81198791CF94}" destId="{020A9AD8-FB04-8B4B-98CC-12CD409C74BE}" srcOrd="0" destOrd="0" parTransId="{8AAFA83E-6C0E-1444-9781-E47B20DBDADB}" sibTransId="{5C7F3BB4-C532-8747-A340-4317EFECD14C}"/>
    <dgm:cxn modelId="{C3F17AE2-AD03-BF49-8745-DF87CDDFFB97}" type="presParOf" srcId="{445004F8-95E7-A041-AD58-D432D3AA225F}" destId="{D5DBA14C-63C7-4742-9995-7712AF41AE38}" srcOrd="0" destOrd="0" presId="urn:microsoft.com/office/officeart/2005/8/layout/lProcess3"/>
    <dgm:cxn modelId="{D6215769-E898-E543-BE49-C500BBD0D177}" type="presParOf" srcId="{D5DBA14C-63C7-4742-9995-7712AF41AE38}" destId="{807144A3-1C7F-9F41-A350-B6372A169525}" srcOrd="0" destOrd="0" presId="urn:microsoft.com/office/officeart/2005/8/layout/lProcess3"/>
    <dgm:cxn modelId="{EDC6CEB8-D168-AB43-853A-1577E4DDA5D7}" type="presParOf" srcId="{D5DBA14C-63C7-4742-9995-7712AF41AE38}" destId="{46562120-7BC6-7E4C-A5F9-47B061AA47E4}" srcOrd="1" destOrd="0" presId="urn:microsoft.com/office/officeart/2005/8/layout/lProcess3"/>
    <dgm:cxn modelId="{DC5D5F5A-8546-9E4F-BF9A-7D228AA37AA5}" type="presParOf" srcId="{D5DBA14C-63C7-4742-9995-7712AF41AE38}" destId="{F13D1F70-6266-0342-8E85-71D270C9D69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3DF32B-B814-DA41-96BE-81198791CF94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A9AD8-FB04-8B4B-98CC-12CD409C74BE}">
      <dgm:prSet phldrT="[Text]"/>
      <dgm:spPr/>
      <dgm:t>
        <a:bodyPr/>
        <a:lstStyle/>
        <a:p>
          <a:r>
            <a:rPr lang="en-US" dirty="0"/>
            <a:t>#10</a:t>
          </a:r>
        </a:p>
      </dgm:t>
    </dgm:pt>
    <dgm:pt modelId="{8AAFA83E-6C0E-1444-9781-E47B20DBDADB}" type="parTrans" cxnId="{7C737DFA-D29E-6648-B53D-63FE783AC9F5}">
      <dgm:prSet/>
      <dgm:spPr/>
      <dgm:t>
        <a:bodyPr/>
        <a:lstStyle/>
        <a:p>
          <a:endParaRPr lang="en-US"/>
        </a:p>
      </dgm:t>
    </dgm:pt>
    <dgm:pt modelId="{5C7F3BB4-C532-8747-A340-4317EFECD14C}" type="sibTrans" cxnId="{7C737DFA-D29E-6648-B53D-63FE783AC9F5}">
      <dgm:prSet/>
      <dgm:spPr/>
      <dgm:t>
        <a:bodyPr/>
        <a:lstStyle/>
        <a:p>
          <a:endParaRPr lang="en-US"/>
        </a:p>
      </dgm:t>
    </dgm:pt>
    <dgm:pt modelId="{DC50848B-CE86-BA46-A802-885B4E83AB90}">
      <dgm:prSet phldrT="[Text]"/>
      <dgm:spPr/>
      <dgm:t>
        <a:bodyPr/>
        <a:lstStyle/>
        <a:p>
          <a:r>
            <a:rPr lang="en-US" dirty="0"/>
            <a:t>Identify the purpose(s) for raising the money/items. Develop a procedure for ensuring that the donations are used solely for the purpose(s) stated in the campaign.</a:t>
          </a:r>
        </a:p>
      </dgm:t>
    </dgm:pt>
    <dgm:pt modelId="{B279CEDE-3610-5045-8213-6F7A0C464196}" type="parTrans" cxnId="{339BBB28-FD8B-E943-925F-DD81F86AAD11}">
      <dgm:prSet/>
      <dgm:spPr/>
      <dgm:t>
        <a:bodyPr/>
        <a:lstStyle/>
        <a:p>
          <a:endParaRPr lang="en-US"/>
        </a:p>
      </dgm:t>
    </dgm:pt>
    <dgm:pt modelId="{817A76AA-293B-6646-AA40-0FC82842BDDF}" type="sibTrans" cxnId="{339BBB28-FD8B-E943-925F-DD81F86AAD11}">
      <dgm:prSet/>
      <dgm:spPr/>
      <dgm:t>
        <a:bodyPr/>
        <a:lstStyle/>
        <a:p>
          <a:endParaRPr lang="en-US"/>
        </a:p>
      </dgm:t>
    </dgm:pt>
    <dgm:pt modelId="{445004F8-95E7-A041-AD58-D432D3AA225F}" type="pres">
      <dgm:prSet presAssocID="{783DF32B-B814-DA41-96BE-81198791CF9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5DBA14C-63C7-4742-9995-7712AF41AE38}" type="pres">
      <dgm:prSet presAssocID="{020A9AD8-FB04-8B4B-98CC-12CD409C74BE}" presName="horFlow" presStyleCnt="0"/>
      <dgm:spPr/>
    </dgm:pt>
    <dgm:pt modelId="{807144A3-1C7F-9F41-A350-B6372A169525}" type="pres">
      <dgm:prSet presAssocID="{020A9AD8-FB04-8B4B-98CC-12CD409C74BE}" presName="bigChev" presStyleLbl="node1" presStyleIdx="0" presStyleCnt="1" custScaleX="77300"/>
      <dgm:spPr/>
    </dgm:pt>
    <dgm:pt modelId="{46562120-7BC6-7E4C-A5F9-47B061AA47E4}" type="pres">
      <dgm:prSet presAssocID="{B279CEDE-3610-5045-8213-6F7A0C464196}" presName="parTrans" presStyleCnt="0"/>
      <dgm:spPr/>
    </dgm:pt>
    <dgm:pt modelId="{F13D1F70-6266-0342-8E85-71D270C9D69A}" type="pres">
      <dgm:prSet presAssocID="{DC50848B-CE86-BA46-A802-885B4E83AB90}" presName="node" presStyleLbl="alignAccFollowNode1" presStyleIdx="0" presStyleCnt="1" custScaleX="254288" custScaleY="115572">
        <dgm:presLayoutVars>
          <dgm:bulletEnabled val="1"/>
        </dgm:presLayoutVars>
      </dgm:prSet>
      <dgm:spPr/>
    </dgm:pt>
  </dgm:ptLst>
  <dgm:cxnLst>
    <dgm:cxn modelId="{339BBB28-FD8B-E943-925F-DD81F86AAD11}" srcId="{020A9AD8-FB04-8B4B-98CC-12CD409C74BE}" destId="{DC50848B-CE86-BA46-A802-885B4E83AB90}" srcOrd="0" destOrd="0" parTransId="{B279CEDE-3610-5045-8213-6F7A0C464196}" sibTransId="{817A76AA-293B-6646-AA40-0FC82842BDDF}"/>
    <dgm:cxn modelId="{BE351C2A-8F30-004D-AA68-B97C400951F6}" type="presOf" srcId="{783DF32B-B814-DA41-96BE-81198791CF94}" destId="{445004F8-95E7-A041-AD58-D432D3AA225F}" srcOrd="0" destOrd="0" presId="urn:microsoft.com/office/officeart/2005/8/layout/lProcess3"/>
    <dgm:cxn modelId="{70475756-186D-F04B-BABF-F08EF29505A3}" type="presOf" srcId="{DC50848B-CE86-BA46-A802-885B4E83AB90}" destId="{F13D1F70-6266-0342-8E85-71D270C9D69A}" srcOrd="0" destOrd="0" presId="urn:microsoft.com/office/officeart/2005/8/layout/lProcess3"/>
    <dgm:cxn modelId="{1D89BD6B-DD9A-1448-A264-AB1F50D039F2}" type="presOf" srcId="{020A9AD8-FB04-8B4B-98CC-12CD409C74BE}" destId="{807144A3-1C7F-9F41-A350-B6372A169525}" srcOrd="0" destOrd="0" presId="urn:microsoft.com/office/officeart/2005/8/layout/lProcess3"/>
    <dgm:cxn modelId="{7C737DFA-D29E-6648-B53D-63FE783AC9F5}" srcId="{783DF32B-B814-DA41-96BE-81198791CF94}" destId="{020A9AD8-FB04-8B4B-98CC-12CD409C74BE}" srcOrd="0" destOrd="0" parTransId="{8AAFA83E-6C0E-1444-9781-E47B20DBDADB}" sibTransId="{5C7F3BB4-C532-8747-A340-4317EFECD14C}"/>
    <dgm:cxn modelId="{C3F17AE2-AD03-BF49-8745-DF87CDDFFB97}" type="presParOf" srcId="{445004F8-95E7-A041-AD58-D432D3AA225F}" destId="{D5DBA14C-63C7-4742-9995-7712AF41AE38}" srcOrd="0" destOrd="0" presId="urn:microsoft.com/office/officeart/2005/8/layout/lProcess3"/>
    <dgm:cxn modelId="{D6215769-E898-E543-BE49-C500BBD0D177}" type="presParOf" srcId="{D5DBA14C-63C7-4742-9995-7712AF41AE38}" destId="{807144A3-1C7F-9F41-A350-B6372A169525}" srcOrd="0" destOrd="0" presId="urn:microsoft.com/office/officeart/2005/8/layout/lProcess3"/>
    <dgm:cxn modelId="{EDC6CEB8-D168-AB43-853A-1577E4DDA5D7}" type="presParOf" srcId="{D5DBA14C-63C7-4742-9995-7712AF41AE38}" destId="{46562120-7BC6-7E4C-A5F9-47B061AA47E4}" srcOrd="1" destOrd="0" presId="urn:microsoft.com/office/officeart/2005/8/layout/lProcess3"/>
    <dgm:cxn modelId="{DC5D5F5A-8546-9E4F-BF9A-7D228AA37AA5}" type="presParOf" srcId="{D5DBA14C-63C7-4742-9995-7712AF41AE38}" destId="{F13D1F70-6266-0342-8E85-71D270C9D69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44A3-1C7F-9F41-A350-B6372A169525}">
      <dsp:nvSpPr>
        <dsp:cNvPr id="0" name=""/>
        <dsp:cNvSpPr/>
      </dsp:nvSpPr>
      <dsp:spPr>
        <a:xfrm>
          <a:off x="3811" y="143988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#1</a:t>
          </a:r>
        </a:p>
      </dsp:txBody>
      <dsp:txXfrm>
        <a:off x="547861" y="143988"/>
        <a:ext cx="1014653" cy="1088100"/>
      </dsp:txXfrm>
    </dsp:sp>
    <dsp:sp modelId="{F13D1F70-6266-0342-8E85-71D270C9D69A}">
      <dsp:nvSpPr>
        <dsp:cNvPr id="0" name=""/>
        <dsp:cNvSpPr/>
      </dsp:nvSpPr>
      <dsp:spPr>
        <a:xfrm>
          <a:off x="1752933" y="166159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Require that all crowd-funding campaigns be reviewed and approved by a designated school administrator.</a:t>
          </a:r>
        </a:p>
      </dsp:txBody>
      <dsp:txXfrm>
        <a:off x="2274812" y="166159"/>
        <a:ext cx="4697578" cy="1043757"/>
      </dsp:txXfrm>
    </dsp:sp>
    <dsp:sp modelId="{D2F04AAB-18EE-B44B-9FF1-BA41A666BCB1}">
      <dsp:nvSpPr>
        <dsp:cNvPr id="0" name=""/>
        <dsp:cNvSpPr/>
      </dsp:nvSpPr>
      <dsp:spPr>
        <a:xfrm>
          <a:off x="3811" y="1384422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#2</a:t>
          </a:r>
        </a:p>
      </dsp:txBody>
      <dsp:txXfrm>
        <a:off x="547861" y="1384422"/>
        <a:ext cx="1014653" cy="1088100"/>
      </dsp:txXfrm>
    </dsp:sp>
    <dsp:sp modelId="{333F1D3A-469E-814A-8C98-67BC6E25791E}">
      <dsp:nvSpPr>
        <dsp:cNvPr id="0" name=""/>
        <dsp:cNvSpPr/>
      </dsp:nvSpPr>
      <dsp:spPr>
        <a:xfrm>
          <a:off x="1752933" y="1406594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Ensure that the campaign doesn’t violate and federal or state law or existing board policies.</a:t>
          </a:r>
        </a:p>
      </dsp:txBody>
      <dsp:txXfrm>
        <a:off x="2274812" y="1406594"/>
        <a:ext cx="4697578" cy="1043757"/>
      </dsp:txXfrm>
    </dsp:sp>
    <dsp:sp modelId="{D1013FDC-2197-6B4B-A8E5-6CC41877C466}">
      <dsp:nvSpPr>
        <dsp:cNvPr id="0" name=""/>
        <dsp:cNvSpPr/>
      </dsp:nvSpPr>
      <dsp:spPr>
        <a:xfrm>
          <a:off x="3811" y="2624857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#3</a:t>
          </a:r>
        </a:p>
      </dsp:txBody>
      <dsp:txXfrm>
        <a:off x="547861" y="2624857"/>
        <a:ext cx="1014653" cy="1088100"/>
      </dsp:txXfrm>
    </dsp:sp>
    <dsp:sp modelId="{7919B371-7692-974E-8AF0-44FF9CB9793E}">
      <dsp:nvSpPr>
        <dsp:cNvPr id="0" name=""/>
        <dsp:cNvSpPr/>
      </dsp:nvSpPr>
      <dsp:spPr>
        <a:xfrm>
          <a:off x="1752933" y="2647028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Ensure that the campaign seeks donations that comport with the district’s education philosophy, needs and technical infrastructure.</a:t>
          </a:r>
        </a:p>
      </dsp:txBody>
      <dsp:txXfrm>
        <a:off x="2274812" y="2647028"/>
        <a:ext cx="4697578" cy="1043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44A3-1C7F-9F41-A350-B6372A169525}">
      <dsp:nvSpPr>
        <dsp:cNvPr id="0" name=""/>
        <dsp:cNvSpPr/>
      </dsp:nvSpPr>
      <dsp:spPr>
        <a:xfrm>
          <a:off x="3811" y="689046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#5</a:t>
          </a:r>
        </a:p>
      </dsp:txBody>
      <dsp:txXfrm>
        <a:off x="547861" y="689046"/>
        <a:ext cx="1014653" cy="1088100"/>
      </dsp:txXfrm>
    </dsp:sp>
    <dsp:sp modelId="{F13D1F70-6266-0342-8E85-71D270C9D69A}">
      <dsp:nvSpPr>
        <dsp:cNvPr id="0" name=""/>
        <dsp:cNvSpPr/>
      </dsp:nvSpPr>
      <dsp:spPr>
        <a:xfrm>
          <a:off x="1752933" y="711217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Make it clear that all donations received through crowdfunding are the property of the school district.</a:t>
          </a:r>
        </a:p>
      </dsp:txBody>
      <dsp:txXfrm>
        <a:off x="2274812" y="711217"/>
        <a:ext cx="4697578" cy="1043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44A3-1C7F-9F41-A350-B6372A169525}">
      <dsp:nvSpPr>
        <dsp:cNvPr id="0" name=""/>
        <dsp:cNvSpPr/>
      </dsp:nvSpPr>
      <dsp:spPr>
        <a:xfrm>
          <a:off x="3811" y="11423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#6</a:t>
          </a:r>
        </a:p>
      </dsp:txBody>
      <dsp:txXfrm>
        <a:off x="547861" y="11423"/>
        <a:ext cx="1014653" cy="1088100"/>
      </dsp:txXfrm>
    </dsp:sp>
    <dsp:sp modelId="{F13D1F70-6266-0342-8E85-71D270C9D69A}">
      <dsp:nvSpPr>
        <dsp:cNvPr id="0" name=""/>
        <dsp:cNvSpPr/>
      </dsp:nvSpPr>
      <dsp:spPr>
        <a:xfrm>
          <a:off x="1752933" y="33594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Clarify which crowdfunding platforms may be used. Limit use to those platforms that send donations directly to the school.</a:t>
          </a:r>
        </a:p>
      </dsp:txBody>
      <dsp:txXfrm>
        <a:off x="2274812" y="33594"/>
        <a:ext cx="4697578" cy="1043757"/>
      </dsp:txXfrm>
    </dsp:sp>
    <dsp:sp modelId="{D2F04AAB-18EE-B44B-9FF1-BA41A666BCB1}">
      <dsp:nvSpPr>
        <dsp:cNvPr id="0" name=""/>
        <dsp:cNvSpPr/>
      </dsp:nvSpPr>
      <dsp:spPr>
        <a:xfrm>
          <a:off x="3811" y="1251857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#7</a:t>
          </a:r>
        </a:p>
      </dsp:txBody>
      <dsp:txXfrm>
        <a:off x="547861" y="1251857"/>
        <a:ext cx="1014653" cy="1088100"/>
      </dsp:txXfrm>
    </dsp:sp>
    <dsp:sp modelId="{333F1D3A-469E-814A-8C98-67BC6E25791E}">
      <dsp:nvSpPr>
        <dsp:cNvPr id="0" name=""/>
        <dsp:cNvSpPr/>
      </dsp:nvSpPr>
      <dsp:spPr>
        <a:xfrm>
          <a:off x="1752933" y="1274028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Require school board approval before the district may use the donations.</a:t>
          </a:r>
        </a:p>
      </dsp:txBody>
      <dsp:txXfrm>
        <a:off x="2274812" y="1274028"/>
        <a:ext cx="4697578" cy="1043757"/>
      </dsp:txXfrm>
    </dsp:sp>
    <dsp:sp modelId="{D1013FDC-2197-6B4B-A8E5-6CC41877C466}">
      <dsp:nvSpPr>
        <dsp:cNvPr id="0" name=""/>
        <dsp:cNvSpPr/>
      </dsp:nvSpPr>
      <dsp:spPr>
        <a:xfrm>
          <a:off x="3811" y="2492291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#8</a:t>
          </a:r>
        </a:p>
      </dsp:txBody>
      <dsp:txXfrm>
        <a:off x="547861" y="2492291"/>
        <a:ext cx="1014653" cy="1088100"/>
      </dsp:txXfrm>
    </dsp:sp>
    <dsp:sp modelId="{7919B371-7692-974E-8AF0-44FF9CB9793E}">
      <dsp:nvSpPr>
        <dsp:cNvPr id="0" name=""/>
        <dsp:cNvSpPr/>
      </dsp:nvSpPr>
      <dsp:spPr>
        <a:xfrm>
          <a:off x="1752933" y="2514463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Require that the donations be entered promptly into the district’s property inventory or deposited in the district’s bank.</a:t>
          </a:r>
        </a:p>
      </dsp:txBody>
      <dsp:txXfrm>
        <a:off x="2274812" y="2514463"/>
        <a:ext cx="4697578" cy="1043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44A3-1C7F-9F41-A350-B6372A169525}">
      <dsp:nvSpPr>
        <dsp:cNvPr id="0" name=""/>
        <dsp:cNvSpPr/>
      </dsp:nvSpPr>
      <dsp:spPr>
        <a:xfrm>
          <a:off x="3811" y="1251857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#9</a:t>
          </a:r>
        </a:p>
      </dsp:txBody>
      <dsp:txXfrm>
        <a:off x="547861" y="1251857"/>
        <a:ext cx="1014653" cy="1088100"/>
      </dsp:txXfrm>
    </dsp:sp>
    <dsp:sp modelId="{F13D1F70-6266-0342-8E85-71D270C9D69A}">
      <dsp:nvSpPr>
        <dsp:cNvPr id="0" name=""/>
        <dsp:cNvSpPr/>
      </dsp:nvSpPr>
      <dsp:spPr>
        <a:xfrm>
          <a:off x="1752933" y="1274028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 your campaign activities and solicitations to determine whether you are required to file any reports of your charitable activities.</a:t>
          </a:r>
        </a:p>
      </dsp:txBody>
      <dsp:txXfrm>
        <a:off x="2274812" y="1274028"/>
        <a:ext cx="4697578" cy="1043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144A3-1C7F-9F41-A350-B6372A169525}">
      <dsp:nvSpPr>
        <dsp:cNvPr id="0" name=""/>
        <dsp:cNvSpPr/>
      </dsp:nvSpPr>
      <dsp:spPr>
        <a:xfrm>
          <a:off x="3811" y="1251857"/>
          <a:ext cx="2102753" cy="10881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0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#10</a:t>
          </a:r>
        </a:p>
      </dsp:txBody>
      <dsp:txXfrm>
        <a:off x="547861" y="1251857"/>
        <a:ext cx="1014653" cy="1088100"/>
      </dsp:txXfrm>
    </dsp:sp>
    <dsp:sp modelId="{F13D1F70-6266-0342-8E85-71D270C9D69A}">
      <dsp:nvSpPr>
        <dsp:cNvPr id="0" name=""/>
        <dsp:cNvSpPr/>
      </dsp:nvSpPr>
      <dsp:spPr>
        <a:xfrm>
          <a:off x="1752933" y="1274028"/>
          <a:ext cx="5741335" cy="104375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Identify the purpose(s) for raising the money/items. Develop a procedure for ensuring that the donations are used solely for the purpose(s) stated in the campaign.</a:t>
          </a:r>
        </a:p>
      </dsp:txBody>
      <dsp:txXfrm>
        <a:off x="2274812" y="1274028"/>
        <a:ext cx="4697578" cy="104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9T13:36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EB42A-7E14-D242-93E7-6CBD871CF3BA}" type="datetimeFigureOut">
              <a:rPr lang="en-US" smtClean="0"/>
              <a:t>11/2/18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0DC5F-8E31-6748-8D3B-1B7C4E640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5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79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66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9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20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9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6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78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91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06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1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37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45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13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88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89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98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86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1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8188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39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2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46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661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8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29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6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155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282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19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64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F8FA-6EA3-BF41-9FF2-0E12150C855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89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4F8FA-6EA3-BF41-9FF2-0E12150C85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2246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681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914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491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400549"/>
            <a:ext cx="6049108" cy="4284663"/>
          </a:xfrm>
        </p:spPr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455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11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081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1F6D7-DAD3-1A48-8E41-E094F90C90A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987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003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57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957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04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48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7EB7-0B60-364D-A55C-4A02C0D2307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169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935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82171"/>
            <a:ext cx="5486400" cy="453243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81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386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47968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7EB7-0B60-364D-A55C-4A02C0D2307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00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7EB7-0B60-364D-A55C-4A02C0D2307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0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7EB7-0B60-364D-A55C-4A02C0D2307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922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6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9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9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07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0DC5F-8E31-6748-8D3B-1B7C4E6409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3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1500188" y="4630738"/>
            <a:ext cx="766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10253F"/>
                </a:solidFill>
              </a:rPr>
              <a:t>OSBA leads the way to educational excellence by serving Ohio’s public school board members </a:t>
            </a:r>
          </a:p>
          <a:p>
            <a:pPr algn="ctr"/>
            <a:r>
              <a:rPr lang="en-US" altLang="en-US" sz="1200" dirty="0">
                <a:solidFill>
                  <a:srgbClr val="10253F"/>
                </a:solidFill>
              </a:rPr>
              <a:t>and the diverse districts they represent through superior service, unwavering advocacy and creative solutions.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347" y="1183621"/>
            <a:ext cx="7427893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975" y="276853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612900" y="84138"/>
            <a:ext cx="2044700" cy="273050"/>
          </a:xfrm>
        </p:spPr>
        <p:txBody>
          <a:bodyPr/>
          <a:lstStyle>
            <a:lvl1pPr>
              <a:defRPr/>
            </a:lvl1pPr>
          </a:lstStyle>
          <a:p>
            <a:fld id="{8DE87784-98D1-6B4F-8124-93E7FACA1311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8575" y="84138"/>
            <a:ext cx="289560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7213" y="84138"/>
            <a:ext cx="2133600" cy="273050"/>
          </a:xfrm>
        </p:spPr>
        <p:txBody>
          <a:bodyPr/>
          <a:lstStyle>
            <a:lvl1pPr>
              <a:defRPr/>
            </a:lvl1pPr>
          </a:lstStyle>
          <a:p>
            <a:fld id="{9F381C4B-62CC-4544-AB17-33FADB1BB3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442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18CD7-E765-FA40-8AE4-EA9003F79E06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22160-F355-3A4E-A2D6-2856BAF31B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548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8174" y="205979"/>
            <a:ext cx="5518426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5DC3C7-3D7B-154A-90F6-82672F4D1F3D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4ABEE-84DF-4D41-B9F2-7CB094F6385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4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hite 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7739" y="-1"/>
            <a:ext cx="7686262" cy="120015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457738" y="1200151"/>
            <a:ext cx="7589329" cy="366013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ike_us_on_faceboo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673225"/>
            <a:ext cx="33416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twitter-logo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25" y="1246188"/>
            <a:ext cx="29241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1633538" y="2814638"/>
            <a:ext cx="2924175" cy="9858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546225" y="2946400"/>
            <a:ext cx="3914775" cy="311150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Ohio School Boards Association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621338" y="2946400"/>
            <a:ext cx="3257550" cy="2921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@OHschoolboards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14463" y="3800475"/>
            <a:ext cx="7729537" cy="93345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Visit our website at: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www.ohioschoolboards.org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DE196-3A86-9A45-ADA9-ADB56DD3628F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3AC0B-75D3-944B-A146-CDB5B5A5FE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098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0B3713-2651-FD4B-97B8-A318D5B39A3B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22795-9C49-E449-8780-DC053566DE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87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129" y="3305175"/>
            <a:ext cx="7477036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129" y="2180035"/>
            <a:ext cx="7477035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04F20-F374-3942-B2A0-5EBFCBC54AEB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B41EF-7EF7-7742-B31D-81C5B9C174D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73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6087" y="1200151"/>
            <a:ext cx="3657379" cy="33944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2957" y="1200150"/>
            <a:ext cx="382104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A1C77B-BE0D-9346-80B3-22793CA4DB9A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5E560-2965-DD4D-9048-DA2428053E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774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6086" y="1151335"/>
            <a:ext cx="364614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6086" y="1631156"/>
            <a:ext cx="3646143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5043" y="1151335"/>
            <a:ext cx="3798956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5043" y="1631156"/>
            <a:ext cx="3798956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CC03F-FA2E-4A42-9F36-222382900BB3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465CC-E765-DD4E-9116-CDBD15069C2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94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967758-CDF0-B445-BE6A-F457C947CE71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EE496-9870-E948-8AD9-5EC99347AE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551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2B4F2-299E-AE4C-802E-126AE84E42CB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DA840-1563-414E-B5ED-99C833A0E3B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4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087" y="204787"/>
            <a:ext cx="2805043" cy="8831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130" y="204787"/>
            <a:ext cx="4792870" cy="4389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6087" y="1087907"/>
            <a:ext cx="280504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4D6D8B-012C-FA4E-AC1D-A7EB58041289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99E6B-1632-DC47-8FDE-1663EA149D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20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172" y="3621688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9172" y="480819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9172" y="404674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57B410-3CFB-3849-BA0F-5A09B2A95818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A6D77-BFBB-1842-9193-84D8699D1EF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92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46225" y="0"/>
            <a:ext cx="7597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46225" y="1200150"/>
            <a:ext cx="750093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60538" y="4870450"/>
            <a:ext cx="213360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6C5301C-F787-F94C-8B40-2CAAA79FF52C}" type="datetimeFigureOut">
              <a:rPr lang="en-US" altLang="en-US"/>
              <a:pPr/>
              <a:t>11/2/18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2900" y="4870450"/>
            <a:ext cx="2768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3113" y="4870450"/>
            <a:ext cx="2020887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DDBA5E3-B240-7B4D-8558-E56B2033FF6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37075"/>
            <a:ext cx="1546225" cy="55399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10253F"/>
                </a:solidFill>
              </a:rPr>
              <a:t>©</a:t>
            </a:r>
            <a:r>
              <a:rPr lang="en-US" altLang="en-US" sz="1000" dirty="0"/>
              <a:t> </a:t>
            </a:r>
            <a:r>
              <a:rPr lang="en-US" altLang="en-US" sz="1000" dirty="0">
                <a:solidFill>
                  <a:srgbClr val="10253F"/>
                </a:solidFill>
              </a:rPr>
              <a:t>2018 Ohio School</a:t>
            </a:r>
          </a:p>
          <a:p>
            <a:pPr algn="ctr"/>
            <a:r>
              <a:rPr lang="en-US" altLang="en-US" sz="1000" dirty="0">
                <a:solidFill>
                  <a:srgbClr val="10253F"/>
                </a:solidFill>
              </a:rPr>
              <a:t>Boards Association</a:t>
            </a:r>
          </a:p>
          <a:p>
            <a:pPr algn="ctr"/>
            <a:r>
              <a:rPr lang="en-US" altLang="en-US" sz="1000" dirty="0">
                <a:solidFill>
                  <a:srgbClr val="10253F"/>
                </a:solidFill>
              </a:rPr>
              <a:t>All Rights Reserved</a:t>
            </a: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1850" y="2595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6" r:id="rId7"/>
    <p:sldLayoutId id="2147483671" r:id="rId8"/>
    <p:sldLayoutId id="2147483672" r:id="rId9"/>
    <p:sldLayoutId id="2147483673" r:id="rId10"/>
    <p:sldLayoutId id="2147483674" r:id="rId11"/>
    <p:sldLayoutId id="2147483677" r:id="rId12"/>
    <p:sldLayoutId id="2147483678" r:id="rId13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253F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10253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ducation.ohio.gov/getattachment/Topics/Chronic-Absenteeism/House-Bill-410-FAQ.pdf.aspx?lang=en-U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1589881" y="508883"/>
            <a:ext cx="7427913" cy="2095169"/>
          </a:xfrm>
        </p:spPr>
        <p:txBody>
          <a:bodyPr/>
          <a:lstStyle/>
          <a:p>
            <a:r>
              <a:rPr lang="en-US" altLang="en-US" dirty="0"/>
              <a:t>Legal            Topics </a:t>
            </a:r>
            <a:br>
              <a:rPr lang="en-US" altLang="en-US" dirty="0"/>
            </a:br>
            <a:r>
              <a:rPr lang="en-US" altLang="en-US" dirty="0"/>
              <a:t>for Teachers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437" y="2927626"/>
            <a:ext cx="6400800" cy="1314450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Jennifer A. Hardin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Deputy Director </a:t>
            </a:r>
          </a:p>
          <a:p>
            <a:pPr algn="r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Division of Legal Services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512680-497E-D048-80E8-1B56BE76E873}"/>
                  </a:ext>
                </a:extLst>
              </p14:cNvPr>
              <p14:cNvContentPartPr/>
              <p14:nvPr/>
            </p14:nvContentPartPr>
            <p14:xfrm>
              <a:off x="-3525217" y="83526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512680-497E-D048-80E8-1B56BE76E8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533857" y="82626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2C8DCFE-161A-5A4A-9AD9-A2ED716B79E4}"/>
              </a:ext>
            </a:extLst>
          </p:cNvPr>
          <p:cNvSpPr/>
          <p:nvPr/>
        </p:nvSpPr>
        <p:spPr>
          <a:xfrm>
            <a:off x="4386439" y="744347"/>
            <a:ext cx="16618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rgbClr val="FF2600"/>
                </a:solidFill>
              </a:rPr>
              <a:t>HOT</a:t>
            </a:r>
            <a:endParaRPr lang="en-US" sz="5400" b="1" cap="none" spc="0" dirty="0">
              <a:ln w="22225">
                <a:solidFill>
                  <a:schemeClr val="accent6"/>
                </a:solidFill>
                <a:prstDash val="solid"/>
              </a:ln>
              <a:solidFill>
                <a:srgbClr val="FF26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28EC1-B269-6E4B-AEC8-566F2D10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EF4A-ED95-DB40-884E-2252E3618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Requires teacher preparation programs to include instruction on PBIS (for licenses pre-K through 5)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Required for any student "pursuing a license to teach in any of grades pre-kindergarten through five.” Language is not limited to certain subjects. 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9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6917-B610-CA47-A78F-A395ECC5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3E3-86CB-D74F-83BB-90404C29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Requires PD for teachers and admins (Nov. 2, 2021)</a:t>
            </a:r>
          </a:p>
          <a:p>
            <a:r>
              <a:rPr lang="en-US" sz="2400" dirty="0"/>
              <a:t>Requires LPDC to establish model courses and monitor provision of PD in PBIS</a:t>
            </a:r>
          </a:p>
          <a:p>
            <a:r>
              <a:rPr lang="en-US" sz="2400" dirty="0"/>
              <a:t>Statement on report card on implemented framework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Includes as a non-graded measure on a district’s or school’s state report card a statement of whether it has implemented a PBIS framework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2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DD9-33A9-564F-9359-A7024B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5E8F-A8DF-5945-96C7-53BB2E85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Suspension and expulsion:</a:t>
            </a:r>
          </a:p>
          <a:p>
            <a:pPr marL="293688" lvl="1">
              <a:buFont typeface="Arial" panose="020B0604020202020204" pitchFamily="34" charset="0"/>
              <a:buChar char="•"/>
            </a:pPr>
            <a:r>
              <a:rPr lang="en-US" dirty="0"/>
              <a:t>One-year expulsion for students bringing or possessing a knife </a:t>
            </a:r>
            <a:r>
              <a:rPr lang="en-US" b="1" i="1" dirty="0"/>
              <a:t>capable of causing serious bodily injury </a:t>
            </a:r>
            <a:r>
              <a:rPr lang="en-US" i="1" dirty="0"/>
              <a:t>(</a:t>
            </a:r>
            <a:r>
              <a:rPr lang="en-US" dirty="0"/>
              <a:t>defined by the district or school)</a:t>
            </a:r>
          </a:p>
          <a:p>
            <a:pPr marL="293688" lvl="1">
              <a:buFont typeface="Arial" panose="020B0604020202020204" pitchFamily="34" charset="0"/>
              <a:buChar char="•"/>
            </a:pPr>
            <a:r>
              <a:rPr lang="en-US" dirty="0"/>
              <a:t>Suspended students permitted to complete missed assignments</a:t>
            </a:r>
          </a:p>
          <a:p>
            <a:pPr marL="293688" lvl="1">
              <a:buFont typeface="Arial" panose="020B0604020202020204" pitchFamily="34" charset="0"/>
              <a:buChar char="•"/>
            </a:pPr>
            <a:r>
              <a:rPr lang="en-US" dirty="0"/>
              <a:t>In-school suspensions in supervised learning environment</a:t>
            </a:r>
          </a:p>
          <a:p>
            <a:pPr marL="293688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out-of-school suspension/expulsion of students in grades pre-k through 3 for minor offenses (phased in until 2021-22 school year)</a:t>
            </a:r>
          </a:p>
        </p:txBody>
      </p:sp>
    </p:spTree>
    <p:extLst>
      <p:ext uri="{BB962C8B-B14F-4D97-AF65-F5344CB8AC3E}">
        <p14:creationId xmlns:p14="http://schemas.microsoft.com/office/powerpoint/2010/main" val="26332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DD9-33A9-564F-9359-A7024B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5E8F-A8DF-5945-96C7-53BB2E85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Students pre-K through 3</a:t>
            </a:r>
            <a:r>
              <a:rPr lang="en-US" baseline="30000" dirty="0">
                <a:solidFill>
                  <a:schemeClr val="tx2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grade: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Suspended or expelled for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Bringing a firearm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Bringing a knife capable of causing serious bodily harm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Making a bomb threat 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Committing a delinquency offense that causes serious physical harm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protect health and safety concerns of the student, fellow classmates, staff, teachers or other school employees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If MH challenges seem to be the underlying reason for the student’s behavior, school must assist the parent in locating a provider and accessing these services with no financial burden for the school.</a:t>
            </a:r>
          </a:p>
        </p:txBody>
      </p:sp>
    </p:spTree>
    <p:extLst>
      <p:ext uri="{BB962C8B-B14F-4D97-AF65-F5344CB8AC3E}">
        <p14:creationId xmlns:p14="http://schemas.microsoft.com/office/powerpoint/2010/main" val="3681611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DD9-33A9-564F-9359-A7024B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46D765-A9DC-8B47-B2D0-0FF97B8DA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226114"/>
              </p:ext>
            </p:extLst>
          </p:nvPr>
        </p:nvGraphicFramePr>
        <p:xfrm>
          <a:off x="1717481" y="1200150"/>
          <a:ext cx="7044855" cy="3538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659">
                  <a:extLst>
                    <a:ext uri="{9D8B030D-6E8A-4147-A177-3AD203B41FA5}">
                      <a16:colId xmlns:a16="http://schemas.microsoft.com/office/drawing/2014/main" val="1327894806"/>
                    </a:ext>
                  </a:extLst>
                </a:gridCol>
                <a:gridCol w="4927196">
                  <a:extLst>
                    <a:ext uri="{9D8B030D-6E8A-4147-A177-3AD203B41FA5}">
                      <a16:colId xmlns:a16="http://schemas.microsoft.com/office/drawing/2014/main" val="2171685275"/>
                    </a:ext>
                  </a:extLst>
                </a:gridCol>
              </a:tblGrid>
              <a:tr h="493005">
                <a:tc>
                  <a:txBody>
                    <a:bodyPr/>
                    <a:lstStyle/>
                    <a:p>
                      <a:r>
                        <a:rPr lang="en-US" dirty="0"/>
                        <a:t>School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328131"/>
                  </a:ext>
                </a:extLst>
              </a:tr>
              <a:tr h="493005">
                <a:tc>
                  <a:txBody>
                    <a:bodyPr/>
                    <a:lstStyle/>
                    <a:p>
                      <a:r>
                        <a:rPr lang="en-US" dirty="0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Baseline data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21169"/>
                  </a:ext>
                </a:extLst>
              </a:tr>
              <a:tr h="850939">
                <a:tc>
                  <a:txBody>
                    <a:bodyPr/>
                    <a:lstStyle/>
                    <a:p>
                      <a:r>
                        <a:rPr lang="en-US" dirty="0"/>
                        <a:t>2019-20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Reducing non-permissible suspensions and expulsions by 25% from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221763"/>
                  </a:ext>
                </a:extLst>
              </a:tr>
              <a:tr h="850939">
                <a:tc>
                  <a:txBody>
                    <a:bodyPr/>
                    <a:lstStyle/>
                    <a:p>
                      <a:r>
                        <a:rPr lang="en-US" dirty="0"/>
                        <a:t>2020-21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Reducing non-permissible suspensions and expulsions by 50% from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990349"/>
                  </a:ext>
                </a:extLst>
              </a:tr>
              <a:tr h="850939">
                <a:tc>
                  <a:txBody>
                    <a:bodyPr/>
                    <a:lstStyle/>
                    <a:p>
                      <a:r>
                        <a:rPr lang="en-US" dirty="0"/>
                        <a:t>2021-22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Eliminating all non-permissible suspensions and expulsions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801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94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DD9-33A9-564F-9359-A7024B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5E8F-A8DF-5945-96C7-53BB2E85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Suspension and expulsion: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annual report of out-of-school suspensions and expulsions (pre-k to 3), categorized by type of offense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annual ODE report with summary of best practices of implementing a PBIS framework and total number of out-of-school suspensions and expulsions (pre-k to 3)</a:t>
            </a:r>
          </a:p>
        </p:txBody>
      </p:sp>
    </p:spTree>
    <p:extLst>
      <p:ext uri="{BB962C8B-B14F-4D97-AF65-F5344CB8AC3E}">
        <p14:creationId xmlns:p14="http://schemas.microsoft.com/office/powerpoint/2010/main" val="31592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DD9-33A9-564F-9359-A7024B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5E8F-A8DF-5945-96C7-53BB2E85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Emergency removal</a:t>
            </a:r>
          </a:p>
          <a:p>
            <a:r>
              <a:rPr lang="en-US" dirty="0"/>
              <a:t>Requires post-removal hearing to be held regarding a student’s emergency removal within one day (reduced from 3)</a:t>
            </a:r>
          </a:p>
          <a:p>
            <a:r>
              <a:rPr lang="en-US" dirty="0"/>
              <a:t>Specifies that emergency removal of a student in pre-k through 3</a:t>
            </a:r>
            <a:r>
              <a:rPr lang="en-US" baseline="30000" dirty="0"/>
              <a:t>rd</a:t>
            </a:r>
            <a:r>
              <a:rPr lang="en-US" dirty="0"/>
              <a:t> grade may be only for the remainder of the school day (unless there was an offense warranting suspension or expulsion)</a:t>
            </a:r>
          </a:p>
        </p:txBody>
      </p:sp>
    </p:spTree>
    <p:extLst>
      <p:ext uri="{BB962C8B-B14F-4D97-AF65-F5344CB8AC3E}">
        <p14:creationId xmlns:p14="http://schemas.microsoft.com/office/powerpoint/2010/main" val="17457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B8E-1BBC-AB42-B804-A7254FB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216: Deregulation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868-6B3E-2043-A12C-B3B7E5C7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 Nov. 2, 2018</a:t>
            </a:r>
          </a:p>
          <a:p>
            <a:r>
              <a:rPr lang="en-US" dirty="0"/>
              <a:t>Teacher licensure</a:t>
            </a:r>
          </a:p>
          <a:p>
            <a:r>
              <a:rPr lang="en-US" dirty="0"/>
              <a:t>Compliance reporting</a:t>
            </a:r>
          </a:p>
          <a:p>
            <a:r>
              <a:rPr lang="en-US" dirty="0"/>
              <a:t>Administration of assessments</a:t>
            </a:r>
          </a:p>
          <a:p>
            <a:r>
              <a:rPr lang="en-US" dirty="0"/>
              <a:t>Reporting of 5-year forecasts</a:t>
            </a:r>
          </a:p>
          <a:p>
            <a:r>
              <a:rPr lang="en-US" dirty="0"/>
              <a:t>Teacher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9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B8E-1BBC-AB42-B804-A7254FB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216: Deregulation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868-6B3E-2043-A12C-B3B7E5C7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Teacher licensure:</a:t>
            </a:r>
          </a:p>
          <a:p>
            <a:r>
              <a:rPr lang="en-US" dirty="0"/>
              <a:t>“Highly qualified teachers” will be “properly certified or licensed teachers”</a:t>
            </a:r>
          </a:p>
          <a:p>
            <a:r>
              <a:rPr lang="en-US" dirty="0"/>
              <a:t>Provide notice to parents that they may request information on the professional qualifications of their teachers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9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C7CA-4483-1A4D-BB66-0F22A0A3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216: Deregulation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AD1FD-E171-EC4F-A046-2B8853858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After July 1, 2019, no district can employ:</a:t>
            </a:r>
          </a:p>
          <a:p>
            <a:pPr lvl="1"/>
            <a:r>
              <a:rPr lang="en-US" sz="2400" dirty="0"/>
              <a:t>a classroom teacher in a “core subject area” unless a </a:t>
            </a:r>
            <a:r>
              <a:rPr lang="en-US" sz="2400" u="sng" dirty="0"/>
              <a:t>properly certified or licensed teacher.</a:t>
            </a:r>
          </a:p>
          <a:p>
            <a:pPr lvl="1"/>
            <a:r>
              <a:rPr lang="en-US" sz="2400" dirty="0"/>
              <a:t>a paraprofessional to provide academic support in a core subject area unless a </a:t>
            </a:r>
            <a:r>
              <a:rPr lang="en-US" sz="2400" u="sng" dirty="0"/>
              <a:t>properly certified </a:t>
            </a:r>
            <a:r>
              <a:rPr lang="en-US" sz="2400" u="sng" dirty="0" err="1"/>
              <a:t>paraprofressiona</a:t>
            </a:r>
            <a:r>
              <a:rPr lang="en-US" sz="2400" dirty="0" err="1"/>
              <a:t>l</a:t>
            </a:r>
            <a:r>
              <a:rPr lang="en-US" sz="2400" dirty="0"/>
              <a:t>. </a:t>
            </a:r>
          </a:p>
          <a:p>
            <a:r>
              <a:rPr lang="en-US" sz="2800" dirty="0"/>
              <a:t>District must provide notice to parents that they may request information on the professional qualifications of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4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3EE9-6429-7149-AB75-4AE679B4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2001B-53A7-BA4B-8B61-D5C188F0E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HB 318 – school safety, suspension/expulsions, PBIS</a:t>
            </a:r>
          </a:p>
          <a:p>
            <a:r>
              <a:rPr lang="en-US" dirty="0"/>
              <a:t>SB 216 – public school “deregulation”</a:t>
            </a:r>
          </a:p>
          <a:p>
            <a:r>
              <a:rPr lang="en-US" dirty="0"/>
              <a:t>HB 410 – attendance/truancy</a:t>
            </a:r>
          </a:p>
          <a:p>
            <a:r>
              <a:rPr lang="en-US" dirty="0"/>
              <a:t>Union fair share fees</a:t>
            </a:r>
          </a:p>
          <a:p>
            <a:r>
              <a:rPr lang="en-US" dirty="0"/>
              <a:t>Transgender staff and students</a:t>
            </a:r>
          </a:p>
          <a:p>
            <a:r>
              <a:rPr lang="en-US" dirty="0"/>
              <a:t>Crowdfunding best practices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56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B8E-1BBC-AB42-B804-A7254FB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216: Deregulation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868-6B3E-2043-A12C-B3B7E5C7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Teacher licensure:</a:t>
            </a:r>
          </a:p>
          <a:p>
            <a:r>
              <a:rPr lang="en-US" dirty="0"/>
              <a:t>Certain licenses issued on or after Nov. 2, 2018, must specify whether the educator is licensed to teach grades </a:t>
            </a:r>
            <a:r>
              <a:rPr lang="en-US" dirty="0">
                <a:solidFill>
                  <a:srgbClr val="00B050"/>
                </a:solidFill>
              </a:rPr>
              <a:t>pre-K through 5, 4-9 or 7-12</a:t>
            </a:r>
          </a:p>
          <a:p>
            <a:r>
              <a:rPr lang="en-US" dirty="0"/>
              <a:t>New rules for substitute teaching licenses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6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B8E-1BBC-AB42-B804-A7254FB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216: Deregulation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868-6B3E-2043-A12C-B3B7E5C7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Compliance reporting</a:t>
            </a:r>
          </a:p>
          <a:p>
            <a:pPr marL="514350" indent="-457200"/>
            <a:r>
              <a:rPr lang="en-US" dirty="0"/>
              <a:t>Creates new section RC 3301.68</a:t>
            </a:r>
          </a:p>
          <a:p>
            <a:pPr marL="514350" indent="-457200"/>
            <a:r>
              <a:rPr lang="en-US" dirty="0"/>
              <a:t>Requires ODE to establish, distribute and monitor a consolidated school mandate report for school districts</a:t>
            </a:r>
          </a:p>
          <a:p>
            <a:pPr marL="514350" indent="-457200"/>
            <a:r>
              <a:rPr lang="en-US" dirty="0"/>
              <a:t>Each district must complete and file the report by Nov. 30 annually</a:t>
            </a:r>
          </a:p>
        </p:txBody>
      </p:sp>
    </p:spTree>
    <p:extLst>
      <p:ext uri="{BB962C8B-B14F-4D97-AF65-F5344CB8AC3E}">
        <p14:creationId xmlns:p14="http://schemas.microsoft.com/office/powerpoint/2010/main" val="3786500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B8E-1BBC-AB42-B804-A7254FB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216: Deregulation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868-6B3E-2043-A12C-B3B7E5C7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Compliance reporting items: </a:t>
            </a:r>
          </a:p>
          <a:p>
            <a:r>
              <a:rPr lang="en-US" sz="2000" dirty="0"/>
              <a:t>Training on use of physical restraint or seclusion; harassment, bullying or intimidation; CPR, AED and crisis prevention</a:t>
            </a:r>
          </a:p>
          <a:p>
            <a:r>
              <a:rPr lang="en-US" sz="2000" dirty="0"/>
              <a:t>Establishing a wellness committee</a:t>
            </a:r>
          </a:p>
          <a:p>
            <a:r>
              <a:rPr lang="en-US" sz="2000" dirty="0"/>
              <a:t>Compliance with nutritional standards</a:t>
            </a:r>
          </a:p>
          <a:p>
            <a:r>
              <a:rPr lang="en-US" sz="2000" dirty="0"/>
              <a:t>Screening for hearing, vision, speech, communications, health or medical problems and for any developmental disorders</a:t>
            </a:r>
          </a:p>
          <a:p>
            <a:r>
              <a:rPr lang="en-US" sz="2000" dirty="0"/>
              <a:t>Compliance with open enrollment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787186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B8E-1BBC-AB42-B804-A7254FB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216: Deregulation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868-6B3E-2043-A12C-B3B7E5C7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25" y="1001367"/>
            <a:ext cx="7500938" cy="3992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New teacher evaluation framework (SY 2020-21):</a:t>
            </a:r>
          </a:p>
          <a:p>
            <a:r>
              <a:rPr lang="en-US" sz="2600" dirty="0"/>
              <a:t>Maintain current OTES requirements for 2018-19 and 2019-20, unless part of ODE pilot</a:t>
            </a:r>
          </a:p>
          <a:p>
            <a:r>
              <a:rPr lang="en-US" sz="2600" dirty="0"/>
              <a:t>SBOE must update evaluation framework by 5-1-20</a:t>
            </a:r>
          </a:p>
          <a:p>
            <a:r>
              <a:rPr lang="en-US" sz="2600" dirty="0"/>
              <a:t>ODE pilot program to guide new framework.</a:t>
            </a:r>
          </a:p>
          <a:p>
            <a:r>
              <a:rPr lang="en-US" sz="2600" dirty="0"/>
              <a:t>Updated policies based on new requirements by 5-1-20 and implement revised evaluation system</a:t>
            </a:r>
          </a:p>
        </p:txBody>
      </p:sp>
    </p:spTree>
    <p:extLst>
      <p:ext uri="{BB962C8B-B14F-4D97-AF65-F5344CB8AC3E}">
        <p14:creationId xmlns:p14="http://schemas.microsoft.com/office/powerpoint/2010/main" val="55061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4B8E-1BBC-AB42-B804-A7254FB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216: Deregulation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58868-6B3E-2043-A12C-B3B7E5C70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New framework:</a:t>
            </a:r>
          </a:p>
          <a:p>
            <a:pPr marL="514350" indent="-457200"/>
            <a:r>
              <a:rPr lang="en-US" sz="2000" dirty="0"/>
              <a:t>Student academic growth measure no longer counts as 50% </a:t>
            </a:r>
          </a:p>
          <a:p>
            <a:pPr marL="514350" indent="-457200"/>
            <a:r>
              <a:rPr lang="en-US" sz="2000" dirty="0"/>
              <a:t>Two+ measures of “high-quality student data” to evidence that student learning attributable to teacher is evaluated</a:t>
            </a:r>
          </a:p>
          <a:p>
            <a:pPr marL="514350" indent="-457200"/>
            <a:r>
              <a:rPr lang="en-US" sz="2000" dirty="0"/>
              <a:t>Removes requirement for accomplished and skilled teachers to have average or higher student growth measures to be eligible for less frequent evaluations</a:t>
            </a:r>
          </a:p>
          <a:p>
            <a:pPr marL="514350" indent="-457200"/>
            <a:r>
              <a:rPr lang="en-US" sz="2000" dirty="0"/>
              <a:t>Adds requirement to develop professional growth plans</a:t>
            </a:r>
          </a:p>
          <a:p>
            <a:pPr marL="514350" indent="-457200"/>
            <a:r>
              <a:rPr lang="en-US" sz="2000" dirty="0"/>
              <a:t>Removes option for accomplished teachers to be evaluated via one formal observation and one approved project</a:t>
            </a:r>
          </a:p>
        </p:txBody>
      </p:sp>
    </p:spTree>
    <p:extLst>
      <p:ext uri="{BB962C8B-B14F-4D97-AF65-F5344CB8AC3E}">
        <p14:creationId xmlns:p14="http://schemas.microsoft.com/office/powerpoint/2010/main" val="3334865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3490A-F986-BA49-A1B9-E76662C9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new, but don’t forget…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CC90-11A7-C048-A168-73D3FA811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Absences and Truancy (HB 410, 2016)</a:t>
            </a:r>
          </a:p>
          <a:p>
            <a:r>
              <a:rPr lang="en-US" dirty="0"/>
              <a:t>New definitions for terms</a:t>
            </a:r>
          </a:p>
          <a:p>
            <a:r>
              <a:rPr lang="en-US" dirty="0"/>
              <a:t>Decriminalizes truancy</a:t>
            </a:r>
          </a:p>
          <a:p>
            <a:r>
              <a:rPr lang="en-US" dirty="0"/>
              <a:t>Students cannot be suspended or expelled for truancy </a:t>
            </a:r>
          </a:p>
          <a:p>
            <a:r>
              <a:rPr lang="en-US" dirty="0"/>
              <a:t>Must engage family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10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20D4DA-CA53-EC45-8BE8-886CF6F1B4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63678" y="1200150"/>
            <a:ext cx="2622694" cy="33940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A4091-35F0-CF46-9FF9-CDD8D531F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6383" y="1200150"/>
            <a:ext cx="4227615" cy="3394472"/>
          </a:xfrm>
        </p:spPr>
        <p:txBody>
          <a:bodyPr>
            <a:normAutofit/>
          </a:bodyPr>
          <a:lstStyle/>
          <a:p>
            <a:r>
              <a:rPr lang="en-US" dirty="0"/>
              <a:t>ODE HB 410 requirements and FAQ</a:t>
            </a:r>
          </a:p>
          <a:p>
            <a:r>
              <a:rPr lang="en-US" dirty="0">
                <a:hlinkClick r:id="rId4"/>
              </a:rPr>
              <a:t>https://education.ohio.</a:t>
            </a:r>
            <a:br>
              <a:rPr lang="en-US" dirty="0">
                <a:hlinkClick r:id="rId4"/>
              </a:rPr>
            </a:br>
            <a:r>
              <a:rPr lang="en-US" dirty="0">
                <a:hlinkClick r:id="rId4"/>
              </a:rPr>
              <a:t>gov/</a:t>
            </a:r>
            <a:endParaRPr lang="en-US" dirty="0"/>
          </a:p>
          <a:p>
            <a:r>
              <a:rPr lang="en-US" dirty="0"/>
              <a:t>SEARCH: HB 410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8324CC-044C-6A4F-8AA2-7840C78C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new, but don’t forget…</a:t>
            </a:r>
          </a:p>
        </p:txBody>
      </p:sp>
    </p:spTree>
    <p:extLst>
      <p:ext uri="{BB962C8B-B14F-4D97-AF65-F5344CB8AC3E}">
        <p14:creationId xmlns:p14="http://schemas.microsoft.com/office/powerpoint/2010/main" val="154364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5539-D313-CD4F-A3C6-8D5D2245A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Share Fees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24733-0106-FB46-8435-298D37590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9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/>
              <a:t>Janus v. AFSCME, Council 31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State law permits public employees to unionize. </a:t>
            </a:r>
          </a:p>
          <a:p>
            <a:r>
              <a:rPr lang="en-US" dirty="0">
                <a:solidFill>
                  <a:srgbClr val="334257"/>
                </a:solidFill>
              </a:rPr>
              <a:t>“Exclusive representation</a:t>
            </a:r>
            <a:r>
              <a:rPr lang="en-US" dirty="0"/>
              <a:t>”</a:t>
            </a:r>
          </a:p>
          <a:p>
            <a:r>
              <a:rPr lang="en-US" dirty="0"/>
              <a:t>Non-members pay a “fair share fee.”</a:t>
            </a:r>
          </a:p>
          <a:p>
            <a:pPr lvl="1"/>
            <a:r>
              <a:rPr lang="en-US" dirty="0"/>
              <a:t>Typically a percentage of full union dues.</a:t>
            </a:r>
          </a:p>
          <a:p>
            <a:pPr lvl="1"/>
            <a:r>
              <a:rPr lang="en-US" dirty="0"/>
              <a:t>Covers expenditures “germane” to union’s collective bargaining activities.</a:t>
            </a:r>
          </a:p>
          <a:p>
            <a:pPr lvl="1"/>
            <a:r>
              <a:rPr lang="en-US" dirty="0"/>
              <a:t>Does not cover union’s political and ideological projects.</a:t>
            </a:r>
          </a:p>
          <a:p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4246504" y="4869657"/>
            <a:ext cx="4897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Janus v. AFSCME, Council 31, </a:t>
            </a:r>
            <a:r>
              <a:rPr lang="en-US" sz="1000" dirty="0"/>
              <a:t>__ U.S. __, 138 S. Ct. 2448, 201 L.Ed.2d 924 (2018)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57286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/>
              <a:t>Janus v. AFSCME, Council 31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Facts</a:t>
            </a:r>
          </a:p>
          <a:p>
            <a:pPr lvl="1"/>
            <a:r>
              <a:rPr lang="en-US" altLang="en-US" dirty="0"/>
              <a:t>State employee whose unit is represented by a public-sector union.</a:t>
            </a:r>
          </a:p>
          <a:p>
            <a:pPr lvl="1"/>
            <a:r>
              <a:rPr lang="en-US" altLang="en-US" dirty="0"/>
              <a:t>Refused to join the union. Opposed many of the union’s positions.</a:t>
            </a:r>
          </a:p>
          <a:p>
            <a:pPr lvl="1"/>
            <a:r>
              <a:rPr lang="en-US" altLang="en-US" dirty="0"/>
              <a:t>Lawsuit filed challenging the constitutionality of the state law authorizing fair share fees.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4246504" y="4869657"/>
            <a:ext cx="4897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Janus v. AFSCME, Council 31, </a:t>
            </a:r>
            <a:r>
              <a:rPr lang="en-US" sz="1000" dirty="0"/>
              <a:t>__ U.S. __, 138 S. Ct. 2448, 201 L.Ed.2d 924 (2018)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52376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FDA3-2C90-2444-8BAD-708FB2B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A50E-FF29-9242-BEA6-3004F26C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Effective Nov. 2, 2018  </a:t>
            </a:r>
          </a:p>
          <a:p>
            <a:pPr marL="0" indent="0">
              <a:buNone/>
            </a:pPr>
            <a:r>
              <a:rPr lang="en-US" dirty="0"/>
              <a:t>Three key areas: </a:t>
            </a:r>
          </a:p>
          <a:p>
            <a:pPr lvl="1"/>
            <a:r>
              <a:rPr lang="en-US" dirty="0"/>
              <a:t>School resource officers (SROs)</a:t>
            </a:r>
          </a:p>
          <a:p>
            <a:pPr lvl="1"/>
            <a:r>
              <a:rPr lang="en-US" dirty="0"/>
              <a:t>Increased funding for school safety</a:t>
            </a:r>
          </a:p>
          <a:p>
            <a:pPr lvl="1"/>
            <a:r>
              <a:rPr lang="en-US" dirty="0"/>
              <a:t>Supporting Alternatives for Education (“SAFE”)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0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/>
              <a:t>Janus v. AFSCME, Council 31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First Amendment</a:t>
            </a:r>
          </a:p>
          <a:p>
            <a:pPr lvl="1"/>
            <a:r>
              <a:rPr lang="en-US" altLang="en-US" dirty="0"/>
              <a:t>Forbids abridgment of the freedom of speech.</a:t>
            </a:r>
          </a:p>
          <a:p>
            <a:pPr lvl="1"/>
            <a:r>
              <a:rPr lang="en-US" altLang="en-US" dirty="0"/>
              <a:t>Freedom of speech includes both the right to speak freely and the right to refrain from speaking at all.</a:t>
            </a:r>
          </a:p>
          <a:p>
            <a:r>
              <a:rPr lang="en-US" altLang="en-US" u="sng" dirty="0"/>
              <a:t>Issue</a:t>
            </a:r>
            <a:r>
              <a:rPr lang="en-US" altLang="en-US" dirty="0"/>
              <a:t>: Should public-sector agency fee arrangements be declared unconstitutional under the First Amendment?</a:t>
            </a:r>
            <a:endParaRPr lang="en-US" alt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4246504" y="4869657"/>
            <a:ext cx="4897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Janus v. AFSCME, Council 31, </a:t>
            </a:r>
            <a:r>
              <a:rPr lang="en-US" sz="1000" dirty="0"/>
              <a:t>__ U.S. __, 138 S. Ct. 2448, 201 L.Ed.2d 924 (2018)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247785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/>
              <a:t>Janus v. AFSCME, Council 31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b="1" u="sng" dirty="0">
                <a:solidFill>
                  <a:schemeClr val="tx1"/>
                </a:solidFill>
              </a:rPr>
              <a:t>Holding: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a public employer’s extraction of agency fees from nonconsenting public-sector employees violates the First Amendment.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Court rejected “labor peace” argument as a reason to compel fair share fees.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Avoiding “free riders” is not a reason to compel fair share fees.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Benefits afforded to union as exclusive representative outweigh burden imposed by duty of providing fair representation for nonmembers.</a:t>
            </a: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4246504" y="4869657"/>
            <a:ext cx="4897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Janus v. AFSCME, Council 31, </a:t>
            </a:r>
            <a:r>
              <a:rPr lang="en-US" sz="1000" dirty="0"/>
              <a:t>__ U.S. __, 138 S. Ct. 2448, 201 L.Ed.2d 924 (2018)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5048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/>
              <a:t>Janus v. AFSCME, Council 31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Public-sector employers and unions are no longer able to deduct fair share fees from nonconsenting, non-union members.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Public-sector employers and unions may collect fees from nonmembers who have “clearly and affirmatively consent[ed] before any money is taken from them.”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4246504" y="4869657"/>
            <a:ext cx="4897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Janus v. AFSCME, Council 31, </a:t>
            </a:r>
            <a:r>
              <a:rPr lang="en-US" sz="1000" dirty="0"/>
              <a:t>__ U.S. __, 138 S. Ct. 2448, 201 L.Ed.2d 924 (2018)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946906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i="1" dirty="0"/>
              <a:t>Janus v. AFSCME, Council 31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Stay tuned in 2019!</a:t>
            </a:r>
          </a:p>
          <a:p>
            <a:pPr lvl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Is is okay to impose time-limited windows during which teachers can opt-out of membership deductions?</a:t>
            </a:r>
          </a:p>
          <a:p>
            <a:pPr lvl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Should teachers be reimbursed for the agency fees they paid prior to </a:t>
            </a:r>
            <a:r>
              <a:rPr lang="en-US" altLang="en-US" i="1" dirty="0">
                <a:solidFill>
                  <a:schemeClr val="tx2">
                    <a:lumMod val="50000"/>
                  </a:schemeClr>
                </a:solidFill>
              </a:rPr>
              <a:t>Janus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Want more information about </a:t>
            </a:r>
            <a:r>
              <a:rPr lang="en-US" altLang="en-US" i="1" dirty="0">
                <a:solidFill>
                  <a:schemeClr val="tx2">
                    <a:lumMod val="50000"/>
                  </a:schemeClr>
                </a:solidFill>
              </a:rPr>
              <a:t>Janus?</a:t>
            </a:r>
            <a:br>
              <a:rPr lang="en-US" altLang="en-US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  <a:t>Negotiations after fair share fees ruling</a:t>
            </a:r>
            <a:br>
              <a:rPr lang="en-US" altLang="en-US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en-US" sz="2900" dirty="0">
                <a:solidFill>
                  <a:schemeClr val="tx2">
                    <a:lumMod val="50000"/>
                  </a:schemeClr>
                </a:solidFill>
              </a:rPr>
              <a:t>Tues., Nov. 14 at 1:00-2:15 pm; Room A210-212</a:t>
            </a:r>
            <a:endParaRPr lang="en-US" altLang="en-US" sz="29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4246504" y="4869657"/>
            <a:ext cx="4897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Janus v. AFSCME, Council 31, </a:t>
            </a:r>
            <a:r>
              <a:rPr lang="en-US" sz="1000" dirty="0"/>
              <a:t>__ U.S. __, 138 S. Ct. 2448, 201 L.Ed.2d 924 (2018)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0313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2163-6A44-BB4F-B2E0-A019E176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Transgender Students and Staff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5BCB1-85D3-1747-AB5C-CE366A90B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27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7CA7-CECB-FB47-BA46-25E2CA30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USDOE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BED6-0974-1A49-ACD2-9BDE192FF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May 2016 – joint guidance issued by U.S. DOE and DOJ.</a:t>
            </a:r>
          </a:p>
          <a:p>
            <a:r>
              <a:rPr lang="en-US" dirty="0"/>
              <a:t>February 2017 – joint guidance withdrawn</a:t>
            </a:r>
          </a:p>
          <a:p>
            <a:r>
              <a:rPr lang="en-US" dirty="0"/>
              <a:t>February 2018 – DOE confirms it is no longer investigating “bathroom complaints” from transgender students</a:t>
            </a:r>
          </a:p>
        </p:txBody>
      </p:sp>
    </p:spTree>
    <p:extLst>
      <p:ext uri="{BB962C8B-B14F-4D97-AF65-F5344CB8AC3E}">
        <p14:creationId xmlns:p14="http://schemas.microsoft.com/office/powerpoint/2010/main" val="789979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7CA7-CECB-FB47-BA46-25E2CA30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this leave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6BED6-0974-1A49-ACD2-9BDE192FF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USDOE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/>
                </a:solidFill>
              </a:rPr>
              <a:t>Will</a:t>
            </a:r>
            <a:r>
              <a:rPr lang="en-US" dirty="0">
                <a:solidFill>
                  <a:schemeClr val="tx1"/>
                </a:solidFill>
              </a:rPr>
              <a:t> investigate instances where students are penalized or harassed for failing to conform to sex-based stereotypes.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Will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investigate or take action on complaints filed by transgender students who are banned from using restrooms that match their gender identity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REMEMBER: students still have the ability to file in court.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97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AB45-0101-EB40-873E-9B2A93BF9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Whatever happened to G.G.?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AF255-0C32-5347-BC27-76CF5A04B7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49FF7-F2CE-6544-966C-F1851C835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2957" y="1200150"/>
            <a:ext cx="3821041" cy="3394472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April 2016 </a:t>
            </a:r>
            <a:r>
              <a:rPr lang="mr-IN" dirty="0"/>
              <a:t>–</a:t>
            </a:r>
            <a:r>
              <a:rPr lang="en-US" dirty="0"/>
              <a:t> 4</a:t>
            </a:r>
            <a:r>
              <a:rPr lang="en-US" baseline="30000" dirty="0"/>
              <a:t>th</a:t>
            </a:r>
            <a:r>
              <a:rPr lang="en-US" dirty="0"/>
              <a:t> Circuit issues decision stating that schools must treat transgender students consistent with their gender identity</a:t>
            </a:r>
          </a:p>
          <a:p>
            <a:r>
              <a:rPr lang="en-US" b="1" dirty="0"/>
              <a:t>May 2016 </a:t>
            </a:r>
            <a:r>
              <a:rPr lang="mr-IN" dirty="0"/>
              <a:t>–</a:t>
            </a:r>
            <a:r>
              <a:rPr lang="en-US" dirty="0"/>
              <a:t> DCL on transgender students</a:t>
            </a:r>
          </a:p>
          <a:p>
            <a:r>
              <a:rPr lang="en-US" b="1" dirty="0"/>
              <a:t>October 2016 </a:t>
            </a:r>
            <a:r>
              <a:rPr lang="mr-IN" dirty="0"/>
              <a:t>–</a:t>
            </a:r>
            <a:r>
              <a:rPr lang="en-US" dirty="0"/>
              <a:t> SCOTUS agrees to hear G.G. v. Gloucester case</a:t>
            </a:r>
          </a:p>
          <a:p>
            <a:r>
              <a:rPr lang="en-US" b="1" dirty="0"/>
              <a:t>February 2017 </a:t>
            </a:r>
            <a:r>
              <a:rPr lang="mr-IN" dirty="0"/>
              <a:t>–</a:t>
            </a:r>
            <a:r>
              <a:rPr lang="en-US" dirty="0"/>
              <a:t> Rescission of May DCL</a:t>
            </a:r>
          </a:p>
          <a:p>
            <a:r>
              <a:rPr lang="en-US" b="1" dirty="0"/>
              <a:t>March 2017 </a:t>
            </a:r>
            <a:r>
              <a:rPr lang="mr-IN" dirty="0"/>
              <a:t>–</a:t>
            </a:r>
            <a:r>
              <a:rPr lang="en-US" dirty="0"/>
              <a:t> U.S. Supreme Court vacates G.G. and remands decision</a:t>
            </a:r>
          </a:p>
          <a:p>
            <a:r>
              <a:rPr lang="en-US" b="1" dirty="0"/>
              <a:t>August 2017 </a:t>
            </a:r>
            <a:r>
              <a:rPr lang="mr-IN" dirty="0"/>
              <a:t>–</a:t>
            </a:r>
            <a:r>
              <a:rPr lang="en-US" dirty="0"/>
              <a:t>  4</a:t>
            </a:r>
            <a:r>
              <a:rPr lang="en-US" baseline="30000" dirty="0"/>
              <a:t>th</a:t>
            </a:r>
            <a:r>
              <a:rPr lang="en-US" dirty="0"/>
              <a:t> Circuit send suit back to federal district court.</a:t>
            </a:r>
          </a:p>
          <a:p>
            <a:r>
              <a:rPr lang="en-US" b="1" dirty="0"/>
              <a:t>May 2018 </a:t>
            </a:r>
            <a:r>
              <a:rPr lang="mr-IN" dirty="0"/>
              <a:t>–</a:t>
            </a:r>
            <a:r>
              <a:rPr lang="en-US" dirty="0"/>
              <a:t> Virginia federal district court rules for G.G.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What affect, if any, does this case have on Ohio schools?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A42D1-25FF-534D-8BDC-9C69DECDA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54"/>
          <a:stretch/>
        </p:blipFill>
        <p:spPr>
          <a:xfrm>
            <a:off x="1546087" y="1200150"/>
            <a:ext cx="3657379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Dodds v. U.S. Dept. of Edn.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Issue:</a:t>
            </a:r>
            <a:r>
              <a:rPr lang="en-US" dirty="0"/>
              <a:t> whether transgender students are entitled to access restrooms for their identified gender rather than biological gender.</a:t>
            </a:r>
          </a:p>
          <a:p>
            <a:r>
              <a:rPr lang="en-US" dirty="0"/>
              <a:t>Student previously granted an injunction requiring the district to allow her to use girls’ restroom.</a:t>
            </a:r>
          </a:p>
          <a:p>
            <a:r>
              <a:rPr lang="en-US" dirty="0"/>
              <a:t>District appealed, requesting a stay of the preliminary injunction.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2871" y="48696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Dodds v. U.S. Dept. of Edn., </a:t>
            </a:r>
            <a:r>
              <a:rPr lang="en-US" sz="1000" dirty="0"/>
              <a:t>845 F.3d 217 (6</a:t>
            </a:r>
            <a:r>
              <a:rPr lang="en-US" sz="1000" baseline="30000" dirty="0"/>
              <a:t>th</a:t>
            </a:r>
            <a:r>
              <a:rPr lang="en-US" sz="1000" dirty="0"/>
              <a:t> Cir. 2016).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924213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Dodds v. U.S. Dept. of Edn.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Holding: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/>
              <a:t>court upheld the injunction</a:t>
            </a:r>
          </a:p>
          <a:p>
            <a:r>
              <a:rPr lang="en-US" dirty="0"/>
              <a:t>Court looked at student’s young age, mental health history, unique vulnerabilities and use of girls’ restroom over 6 weeks.</a:t>
            </a:r>
          </a:p>
          <a:p>
            <a:r>
              <a:rPr lang="en-US" dirty="0"/>
              <a:t>Preliminary injunction in this case maintained status quo for student (unlike </a:t>
            </a:r>
            <a:r>
              <a:rPr lang="en-US" i="1" dirty="0"/>
              <a:t>G.G. </a:t>
            </a:r>
            <a:r>
              <a:rPr lang="en-US" dirty="0"/>
              <a:t>case)</a:t>
            </a:r>
          </a:p>
          <a:p>
            <a:r>
              <a:rPr lang="en-US" dirty="0"/>
              <a:t>District didn’t meet burden of establishing irreparable harm in absence of the stay.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2871" y="4869657"/>
            <a:ext cx="3421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Dodds v. U.S. Dept. of Edn., </a:t>
            </a:r>
            <a:r>
              <a:rPr lang="en-US" sz="1000" dirty="0"/>
              <a:t>845 F.3d 217 (6</a:t>
            </a:r>
            <a:r>
              <a:rPr lang="en-US" sz="1000" baseline="30000" dirty="0"/>
              <a:t>th</a:t>
            </a:r>
            <a:r>
              <a:rPr lang="en-US" sz="1000" dirty="0"/>
              <a:t> Cir. 2016).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03633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FDA3-2C90-2444-8BAD-708FB2B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A50E-FF29-9242-BEA6-3004F26C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Defines “school resource officer” (SRO)</a:t>
            </a:r>
          </a:p>
          <a:p>
            <a:r>
              <a:rPr lang="en-US" dirty="0"/>
              <a:t>Establishes qualifications and training requirements for SROs</a:t>
            </a:r>
          </a:p>
          <a:p>
            <a:pPr lvl="1"/>
            <a:r>
              <a:rPr lang="en-US" dirty="0"/>
              <a:t>Basic training through Ohio peace officer training commission AND</a:t>
            </a:r>
          </a:p>
          <a:p>
            <a:pPr lvl="1"/>
            <a:r>
              <a:rPr lang="en-US" dirty="0"/>
              <a:t>At least 40 hours of SRO training within 1 year after appointment approved by Ohio peace officer training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38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i="1" dirty="0"/>
              <a:t>EEOC v. R.G.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Facts: 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Aimee Stephens was born biologically male.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While living and presenting as a man, she worked as a funeral director at R.G. &amp; G.R. Harris Funeral Homes.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Stephens indicated her intent to transition from male to female and represent herself and dress as a woman while at work.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6519564" y="4869657"/>
            <a:ext cx="2624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EEOC v. R.G., </a:t>
            </a:r>
            <a:r>
              <a:rPr lang="en-US" sz="1000" dirty="0"/>
              <a:t>884 F.3d 560 (6</a:t>
            </a:r>
            <a:r>
              <a:rPr lang="en-US" sz="1000" baseline="30000" dirty="0"/>
              <a:t>th</a:t>
            </a:r>
            <a:r>
              <a:rPr lang="en-US" sz="1000" dirty="0"/>
              <a:t> Cir.2018)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899736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8A5C-45AA-D649-A5D1-346AE4CD1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EEOC v. R.G.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95D93-9735-824B-BD54-2797B4B5D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Facts: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Stephens was terminated.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Funeral home’s director claimed, under Religious Freedom Restoration Act (RFRA) that his religion prevented him from accommodating Stephens.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73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F56E-8CB0-4D4E-B41C-5D710595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EEOC v. R.G.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A3A2A-724D-CB4A-9E94-1EBB601FA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dirty="0"/>
              <a:t>Religious Freedom Restoration Act (RFRA):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sz="2800" dirty="0"/>
              <a:t>Prohibits the government from enforcing a religiously neutral law against an individual if that law substantially burdens the individual’s religious exercise and is not the least restrictive way to further a compelling government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45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i="1" dirty="0"/>
              <a:t>EEOC v. R.G.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Proceedings: </a:t>
            </a:r>
          </a:p>
          <a:p>
            <a:pPr lvl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Stephens filed a complaint with EEOC</a:t>
            </a:r>
          </a:p>
          <a:p>
            <a:pPr lvl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EEOC filed Title VII complaint against Funeral Home</a:t>
            </a:r>
          </a:p>
          <a:p>
            <a:pPr lvl="2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Terminating Stephens’ employment on the basis of her transgender and transitioning status and her refusal to conform to sex-based stereotypes</a:t>
            </a:r>
          </a:p>
          <a:p>
            <a:pPr lvl="2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Administering a discriminatory clothing allowance policy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6519564" y="4869657"/>
            <a:ext cx="2624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EEOC v. R.G., </a:t>
            </a:r>
            <a:r>
              <a:rPr lang="en-US" sz="1000" dirty="0"/>
              <a:t>884 F.3d 560 (6</a:t>
            </a:r>
            <a:r>
              <a:rPr lang="en-US" sz="1000" baseline="30000" dirty="0"/>
              <a:t>th</a:t>
            </a:r>
            <a:r>
              <a:rPr lang="en-US" sz="1000" dirty="0"/>
              <a:t> Cir.2018)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3177373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F7E5-DCE9-514E-BB54-C220F2C9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EEOC v. R.G.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B73F-A56A-7F4A-9E27-53BD55A3D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District court granted summary judgment in favor of the Funeral Home on both claims.</a:t>
            </a:r>
          </a:p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Stephens appealed.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28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i="1" dirty="0"/>
              <a:t>EEOC v. R.G.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Title VII</a:t>
            </a:r>
          </a:p>
          <a:p>
            <a:pPr lvl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Prohibits employers from “discriminating against any individual with respect to his compensation, terms, conditions, or privileges of employment, because of such individual’s race, color, religion, sex or national origin.”</a:t>
            </a:r>
          </a:p>
          <a:p>
            <a:pPr lvl="1"/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Includes discrimination on the basis of sex stereotypes.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6519564" y="4869657"/>
            <a:ext cx="2624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EEOC v. R.G., </a:t>
            </a:r>
            <a:r>
              <a:rPr lang="en-US" sz="1000" dirty="0"/>
              <a:t>884 F.3d 560 (6</a:t>
            </a:r>
            <a:r>
              <a:rPr lang="en-US" sz="1000" baseline="30000" dirty="0"/>
              <a:t>th</a:t>
            </a:r>
            <a:r>
              <a:rPr lang="en-US" sz="1000" dirty="0"/>
              <a:t> Cir.2018)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177790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i="1" dirty="0"/>
              <a:t>EEOC v. R.G.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b="1" u="sng" dirty="0">
                <a:solidFill>
                  <a:schemeClr val="accent2"/>
                </a:solidFill>
              </a:rPr>
              <a:t>Holding: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discrimination on the basis of transgender and transitioning status is discrimination on the basis of sex.</a:t>
            </a:r>
          </a:p>
          <a:p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“It is analytically impossible to fire an employee based on that employee’s status as a transgender person without being motivated, at least in part, by the employee’s sex.”</a:t>
            </a:r>
          </a:p>
          <a:p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Funeral Home discriminated against Stephens on the basis of her sex, in violation of Title VII.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B021A-0C64-8449-A0C3-07C7E7BF72B2}"/>
              </a:ext>
            </a:extLst>
          </p:cNvPr>
          <p:cNvSpPr txBox="1"/>
          <p:nvPr/>
        </p:nvSpPr>
        <p:spPr>
          <a:xfrm>
            <a:off x="6519564" y="4869657"/>
            <a:ext cx="2624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i="1" dirty="0"/>
              <a:t>EEOC v. R.G., </a:t>
            </a:r>
            <a:r>
              <a:rPr lang="en-US" sz="1000" dirty="0"/>
              <a:t>884 F.3d 560 (6</a:t>
            </a:r>
            <a:r>
              <a:rPr lang="en-US" sz="1000" baseline="30000" dirty="0"/>
              <a:t>th</a:t>
            </a:r>
            <a:r>
              <a:rPr lang="en-US" sz="1000" dirty="0"/>
              <a:t> Cir.2018)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9215796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6D952-2456-4241-913B-5579430D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EEOC v. R.G.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9951-5905-734A-ACF9-91A53804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>
                    <a:lumMod val="50000"/>
                  </a:schemeClr>
                </a:solidFill>
              </a:rPr>
              <a:t>Court rejected Funeral Home’s RFRA claims.</a:t>
            </a:r>
          </a:p>
          <a:p>
            <a:r>
              <a:rPr lang="en-US" dirty="0"/>
              <a:t>Test of RFRA:</a:t>
            </a:r>
          </a:p>
          <a:p>
            <a:pPr lvl="1"/>
            <a:r>
              <a:rPr lang="en-US" sz="3200" dirty="0"/>
              <a:t>Does a government action significantly burden a sincere religious exercise? </a:t>
            </a:r>
          </a:p>
        </p:txBody>
      </p:sp>
    </p:spTree>
    <p:extLst>
      <p:ext uri="{BB962C8B-B14F-4D97-AF65-F5344CB8AC3E}">
        <p14:creationId xmlns:p14="http://schemas.microsoft.com/office/powerpoint/2010/main" val="1205910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82AD-3D91-2244-A015-2BB440A4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EEOC v. R.G.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9951-3C1F-744C-A469-7E1F5AB7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25" y="1024128"/>
            <a:ext cx="7500938" cy="3864610"/>
          </a:xfrm>
        </p:spPr>
        <p:txBody>
          <a:bodyPr/>
          <a:lstStyle/>
          <a:p>
            <a:pPr marL="0" indent="0">
              <a:buNone/>
            </a:pPr>
            <a:r>
              <a:rPr lang="en-US" sz="2700" dirty="0"/>
              <a:t>Alleged burdens: </a:t>
            </a:r>
          </a:p>
          <a:p>
            <a:r>
              <a:rPr lang="en-US" sz="2700" dirty="0"/>
              <a:t>Allowing funeral director to wear uniform intended for members of opposite sex is a distraction for family of deceased and hinders healing. </a:t>
            </a:r>
          </a:p>
          <a:p>
            <a:r>
              <a:rPr lang="en-US" sz="2700" dirty="0"/>
              <a:t>Forcing funeral home to violate owner’s faith would significantly pressure owner to leave industry and end his ministry to grieving people. </a:t>
            </a:r>
          </a:p>
        </p:txBody>
      </p:sp>
    </p:spTree>
    <p:extLst>
      <p:ext uri="{BB962C8B-B14F-4D97-AF65-F5344CB8AC3E}">
        <p14:creationId xmlns:p14="http://schemas.microsoft.com/office/powerpoint/2010/main" val="523118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DBA1-1AE2-854E-B3AC-3596EF4A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E18A-6DC3-8B43-BA99-7771FF2E5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7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FDA3-2C90-2444-8BAD-708FB2B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A50E-FF29-9242-BEA6-3004F26C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any district that obtains SRO services to enter into a MOU with the appropriate law enforcement agency </a:t>
            </a:r>
          </a:p>
          <a:p>
            <a:r>
              <a:rPr lang="en-US" dirty="0"/>
              <a:t>Must clarify purpose of SRO program, roles and expectations</a:t>
            </a:r>
          </a:p>
          <a:p>
            <a:r>
              <a:rPr lang="en-US" dirty="0"/>
              <a:t>If district already has an SRO in place, must enter into an MOU on or before </a:t>
            </a:r>
            <a:r>
              <a:rPr lang="en-US" b="1" dirty="0"/>
              <a:t>November 2, 2019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7778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A660-6A1E-4F4A-ACF0-F115DCC7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crowdfunding?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E8460-D352-434B-A847-E13FCD891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25" y="1200150"/>
            <a:ext cx="7500938" cy="1556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“Raising money and educational materials through Internet-based donation sites.”</a:t>
            </a:r>
          </a:p>
          <a:p>
            <a:endParaRPr lang="en-US" sz="28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E0ED26B-E4DB-1C42-B6D0-5E5621805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96570" y="2106087"/>
            <a:ext cx="6600248" cy="28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03864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4FAE-CDE4-5947-BD83-6744FBD0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Auditor’s ”Special Report”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1DB129-946A-F849-B6D0-0BB06F29F1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63678" y="1200150"/>
            <a:ext cx="2622694" cy="33940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793B5-94B2-4E44-BD3E-A16AD2160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3015" y="1200150"/>
            <a:ext cx="4360983" cy="3394472"/>
          </a:xfrm>
        </p:spPr>
        <p:txBody>
          <a:bodyPr>
            <a:normAutofit/>
          </a:bodyPr>
          <a:lstStyle/>
          <a:p>
            <a:r>
              <a:rPr lang="en-US" dirty="0"/>
              <a:t>Issued July 11, 2018</a:t>
            </a:r>
          </a:p>
          <a:p>
            <a:r>
              <a:rPr lang="en-US" dirty="0"/>
              <a:t>Surveyed districts</a:t>
            </a:r>
          </a:p>
          <a:p>
            <a:r>
              <a:rPr lang="en-US" dirty="0"/>
              <a:t>Encouraged district crowdfunding policies</a:t>
            </a:r>
          </a:p>
          <a:p>
            <a:r>
              <a:rPr lang="en-US" dirty="0"/>
              <a:t>Identified potential issues and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15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4B2F-2A10-4C43-83F8-8666707D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4DFE13-CBDD-8249-BB8F-51740078D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868814"/>
              </p:ext>
            </p:extLst>
          </p:nvPr>
        </p:nvGraphicFramePr>
        <p:xfrm>
          <a:off x="1572768" y="1011937"/>
          <a:ext cx="7498080" cy="385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1969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4B2F-2A10-4C43-83F8-8666707D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4DFE13-CBDD-8249-BB8F-51740078DE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096772"/>
              </p:ext>
            </p:extLst>
          </p:nvPr>
        </p:nvGraphicFramePr>
        <p:xfrm>
          <a:off x="1572768" y="2422566"/>
          <a:ext cx="7498080" cy="2466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E758B2F-CEC8-6E4C-927A-45EFF106053C}"/>
              </a:ext>
            </a:extLst>
          </p:cNvPr>
          <p:cNvGrpSpPr/>
          <p:nvPr/>
        </p:nvGrpSpPr>
        <p:grpSpPr>
          <a:xfrm>
            <a:off x="1576420" y="1606796"/>
            <a:ext cx="2116806" cy="1063955"/>
            <a:chOff x="669182" y="2040181"/>
            <a:chExt cx="1729182" cy="894790"/>
          </a:xfrm>
        </p:grpSpPr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58717C92-9FCD-E444-BDEB-2A2C4397A007}"/>
                </a:ext>
              </a:extLst>
            </p:cNvPr>
            <p:cNvSpPr/>
            <p:nvPr/>
          </p:nvSpPr>
          <p:spPr>
            <a:xfrm>
              <a:off x="669182" y="2040181"/>
              <a:ext cx="1729182" cy="894790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>
              <a:extLst>
                <a:ext uri="{FF2B5EF4-FFF2-40B4-BE49-F238E27FC236}">
                  <a16:creationId xmlns:a16="http://schemas.microsoft.com/office/drawing/2014/main" id="{75041A20-1835-DC42-ABD0-B8B6FF4B0ED0}"/>
                </a:ext>
              </a:extLst>
            </p:cNvPr>
            <p:cNvSpPr txBox="1"/>
            <p:nvPr/>
          </p:nvSpPr>
          <p:spPr>
            <a:xfrm>
              <a:off x="1116577" y="2040181"/>
              <a:ext cx="963214" cy="894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1" rIns="0" bIns="34291" numCol="1" spcCol="1270" anchor="ctr" anchorCtr="0">
              <a:noAutofit/>
            </a:bodyPr>
            <a:lstStyle/>
            <a:p>
              <a:pPr algn="ctr" defTabSz="2400240">
                <a:lnSpc>
                  <a:spcPct val="90000"/>
                </a:lnSpc>
                <a:spcAft>
                  <a:spcPct val="35000"/>
                </a:spcAft>
              </a:pPr>
              <a:r>
                <a:rPr lang="en-US" sz="6500" dirty="0"/>
                <a:t>#4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8C0723F-409D-E147-8AD7-47D5A148A1E9}"/>
              </a:ext>
            </a:extLst>
          </p:cNvPr>
          <p:cNvGrpSpPr/>
          <p:nvPr/>
        </p:nvGrpSpPr>
        <p:grpSpPr>
          <a:xfrm>
            <a:off x="3303240" y="1606796"/>
            <a:ext cx="5767608" cy="1063955"/>
            <a:chOff x="2107557" y="2058413"/>
            <a:chExt cx="4721340" cy="858325"/>
          </a:xfrm>
        </p:grpSpPr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E78F7C2B-F281-2541-8847-C26BC7AFF423}"/>
                </a:ext>
              </a:extLst>
            </p:cNvPr>
            <p:cNvSpPr/>
            <p:nvPr/>
          </p:nvSpPr>
          <p:spPr>
            <a:xfrm>
              <a:off x="2107557" y="2058413"/>
              <a:ext cx="4721340" cy="858325"/>
            </a:xfrm>
            <a:prstGeom prst="chevron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hevron 6">
              <a:extLst>
                <a:ext uri="{FF2B5EF4-FFF2-40B4-BE49-F238E27FC236}">
                  <a16:creationId xmlns:a16="http://schemas.microsoft.com/office/drawing/2014/main" id="{9D761830-5A3B-F343-942A-BE908A647152}"/>
                </a:ext>
              </a:extLst>
            </p:cNvPr>
            <p:cNvSpPr txBox="1"/>
            <p:nvPr/>
          </p:nvSpPr>
          <p:spPr>
            <a:xfrm>
              <a:off x="2536720" y="2058413"/>
              <a:ext cx="3863015" cy="858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1" tIns="9525" rIns="0" bIns="9525" numCol="1" spcCol="1270" anchor="ctr" anchorCtr="0">
              <a:noAutofit/>
            </a:bodyPr>
            <a:lstStyle/>
            <a:p>
              <a:pPr algn="ctr" defTabSz="666734">
                <a:lnSpc>
                  <a:spcPct val="90000"/>
                </a:lnSpc>
                <a:spcAft>
                  <a:spcPct val="35000"/>
                </a:spcAft>
              </a:pPr>
              <a:r>
                <a:rPr lang="en-US" sz="2300" dirty="0"/>
                <a:t>Consider and resolve any practical issues with running the campaign or accepting the donations.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826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4B2F-2A10-4C43-83F8-8666707D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4DFE13-CBDD-8249-BB8F-51740078DE99}"/>
              </a:ext>
            </a:extLst>
          </p:cNvPr>
          <p:cNvGraphicFramePr/>
          <p:nvPr>
            <p:extLst/>
          </p:nvPr>
        </p:nvGraphicFramePr>
        <p:xfrm>
          <a:off x="1572768" y="1011936"/>
          <a:ext cx="7498080" cy="359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8710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4B2F-2A10-4C43-83F8-8666707D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4DFE13-CBDD-8249-BB8F-51740078DE99}"/>
              </a:ext>
            </a:extLst>
          </p:cNvPr>
          <p:cNvGraphicFramePr/>
          <p:nvPr>
            <p:extLst/>
          </p:nvPr>
        </p:nvGraphicFramePr>
        <p:xfrm>
          <a:off x="1572768" y="1011936"/>
          <a:ext cx="7498080" cy="359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800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4B2F-2A10-4C43-83F8-8666707D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PRACTICES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84DFE13-CBDD-8249-BB8F-51740078DE99}"/>
              </a:ext>
            </a:extLst>
          </p:cNvPr>
          <p:cNvGraphicFramePr/>
          <p:nvPr>
            <p:extLst/>
          </p:nvPr>
        </p:nvGraphicFramePr>
        <p:xfrm>
          <a:off x="1572768" y="1011936"/>
          <a:ext cx="7498080" cy="3591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7161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Thank you!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FDA3-2C90-2444-8BAD-708FB2B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HB 318: Increased safety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A50E-FF29-9242-BEA6-3004F26C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Appropriates $12 million to OAG for FY 2019 to provide grants to public schools for school safety and climate programs and training.</a:t>
            </a:r>
          </a:p>
          <a:p>
            <a:r>
              <a:rPr lang="en-US" dirty="0"/>
              <a:t>Requires DPS, in consultation with Facilities Construction Commission, to conduct a study of school security in public school buildings by Feb. 1, 2019.</a:t>
            </a:r>
          </a:p>
        </p:txBody>
      </p:sp>
    </p:spTree>
    <p:extLst>
      <p:ext uri="{BB962C8B-B14F-4D97-AF65-F5344CB8AC3E}">
        <p14:creationId xmlns:p14="http://schemas.microsoft.com/office/powerpoint/2010/main" val="227570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0FDA3-2C90-2444-8BAD-708FB2BC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HB 318: Increased safety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A50E-FF29-9242-BEA6-3004F26C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“School safety and climate programs and training”</a:t>
            </a:r>
          </a:p>
          <a:p>
            <a:r>
              <a:rPr lang="en-US" dirty="0"/>
              <a:t>Schools must work or contract with police department or sheriff’s office to develop programs and training.</a:t>
            </a:r>
          </a:p>
        </p:txBody>
      </p:sp>
    </p:spTree>
    <p:extLst>
      <p:ext uri="{BB962C8B-B14F-4D97-AF65-F5344CB8AC3E}">
        <p14:creationId xmlns:p14="http://schemas.microsoft.com/office/powerpoint/2010/main" val="123806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DD9-33A9-564F-9359-A7024B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5E8F-A8DF-5945-96C7-53BB2E85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parts: </a:t>
            </a:r>
          </a:p>
          <a:p>
            <a:pPr lvl="1"/>
            <a:r>
              <a:rPr lang="en-US" dirty="0"/>
              <a:t>PBIS</a:t>
            </a:r>
          </a:p>
          <a:p>
            <a:pPr lvl="1"/>
            <a:r>
              <a:rPr lang="en-US" dirty="0"/>
              <a:t>Suspensions and expulsions</a:t>
            </a:r>
          </a:p>
          <a:p>
            <a:pPr lvl="1"/>
            <a:r>
              <a:rPr lang="en-US" dirty="0"/>
              <a:t>Emergency removals</a:t>
            </a:r>
          </a:p>
        </p:txBody>
      </p:sp>
    </p:spTree>
    <p:extLst>
      <p:ext uri="{BB962C8B-B14F-4D97-AF65-F5344CB8AC3E}">
        <p14:creationId xmlns:p14="http://schemas.microsoft.com/office/powerpoint/2010/main" val="69693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DD9-33A9-564F-9359-A7024B76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318: SAFE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5E8F-A8DF-5945-96C7-53BB2E859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Positive Behavior Intervention and Supports (PBIS): </a:t>
            </a:r>
          </a:p>
          <a:p>
            <a:pPr marL="400050" lvl="1" indent="0">
              <a:buNone/>
            </a:pPr>
            <a:r>
              <a:rPr lang="en-US" sz="2400" dirty="0"/>
              <a:t>A multi-tiered, schoolwide, behavioral framework developed and implemented for the purpose of improving academic and social outcomes and increasing learning for all students.</a:t>
            </a:r>
          </a:p>
          <a:p>
            <a:pPr marL="400050" lvl="1" indent="0">
              <a:buNone/>
            </a:pP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Requires each school to implement framework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Specifies objectives/contents that can be included in framework</a:t>
            </a:r>
          </a:p>
        </p:txBody>
      </p:sp>
    </p:spTree>
    <p:extLst>
      <p:ext uri="{BB962C8B-B14F-4D97-AF65-F5344CB8AC3E}">
        <p14:creationId xmlns:p14="http://schemas.microsoft.com/office/powerpoint/2010/main" val="32952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OSBApptTemplate (4)" id="{2D7B1EF5-783E-844B-8F63-B79198BD4001}" vid="{EE8C85E3-1DD0-C34C-946D-0161A4C4E3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OSBA</Template>
  <TotalTime>1374</TotalTime>
  <Words>2974</Words>
  <Application>Microsoft Macintosh PowerPoint</Application>
  <PresentationFormat>On-screen Show (16:9)</PresentationFormat>
  <Paragraphs>344</Paragraphs>
  <Slides>57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ＭＳ Ｐゴシック</vt:lpstr>
      <vt:lpstr>Arial</vt:lpstr>
      <vt:lpstr>Calibri</vt:lpstr>
      <vt:lpstr>Mangal</vt:lpstr>
      <vt:lpstr>OSBA</vt:lpstr>
      <vt:lpstr>Legal            Topics  for Teachers</vt:lpstr>
      <vt:lpstr>Today’s Agenda</vt:lpstr>
      <vt:lpstr>HB 318</vt:lpstr>
      <vt:lpstr>HB 318: SROs</vt:lpstr>
      <vt:lpstr>HB 318: SROs</vt:lpstr>
      <vt:lpstr>HB 318: Increased safety funding</vt:lpstr>
      <vt:lpstr>HB 318: Increased safety funding</vt:lpstr>
      <vt:lpstr>HB 318: SAFE Act</vt:lpstr>
      <vt:lpstr>HB 318: SAFE Act</vt:lpstr>
      <vt:lpstr>HB 318: SAFE Act</vt:lpstr>
      <vt:lpstr>HB 318: SAFE Act</vt:lpstr>
      <vt:lpstr>HB 318: SAFE Act</vt:lpstr>
      <vt:lpstr>HB 318: SAFE Act</vt:lpstr>
      <vt:lpstr>HB 318: SAFE Act</vt:lpstr>
      <vt:lpstr>HB 318: SAFE Act</vt:lpstr>
      <vt:lpstr>HB 318: SAFE Act</vt:lpstr>
      <vt:lpstr>SB 216: Deregulation Act</vt:lpstr>
      <vt:lpstr>SB 216: Deregulation Act</vt:lpstr>
      <vt:lpstr>SB 216: Deregulation Act</vt:lpstr>
      <vt:lpstr>SB 216: Deregulation Act</vt:lpstr>
      <vt:lpstr>SB 216: Deregulation Act</vt:lpstr>
      <vt:lpstr>SB 216: Deregulation Act</vt:lpstr>
      <vt:lpstr>SB 216: Deregulation Act</vt:lpstr>
      <vt:lpstr>SB 216: Deregulation Act</vt:lpstr>
      <vt:lpstr>Not new, but don’t forget…</vt:lpstr>
      <vt:lpstr>Not new, but don’t forget…</vt:lpstr>
      <vt:lpstr>Fair Share Fees</vt:lpstr>
      <vt:lpstr>Janus v. AFSCME, Council 31</vt:lpstr>
      <vt:lpstr>Janus v. AFSCME, Council 31</vt:lpstr>
      <vt:lpstr>Janus v. AFSCME, Council 31</vt:lpstr>
      <vt:lpstr>Janus v. AFSCME, Council 31</vt:lpstr>
      <vt:lpstr>Janus v. AFSCME, Council 31</vt:lpstr>
      <vt:lpstr>Janus v. AFSCME, Council 31</vt:lpstr>
      <vt:lpstr>Transgender Students and Staff</vt:lpstr>
      <vt:lpstr>USDOE Statement</vt:lpstr>
      <vt:lpstr>Where does this leave us?</vt:lpstr>
      <vt:lpstr>Whatever happened to G.G.?</vt:lpstr>
      <vt:lpstr>Dodds v. U.S. Dept. of Edn.</vt:lpstr>
      <vt:lpstr>Dodds v. U.S. Dept. of Edn.</vt:lpstr>
      <vt:lpstr>EEOC v. R.G.</vt:lpstr>
      <vt:lpstr>EEOC v. R.G.</vt:lpstr>
      <vt:lpstr>EEOC v. R.G. </vt:lpstr>
      <vt:lpstr>EEOC v. R.G.</vt:lpstr>
      <vt:lpstr>EEOC v. R.G.</vt:lpstr>
      <vt:lpstr>EEOC v. R.G.</vt:lpstr>
      <vt:lpstr>EEOC v. R.G.</vt:lpstr>
      <vt:lpstr>EEOC v. R.G.</vt:lpstr>
      <vt:lpstr>EEOC v. R.G. </vt:lpstr>
      <vt:lpstr>Crowdfunding</vt:lpstr>
      <vt:lpstr>What is crowdfunding?</vt:lpstr>
      <vt:lpstr>Auditor’s ”Special Report”</vt:lpstr>
      <vt:lpstr>BEST PRACTICES</vt:lpstr>
      <vt:lpstr>BEST PRACTICES</vt:lpstr>
      <vt:lpstr>BEST PRACTICES</vt:lpstr>
      <vt:lpstr>BEST PRACTICES</vt:lpstr>
      <vt:lpstr>BEST PRACTICES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 of Northeast Ohio Leadership Academy</dc:title>
  <dc:creator>Sara Clark</dc:creator>
  <cp:lastModifiedBy>Jennifer Hardin</cp:lastModifiedBy>
  <cp:revision>84</cp:revision>
  <cp:lastPrinted>2018-10-21T23:01:59Z</cp:lastPrinted>
  <dcterms:created xsi:type="dcterms:W3CDTF">2018-10-21T18:05:30Z</dcterms:created>
  <dcterms:modified xsi:type="dcterms:W3CDTF">2018-11-02T18:40:09Z</dcterms:modified>
</cp:coreProperties>
</file>