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sldIdLst>
    <p:sldId id="291" r:id="rId2"/>
    <p:sldId id="256" r:id="rId3"/>
    <p:sldId id="274" r:id="rId4"/>
    <p:sldId id="258" r:id="rId5"/>
    <p:sldId id="259" r:id="rId6"/>
    <p:sldId id="260" r:id="rId7"/>
    <p:sldId id="261" r:id="rId8"/>
    <p:sldId id="262" r:id="rId9"/>
    <p:sldId id="275" r:id="rId10"/>
    <p:sldId id="276" r:id="rId11"/>
    <p:sldId id="263" r:id="rId12"/>
    <p:sldId id="264" r:id="rId13"/>
    <p:sldId id="265" r:id="rId14"/>
    <p:sldId id="289" r:id="rId15"/>
    <p:sldId id="266" r:id="rId16"/>
    <p:sldId id="267" r:id="rId17"/>
    <p:sldId id="268" r:id="rId18"/>
    <p:sldId id="269" r:id="rId19"/>
    <p:sldId id="270" r:id="rId20"/>
    <p:sldId id="271" r:id="rId21"/>
    <p:sldId id="272" r:id="rId22"/>
    <p:sldId id="273" r:id="rId23"/>
    <p:sldId id="281" r:id="rId24"/>
    <p:sldId id="277" r:id="rId25"/>
    <p:sldId id="278" r:id="rId26"/>
    <p:sldId id="279" r:id="rId27"/>
    <p:sldId id="280" r:id="rId28"/>
    <p:sldId id="282" r:id="rId29"/>
    <p:sldId id="283" r:id="rId30"/>
    <p:sldId id="292" r:id="rId31"/>
    <p:sldId id="284" r:id="rId32"/>
    <p:sldId id="286" r:id="rId33"/>
    <p:sldId id="285" r:id="rId34"/>
    <p:sldId id="287" r:id="rId35"/>
    <p:sldId id="293" r:id="rId36"/>
    <p:sldId id="288" r:id="rId37"/>
    <p:sldId id="290" r:id="rId3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7" d="100"/>
          <a:sy n="57" d="100"/>
        </p:scale>
        <p:origin x="-145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D223A1-4CD8-CD4C-80AA-F5E32AEC410B}" type="datetimeFigureOut">
              <a:rPr lang="en-US" smtClean="0"/>
              <a:t>22/10/17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E92140-10D7-E648-AD8B-91780C054F9A}" type="slidenum">
              <a:rPr lang="en-US" smtClean="0"/>
              <a:t>‹#›</a:t>
            </a:fld>
            <a:endParaRPr lang="en-US"/>
          </a:p>
        </p:txBody>
      </p:sp>
    </p:spTree>
    <p:extLst>
      <p:ext uri="{BB962C8B-B14F-4D97-AF65-F5344CB8AC3E}">
        <p14:creationId xmlns:p14="http://schemas.microsoft.com/office/powerpoint/2010/main" val="805338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Following certain trauma, American children tended to have more externalizing symptoms - loss of control, </a:t>
            </a:r>
          </a:p>
          <a:p>
            <a:r>
              <a:rPr lang="en-US" sz="1200" dirty="0" smtClean="0"/>
              <a:t> Thai and Cambodian children internalized symptoms - controlled their emotions in accordance with their cultural and religious beliefs. </a:t>
            </a:r>
          </a:p>
          <a:p>
            <a:r>
              <a:rPr lang="en-US" sz="1200" dirty="0" err="1" smtClean="0"/>
              <a:t>Ehntholt</a:t>
            </a:r>
            <a:r>
              <a:rPr lang="en-US" sz="1200" dirty="0" smtClean="0"/>
              <a:t>  &amp; Yule (2006) state mental health diagnoses should reflect an internationally agreed on the International Classification of Diseases. </a:t>
            </a:r>
          </a:p>
          <a:p>
            <a:endParaRPr lang="en-US" dirty="0"/>
          </a:p>
        </p:txBody>
      </p:sp>
      <p:sp>
        <p:nvSpPr>
          <p:cNvPr id="4" name="Slide Number Placeholder 3"/>
          <p:cNvSpPr>
            <a:spLocks noGrp="1"/>
          </p:cNvSpPr>
          <p:nvPr>
            <p:ph type="sldNum" sz="quarter" idx="10"/>
          </p:nvPr>
        </p:nvSpPr>
        <p:spPr/>
        <p:txBody>
          <a:bodyPr/>
          <a:lstStyle/>
          <a:p>
            <a:fld id="{25E92140-10D7-E648-AD8B-91780C054F9A}" type="slidenum">
              <a:rPr lang="en-US" smtClean="0"/>
              <a:t>19</a:t>
            </a:fld>
            <a:endParaRPr lang="en-US"/>
          </a:p>
        </p:txBody>
      </p:sp>
    </p:spTree>
    <p:extLst>
      <p:ext uri="{BB962C8B-B14F-4D97-AF65-F5344CB8AC3E}">
        <p14:creationId xmlns:p14="http://schemas.microsoft.com/office/powerpoint/2010/main" val="2139195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Refugee students’ academic performance is especially depressed if they previously lived in refugee camps (Wilkinson, 2002) or their parents reported significant emotional problems (Rousseau, </a:t>
            </a:r>
            <a:r>
              <a:rPr lang="en-US" sz="1200" kern="1200" dirty="0" err="1" smtClean="0">
                <a:solidFill>
                  <a:schemeClr val="tx1"/>
                </a:solidFill>
                <a:effectLst/>
                <a:latin typeface="+mn-lt"/>
                <a:ea typeface="+mn-ea"/>
                <a:cs typeface="+mn-cs"/>
              </a:rPr>
              <a:t>Drapeau</a:t>
            </a:r>
            <a:r>
              <a:rPr lang="en-US"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Corin</a:t>
            </a:r>
            <a:r>
              <a:rPr lang="en-US" sz="1200" kern="1200" dirty="0" smtClean="0">
                <a:solidFill>
                  <a:schemeClr val="tx1"/>
                </a:solidFill>
                <a:effectLst/>
                <a:latin typeface="+mn-lt"/>
                <a:ea typeface="+mn-ea"/>
                <a:cs typeface="+mn-cs"/>
              </a:rPr>
              <a:t>, 1996). </a:t>
            </a:r>
            <a:endParaRPr lang="en-US" dirty="0" smtClean="0"/>
          </a:p>
          <a:p>
            <a:endParaRPr lang="en-US" dirty="0"/>
          </a:p>
        </p:txBody>
      </p:sp>
      <p:sp>
        <p:nvSpPr>
          <p:cNvPr id="4" name="Slide Number Placeholder 3"/>
          <p:cNvSpPr>
            <a:spLocks noGrp="1"/>
          </p:cNvSpPr>
          <p:nvPr>
            <p:ph type="sldNum" sz="quarter" idx="10"/>
          </p:nvPr>
        </p:nvSpPr>
        <p:spPr/>
        <p:txBody>
          <a:bodyPr/>
          <a:lstStyle/>
          <a:p>
            <a:fld id="{25E92140-10D7-E648-AD8B-91780C054F9A}" type="slidenum">
              <a:rPr lang="en-US" smtClean="0"/>
              <a:t>25</a:t>
            </a:fld>
            <a:endParaRPr lang="en-US"/>
          </a:p>
        </p:txBody>
      </p:sp>
    </p:spTree>
    <p:extLst>
      <p:ext uri="{BB962C8B-B14F-4D97-AF65-F5344CB8AC3E}">
        <p14:creationId xmlns:p14="http://schemas.microsoft.com/office/powerpoint/2010/main" val="2033891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art, music, or drama to provide opportunities for students to process their trauma, develop social-emotional skills, and, by extension, reduce impairment and improve school behavior or academic performance.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DRAWING: Rousseau et al. (2005) used </a:t>
            </a:r>
            <a:r>
              <a:rPr lang="en-US" sz="1200" kern="1200" dirty="0" err="1" smtClean="0">
                <a:solidFill>
                  <a:schemeClr val="tx1"/>
                </a:solidFill>
                <a:effectLst/>
                <a:latin typeface="+mn-lt"/>
                <a:ea typeface="+mn-ea"/>
                <a:cs typeface="+mn-cs"/>
              </a:rPr>
              <a:t>classwide</a:t>
            </a:r>
            <a:r>
              <a:rPr lang="en-US" sz="1200" kern="1200" dirty="0" smtClean="0">
                <a:solidFill>
                  <a:schemeClr val="tx1"/>
                </a:solidFill>
                <a:effectLst/>
                <a:latin typeface="+mn-lt"/>
                <a:ea typeface="+mn-ea"/>
                <a:cs typeface="+mn-cs"/>
              </a:rPr>
              <a:t> writing or drawing activities with refugee and immigrant students in fairly homogenous settings serving refugees and newly arrived immigrants and refugees, respectively.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DRAMA: drama workshops in which students completed warm-up activities focusing on language and dramatization, </a:t>
            </a:r>
            <a:r>
              <a:rPr lang="en-US" sz="1200" kern="1200" dirty="0" err="1" smtClean="0">
                <a:solidFill>
                  <a:schemeClr val="tx1"/>
                </a:solidFill>
                <a:effectLst/>
                <a:latin typeface="+mn-lt"/>
                <a:ea typeface="+mn-ea"/>
                <a:cs typeface="+mn-cs"/>
              </a:rPr>
              <a:t>fol</a:t>
            </a:r>
            <a:r>
              <a:rPr lang="en-US" sz="1200" kern="1200" dirty="0" smtClean="0">
                <a:solidFill>
                  <a:schemeClr val="tx1"/>
                </a:solidFill>
                <a:effectLst/>
                <a:latin typeface="+mn-lt"/>
                <a:ea typeface="+mn-ea"/>
                <a:cs typeface="+mn-cs"/>
              </a:rPr>
              <a:t>- lowed by acting out stories developed by participants addressing various themes related to family, friendship, migration, culture, identity, and belonging. boys, showed improved school performance and some, particularly the girls, reported significant decreases in their perception of impairment as measured by interference with their friendships, leisure activities, and home life. The authors suggested that drama might be a useful strategy in helping adolescents cope with challenges even though emotional difficulties may remain, and that these may have differential gender effects (Rousseau et al., 2007).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MUSIC: activities were utilized, </a:t>
            </a:r>
            <a:r>
              <a:rPr lang="en-US" sz="1200" kern="1200" dirty="0" err="1" smtClean="0">
                <a:solidFill>
                  <a:schemeClr val="tx1"/>
                </a:solidFill>
                <a:effectLst/>
                <a:latin typeface="+mn-lt"/>
                <a:ea typeface="+mn-ea"/>
                <a:cs typeface="+mn-cs"/>
              </a:rPr>
              <a:t>includ</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ing</a:t>
            </a:r>
            <a:r>
              <a:rPr lang="en-US" sz="1200" kern="1200" dirty="0" smtClean="0">
                <a:solidFill>
                  <a:schemeClr val="tx1"/>
                </a:solidFill>
                <a:effectLst/>
                <a:latin typeface="+mn-lt"/>
                <a:ea typeface="+mn-ea"/>
                <a:cs typeface="+mn-cs"/>
              </a:rPr>
              <a:t> “instrumental improvisations, dancing, song learning and singing and students sharing pre-recorded music” (F. Baker &amp; Jones, 2007, p. 253), along with group song writing and discussions structured and facilitated by a music therapist. Internalizing behaviors and school problems increased. </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25E92140-10D7-E648-AD8B-91780C054F9A}" type="slidenum">
              <a:rPr lang="en-US" smtClean="0"/>
              <a:t>28</a:t>
            </a:fld>
            <a:endParaRPr lang="en-US"/>
          </a:p>
        </p:txBody>
      </p:sp>
    </p:spTree>
    <p:extLst>
      <p:ext uri="{BB962C8B-B14F-4D97-AF65-F5344CB8AC3E}">
        <p14:creationId xmlns:p14="http://schemas.microsoft.com/office/powerpoint/2010/main" val="3199604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TF CBT addresses a range of traumas (e.g., abuse, neglect, community violence) and has been shown to be effective in reducing symptoms of PTSD, as well as depression and problem behaviors to a lesser extent (Cary &amp; </a:t>
            </a:r>
            <a:r>
              <a:rPr lang="en-US" sz="1200" kern="1200" dirty="0" err="1" smtClean="0">
                <a:solidFill>
                  <a:schemeClr val="tx1"/>
                </a:solidFill>
                <a:effectLst/>
                <a:latin typeface="+mn-lt"/>
                <a:ea typeface="+mn-ea"/>
                <a:cs typeface="+mn-cs"/>
              </a:rPr>
              <a:t>McMillen</a:t>
            </a:r>
            <a:r>
              <a:rPr lang="en-US" sz="1200" kern="1200" dirty="0" smtClean="0">
                <a:solidFill>
                  <a:schemeClr val="tx1"/>
                </a:solidFill>
                <a:effectLst/>
                <a:latin typeface="+mn-lt"/>
                <a:ea typeface="+mn-ea"/>
                <a:cs typeface="+mn-cs"/>
              </a:rPr>
              <a:t>, 2012). </a:t>
            </a:r>
            <a:endParaRPr lang="en-US" dirty="0" smtClean="0"/>
          </a:p>
          <a:p>
            <a:endParaRPr lang="en-US" dirty="0"/>
          </a:p>
        </p:txBody>
      </p:sp>
      <p:sp>
        <p:nvSpPr>
          <p:cNvPr id="4" name="Slide Number Placeholder 3"/>
          <p:cNvSpPr>
            <a:spLocks noGrp="1"/>
          </p:cNvSpPr>
          <p:nvPr>
            <p:ph type="sldNum" sz="quarter" idx="10"/>
          </p:nvPr>
        </p:nvSpPr>
        <p:spPr/>
        <p:txBody>
          <a:bodyPr/>
          <a:lstStyle/>
          <a:p>
            <a:fld id="{25E92140-10D7-E648-AD8B-91780C054F9A}" type="slidenum">
              <a:rPr lang="en-US" smtClean="0"/>
              <a:t>29</a:t>
            </a:fld>
            <a:endParaRPr lang="en-US"/>
          </a:p>
        </p:txBody>
      </p:sp>
    </p:spTree>
    <p:extLst>
      <p:ext uri="{BB962C8B-B14F-4D97-AF65-F5344CB8AC3E}">
        <p14:creationId xmlns:p14="http://schemas.microsoft.com/office/powerpoint/2010/main" val="3191745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Children and War: Teaching Recovery Techniques</a:t>
            </a:r>
            <a:r>
              <a:rPr lang="en-US" sz="1200" kern="1200" dirty="0" smtClean="0">
                <a:solidFill>
                  <a:schemeClr val="tx1"/>
                </a:solidFill>
                <a:effectLst/>
                <a:latin typeface="+mn-lt"/>
                <a:ea typeface="+mn-ea"/>
                <a:cs typeface="+mn-cs"/>
              </a:rPr>
              <a:t>, “educate children about the symptoms of PTSD and to teach them appropriate coping strategies” (p. 237) through dual-attention techniques, breathing exercises, progressive muscle relaxation, coping self-statements, graded exposure, processing of wartime experiences, and attention to sleep hygiene and pleasurable activities. The first session dealt with normalizing war experiences, identifying stress responses, and developing a safe place coping strategy. Although the intervention was implemented by a psychology trainee, the authors describe the manual as providing “adults who are not trained mental health professionals with the knowledge and skills necessary to conduct effective group interventions” (</a:t>
            </a:r>
            <a:r>
              <a:rPr lang="en-US" sz="1200" kern="1200" dirty="0" err="1" smtClean="0">
                <a:solidFill>
                  <a:schemeClr val="tx1"/>
                </a:solidFill>
                <a:effectLst/>
                <a:latin typeface="+mn-lt"/>
                <a:ea typeface="+mn-ea"/>
                <a:cs typeface="+mn-cs"/>
              </a:rPr>
              <a:t>Ehntholt</a:t>
            </a:r>
            <a:r>
              <a:rPr lang="en-US" sz="1200" kern="1200" dirty="0" smtClean="0">
                <a:solidFill>
                  <a:schemeClr val="tx1"/>
                </a:solidFill>
                <a:effectLst/>
                <a:latin typeface="+mn-lt"/>
                <a:ea typeface="+mn-ea"/>
                <a:cs typeface="+mn-cs"/>
              </a:rPr>
              <a:t> et al., 2005, p. 237). The authors measured students’ PTSD, depression, and anxiety symptoms in both an experimental and control group and reported significant decreases overtime for the experimental group in PTSD symptoms only. Depressive symptoms were unaffected in both groups and changes in anxiety were not significant. </a:t>
            </a:r>
            <a:endParaRPr lang="en-US" dirty="0" smtClean="0"/>
          </a:p>
          <a:p>
            <a:endParaRPr lang="en-US" dirty="0"/>
          </a:p>
        </p:txBody>
      </p:sp>
      <p:sp>
        <p:nvSpPr>
          <p:cNvPr id="4" name="Slide Number Placeholder 3"/>
          <p:cNvSpPr>
            <a:spLocks noGrp="1"/>
          </p:cNvSpPr>
          <p:nvPr>
            <p:ph type="sldNum" sz="quarter" idx="10"/>
          </p:nvPr>
        </p:nvSpPr>
        <p:spPr/>
        <p:txBody>
          <a:bodyPr/>
          <a:lstStyle/>
          <a:p>
            <a:fld id="{25E92140-10D7-E648-AD8B-91780C054F9A}" type="slidenum">
              <a:rPr lang="en-US" smtClean="0"/>
              <a:t>31</a:t>
            </a:fld>
            <a:endParaRPr lang="en-US"/>
          </a:p>
        </p:txBody>
      </p:sp>
    </p:spTree>
    <p:extLst>
      <p:ext uri="{BB962C8B-B14F-4D97-AF65-F5344CB8AC3E}">
        <p14:creationId xmlns:p14="http://schemas.microsoft.com/office/powerpoint/2010/main" val="3563120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study taught 10 core skills—“decision making, problem solving, effective communication, interpersonal relationship, empathy, coping with emotions and coping with stress . . . creative thinking, critical thinking and self- awareness” (</a:t>
            </a:r>
            <a:r>
              <a:rPr lang="en-US" dirty="0" err="1" smtClean="0"/>
              <a:t>Yankey</a:t>
            </a:r>
            <a:r>
              <a:rPr lang="en-US" dirty="0" smtClean="0"/>
              <a:t> &amp; </a:t>
            </a:r>
            <a:r>
              <a:rPr lang="en-US" dirty="0" err="1" smtClean="0"/>
              <a:t>Biswas</a:t>
            </a:r>
            <a:r>
              <a:rPr lang="en-US" dirty="0" smtClean="0"/>
              <a:t>, 2012, p. 519)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Training techniques included “brainstorming, role playing and group discussion” (</a:t>
            </a:r>
            <a:r>
              <a:rPr lang="en-US" sz="1200" kern="1200" dirty="0" err="1" smtClean="0">
                <a:solidFill>
                  <a:schemeClr val="tx1"/>
                </a:solidFill>
                <a:effectLst/>
                <a:latin typeface="+mn-lt"/>
                <a:ea typeface="+mn-ea"/>
                <a:cs typeface="+mn-cs"/>
              </a:rPr>
              <a:t>Yankey</a:t>
            </a:r>
            <a:r>
              <a:rPr lang="en-US"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Biswas</a:t>
            </a:r>
            <a:r>
              <a:rPr lang="en-US" sz="1200" kern="1200" dirty="0" smtClean="0">
                <a:solidFill>
                  <a:schemeClr val="tx1"/>
                </a:solidFill>
                <a:effectLst/>
                <a:latin typeface="+mn-lt"/>
                <a:ea typeface="+mn-ea"/>
                <a:cs typeface="+mn-cs"/>
              </a:rPr>
              <a:t>, 2012, p. 520).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25E92140-10D7-E648-AD8B-91780C054F9A}" type="slidenum">
              <a:rPr lang="en-US" smtClean="0"/>
              <a:t>32</a:t>
            </a:fld>
            <a:endParaRPr lang="en-US"/>
          </a:p>
        </p:txBody>
      </p:sp>
    </p:spTree>
    <p:extLst>
      <p:ext uri="{BB962C8B-B14F-4D97-AF65-F5344CB8AC3E}">
        <p14:creationId xmlns:p14="http://schemas.microsoft.com/office/powerpoint/2010/main" val="2199048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a:t>
            </a:r>
            <a:r>
              <a:rPr lang="en-US" dirty="0" err="1" smtClean="0"/>
              <a:t>www.youtube.com</a:t>
            </a:r>
            <a:r>
              <a:rPr lang="en-US" dirty="0" smtClean="0"/>
              <a:t>/</a:t>
            </a:r>
            <a:r>
              <a:rPr lang="en-US" dirty="0" err="1" smtClean="0"/>
              <a:t>watch?v</a:t>
            </a:r>
            <a:r>
              <a:rPr lang="en-US" dirty="0" smtClean="0"/>
              <a:t>=0JOH7XQKS-8</a:t>
            </a:r>
          </a:p>
          <a:p>
            <a:endParaRPr lang="en-US" dirty="0"/>
          </a:p>
        </p:txBody>
      </p:sp>
      <p:sp>
        <p:nvSpPr>
          <p:cNvPr id="4" name="Slide Number Placeholder 3"/>
          <p:cNvSpPr>
            <a:spLocks noGrp="1"/>
          </p:cNvSpPr>
          <p:nvPr>
            <p:ph type="sldNum" sz="quarter" idx="10"/>
          </p:nvPr>
        </p:nvSpPr>
        <p:spPr/>
        <p:txBody>
          <a:bodyPr/>
          <a:lstStyle/>
          <a:p>
            <a:fld id="{25E92140-10D7-E648-AD8B-91780C054F9A}" type="slidenum">
              <a:rPr lang="en-US" smtClean="0"/>
              <a:t>33</a:t>
            </a:fld>
            <a:endParaRPr lang="en-US"/>
          </a:p>
        </p:txBody>
      </p:sp>
    </p:spTree>
    <p:extLst>
      <p:ext uri="{BB962C8B-B14F-4D97-AF65-F5344CB8AC3E}">
        <p14:creationId xmlns:p14="http://schemas.microsoft.com/office/powerpoint/2010/main" val="2081770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Trauma systems therapy is a phased model targeting stressors in the social environment (e.g., </a:t>
            </a:r>
            <a:r>
              <a:rPr lang="en-US" dirty="0" err="1" smtClean="0"/>
              <a:t>inad</a:t>
            </a:r>
            <a:r>
              <a:rPr lang="en-US" dirty="0" smtClean="0"/>
              <a:t>- equate access to food, neighborhood violence) and emotional dysregulation (e.g., aggression, self-injury). Services were facilitated by cultural brokers from the Somali community to ensure services were in keeping with understanding of the Somali culture. The authors noted that students served at all tiers showed improve- </a:t>
            </a:r>
            <a:r>
              <a:rPr lang="en-US" dirty="0" err="1" smtClean="0"/>
              <a:t>ments</a:t>
            </a:r>
            <a:r>
              <a:rPr lang="en-US" dirty="0" smtClean="0"/>
              <a:t> in measured outcomes, but they did not address the potential effects of receipt of multiple tiers of service</a:t>
            </a:r>
          </a:p>
          <a:p>
            <a:endParaRPr lang="en-US" dirty="0" smtClean="0"/>
          </a:p>
          <a:p>
            <a:r>
              <a:rPr lang="en-US" dirty="0" smtClean="0"/>
              <a:t>for emotional dysregulation – from </a:t>
            </a:r>
            <a:r>
              <a:rPr lang="en-US" dirty="0" err="1" smtClean="0"/>
              <a:t>agression</a:t>
            </a:r>
            <a:r>
              <a:rPr lang="en-US" dirty="0" smtClean="0"/>
              <a:t> – self harm</a:t>
            </a:r>
            <a:endParaRPr lang="en-US" dirty="0"/>
          </a:p>
        </p:txBody>
      </p:sp>
      <p:sp>
        <p:nvSpPr>
          <p:cNvPr id="4" name="Slide Number Placeholder 3"/>
          <p:cNvSpPr>
            <a:spLocks noGrp="1"/>
          </p:cNvSpPr>
          <p:nvPr>
            <p:ph type="sldNum" sz="quarter" idx="10"/>
          </p:nvPr>
        </p:nvSpPr>
        <p:spPr/>
        <p:txBody>
          <a:bodyPr/>
          <a:lstStyle/>
          <a:p>
            <a:fld id="{25E92140-10D7-E648-AD8B-91780C054F9A}" type="slidenum">
              <a:rPr lang="en-US" smtClean="0"/>
              <a:t>34</a:t>
            </a:fld>
            <a:endParaRPr lang="en-US"/>
          </a:p>
        </p:txBody>
      </p:sp>
    </p:spTree>
    <p:extLst>
      <p:ext uri="{BB962C8B-B14F-4D97-AF65-F5344CB8AC3E}">
        <p14:creationId xmlns:p14="http://schemas.microsoft.com/office/powerpoint/2010/main" val="638670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19C0CD-04FB-6843-A6C5-506DA03323F7}" type="datetimeFigureOut">
              <a:rPr lang="en-US" smtClean="0"/>
              <a:t>22/10/17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09F2F-26F0-C144-AEA6-EFFD9FB1B435}" type="slidenum">
              <a:rPr lang="en-US" smtClean="0"/>
              <a:t>‹#›</a:t>
            </a:fld>
            <a:endParaRPr lang="en-US"/>
          </a:p>
        </p:txBody>
      </p:sp>
    </p:spTree>
    <p:extLst>
      <p:ext uri="{BB962C8B-B14F-4D97-AF65-F5344CB8AC3E}">
        <p14:creationId xmlns:p14="http://schemas.microsoft.com/office/powerpoint/2010/main" val="945544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19C0CD-04FB-6843-A6C5-506DA03323F7}" type="datetimeFigureOut">
              <a:rPr lang="en-US" smtClean="0"/>
              <a:t>22/10/17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09F2F-26F0-C144-AEA6-EFFD9FB1B435}" type="slidenum">
              <a:rPr lang="en-US" smtClean="0"/>
              <a:t>‹#›</a:t>
            </a:fld>
            <a:endParaRPr lang="en-US"/>
          </a:p>
        </p:txBody>
      </p:sp>
    </p:spTree>
    <p:extLst>
      <p:ext uri="{BB962C8B-B14F-4D97-AF65-F5344CB8AC3E}">
        <p14:creationId xmlns:p14="http://schemas.microsoft.com/office/powerpoint/2010/main" val="1839987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19C0CD-04FB-6843-A6C5-506DA03323F7}" type="datetimeFigureOut">
              <a:rPr lang="en-US" smtClean="0"/>
              <a:t>22/10/17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09F2F-26F0-C144-AEA6-EFFD9FB1B435}" type="slidenum">
              <a:rPr lang="en-US" smtClean="0"/>
              <a:t>‹#›</a:t>
            </a:fld>
            <a:endParaRPr lang="en-US"/>
          </a:p>
        </p:txBody>
      </p:sp>
    </p:spTree>
    <p:extLst>
      <p:ext uri="{BB962C8B-B14F-4D97-AF65-F5344CB8AC3E}">
        <p14:creationId xmlns:p14="http://schemas.microsoft.com/office/powerpoint/2010/main" val="1525551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19C0CD-04FB-6843-A6C5-506DA03323F7}" type="datetimeFigureOut">
              <a:rPr lang="en-US" smtClean="0"/>
              <a:t>22/10/17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09F2F-26F0-C144-AEA6-EFFD9FB1B435}" type="slidenum">
              <a:rPr lang="en-US" smtClean="0"/>
              <a:t>‹#›</a:t>
            </a:fld>
            <a:endParaRPr lang="en-US"/>
          </a:p>
        </p:txBody>
      </p:sp>
    </p:spTree>
    <p:extLst>
      <p:ext uri="{BB962C8B-B14F-4D97-AF65-F5344CB8AC3E}">
        <p14:creationId xmlns:p14="http://schemas.microsoft.com/office/powerpoint/2010/main" val="1898574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19C0CD-04FB-6843-A6C5-506DA03323F7}" type="datetimeFigureOut">
              <a:rPr lang="en-US" smtClean="0"/>
              <a:t>22/10/17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09F2F-26F0-C144-AEA6-EFFD9FB1B435}" type="slidenum">
              <a:rPr lang="en-US" smtClean="0"/>
              <a:t>‹#›</a:t>
            </a:fld>
            <a:endParaRPr lang="en-US"/>
          </a:p>
        </p:txBody>
      </p:sp>
    </p:spTree>
    <p:extLst>
      <p:ext uri="{BB962C8B-B14F-4D97-AF65-F5344CB8AC3E}">
        <p14:creationId xmlns:p14="http://schemas.microsoft.com/office/powerpoint/2010/main" val="113391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19C0CD-04FB-6843-A6C5-506DA03323F7}" type="datetimeFigureOut">
              <a:rPr lang="en-US" smtClean="0"/>
              <a:t>22/10/17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09F2F-26F0-C144-AEA6-EFFD9FB1B435}" type="slidenum">
              <a:rPr lang="en-US" smtClean="0"/>
              <a:t>‹#›</a:t>
            </a:fld>
            <a:endParaRPr lang="en-US"/>
          </a:p>
        </p:txBody>
      </p:sp>
    </p:spTree>
    <p:extLst>
      <p:ext uri="{BB962C8B-B14F-4D97-AF65-F5344CB8AC3E}">
        <p14:creationId xmlns:p14="http://schemas.microsoft.com/office/powerpoint/2010/main" val="1538983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19C0CD-04FB-6843-A6C5-506DA03323F7}" type="datetimeFigureOut">
              <a:rPr lang="en-US" smtClean="0"/>
              <a:t>22/10/17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609F2F-26F0-C144-AEA6-EFFD9FB1B435}" type="slidenum">
              <a:rPr lang="en-US" smtClean="0"/>
              <a:t>‹#›</a:t>
            </a:fld>
            <a:endParaRPr lang="en-US"/>
          </a:p>
        </p:txBody>
      </p:sp>
    </p:spTree>
    <p:extLst>
      <p:ext uri="{BB962C8B-B14F-4D97-AF65-F5344CB8AC3E}">
        <p14:creationId xmlns:p14="http://schemas.microsoft.com/office/powerpoint/2010/main" val="2391010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19C0CD-04FB-6843-A6C5-506DA03323F7}" type="datetimeFigureOut">
              <a:rPr lang="en-US" smtClean="0"/>
              <a:t>22/10/17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609F2F-26F0-C144-AEA6-EFFD9FB1B435}" type="slidenum">
              <a:rPr lang="en-US" smtClean="0"/>
              <a:t>‹#›</a:t>
            </a:fld>
            <a:endParaRPr lang="en-US"/>
          </a:p>
        </p:txBody>
      </p:sp>
    </p:spTree>
    <p:extLst>
      <p:ext uri="{BB962C8B-B14F-4D97-AF65-F5344CB8AC3E}">
        <p14:creationId xmlns:p14="http://schemas.microsoft.com/office/powerpoint/2010/main" val="4188969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19C0CD-04FB-6843-A6C5-506DA03323F7}" type="datetimeFigureOut">
              <a:rPr lang="en-US" smtClean="0"/>
              <a:t>22/10/17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609F2F-26F0-C144-AEA6-EFFD9FB1B435}" type="slidenum">
              <a:rPr lang="en-US" smtClean="0"/>
              <a:t>‹#›</a:t>
            </a:fld>
            <a:endParaRPr lang="en-US"/>
          </a:p>
        </p:txBody>
      </p:sp>
    </p:spTree>
    <p:extLst>
      <p:ext uri="{BB962C8B-B14F-4D97-AF65-F5344CB8AC3E}">
        <p14:creationId xmlns:p14="http://schemas.microsoft.com/office/powerpoint/2010/main" val="995031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19C0CD-04FB-6843-A6C5-506DA03323F7}" type="datetimeFigureOut">
              <a:rPr lang="en-US" smtClean="0"/>
              <a:t>22/10/17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09F2F-26F0-C144-AEA6-EFFD9FB1B435}" type="slidenum">
              <a:rPr lang="en-US" smtClean="0"/>
              <a:t>‹#›</a:t>
            </a:fld>
            <a:endParaRPr lang="en-US"/>
          </a:p>
        </p:txBody>
      </p:sp>
    </p:spTree>
    <p:extLst>
      <p:ext uri="{BB962C8B-B14F-4D97-AF65-F5344CB8AC3E}">
        <p14:creationId xmlns:p14="http://schemas.microsoft.com/office/powerpoint/2010/main" val="4285518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19C0CD-04FB-6843-A6C5-506DA03323F7}" type="datetimeFigureOut">
              <a:rPr lang="en-US" smtClean="0"/>
              <a:t>22/10/17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09F2F-26F0-C144-AEA6-EFFD9FB1B435}" type="slidenum">
              <a:rPr lang="en-US" smtClean="0"/>
              <a:t>‹#›</a:t>
            </a:fld>
            <a:endParaRPr lang="en-US"/>
          </a:p>
        </p:txBody>
      </p:sp>
    </p:spTree>
    <p:extLst>
      <p:ext uri="{BB962C8B-B14F-4D97-AF65-F5344CB8AC3E}">
        <p14:creationId xmlns:p14="http://schemas.microsoft.com/office/powerpoint/2010/main" val="11961998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19C0CD-04FB-6843-A6C5-506DA03323F7}" type="datetimeFigureOut">
              <a:rPr lang="en-US" smtClean="0"/>
              <a:t>22/10/17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609F2F-26F0-C144-AEA6-EFFD9FB1B435}" type="slidenum">
              <a:rPr lang="en-US" smtClean="0"/>
              <a:t>‹#›</a:t>
            </a:fld>
            <a:endParaRPr lang="en-US"/>
          </a:p>
        </p:txBody>
      </p:sp>
    </p:spTree>
    <p:extLst>
      <p:ext uri="{BB962C8B-B14F-4D97-AF65-F5344CB8AC3E}">
        <p14:creationId xmlns:p14="http://schemas.microsoft.com/office/powerpoint/2010/main" val="1872701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dqinfo.com/py/sdqinfo/b3.py?language=Englishqz(USA"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www.youtube.com/watch?v=xVflDJEyaZk"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www.youtube.com/watch?v=axsButKQYCY"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emdr.com/what-is-emdr/" TargetMode="External"/><Relationship Id="rId3" Type="http://schemas.openxmlformats.org/officeDocument/2006/relationships/hyperlink" Target="https://my.clevelandclinic.org/health/articles/clinical-hypnotherapy"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Trauma and Mental Health in ELL Children</a:t>
            </a:r>
            <a:endParaRPr lang="en-US" b="1" dirty="0"/>
          </a:p>
        </p:txBody>
      </p:sp>
      <p:sp>
        <p:nvSpPr>
          <p:cNvPr id="3" name="Subtitle 2"/>
          <p:cNvSpPr>
            <a:spLocks noGrp="1"/>
          </p:cNvSpPr>
          <p:nvPr>
            <p:ph type="subTitle" idx="1"/>
          </p:nvPr>
        </p:nvSpPr>
        <p:spPr/>
        <p:txBody>
          <a:bodyPr/>
          <a:lstStyle/>
          <a:p>
            <a:r>
              <a:rPr lang="en-US" b="1" dirty="0" smtClean="0">
                <a:solidFill>
                  <a:srgbClr val="000000"/>
                </a:solidFill>
              </a:rPr>
              <a:t>Dr. Valerie Sartor </a:t>
            </a:r>
            <a:endParaRPr lang="en-US" b="1" dirty="0">
              <a:solidFill>
                <a:srgbClr val="000000"/>
              </a:solidFill>
            </a:endParaRPr>
          </a:p>
        </p:txBody>
      </p:sp>
    </p:spTree>
    <p:extLst>
      <p:ext uri="{BB962C8B-B14F-4D97-AF65-F5344CB8AC3E}">
        <p14:creationId xmlns:p14="http://schemas.microsoft.com/office/powerpoint/2010/main" val="1091611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Akron </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On February 9, 2017, CNN Money reported: “Between 2007 and 2013, Akron's foreign born population increased by 30.8% from 7,208 to 9,426, helping to stem what could have been a devastating population </a:t>
            </a:r>
            <a:r>
              <a:rPr lang="en-US" b="1" dirty="0" smtClean="0"/>
              <a:t>decline</a:t>
            </a:r>
            <a:r>
              <a:rPr lang="en-US" b="1" dirty="0"/>
              <a:t>.</a:t>
            </a:r>
            <a:r>
              <a:rPr lang="en-US" b="1" dirty="0" smtClean="0"/>
              <a:t>” </a:t>
            </a:r>
            <a:endParaRPr lang="en-US" b="1" dirty="0"/>
          </a:p>
        </p:txBody>
      </p:sp>
    </p:spTree>
    <p:extLst>
      <p:ext uri="{BB962C8B-B14F-4D97-AF65-F5344CB8AC3E}">
        <p14:creationId xmlns:p14="http://schemas.microsoft.com/office/powerpoint/2010/main" val="3118457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3600" b="1" dirty="0"/>
              <a:t>47% of persons of </a:t>
            </a:r>
            <a:r>
              <a:rPr lang="en-US" sz="3600" b="1" dirty="0" smtClean="0"/>
              <a:t>interest</a:t>
            </a:r>
          </a:p>
          <a:p>
            <a:pPr marL="0" indent="0" algn="ctr">
              <a:buNone/>
            </a:pPr>
            <a:r>
              <a:rPr lang="en-US" sz="3600" b="1" dirty="0" smtClean="0"/>
              <a:t>44</a:t>
            </a:r>
            <a:r>
              <a:rPr lang="en-US" sz="3600" b="1" dirty="0"/>
              <a:t>% of refugees </a:t>
            </a:r>
            <a:endParaRPr lang="en-US" sz="3600" b="1" dirty="0" smtClean="0"/>
          </a:p>
          <a:p>
            <a:pPr marL="0" indent="0" algn="ctr">
              <a:buNone/>
            </a:pPr>
            <a:r>
              <a:rPr lang="en-US" sz="3600" b="1" dirty="0" smtClean="0"/>
              <a:t>are </a:t>
            </a:r>
            <a:r>
              <a:rPr lang="en-US" sz="3600" b="1" dirty="0"/>
              <a:t>younger than 18 years of age </a:t>
            </a:r>
            <a:endParaRPr lang="en-US" sz="3600" b="1" dirty="0" smtClean="0"/>
          </a:p>
          <a:p>
            <a:pPr marL="0" indent="0" algn="ctr">
              <a:buNone/>
            </a:pPr>
            <a:r>
              <a:rPr lang="en-US" sz="3600" b="1" dirty="0" smtClean="0"/>
              <a:t>(</a:t>
            </a:r>
            <a:r>
              <a:rPr lang="en-US" sz="3600" b="1" dirty="0"/>
              <a:t>UNHCR, 2010) </a:t>
            </a:r>
            <a:endParaRPr lang="en-US" sz="3600" b="1" dirty="0" smtClean="0"/>
          </a:p>
          <a:p>
            <a:endParaRPr lang="en-US" dirty="0"/>
          </a:p>
        </p:txBody>
      </p:sp>
    </p:spTree>
    <p:extLst>
      <p:ext uri="{BB962C8B-B14F-4D97-AF65-F5344CB8AC3E}">
        <p14:creationId xmlns:p14="http://schemas.microsoft.com/office/powerpoint/2010/main" val="2747090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t>
            </a:r>
            <a:r>
              <a:rPr lang="en-US" b="1" dirty="0" smtClean="0"/>
              <a:t>sychological </a:t>
            </a:r>
            <a:r>
              <a:rPr lang="en-US" b="1" dirty="0"/>
              <a:t>D</a:t>
            </a:r>
            <a:r>
              <a:rPr lang="en-US" b="1" dirty="0" smtClean="0"/>
              <a:t>istress </a:t>
            </a:r>
            <a:endParaRPr lang="en-US" b="1" dirty="0"/>
          </a:p>
        </p:txBody>
      </p:sp>
      <p:sp>
        <p:nvSpPr>
          <p:cNvPr id="3" name="Content Placeholder 2"/>
          <p:cNvSpPr>
            <a:spLocks noGrp="1"/>
          </p:cNvSpPr>
          <p:nvPr>
            <p:ph idx="1"/>
          </p:nvPr>
        </p:nvSpPr>
        <p:spPr>
          <a:xfrm>
            <a:off x="457200" y="1223960"/>
            <a:ext cx="8229600" cy="5293626"/>
          </a:xfrm>
        </p:spPr>
        <p:txBody>
          <a:bodyPr>
            <a:normAutofit/>
          </a:bodyPr>
          <a:lstStyle/>
          <a:p>
            <a:pPr marL="0" indent="0" algn="ctr">
              <a:buNone/>
            </a:pPr>
            <a:r>
              <a:rPr lang="en-US" b="1" dirty="0" smtClean="0"/>
              <a:t>Exposure </a:t>
            </a:r>
            <a:r>
              <a:rPr lang="en-US" b="1" dirty="0"/>
              <a:t>to direct or indirect trauma, </a:t>
            </a:r>
            <a:endParaRPr lang="en-US" b="1" dirty="0" smtClean="0"/>
          </a:p>
          <a:p>
            <a:pPr marL="0" indent="0" algn="ctr">
              <a:buNone/>
            </a:pPr>
            <a:r>
              <a:rPr lang="en-US" b="1" dirty="0" smtClean="0"/>
              <a:t>intergenerational </a:t>
            </a:r>
            <a:r>
              <a:rPr lang="en-US" b="1" dirty="0"/>
              <a:t>trauma transferred between family members (A. Baker &amp; </a:t>
            </a:r>
            <a:r>
              <a:rPr lang="en-US" b="1" dirty="0" err="1"/>
              <a:t>Shalhoub</a:t>
            </a:r>
            <a:r>
              <a:rPr lang="en-US" b="1" dirty="0"/>
              <a:t>-Kevorkian, 1999). </a:t>
            </a:r>
            <a:endParaRPr lang="en-US" b="1" dirty="0" smtClean="0"/>
          </a:p>
          <a:p>
            <a:pPr marL="0" indent="0" algn="ctr">
              <a:buNone/>
            </a:pPr>
            <a:r>
              <a:rPr lang="en-US" b="1" dirty="0" smtClean="0"/>
              <a:t>Trauma may be </a:t>
            </a:r>
            <a:r>
              <a:rPr lang="en-US" b="1" dirty="0"/>
              <a:t>cumulative </a:t>
            </a:r>
            <a:r>
              <a:rPr lang="en-US" b="1" dirty="0" smtClean="0"/>
              <a:t>- effects </a:t>
            </a:r>
            <a:r>
              <a:rPr lang="en-US" b="1" dirty="0"/>
              <a:t>increase with repeated trauma (Bronstein &amp; Montgomery, 2011</a:t>
            </a:r>
            <a:r>
              <a:rPr lang="en-US" b="1" dirty="0" smtClean="0"/>
              <a:t>). </a:t>
            </a:r>
          </a:p>
          <a:p>
            <a:pPr marL="0" indent="0" algn="ctr">
              <a:buNone/>
            </a:pPr>
            <a:r>
              <a:rPr lang="en-US" b="1" dirty="0" smtClean="0"/>
              <a:t>Trauma can be triggered -  after </a:t>
            </a:r>
            <a:r>
              <a:rPr lang="en-US" b="1" dirty="0"/>
              <a:t>resettlement (Kia- Keating &amp; Ellis, 2007). </a:t>
            </a:r>
            <a:r>
              <a:rPr lang="en-US" b="1" dirty="0" smtClean="0"/>
              <a:t>Symptoms </a:t>
            </a:r>
            <a:r>
              <a:rPr lang="en-US" b="1" dirty="0"/>
              <a:t>increase by the </a:t>
            </a:r>
            <a:r>
              <a:rPr lang="en-US" b="1" dirty="0" smtClean="0"/>
              <a:t>number/severity </a:t>
            </a:r>
            <a:r>
              <a:rPr lang="en-US" b="1" dirty="0"/>
              <a:t>of traumas. </a:t>
            </a:r>
            <a:endParaRPr lang="en-US" b="1" dirty="0" smtClean="0"/>
          </a:p>
          <a:p>
            <a:endParaRPr lang="en-US" dirty="0"/>
          </a:p>
        </p:txBody>
      </p:sp>
    </p:spTree>
    <p:extLst>
      <p:ext uri="{BB962C8B-B14F-4D97-AF65-F5344CB8AC3E}">
        <p14:creationId xmlns:p14="http://schemas.microsoft.com/office/powerpoint/2010/main" val="3275369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Preflight Trauma</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W</a:t>
            </a:r>
            <a:r>
              <a:rPr lang="en-US" b="1" dirty="0" smtClean="0"/>
              <a:t>itnessed </a:t>
            </a:r>
            <a:r>
              <a:rPr lang="en-US" b="1" dirty="0"/>
              <a:t>or experienced </a:t>
            </a:r>
            <a:r>
              <a:rPr lang="en-US" b="1" dirty="0" smtClean="0"/>
              <a:t>violence</a:t>
            </a:r>
          </a:p>
          <a:p>
            <a:pPr marL="0" indent="0">
              <a:buNone/>
            </a:pPr>
            <a:r>
              <a:rPr lang="en-US" b="1" dirty="0" smtClean="0"/>
              <a:t> Rape </a:t>
            </a:r>
          </a:p>
          <a:p>
            <a:pPr marL="0" indent="0">
              <a:buNone/>
            </a:pPr>
            <a:r>
              <a:rPr lang="en-US" b="1" dirty="0" smtClean="0"/>
              <a:t> Been </a:t>
            </a:r>
            <a:r>
              <a:rPr lang="en-US" b="1" dirty="0"/>
              <a:t>imprisoned or </a:t>
            </a:r>
            <a:r>
              <a:rPr lang="en-US" b="1" dirty="0" smtClean="0"/>
              <a:t>detained </a:t>
            </a:r>
          </a:p>
          <a:p>
            <a:pPr marL="0" indent="0">
              <a:buNone/>
            </a:pPr>
            <a:r>
              <a:rPr lang="en-US" b="1" dirty="0" smtClean="0"/>
              <a:t> Lived </a:t>
            </a:r>
            <a:r>
              <a:rPr lang="en-US" b="1" dirty="0"/>
              <a:t>in </a:t>
            </a:r>
            <a:r>
              <a:rPr lang="en-US" b="1" dirty="0" smtClean="0"/>
              <a:t>hiding </a:t>
            </a:r>
          </a:p>
          <a:p>
            <a:pPr marL="0" indent="0">
              <a:buNone/>
            </a:pPr>
            <a:r>
              <a:rPr lang="en-US" b="1" dirty="0"/>
              <a:t>D</a:t>
            </a:r>
            <a:r>
              <a:rPr lang="en-US" b="1" dirty="0" smtClean="0"/>
              <a:t>eath </a:t>
            </a:r>
            <a:r>
              <a:rPr lang="en-US" b="1" dirty="0"/>
              <a:t>or persecution of family </a:t>
            </a:r>
            <a:r>
              <a:rPr lang="en-US" b="1" dirty="0" smtClean="0"/>
              <a:t>members</a:t>
            </a:r>
          </a:p>
          <a:p>
            <a:pPr marL="0" indent="0">
              <a:buNone/>
            </a:pPr>
            <a:r>
              <a:rPr lang="en-US" b="1" dirty="0" smtClean="0"/>
              <a:t>Child was persecuted </a:t>
            </a:r>
          </a:p>
          <a:p>
            <a:pPr marL="0" indent="0">
              <a:buNone/>
            </a:pPr>
            <a:r>
              <a:rPr lang="en-US" b="1" dirty="0"/>
              <a:t>F</a:t>
            </a:r>
            <a:r>
              <a:rPr lang="en-US" b="1" dirty="0" smtClean="0"/>
              <a:t>orced </a:t>
            </a:r>
            <a:r>
              <a:rPr lang="en-US" b="1" dirty="0"/>
              <a:t>into war or sex </a:t>
            </a:r>
            <a:r>
              <a:rPr lang="en-US" b="1" dirty="0" smtClean="0"/>
              <a:t>slavery</a:t>
            </a:r>
          </a:p>
          <a:p>
            <a:endParaRPr lang="en-US" dirty="0"/>
          </a:p>
        </p:txBody>
      </p:sp>
    </p:spTree>
    <p:extLst>
      <p:ext uri="{BB962C8B-B14F-4D97-AF65-F5344CB8AC3E}">
        <p14:creationId xmlns:p14="http://schemas.microsoft.com/office/powerpoint/2010/main" val="1392893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Resettlement Trauma </a:t>
            </a:r>
            <a:endParaRPr lang="en-US" b="1" dirty="0"/>
          </a:p>
        </p:txBody>
      </p:sp>
      <p:sp>
        <p:nvSpPr>
          <p:cNvPr id="3" name="Content Placeholder 2"/>
          <p:cNvSpPr>
            <a:spLocks noGrp="1"/>
          </p:cNvSpPr>
          <p:nvPr>
            <p:ph idx="1"/>
          </p:nvPr>
        </p:nvSpPr>
        <p:spPr/>
        <p:txBody>
          <a:bodyPr>
            <a:normAutofit/>
          </a:bodyPr>
          <a:lstStyle/>
          <a:p>
            <a:pPr marL="0" indent="0">
              <a:buNone/>
            </a:pPr>
            <a:r>
              <a:rPr lang="en-US" b="1" dirty="0"/>
              <a:t>Dysfunctional family units influence a child’s ability to adjust and learn at school, because negative/harmful coping behaviors within the family unit directly impact children</a:t>
            </a:r>
            <a:r>
              <a:rPr lang="en-US" b="1" dirty="0" smtClean="0"/>
              <a:t>.</a:t>
            </a:r>
          </a:p>
          <a:p>
            <a:pPr marL="0" indent="0">
              <a:buNone/>
            </a:pPr>
            <a:endParaRPr lang="en-US" b="1" dirty="0"/>
          </a:p>
          <a:p>
            <a:pPr marL="0" indent="0">
              <a:buNone/>
            </a:pPr>
            <a:r>
              <a:rPr lang="en-US" b="1" dirty="0" smtClean="0"/>
              <a:t> </a:t>
            </a:r>
            <a:r>
              <a:rPr lang="en-US" b="1" dirty="0"/>
              <a:t>Children’s emotional and mental states are connected to their family’s emotions, attitudes, and beliefs and actions (</a:t>
            </a:r>
            <a:r>
              <a:rPr lang="en-US" b="1" dirty="0" err="1"/>
              <a:t>McBrien</a:t>
            </a:r>
            <a:r>
              <a:rPr lang="en-US" b="1" dirty="0"/>
              <a:t>, 2005).</a:t>
            </a:r>
          </a:p>
          <a:p>
            <a:endParaRPr lang="en-US" dirty="0"/>
          </a:p>
        </p:txBody>
      </p:sp>
    </p:spTree>
    <p:extLst>
      <p:ext uri="{BB962C8B-B14F-4D97-AF65-F5344CB8AC3E}">
        <p14:creationId xmlns:p14="http://schemas.microsoft.com/office/powerpoint/2010/main" val="1772114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Child Response </a:t>
            </a:r>
            <a:r>
              <a:rPr lang="en-US" b="1" dirty="0"/>
              <a:t>to </a:t>
            </a:r>
            <a:r>
              <a:rPr lang="en-US" b="1" dirty="0" smtClean="0"/>
              <a:t>Trauma </a:t>
            </a:r>
            <a:br>
              <a:rPr lang="en-US" b="1" dirty="0" smtClean="0"/>
            </a:br>
            <a:endParaRPr lang="en-US" b="1" dirty="0"/>
          </a:p>
        </p:txBody>
      </p:sp>
      <p:sp>
        <p:nvSpPr>
          <p:cNvPr id="3" name="Content Placeholder 2"/>
          <p:cNvSpPr>
            <a:spLocks noGrp="1"/>
          </p:cNvSpPr>
          <p:nvPr>
            <p:ph idx="1"/>
          </p:nvPr>
        </p:nvSpPr>
        <p:spPr/>
        <p:txBody>
          <a:bodyPr/>
          <a:lstStyle/>
          <a:p>
            <a:pPr marL="0" indent="0" algn="ctr">
              <a:buNone/>
            </a:pPr>
            <a:r>
              <a:rPr lang="en-US" b="1" dirty="0" smtClean="0"/>
              <a:t>Fear</a:t>
            </a:r>
            <a:r>
              <a:rPr lang="en-US" b="1" dirty="0"/>
              <a:t>, sadness, apathy, inattention, anger, irritability, separation anxiety, sleep </a:t>
            </a:r>
            <a:r>
              <a:rPr lang="en-US" b="1" dirty="0" smtClean="0"/>
              <a:t>disturbances</a:t>
            </a:r>
            <a:r>
              <a:rPr lang="en-US" b="1" dirty="0"/>
              <a:t>, somatic complaints (e.g., headaches and stomachaches), and school </a:t>
            </a:r>
            <a:r>
              <a:rPr lang="en-US" b="1" dirty="0" smtClean="0"/>
              <a:t>problems </a:t>
            </a:r>
            <a:r>
              <a:rPr lang="en-US" b="1" dirty="0"/>
              <a:t>(American Psychological Association, 2008) </a:t>
            </a:r>
            <a:endParaRPr lang="en-US" b="1" dirty="0" smtClean="0"/>
          </a:p>
          <a:p>
            <a:pPr marL="0" indent="0">
              <a:buNone/>
            </a:pPr>
            <a:endParaRPr lang="en-US" dirty="0"/>
          </a:p>
        </p:txBody>
      </p:sp>
    </p:spTree>
    <p:extLst>
      <p:ext uri="{BB962C8B-B14F-4D97-AF65-F5344CB8AC3E}">
        <p14:creationId xmlns:p14="http://schemas.microsoft.com/office/powerpoint/2010/main" val="3581152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Traumatized Refugee Youth</a:t>
            </a:r>
            <a:endParaRPr lang="en-US" b="1" dirty="0"/>
          </a:p>
        </p:txBody>
      </p:sp>
      <p:sp>
        <p:nvSpPr>
          <p:cNvPr id="3" name="Content Placeholder 2"/>
          <p:cNvSpPr>
            <a:spLocks noGrp="1"/>
          </p:cNvSpPr>
          <p:nvPr>
            <p:ph idx="1"/>
          </p:nvPr>
        </p:nvSpPr>
        <p:spPr/>
        <p:txBody>
          <a:bodyPr/>
          <a:lstStyle/>
          <a:p>
            <a:pPr marL="0" indent="0" algn="ctr">
              <a:buNone/>
            </a:pPr>
            <a:r>
              <a:rPr lang="en-US" b="1" dirty="0" smtClean="0"/>
              <a:t>Experience high </a:t>
            </a:r>
            <a:r>
              <a:rPr lang="en-US" b="1" dirty="0"/>
              <a:t>rates of anxiety, depression, posttraumatic stress disorder (PTSD), and </a:t>
            </a:r>
            <a:r>
              <a:rPr lang="en-US" b="1" dirty="0" smtClean="0"/>
              <a:t>attention</a:t>
            </a:r>
            <a:r>
              <a:rPr lang="en-US" b="1" dirty="0"/>
              <a:t>-deficit/hyperactivity disorder among refugee youth </a:t>
            </a:r>
            <a:endParaRPr lang="en-US" b="1" dirty="0" smtClean="0"/>
          </a:p>
          <a:p>
            <a:pPr marL="0" indent="0" algn="ctr">
              <a:buNone/>
            </a:pPr>
            <a:r>
              <a:rPr lang="en-US" b="1" dirty="0" smtClean="0"/>
              <a:t>(Bronstein </a:t>
            </a:r>
            <a:r>
              <a:rPr lang="en-US" b="1" dirty="0"/>
              <a:t>&amp; Montgomery, </a:t>
            </a:r>
            <a:r>
              <a:rPr lang="en-US" b="1" dirty="0" smtClean="0"/>
              <a:t>2011) </a:t>
            </a:r>
          </a:p>
          <a:p>
            <a:endParaRPr lang="en-US" dirty="0"/>
          </a:p>
        </p:txBody>
      </p:sp>
    </p:spTree>
    <p:extLst>
      <p:ext uri="{BB962C8B-B14F-4D97-AF65-F5344CB8AC3E}">
        <p14:creationId xmlns:p14="http://schemas.microsoft.com/office/powerpoint/2010/main" val="1480578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PTSD Symptoms</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b="1" u="sng" dirty="0" smtClean="0"/>
              <a:t>Acute:</a:t>
            </a:r>
            <a:r>
              <a:rPr lang="en-US" b="1" dirty="0" smtClean="0"/>
              <a:t> re-experiencing the </a:t>
            </a:r>
            <a:r>
              <a:rPr lang="en-US" b="1" dirty="0"/>
              <a:t>trauma, avoidance of trauma-related stimuli or emotional numbing, and </a:t>
            </a:r>
            <a:r>
              <a:rPr lang="en-US" b="1" dirty="0" smtClean="0"/>
              <a:t>hyper arousal </a:t>
            </a:r>
            <a:r>
              <a:rPr lang="en-US" b="1" dirty="0"/>
              <a:t>(American Academy of Child and Adolescent Psychiatry [AACAP], 2010). </a:t>
            </a:r>
            <a:endParaRPr lang="en-US" b="1" dirty="0" smtClean="0"/>
          </a:p>
          <a:p>
            <a:pPr marL="0" indent="0">
              <a:buNone/>
            </a:pPr>
            <a:endParaRPr lang="en-US" b="1" dirty="0" smtClean="0"/>
          </a:p>
          <a:p>
            <a:pPr marL="0" indent="0">
              <a:buNone/>
            </a:pPr>
            <a:r>
              <a:rPr lang="en-US" b="1" u="sng" dirty="0" smtClean="0"/>
              <a:t>General:</a:t>
            </a:r>
            <a:r>
              <a:rPr lang="en-US" b="1" dirty="0" smtClean="0"/>
              <a:t> sleep </a:t>
            </a:r>
            <a:r>
              <a:rPr lang="en-US" b="1" dirty="0"/>
              <a:t>difficulties, irritability, anxiety, difficulty concentrating, oppositional behavior, separation anxiety, fears, apathy, and other impairments, including reduced academic achievement. </a:t>
            </a:r>
            <a:endParaRPr lang="en-US" b="1" dirty="0" smtClean="0"/>
          </a:p>
          <a:p>
            <a:endParaRPr lang="en-US" dirty="0"/>
          </a:p>
        </p:txBody>
      </p:sp>
    </p:spTree>
    <p:extLst>
      <p:ext uri="{BB962C8B-B14F-4D97-AF65-F5344CB8AC3E}">
        <p14:creationId xmlns:p14="http://schemas.microsoft.com/office/powerpoint/2010/main" val="1456151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Incidence </a:t>
            </a:r>
            <a:endParaRPr lang="en-US" b="1" dirty="0"/>
          </a:p>
        </p:txBody>
      </p:sp>
      <p:sp>
        <p:nvSpPr>
          <p:cNvPr id="3" name="Content Placeholder 2"/>
          <p:cNvSpPr>
            <a:spLocks noGrp="1"/>
          </p:cNvSpPr>
          <p:nvPr>
            <p:ph idx="1"/>
          </p:nvPr>
        </p:nvSpPr>
        <p:spPr/>
        <p:txBody>
          <a:bodyPr/>
          <a:lstStyle/>
          <a:p>
            <a:pPr marL="0" indent="0" algn="ctr">
              <a:buNone/>
            </a:pPr>
            <a:r>
              <a:rPr lang="en-US" b="1" dirty="0" smtClean="0"/>
              <a:t>In Western </a:t>
            </a:r>
            <a:r>
              <a:rPr lang="en-US" b="1" dirty="0"/>
              <a:t>countries </a:t>
            </a:r>
            <a:r>
              <a:rPr lang="en-US" b="1" dirty="0" smtClean="0"/>
              <a:t>the </a:t>
            </a:r>
            <a:r>
              <a:rPr lang="en-US" b="1" dirty="0"/>
              <a:t>prevalence of PTSD among refugees </a:t>
            </a:r>
            <a:r>
              <a:rPr lang="en-US" b="1" dirty="0" smtClean="0"/>
              <a:t>was 11</a:t>
            </a:r>
            <a:r>
              <a:rPr lang="en-US" b="1" dirty="0"/>
              <a:t>% among children, 10 times that of age-matched Americans (</a:t>
            </a:r>
            <a:r>
              <a:rPr lang="en-US" b="1" dirty="0" err="1"/>
              <a:t>Fazel</a:t>
            </a:r>
            <a:r>
              <a:rPr lang="en-US" b="1" dirty="0"/>
              <a:t>, Wheeler, &amp; </a:t>
            </a:r>
            <a:r>
              <a:rPr lang="en-US" b="1" dirty="0" err="1"/>
              <a:t>Danesh</a:t>
            </a:r>
            <a:r>
              <a:rPr lang="en-US" b="1" dirty="0"/>
              <a:t>, 2005). </a:t>
            </a:r>
            <a:endParaRPr lang="en-US" b="1" dirty="0" smtClean="0"/>
          </a:p>
          <a:p>
            <a:pPr marL="0" indent="0">
              <a:buNone/>
            </a:pPr>
            <a:endParaRPr lang="en-US" dirty="0"/>
          </a:p>
        </p:txBody>
      </p:sp>
    </p:spTree>
    <p:extLst>
      <p:ext uri="{BB962C8B-B14F-4D97-AF65-F5344CB8AC3E}">
        <p14:creationId xmlns:p14="http://schemas.microsoft.com/office/powerpoint/2010/main" val="1429928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lstStyle/>
          <a:p>
            <a:r>
              <a:rPr lang="en-US" b="1" dirty="0" smtClean="0"/>
              <a:t>Confusion </a:t>
            </a:r>
            <a:endParaRPr lang="en-US" b="1" dirty="0"/>
          </a:p>
        </p:txBody>
      </p:sp>
      <p:sp>
        <p:nvSpPr>
          <p:cNvPr id="3" name="Content Placeholder 2"/>
          <p:cNvSpPr>
            <a:spLocks noGrp="1"/>
          </p:cNvSpPr>
          <p:nvPr>
            <p:ph idx="1"/>
          </p:nvPr>
        </p:nvSpPr>
        <p:spPr>
          <a:xfrm>
            <a:off x="457200" y="1092850"/>
            <a:ext cx="8229600" cy="5493784"/>
          </a:xfrm>
        </p:spPr>
        <p:txBody>
          <a:bodyPr>
            <a:noAutofit/>
          </a:bodyPr>
          <a:lstStyle/>
          <a:p>
            <a:pPr marL="0" indent="0">
              <a:buNone/>
            </a:pPr>
            <a:r>
              <a:rPr lang="en-US" b="1" dirty="0" smtClean="0"/>
              <a:t>Clinicians question </a:t>
            </a:r>
            <a:r>
              <a:rPr lang="en-US" b="1" dirty="0"/>
              <a:t>the validity of psychiatric diagnoses for </a:t>
            </a:r>
            <a:r>
              <a:rPr lang="en-US" b="1" dirty="0" smtClean="0"/>
              <a:t>culturally diverse populations.</a:t>
            </a:r>
          </a:p>
          <a:p>
            <a:pPr marL="0" indent="0">
              <a:buNone/>
            </a:pPr>
            <a:r>
              <a:rPr lang="en-US" b="1" dirty="0" smtClean="0"/>
              <a:t> </a:t>
            </a:r>
          </a:p>
          <a:p>
            <a:pPr marL="0" indent="0">
              <a:buNone/>
            </a:pPr>
            <a:r>
              <a:rPr lang="en-US" b="1" dirty="0" smtClean="0"/>
              <a:t>Some argue </a:t>
            </a:r>
            <a:r>
              <a:rPr lang="en-US" b="1" dirty="0"/>
              <a:t>these children should not be </a:t>
            </a:r>
            <a:r>
              <a:rPr lang="en-US" b="1" dirty="0" smtClean="0"/>
              <a:t>considered </a:t>
            </a:r>
            <a:r>
              <a:rPr lang="en-US" b="1" dirty="0"/>
              <a:t>ill as their behaviors reflect inevitable responses to extreme circumstances, </a:t>
            </a:r>
            <a:endParaRPr lang="en-US" b="1" dirty="0" smtClean="0"/>
          </a:p>
          <a:p>
            <a:pPr marL="0" indent="0">
              <a:buNone/>
            </a:pPr>
            <a:endParaRPr lang="en-US" b="1" dirty="0"/>
          </a:p>
          <a:p>
            <a:pPr marL="0" indent="0">
              <a:buNone/>
            </a:pPr>
            <a:r>
              <a:rPr lang="en-US" b="1" dirty="0" smtClean="0"/>
              <a:t>Others </a:t>
            </a:r>
            <a:r>
              <a:rPr lang="en-US" b="1" dirty="0"/>
              <a:t>argue that symptom manifestation is culturally bound (Rousseau, 1995</a:t>
            </a:r>
            <a:r>
              <a:rPr lang="en-US" sz="2400" b="1" dirty="0"/>
              <a:t>). </a:t>
            </a:r>
            <a:endParaRPr lang="en-US" sz="2400" b="1" dirty="0" smtClean="0"/>
          </a:p>
        </p:txBody>
      </p:sp>
    </p:spTree>
    <p:extLst>
      <p:ext uri="{BB962C8B-B14F-4D97-AF65-F5344CB8AC3E}">
        <p14:creationId xmlns:p14="http://schemas.microsoft.com/office/powerpoint/2010/main" val="1633398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722313" y="886095"/>
            <a:ext cx="7772400" cy="3520806"/>
          </a:xfrm>
        </p:spPr>
        <p:txBody>
          <a:bodyPr/>
          <a:lstStyle/>
          <a:p>
            <a:pPr algn="ctr"/>
            <a:r>
              <a:rPr lang="en-US" sz="4000" b="1" dirty="0" smtClean="0">
                <a:solidFill>
                  <a:schemeClr val="tx1"/>
                </a:solidFill>
              </a:rPr>
              <a:t>How can schools can </a:t>
            </a:r>
            <a:r>
              <a:rPr lang="en-US" sz="4000" b="1" dirty="0">
                <a:solidFill>
                  <a:schemeClr val="tx1"/>
                </a:solidFill>
              </a:rPr>
              <a:t>foster </a:t>
            </a:r>
            <a:r>
              <a:rPr lang="en-US" sz="4000" b="1" dirty="0" smtClean="0">
                <a:solidFill>
                  <a:schemeClr val="tx1"/>
                </a:solidFill>
              </a:rPr>
              <a:t>resilience </a:t>
            </a:r>
            <a:r>
              <a:rPr lang="en-US" sz="4000" b="1" dirty="0">
                <a:solidFill>
                  <a:schemeClr val="tx1"/>
                </a:solidFill>
              </a:rPr>
              <a:t>and well-being </a:t>
            </a:r>
            <a:r>
              <a:rPr lang="en-US" sz="4000" b="1" dirty="0" smtClean="0">
                <a:solidFill>
                  <a:schemeClr val="tx1"/>
                </a:solidFill>
              </a:rPr>
              <a:t>in </a:t>
            </a:r>
            <a:r>
              <a:rPr lang="en-US" sz="4000" b="1" dirty="0">
                <a:solidFill>
                  <a:schemeClr val="tx1"/>
                </a:solidFill>
              </a:rPr>
              <a:t>refugees and </a:t>
            </a:r>
            <a:r>
              <a:rPr lang="en-US" sz="4000" b="1" dirty="0" smtClean="0">
                <a:solidFill>
                  <a:schemeClr val="tx1"/>
                </a:solidFill>
              </a:rPr>
              <a:t>other war</a:t>
            </a:r>
            <a:r>
              <a:rPr lang="en-US" sz="4000" b="1" dirty="0">
                <a:solidFill>
                  <a:schemeClr val="tx1"/>
                </a:solidFill>
              </a:rPr>
              <a:t>-exposed </a:t>
            </a:r>
            <a:r>
              <a:rPr lang="en-US" sz="4000" b="1" dirty="0" smtClean="0">
                <a:solidFill>
                  <a:schemeClr val="tx1"/>
                </a:solidFill>
              </a:rPr>
              <a:t>youth? </a:t>
            </a:r>
          </a:p>
          <a:p>
            <a:endParaRPr lang="en-US" dirty="0"/>
          </a:p>
        </p:txBody>
      </p:sp>
    </p:spTree>
    <p:extLst>
      <p:ext uri="{BB962C8B-B14F-4D97-AF65-F5344CB8AC3E}">
        <p14:creationId xmlns:p14="http://schemas.microsoft.com/office/powerpoint/2010/main" val="1054911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 Services </a:t>
            </a:r>
            <a:endParaRPr lang="en-US" b="1" dirty="0"/>
          </a:p>
        </p:txBody>
      </p:sp>
      <p:sp>
        <p:nvSpPr>
          <p:cNvPr id="3" name="Content Placeholder 2"/>
          <p:cNvSpPr>
            <a:spLocks noGrp="1"/>
          </p:cNvSpPr>
          <p:nvPr>
            <p:ph idx="1"/>
          </p:nvPr>
        </p:nvSpPr>
        <p:spPr/>
        <p:txBody>
          <a:bodyPr>
            <a:normAutofit lnSpcReduction="10000"/>
          </a:bodyPr>
          <a:lstStyle/>
          <a:p>
            <a:r>
              <a:rPr lang="en-US" b="1" dirty="0" smtClean="0"/>
              <a:t>A variety </a:t>
            </a:r>
            <a:r>
              <a:rPr lang="en-US" b="1" dirty="0"/>
              <a:t>of counseling, individual or family </a:t>
            </a:r>
            <a:r>
              <a:rPr lang="en-US" b="1" dirty="0" smtClean="0"/>
              <a:t>therapy</a:t>
            </a:r>
            <a:r>
              <a:rPr lang="en-US" b="1" dirty="0"/>
              <a:t>, </a:t>
            </a:r>
            <a:r>
              <a:rPr lang="en-US" b="1" dirty="0" smtClean="0"/>
              <a:t>psycho-education </a:t>
            </a:r>
            <a:r>
              <a:rPr lang="en-US" b="1" dirty="0"/>
              <a:t>or skills </a:t>
            </a:r>
            <a:r>
              <a:rPr lang="en-US" b="1" dirty="0" smtClean="0"/>
              <a:t>training</a:t>
            </a:r>
          </a:p>
          <a:p>
            <a:r>
              <a:rPr lang="en-US" b="1" dirty="0" smtClean="0"/>
              <a:t> </a:t>
            </a:r>
            <a:r>
              <a:rPr lang="en-US" b="1" dirty="0"/>
              <a:t>family or peer </a:t>
            </a:r>
            <a:r>
              <a:rPr lang="en-US" b="1" dirty="0" smtClean="0"/>
              <a:t>support</a:t>
            </a:r>
            <a:endParaRPr lang="en-US" b="1" dirty="0"/>
          </a:p>
          <a:p>
            <a:r>
              <a:rPr lang="en-US" b="1" dirty="0"/>
              <a:t>P</a:t>
            </a:r>
            <a:r>
              <a:rPr lang="en-US" b="1" dirty="0" smtClean="0"/>
              <a:t>sychopharmacological </a:t>
            </a:r>
            <a:r>
              <a:rPr lang="en-US" b="1" dirty="0"/>
              <a:t>interventions </a:t>
            </a:r>
            <a:r>
              <a:rPr lang="en-US" b="1" dirty="0" smtClean="0"/>
              <a:t>via clinical</a:t>
            </a:r>
            <a:r>
              <a:rPr lang="en-US" b="1" dirty="0"/>
              <a:t>, counseling, or school </a:t>
            </a:r>
            <a:r>
              <a:rPr lang="en-US" b="1" dirty="0" smtClean="0"/>
              <a:t>psychologists </a:t>
            </a:r>
          </a:p>
          <a:p>
            <a:r>
              <a:rPr lang="en-US" b="1" dirty="0" smtClean="0"/>
              <a:t>Help via psychiatrists</a:t>
            </a:r>
            <a:r>
              <a:rPr lang="en-US" b="1" dirty="0"/>
              <a:t>; therapists; social workers; nurses; and physicians to address </a:t>
            </a:r>
            <a:r>
              <a:rPr lang="en-US" b="1" dirty="0" smtClean="0"/>
              <a:t>children’s psychiatric</a:t>
            </a:r>
            <a:r>
              <a:rPr lang="en-US" b="1" dirty="0"/>
              <a:t>, social-emotional, or behavioral difficulties </a:t>
            </a:r>
            <a:endParaRPr lang="en-US" b="1" dirty="0" smtClean="0"/>
          </a:p>
          <a:p>
            <a:endParaRPr lang="en-US" dirty="0" smtClean="0"/>
          </a:p>
          <a:p>
            <a:endParaRPr lang="en-US" dirty="0"/>
          </a:p>
        </p:txBody>
      </p:sp>
    </p:spTree>
    <p:extLst>
      <p:ext uri="{BB962C8B-B14F-4D97-AF65-F5344CB8AC3E}">
        <p14:creationId xmlns:p14="http://schemas.microsoft.com/office/powerpoint/2010/main" val="673775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Why Refugees Do Not Seek Services </a:t>
            </a:r>
            <a:endParaRPr lang="en-US" b="1" dirty="0"/>
          </a:p>
        </p:txBody>
      </p:sp>
      <p:sp>
        <p:nvSpPr>
          <p:cNvPr id="3" name="Content Placeholder 2"/>
          <p:cNvSpPr>
            <a:spLocks noGrp="1"/>
          </p:cNvSpPr>
          <p:nvPr>
            <p:ph idx="1"/>
          </p:nvPr>
        </p:nvSpPr>
        <p:spPr>
          <a:xfrm>
            <a:off x="457200" y="2157229"/>
            <a:ext cx="8229600" cy="3968934"/>
          </a:xfrm>
        </p:spPr>
        <p:txBody>
          <a:bodyPr>
            <a:normAutofit/>
          </a:bodyPr>
          <a:lstStyle/>
          <a:p>
            <a:pPr marL="0" indent="0">
              <a:buNone/>
            </a:pPr>
            <a:r>
              <a:rPr lang="en-US" b="1" dirty="0" smtClean="0"/>
              <a:t>1. </a:t>
            </a:r>
            <a:r>
              <a:rPr lang="en-US" b="1" u="sng" dirty="0" smtClean="0"/>
              <a:t>Age – very youn</a:t>
            </a:r>
            <a:r>
              <a:rPr lang="en-US" b="1" dirty="0" smtClean="0"/>
              <a:t>g </a:t>
            </a:r>
          </a:p>
          <a:p>
            <a:pPr marL="0" indent="0">
              <a:buNone/>
            </a:pPr>
            <a:r>
              <a:rPr lang="en-US" b="1" dirty="0" smtClean="0"/>
              <a:t>Children and adolescents generally utilize mental health services at lower rates than adults do (Bean, </a:t>
            </a:r>
            <a:r>
              <a:rPr lang="en-US" b="1" dirty="0" err="1" smtClean="0"/>
              <a:t>Eurelings-Bontekoe</a:t>
            </a:r>
            <a:r>
              <a:rPr lang="en-US" b="1" dirty="0" smtClean="0"/>
              <a:t>, </a:t>
            </a:r>
            <a:r>
              <a:rPr lang="en-US" b="1" dirty="0" err="1" smtClean="0"/>
              <a:t>Mooijaart</a:t>
            </a:r>
            <a:r>
              <a:rPr lang="en-US" b="1" dirty="0" smtClean="0"/>
              <a:t>, &amp; </a:t>
            </a:r>
            <a:r>
              <a:rPr lang="en-US" b="1" dirty="0" err="1" smtClean="0"/>
              <a:t>Spinhoven</a:t>
            </a:r>
            <a:r>
              <a:rPr lang="en-US" b="1" dirty="0" smtClean="0"/>
              <a:t>, 2006), treatment is often contingent on adult referral</a:t>
            </a:r>
          </a:p>
          <a:p>
            <a:pPr marL="0" indent="0">
              <a:buNone/>
            </a:pPr>
            <a:endParaRPr lang="en-US" dirty="0" smtClean="0"/>
          </a:p>
        </p:txBody>
      </p:sp>
    </p:spTree>
    <p:extLst>
      <p:ext uri="{BB962C8B-B14F-4D97-AF65-F5344CB8AC3E}">
        <p14:creationId xmlns:p14="http://schemas.microsoft.com/office/powerpoint/2010/main" val="2532747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2853"/>
            <a:ext cx="8229600" cy="4703310"/>
          </a:xfrm>
        </p:spPr>
        <p:txBody>
          <a:bodyPr>
            <a:normAutofit/>
          </a:bodyPr>
          <a:lstStyle/>
          <a:p>
            <a:pPr marL="0" indent="0">
              <a:buNone/>
            </a:pPr>
            <a:r>
              <a:rPr lang="en-US" b="1" dirty="0" smtClean="0"/>
              <a:t>2. </a:t>
            </a:r>
            <a:r>
              <a:rPr lang="en-US" b="1" u="sng" dirty="0" smtClean="0"/>
              <a:t>High frequency of internalizing symptoms</a:t>
            </a:r>
          </a:p>
          <a:p>
            <a:pPr marL="0" indent="0">
              <a:buNone/>
            </a:pPr>
            <a:r>
              <a:rPr lang="en-US" b="1" dirty="0" smtClean="0"/>
              <a:t>Symptoms </a:t>
            </a:r>
            <a:r>
              <a:rPr lang="en-US" b="1" dirty="0"/>
              <a:t>are less noticeable or intrusive to others, thus reducing likelihood of referral</a:t>
            </a:r>
            <a:r>
              <a:rPr lang="en-US" dirty="0"/>
              <a:t>. </a:t>
            </a: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927592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4468"/>
            <a:ext cx="8229600" cy="5131696"/>
          </a:xfrm>
        </p:spPr>
        <p:txBody>
          <a:bodyPr/>
          <a:lstStyle/>
          <a:p>
            <a:pPr marL="0" indent="0">
              <a:buNone/>
            </a:pPr>
            <a:r>
              <a:rPr lang="en-US" b="1" u="sng" dirty="0" smtClean="0"/>
              <a:t>3. Racial/ethnic minority status </a:t>
            </a:r>
          </a:p>
          <a:p>
            <a:pPr marL="0" indent="0">
              <a:buNone/>
            </a:pPr>
            <a:r>
              <a:rPr lang="en-US" b="1" dirty="0" smtClean="0"/>
              <a:t>Minorities have significantly lower rates of mental health treatment than White peers (Bean, </a:t>
            </a:r>
            <a:r>
              <a:rPr lang="en-US" b="1" dirty="0" err="1" smtClean="0"/>
              <a:t>Eurelings-Bontekoe</a:t>
            </a:r>
            <a:r>
              <a:rPr lang="en-US" b="1" dirty="0" smtClean="0"/>
              <a:t>, et al., 2006) Linguistic and cultural barriers block access to appropriate services, (disparities in participation remain even when access is equalized (</a:t>
            </a:r>
            <a:r>
              <a:rPr lang="en-US" b="1" dirty="0" err="1" smtClean="0"/>
              <a:t>Alegria</a:t>
            </a:r>
            <a:r>
              <a:rPr lang="en-US" b="1" dirty="0" smtClean="0"/>
              <a:t> et al., 2010)). </a:t>
            </a:r>
          </a:p>
          <a:p>
            <a:endParaRPr lang="en-US" dirty="0"/>
          </a:p>
        </p:txBody>
      </p:sp>
    </p:spTree>
    <p:extLst>
      <p:ext uri="{BB962C8B-B14F-4D97-AF65-F5344CB8AC3E}">
        <p14:creationId xmlns:p14="http://schemas.microsoft.com/office/powerpoint/2010/main" val="2964347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Barriers to Services </a:t>
            </a:r>
            <a:endParaRPr lang="en-US" b="1" dirty="0"/>
          </a:p>
        </p:txBody>
      </p:sp>
      <p:sp>
        <p:nvSpPr>
          <p:cNvPr id="3" name="Content Placeholder 2"/>
          <p:cNvSpPr>
            <a:spLocks noGrp="1"/>
          </p:cNvSpPr>
          <p:nvPr>
            <p:ph idx="1"/>
          </p:nvPr>
        </p:nvSpPr>
        <p:spPr/>
        <p:txBody>
          <a:bodyPr/>
          <a:lstStyle/>
          <a:p>
            <a:pPr marL="0" indent="0" algn="ctr">
              <a:buNone/>
            </a:pPr>
            <a:r>
              <a:rPr lang="en-US" b="1" dirty="0"/>
              <a:t>D</a:t>
            </a:r>
            <a:r>
              <a:rPr lang="en-US" b="1" dirty="0" smtClean="0"/>
              <a:t>ifficulty </a:t>
            </a:r>
            <a:r>
              <a:rPr lang="en-US" b="1" dirty="0"/>
              <a:t>navigating public services for </a:t>
            </a:r>
            <a:r>
              <a:rPr lang="en-US" b="1" dirty="0" smtClean="0"/>
              <a:t>children </a:t>
            </a:r>
          </a:p>
          <a:p>
            <a:pPr marL="0" indent="0" algn="ctr">
              <a:buNone/>
            </a:pPr>
            <a:r>
              <a:rPr lang="en-US" b="1" dirty="0"/>
              <a:t>D</a:t>
            </a:r>
            <a:r>
              <a:rPr lang="en-US" b="1" dirty="0" smtClean="0"/>
              <a:t>ifficulty </a:t>
            </a:r>
            <a:r>
              <a:rPr lang="en-US" b="1" dirty="0"/>
              <a:t>understanding these systems of care </a:t>
            </a:r>
            <a:endParaRPr lang="en-US" b="1" dirty="0" smtClean="0"/>
          </a:p>
          <a:p>
            <a:pPr marL="0" indent="0" algn="ctr">
              <a:buNone/>
            </a:pPr>
            <a:r>
              <a:rPr lang="en-US" b="1" dirty="0"/>
              <a:t>E</a:t>
            </a:r>
            <a:r>
              <a:rPr lang="en-US" b="1" dirty="0" smtClean="0"/>
              <a:t>conomic disadvantages</a:t>
            </a:r>
          </a:p>
          <a:p>
            <a:pPr marL="0" indent="0" algn="ctr">
              <a:buNone/>
            </a:pPr>
            <a:r>
              <a:rPr lang="en-US" b="1" dirty="0"/>
              <a:t>L</a:t>
            </a:r>
            <a:r>
              <a:rPr lang="en-US" b="1" dirty="0" smtClean="0"/>
              <a:t>imited transportation</a:t>
            </a:r>
            <a:endParaRPr lang="en-US" b="1" dirty="0"/>
          </a:p>
          <a:p>
            <a:pPr marL="0" indent="0" algn="ctr">
              <a:buNone/>
            </a:pPr>
            <a:r>
              <a:rPr lang="en-US" b="1" dirty="0" smtClean="0"/>
              <a:t>Fear </a:t>
            </a:r>
            <a:r>
              <a:rPr lang="en-US" b="1" dirty="0"/>
              <a:t>of disclosure or stigma </a:t>
            </a:r>
            <a:endParaRPr lang="en-US" b="1" dirty="0" smtClean="0"/>
          </a:p>
          <a:p>
            <a:pPr marL="0" indent="0" algn="ctr">
              <a:buNone/>
            </a:pPr>
            <a:r>
              <a:rPr lang="en-US" b="1" dirty="0" smtClean="0"/>
              <a:t>(</a:t>
            </a:r>
            <a:r>
              <a:rPr lang="en-US" b="1" dirty="0" err="1"/>
              <a:t>Hodes</a:t>
            </a:r>
            <a:r>
              <a:rPr lang="en-US" b="1" dirty="0"/>
              <a:t>, 1998) </a:t>
            </a:r>
            <a:endParaRPr lang="en-US" b="1" dirty="0" smtClean="0"/>
          </a:p>
          <a:p>
            <a:endParaRPr lang="en-US" dirty="0"/>
          </a:p>
        </p:txBody>
      </p:sp>
    </p:spTree>
    <p:extLst>
      <p:ext uri="{BB962C8B-B14F-4D97-AF65-F5344CB8AC3E}">
        <p14:creationId xmlns:p14="http://schemas.microsoft.com/office/powerpoint/2010/main" val="2417052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Schools Can Help </a:t>
            </a:r>
            <a:endParaRPr lang="en-US" b="1" dirty="0"/>
          </a:p>
        </p:txBody>
      </p:sp>
      <p:sp>
        <p:nvSpPr>
          <p:cNvPr id="3" name="Content Placeholder 2"/>
          <p:cNvSpPr>
            <a:spLocks noGrp="1"/>
          </p:cNvSpPr>
          <p:nvPr>
            <p:ph idx="1"/>
          </p:nvPr>
        </p:nvSpPr>
        <p:spPr/>
        <p:txBody>
          <a:bodyPr>
            <a:normAutofit fontScale="92500"/>
          </a:bodyPr>
          <a:lstStyle/>
          <a:p>
            <a:r>
              <a:rPr lang="en-US" b="1" dirty="0"/>
              <a:t>School participation </a:t>
            </a:r>
            <a:r>
              <a:rPr lang="en-US" b="1" dirty="0" smtClean="0"/>
              <a:t>links to resilience among refugee </a:t>
            </a:r>
            <a:r>
              <a:rPr lang="en-US" b="1" dirty="0"/>
              <a:t>youth (Montgomery, 2010). </a:t>
            </a:r>
            <a:endParaRPr lang="en-US" b="1" dirty="0" smtClean="0"/>
          </a:p>
          <a:p>
            <a:r>
              <a:rPr lang="en-US" b="1" dirty="0" smtClean="0"/>
              <a:t>Somali </a:t>
            </a:r>
            <a:r>
              <a:rPr lang="en-US" b="1" dirty="0"/>
              <a:t>adolescent refugees </a:t>
            </a:r>
            <a:r>
              <a:rPr lang="en-US" b="1" dirty="0" smtClean="0"/>
              <a:t>who felt connected to </a:t>
            </a:r>
            <a:r>
              <a:rPr lang="en-US" b="1" dirty="0"/>
              <a:t>school </a:t>
            </a:r>
            <a:r>
              <a:rPr lang="en-US" b="1" dirty="0" smtClean="0"/>
              <a:t>had lower </a:t>
            </a:r>
            <a:r>
              <a:rPr lang="en-US" b="1" dirty="0"/>
              <a:t>depression and higher self-efficacy (Kia-Keating &amp; Ellis, 2007)</a:t>
            </a:r>
            <a:r>
              <a:rPr lang="en-US" b="1" dirty="0" smtClean="0"/>
              <a:t>.</a:t>
            </a:r>
          </a:p>
          <a:p>
            <a:r>
              <a:rPr lang="en-US" b="1" dirty="0" smtClean="0"/>
              <a:t> </a:t>
            </a:r>
            <a:r>
              <a:rPr lang="en-US" b="1" dirty="0"/>
              <a:t>Wilkinson (2002) </a:t>
            </a:r>
            <a:r>
              <a:rPr lang="en-US" b="1" dirty="0" smtClean="0"/>
              <a:t>positive school performance reflects </a:t>
            </a:r>
            <a:r>
              <a:rPr lang="en-US" b="1" dirty="0"/>
              <a:t>adjustment and </a:t>
            </a:r>
            <a:r>
              <a:rPr lang="en-US" b="1" dirty="0" smtClean="0"/>
              <a:t>acculturation and promotes students</a:t>
            </a:r>
            <a:r>
              <a:rPr lang="en-US" b="1" dirty="0"/>
              <a:t>’ social-emotional function- </a:t>
            </a:r>
            <a:r>
              <a:rPr lang="en-US" b="1" dirty="0" err="1" smtClean="0"/>
              <a:t>ing</a:t>
            </a:r>
            <a:r>
              <a:rPr lang="en-US" b="1" dirty="0" smtClean="0"/>
              <a:t>/competence</a:t>
            </a:r>
            <a:r>
              <a:rPr lang="en-US" b="1" dirty="0"/>
              <a:t>. </a:t>
            </a:r>
            <a:endParaRPr lang="en-US" b="1" dirty="0" smtClean="0"/>
          </a:p>
          <a:p>
            <a:endParaRPr lang="en-US" dirty="0"/>
          </a:p>
        </p:txBody>
      </p:sp>
    </p:spTree>
    <p:extLst>
      <p:ext uri="{BB962C8B-B14F-4D97-AF65-F5344CB8AC3E}">
        <p14:creationId xmlns:p14="http://schemas.microsoft.com/office/powerpoint/2010/main" val="16095891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Schools Link to Community</a:t>
            </a:r>
            <a:endParaRPr lang="en-US" b="1" dirty="0"/>
          </a:p>
        </p:txBody>
      </p:sp>
      <p:sp>
        <p:nvSpPr>
          <p:cNvPr id="3" name="Content Placeholder 2"/>
          <p:cNvSpPr>
            <a:spLocks noGrp="1"/>
          </p:cNvSpPr>
          <p:nvPr>
            <p:ph idx="1"/>
          </p:nvPr>
        </p:nvSpPr>
        <p:spPr/>
        <p:txBody>
          <a:bodyPr/>
          <a:lstStyle/>
          <a:p>
            <a:pPr marL="0" indent="0">
              <a:buNone/>
            </a:pPr>
            <a:r>
              <a:rPr lang="en-US" b="1" dirty="0"/>
              <a:t>Schools are </a:t>
            </a:r>
            <a:r>
              <a:rPr lang="en-US" b="1" dirty="0" smtClean="0"/>
              <a:t>positioned </a:t>
            </a:r>
            <a:r>
              <a:rPr lang="en-US" b="1" dirty="0"/>
              <a:t>to provide </a:t>
            </a:r>
            <a:r>
              <a:rPr lang="en-US" b="1" dirty="0" smtClean="0"/>
              <a:t>group services </a:t>
            </a:r>
            <a:r>
              <a:rPr lang="en-US" b="1" dirty="0"/>
              <a:t>to refugee students </a:t>
            </a:r>
            <a:r>
              <a:rPr lang="en-US" b="1" dirty="0" smtClean="0"/>
              <a:t>- refugees </a:t>
            </a:r>
            <a:r>
              <a:rPr lang="en-US" b="1" dirty="0"/>
              <a:t>tend to resettle in </a:t>
            </a:r>
            <a:r>
              <a:rPr lang="en-US" b="1" dirty="0" smtClean="0"/>
              <a:t>clusters; group </a:t>
            </a:r>
            <a:r>
              <a:rPr lang="en-US" b="1" dirty="0"/>
              <a:t>treatment </a:t>
            </a:r>
            <a:r>
              <a:rPr lang="en-US" b="1" dirty="0" smtClean="0"/>
              <a:t>is practical </a:t>
            </a:r>
            <a:r>
              <a:rPr lang="en-US" b="1" dirty="0"/>
              <a:t>and affordable (</a:t>
            </a:r>
            <a:r>
              <a:rPr lang="en-US" b="1" dirty="0" err="1"/>
              <a:t>Ehntholt</a:t>
            </a:r>
            <a:r>
              <a:rPr lang="en-US" b="1" dirty="0"/>
              <a:t> et al., 2005). </a:t>
            </a:r>
            <a:endParaRPr lang="en-US" b="1" dirty="0" smtClean="0"/>
          </a:p>
          <a:p>
            <a:pPr marL="0" indent="0">
              <a:buNone/>
            </a:pPr>
            <a:endParaRPr lang="en-US" b="1" dirty="0"/>
          </a:p>
          <a:p>
            <a:pPr marL="0" indent="0">
              <a:buNone/>
            </a:pPr>
            <a:r>
              <a:rPr lang="en-US" b="1" dirty="0" smtClean="0"/>
              <a:t>School</a:t>
            </a:r>
            <a:r>
              <a:rPr lang="en-US" b="1" dirty="0"/>
              <a:t>-based services </a:t>
            </a:r>
            <a:r>
              <a:rPr lang="en-US" b="1" dirty="0" smtClean="0"/>
              <a:t>have ease </a:t>
            </a:r>
            <a:r>
              <a:rPr lang="en-US" b="1" dirty="0"/>
              <a:t>of access and </a:t>
            </a:r>
            <a:r>
              <a:rPr lang="en-US" b="1" dirty="0" smtClean="0"/>
              <a:t>help </a:t>
            </a:r>
            <a:r>
              <a:rPr lang="en-US" b="1" dirty="0"/>
              <a:t>reduce stigma associated with treatment (Berger, Pat-</a:t>
            </a:r>
            <a:r>
              <a:rPr lang="en-US" b="1" dirty="0" err="1"/>
              <a:t>Horenczyk</a:t>
            </a:r>
            <a:r>
              <a:rPr lang="en-US" b="1" dirty="0"/>
              <a:t>, &amp; </a:t>
            </a:r>
            <a:r>
              <a:rPr lang="is-IS" b="1" dirty="0"/>
              <a:t>Gelkopf, </a:t>
            </a:r>
            <a:r>
              <a:rPr lang="is-IS" b="1" dirty="0" smtClean="0"/>
              <a:t>2007). </a:t>
            </a:r>
          </a:p>
          <a:p>
            <a:endParaRPr lang="en-US" dirty="0" smtClean="0"/>
          </a:p>
          <a:p>
            <a:endParaRPr lang="en-US" dirty="0"/>
          </a:p>
        </p:txBody>
      </p:sp>
    </p:spTree>
    <p:extLst>
      <p:ext uri="{BB962C8B-B14F-4D97-AF65-F5344CB8AC3E}">
        <p14:creationId xmlns:p14="http://schemas.microsoft.com/office/powerpoint/2010/main" val="32808047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Measures</a:t>
            </a:r>
            <a:endParaRPr lang="en-US" b="1" dirty="0"/>
          </a:p>
        </p:txBody>
      </p:sp>
      <p:sp>
        <p:nvSpPr>
          <p:cNvPr id="3" name="Content Placeholder 2"/>
          <p:cNvSpPr>
            <a:spLocks noGrp="1"/>
          </p:cNvSpPr>
          <p:nvPr>
            <p:ph idx="1"/>
          </p:nvPr>
        </p:nvSpPr>
        <p:spPr>
          <a:xfrm>
            <a:off x="457200" y="1600200"/>
            <a:ext cx="8229600" cy="4871488"/>
          </a:xfrm>
        </p:spPr>
        <p:txBody>
          <a:bodyPr>
            <a:normAutofit/>
          </a:bodyPr>
          <a:lstStyle/>
          <a:p>
            <a:pPr marL="514350" indent="-514350">
              <a:buFont typeface="+mj-lt"/>
              <a:buAutoNum type="arabicPeriod"/>
            </a:pPr>
            <a:r>
              <a:rPr lang="en-US" b="1" dirty="0" smtClean="0"/>
              <a:t>SDQ:  Strengths &amp; Difficulties Questionnaire </a:t>
            </a:r>
            <a:r>
              <a:rPr lang="en-US" b="1" dirty="0" smtClean="0">
                <a:hlinkClick r:id="rId2"/>
              </a:rPr>
              <a:t>http://www.sdqinfo.com/py/sdqinfo/b3.py?language=Englishqz(USA</a:t>
            </a:r>
            <a:r>
              <a:rPr lang="en-US" b="1" dirty="0" smtClean="0"/>
              <a:t>)  Measures emotional </a:t>
            </a:r>
            <a:r>
              <a:rPr lang="en-US" b="1" dirty="0"/>
              <a:t>symptoms, conduct problems, hyperactivity-inattention, peer problems, and personal strengths (Goodman, 2001) </a:t>
            </a:r>
            <a:endParaRPr lang="en-US" b="1" dirty="0" smtClean="0"/>
          </a:p>
          <a:p>
            <a:pPr marL="514350" indent="-514350">
              <a:buFont typeface="+mj-lt"/>
              <a:buAutoNum type="arabicPeriod"/>
            </a:pPr>
            <a:r>
              <a:rPr lang="en-US" b="1" dirty="0" smtClean="0"/>
              <a:t>Parent Interviews</a:t>
            </a:r>
          </a:p>
          <a:p>
            <a:pPr marL="514350" indent="-514350">
              <a:buFont typeface="+mj-lt"/>
              <a:buAutoNum type="arabicPeriod"/>
            </a:pPr>
            <a:r>
              <a:rPr lang="en-US" b="1" dirty="0" smtClean="0"/>
              <a:t>Self-Report Measures</a:t>
            </a:r>
          </a:p>
          <a:p>
            <a:pPr marL="514350" indent="-514350">
              <a:buFont typeface="+mj-lt"/>
              <a:buAutoNum type="arabicPeriod"/>
            </a:pPr>
            <a:r>
              <a:rPr lang="en-US" b="1" dirty="0" smtClean="0"/>
              <a:t>Use Multiple Measures/Culturally Sensitive</a:t>
            </a:r>
            <a:endParaRPr lang="en-US" b="1" dirty="0"/>
          </a:p>
        </p:txBody>
      </p:sp>
    </p:spTree>
    <p:extLst>
      <p:ext uri="{BB962C8B-B14F-4D97-AF65-F5344CB8AC3E}">
        <p14:creationId xmlns:p14="http://schemas.microsoft.com/office/powerpoint/2010/main" val="40999999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School Based Interventions </a:t>
            </a:r>
            <a:endParaRPr lang="en-US" b="1" dirty="0"/>
          </a:p>
        </p:txBody>
      </p:sp>
      <p:sp>
        <p:nvSpPr>
          <p:cNvPr id="3" name="Content Placeholder 2"/>
          <p:cNvSpPr>
            <a:spLocks noGrp="1"/>
          </p:cNvSpPr>
          <p:nvPr>
            <p:ph idx="1"/>
          </p:nvPr>
        </p:nvSpPr>
        <p:spPr/>
        <p:txBody>
          <a:bodyPr>
            <a:normAutofit fontScale="92500"/>
          </a:bodyPr>
          <a:lstStyle/>
          <a:p>
            <a:pPr marL="0" indent="0">
              <a:buNone/>
            </a:pPr>
            <a:r>
              <a:rPr lang="en-US" b="1" dirty="0" smtClean="0"/>
              <a:t>1. Creative Expression &amp; Play Therapy</a:t>
            </a:r>
          </a:p>
          <a:p>
            <a:pPr marL="0" indent="0">
              <a:buNone/>
            </a:pPr>
            <a:r>
              <a:rPr lang="en-US" b="1" dirty="0" smtClean="0"/>
              <a:t> Incorporates </a:t>
            </a:r>
            <a:r>
              <a:rPr lang="en-US" b="1" dirty="0"/>
              <a:t>creative elements designed to </a:t>
            </a:r>
            <a:r>
              <a:rPr lang="en-US" b="1" dirty="0" smtClean="0"/>
              <a:t>offer children </a:t>
            </a:r>
            <a:r>
              <a:rPr lang="en-US" b="1" dirty="0"/>
              <a:t>outlets to express </a:t>
            </a:r>
            <a:r>
              <a:rPr lang="en-US" b="1" dirty="0" smtClean="0"/>
              <a:t>their feelings </a:t>
            </a:r>
            <a:r>
              <a:rPr lang="en-US" b="1" dirty="0"/>
              <a:t>and process emotions. </a:t>
            </a:r>
            <a:endParaRPr lang="en-US" b="1" dirty="0" smtClean="0"/>
          </a:p>
          <a:p>
            <a:pPr marL="0" indent="0">
              <a:buNone/>
            </a:pPr>
            <a:endParaRPr lang="en-US" b="1" dirty="0" smtClean="0"/>
          </a:p>
          <a:p>
            <a:pPr marL="0" indent="0">
              <a:buNone/>
            </a:pPr>
            <a:r>
              <a:rPr lang="en-US" b="1" dirty="0" smtClean="0"/>
              <a:t>Drawing/Drama/Music</a:t>
            </a:r>
          </a:p>
          <a:p>
            <a:pPr marL="0" indent="0">
              <a:buNone/>
            </a:pPr>
            <a:endParaRPr lang="en-US" b="1" dirty="0" smtClean="0"/>
          </a:p>
          <a:p>
            <a:pPr marL="0" indent="0">
              <a:buNone/>
            </a:pPr>
            <a:r>
              <a:rPr lang="en-US" b="1" dirty="0" smtClean="0">
                <a:hlinkClick r:id="rId3"/>
              </a:rPr>
              <a:t>https://www.youtube.com/watch?v=xVflDJEyaZk</a:t>
            </a:r>
            <a:endParaRPr lang="en-US" b="1" dirty="0" smtClean="0"/>
          </a:p>
          <a:p>
            <a:pPr marL="0" indent="0">
              <a:buNone/>
            </a:pPr>
            <a:endParaRPr lang="en-US" b="1" dirty="0" smtClean="0"/>
          </a:p>
          <a:p>
            <a:endParaRPr lang="en-US" dirty="0"/>
          </a:p>
        </p:txBody>
      </p:sp>
    </p:spTree>
    <p:extLst>
      <p:ext uri="{BB962C8B-B14F-4D97-AF65-F5344CB8AC3E}">
        <p14:creationId xmlns:p14="http://schemas.microsoft.com/office/powerpoint/2010/main" val="37206949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Trauma Focused-CBT</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Integrates </a:t>
            </a:r>
            <a:r>
              <a:rPr lang="en-US" b="1" dirty="0"/>
              <a:t>attention to thoughts, behaviors, and feelings, </a:t>
            </a:r>
            <a:r>
              <a:rPr lang="en-US" b="1" dirty="0" smtClean="0"/>
              <a:t>focus on </a:t>
            </a:r>
            <a:r>
              <a:rPr lang="en-US" b="1" dirty="0"/>
              <a:t>maladaptive behaviors and </a:t>
            </a:r>
            <a:r>
              <a:rPr lang="en-US" b="1" dirty="0" smtClean="0"/>
              <a:t>thoughts</a:t>
            </a:r>
            <a:r>
              <a:rPr lang="en-US" b="1" dirty="0"/>
              <a:t> </a:t>
            </a:r>
            <a:r>
              <a:rPr lang="en-US" b="1" dirty="0" smtClean="0"/>
              <a:t>- generally problem </a:t>
            </a:r>
            <a:r>
              <a:rPr lang="en-US" b="1" dirty="0"/>
              <a:t>focused and </a:t>
            </a:r>
            <a:r>
              <a:rPr lang="en-US" b="1" dirty="0" smtClean="0"/>
              <a:t>goal oriented</a:t>
            </a:r>
          </a:p>
          <a:p>
            <a:pPr marL="0" indent="0">
              <a:buNone/>
            </a:pPr>
            <a:endParaRPr lang="en-US" b="1" dirty="0" smtClean="0"/>
          </a:p>
          <a:p>
            <a:pPr marL="0" indent="0">
              <a:buNone/>
            </a:pPr>
            <a:r>
              <a:rPr lang="en-US" b="1" dirty="0" smtClean="0"/>
              <a:t>requires </a:t>
            </a:r>
            <a:r>
              <a:rPr lang="en-US" b="1" dirty="0"/>
              <a:t>practice beyond the </a:t>
            </a:r>
            <a:r>
              <a:rPr lang="en-US" b="1" dirty="0" smtClean="0"/>
              <a:t>sessions </a:t>
            </a:r>
          </a:p>
          <a:p>
            <a:pPr marL="0" indent="0">
              <a:buNone/>
            </a:pPr>
            <a:endParaRPr lang="en-US" b="1" dirty="0" smtClean="0"/>
          </a:p>
          <a:p>
            <a:pPr marL="0" indent="0">
              <a:buNone/>
            </a:pPr>
            <a:r>
              <a:rPr lang="en-US" b="1" dirty="0" smtClean="0"/>
              <a:t> </a:t>
            </a:r>
          </a:p>
          <a:p>
            <a:endParaRPr lang="en-US" dirty="0"/>
          </a:p>
        </p:txBody>
      </p:sp>
    </p:spTree>
    <p:extLst>
      <p:ext uri="{BB962C8B-B14F-4D97-AF65-F5344CB8AC3E}">
        <p14:creationId xmlns:p14="http://schemas.microsoft.com/office/powerpoint/2010/main" val="3414688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Definitions</a:t>
            </a:r>
            <a:endParaRPr lang="en-US" b="1" dirty="0"/>
          </a:p>
        </p:txBody>
      </p:sp>
      <p:sp>
        <p:nvSpPr>
          <p:cNvPr id="5" name="Content Placeholder 4"/>
          <p:cNvSpPr>
            <a:spLocks noGrp="1"/>
          </p:cNvSpPr>
          <p:nvPr>
            <p:ph idx="1"/>
          </p:nvPr>
        </p:nvSpPr>
        <p:spPr/>
        <p:txBody>
          <a:bodyPr/>
          <a:lstStyle/>
          <a:p>
            <a:pPr marL="0" indent="0">
              <a:buNone/>
            </a:pPr>
            <a:r>
              <a:rPr lang="en-US" b="1" dirty="0" smtClean="0"/>
              <a:t>Refugee</a:t>
            </a:r>
            <a:endParaRPr lang="en-US" b="1" dirty="0" smtClean="0"/>
          </a:p>
          <a:p>
            <a:pPr marL="0" indent="0">
              <a:buNone/>
            </a:pPr>
            <a:endParaRPr lang="en-US" b="1" dirty="0"/>
          </a:p>
          <a:p>
            <a:pPr marL="0" indent="0">
              <a:buNone/>
            </a:pPr>
            <a:r>
              <a:rPr lang="en-US" b="1" dirty="0" smtClean="0"/>
              <a:t>Trauma</a:t>
            </a:r>
            <a:endParaRPr lang="en-US" b="1" dirty="0" smtClean="0"/>
          </a:p>
          <a:p>
            <a:pPr marL="0" indent="0">
              <a:buNone/>
            </a:pPr>
            <a:endParaRPr lang="en-US" b="1" dirty="0" smtClean="0"/>
          </a:p>
          <a:p>
            <a:pPr marL="0" indent="0">
              <a:buNone/>
            </a:pPr>
            <a:r>
              <a:rPr lang="en-US" b="1" dirty="0"/>
              <a:t>E</a:t>
            </a:r>
            <a:r>
              <a:rPr lang="en-US" b="1" dirty="0" smtClean="0"/>
              <a:t>ffective </a:t>
            </a:r>
            <a:r>
              <a:rPr lang="en-US" b="1" dirty="0" smtClean="0"/>
              <a:t>school interventions? </a:t>
            </a:r>
            <a:endParaRPr lang="en-US" b="1" dirty="0"/>
          </a:p>
        </p:txBody>
      </p:sp>
    </p:spTree>
    <p:extLst>
      <p:ext uri="{BB962C8B-B14F-4D97-AF65-F5344CB8AC3E}">
        <p14:creationId xmlns:p14="http://schemas.microsoft.com/office/powerpoint/2010/main" val="19026536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83970"/>
            <a:ext cx="8229600" cy="5542193"/>
          </a:xfrm>
        </p:spPr>
        <p:txBody>
          <a:bodyPr>
            <a:normAutofit lnSpcReduction="10000"/>
          </a:bodyPr>
          <a:lstStyle/>
          <a:p>
            <a:pPr marL="0" indent="0">
              <a:buNone/>
            </a:pPr>
            <a:r>
              <a:rPr lang="en-US" b="1" dirty="0" smtClean="0"/>
              <a:t>Develops stress </a:t>
            </a:r>
            <a:r>
              <a:rPr lang="en-US" b="1" dirty="0"/>
              <a:t>management skills </a:t>
            </a:r>
            <a:r>
              <a:rPr lang="en-US" b="1" dirty="0" smtClean="0"/>
              <a:t>via: </a:t>
            </a:r>
            <a:endParaRPr lang="en-US" b="1" dirty="0"/>
          </a:p>
          <a:p>
            <a:pPr marL="0" indent="0">
              <a:buNone/>
            </a:pPr>
            <a:endParaRPr lang="en-US" b="1" dirty="0" smtClean="0"/>
          </a:p>
          <a:p>
            <a:pPr marL="0" indent="0">
              <a:buNone/>
            </a:pPr>
            <a:r>
              <a:rPr lang="en-US" b="1" dirty="0" err="1" smtClean="0"/>
              <a:t>psychoeducation</a:t>
            </a:r>
            <a:r>
              <a:rPr lang="en-US" b="1" dirty="0" smtClean="0"/>
              <a:t> </a:t>
            </a:r>
          </a:p>
          <a:p>
            <a:pPr marL="0" indent="0">
              <a:buNone/>
            </a:pPr>
            <a:r>
              <a:rPr lang="en-US" b="1" dirty="0" smtClean="0"/>
              <a:t>parent training </a:t>
            </a:r>
          </a:p>
          <a:p>
            <a:pPr marL="0" indent="0">
              <a:buNone/>
            </a:pPr>
            <a:r>
              <a:rPr lang="en-US" b="1" dirty="0" smtClean="0"/>
              <a:t>relaxation </a:t>
            </a:r>
            <a:r>
              <a:rPr lang="en-US" b="1" dirty="0"/>
              <a:t>training, </a:t>
            </a:r>
            <a:endParaRPr lang="en-US" b="1" dirty="0" smtClean="0"/>
          </a:p>
          <a:p>
            <a:pPr marL="0" indent="0">
              <a:buNone/>
            </a:pPr>
            <a:r>
              <a:rPr lang="en-US" b="1" dirty="0" smtClean="0"/>
              <a:t>affective modulation</a:t>
            </a:r>
          </a:p>
          <a:p>
            <a:pPr marL="0" indent="0">
              <a:buNone/>
            </a:pPr>
            <a:r>
              <a:rPr lang="en-US" b="1" dirty="0" smtClean="0"/>
              <a:t>cognitive processing </a:t>
            </a:r>
          </a:p>
          <a:p>
            <a:pPr marL="0" indent="0">
              <a:buNone/>
            </a:pPr>
            <a:r>
              <a:rPr lang="en-US" b="1" dirty="0" smtClean="0"/>
              <a:t>developing </a:t>
            </a:r>
            <a:r>
              <a:rPr lang="en-US" b="1" dirty="0"/>
              <a:t>narratives of the </a:t>
            </a:r>
            <a:r>
              <a:rPr lang="en-US" b="1" dirty="0" smtClean="0"/>
              <a:t>trauma </a:t>
            </a:r>
          </a:p>
          <a:p>
            <a:pPr marL="0" indent="0">
              <a:buNone/>
            </a:pPr>
            <a:r>
              <a:rPr lang="en-US" b="1" dirty="0" smtClean="0"/>
              <a:t>mastering </a:t>
            </a:r>
            <a:r>
              <a:rPr lang="en-US" b="1" dirty="0"/>
              <a:t>feared </a:t>
            </a:r>
            <a:r>
              <a:rPr lang="en-US" b="1" dirty="0" smtClean="0"/>
              <a:t>stimuli</a:t>
            </a:r>
          </a:p>
          <a:p>
            <a:pPr marL="0" indent="0">
              <a:buNone/>
            </a:pPr>
            <a:r>
              <a:rPr lang="en-US" b="1" dirty="0" smtClean="0"/>
              <a:t>addressing </a:t>
            </a:r>
            <a:r>
              <a:rPr lang="en-US" b="1" dirty="0"/>
              <a:t>safety concerns (AACAP, 2010).</a:t>
            </a:r>
            <a:endParaRPr lang="en-US" dirty="0"/>
          </a:p>
        </p:txBody>
      </p:sp>
    </p:spTree>
    <p:extLst>
      <p:ext uri="{BB962C8B-B14F-4D97-AF65-F5344CB8AC3E}">
        <p14:creationId xmlns:p14="http://schemas.microsoft.com/office/powerpoint/2010/main" val="3345435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normAutofit/>
          </a:bodyPr>
          <a:lstStyle/>
          <a:p>
            <a:r>
              <a:rPr lang="en-US" b="1" dirty="0" smtClean="0"/>
              <a:t>Culturally Sensitive TF-CBT</a:t>
            </a:r>
            <a:endParaRPr lang="en-US" b="1" dirty="0"/>
          </a:p>
        </p:txBody>
      </p:sp>
      <p:sp>
        <p:nvSpPr>
          <p:cNvPr id="3" name="Content Placeholder 2"/>
          <p:cNvSpPr>
            <a:spLocks noGrp="1"/>
          </p:cNvSpPr>
          <p:nvPr>
            <p:ph idx="1"/>
          </p:nvPr>
        </p:nvSpPr>
        <p:spPr/>
        <p:txBody>
          <a:bodyPr/>
          <a:lstStyle/>
          <a:p>
            <a:r>
              <a:rPr lang="en-US" b="1" dirty="0" smtClean="0"/>
              <a:t>Foster </a:t>
            </a:r>
            <a:r>
              <a:rPr lang="en-US" b="1" dirty="0"/>
              <a:t>coping skills in </a:t>
            </a:r>
            <a:r>
              <a:rPr lang="en-US" b="1" dirty="0" smtClean="0"/>
              <a:t>refugees by </a:t>
            </a:r>
            <a:r>
              <a:rPr lang="en-US" b="1" dirty="0"/>
              <a:t>incorporating discussion of ethnic traditions and resettlement experiences. </a:t>
            </a:r>
            <a:endParaRPr lang="en-US" b="1" dirty="0" smtClean="0"/>
          </a:p>
          <a:p>
            <a:endParaRPr lang="en-US" b="1" dirty="0"/>
          </a:p>
          <a:p>
            <a:r>
              <a:rPr lang="en-US" b="1" dirty="0" smtClean="0">
                <a:hlinkClick r:id="rId3"/>
              </a:rPr>
              <a:t>https://www.youtube.com/watch?v=axsButKQYCY</a:t>
            </a:r>
            <a:endParaRPr lang="en-US" b="1" dirty="0" smtClean="0"/>
          </a:p>
          <a:p>
            <a:endParaRPr lang="en-US" dirty="0" smtClean="0"/>
          </a:p>
          <a:p>
            <a:endParaRPr lang="en-US" dirty="0"/>
          </a:p>
        </p:txBody>
      </p:sp>
    </p:spTree>
    <p:extLst>
      <p:ext uri="{BB962C8B-B14F-4D97-AF65-F5344CB8AC3E}">
        <p14:creationId xmlns:p14="http://schemas.microsoft.com/office/powerpoint/2010/main" val="42512149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Structured and Culturally Sensitive CBT</a:t>
            </a:r>
            <a:endParaRPr lang="en-US" b="1" dirty="0"/>
          </a:p>
        </p:txBody>
      </p:sp>
      <p:sp>
        <p:nvSpPr>
          <p:cNvPr id="3" name="Content Placeholder 2"/>
          <p:cNvSpPr>
            <a:spLocks noGrp="1"/>
          </p:cNvSpPr>
          <p:nvPr>
            <p:ph idx="1"/>
          </p:nvPr>
        </p:nvSpPr>
        <p:spPr/>
        <p:txBody>
          <a:bodyPr/>
          <a:lstStyle/>
          <a:p>
            <a:pPr marL="0" indent="0">
              <a:buNone/>
            </a:pPr>
            <a:r>
              <a:rPr lang="en-US" b="1" dirty="0" smtClean="0"/>
              <a:t>Multiple </a:t>
            </a:r>
            <a:r>
              <a:rPr lang="en-US" b="1" dirty="0"/>
              <a:t>highly </a:t>
            </a:r>
            <a:r>
              <a:rPr lang="en-US" b="1" dirty="0" smtClean="0"/>
              <a:t>structured, culturally tailored  </a:t>
            </a:r>
            <a:r>
              <a:rPr lang="en-US" b="1" dirty="0"/>
              <a:t>CBT </a:t>
            </a:r>
            <a:r>
              <a:rPr lang="en-US" b="1" dirty="0" smtClean="0"/>
              <a:t>programs for </a:t>
            </a:r>
            <a:r>
              <a:rPr lang="en-US" b="1" dirty="0"/>
              <a:t>refugee </a:t>
            </a:r>
            <a:r>
              <a:rPr lang="en-US" b="1" dirty="0" smtClean="0"/>
              <a:t>students have been tested. </a:t>
            </a:r>
          </a:p>
          <a:p>
            <a:endParaRPr lang="en-US" dirty="0" smtClean="0"/>
          </a:p>
          <a:p>
            <a:endParaRPr lang="en-US" dirty="0"/>
          </a:p>
        </p:txBody>
      </p:sp>
    </p:spTree>
    <p:extLst>
      <p:ext uri="{BB962C8B-B14F-4D97-AF65-F5344CB8AC3E}">
        <p14:creationId xmlns:p14="http://schemas.microsoft.com/office/powerpoint/2010/main" val="22769216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Culturally Sensitive CCPT</a:t>
            </a:r>
            <a:br>
              <a:rPr lang="en-US" b="1" dirty="0" smtClean="0"/>
            </a:br>
            <a:r>
              <a:rPr lang="en-US" b="1" dirty="0" smtClean="0"/>
              <a:t>Child Centered Play Therapy</a:t>
            </a:r>
            <a:endParaRPr lang="en-US" b="1" dirty="0"/>
          </a:p>
        </p:txBody>
      </p:sp>
      <p:sp>
        <p:nvSpPr>
          <p:cNvPr id="3" name="Content Placeholder 2"/>
          <p:cNvSpPr>
            <a:spLocks noGrp="1"/>
          </p:cNvSpPr>
          <p:nvPr>
            <p:ph idx="1"/>
          </p:nvPr>
        </p:nvSpPr>
        <p:spPr/>
        <p:txBody>
          <a:bodyPr>
            <a:normAutofit lnSpcReduction="10000"/>
          </a:bodyPr>
          <a:lstStyle/>
          <a:p>
            <a:r>
              <a:rPr lang="en-US" b="1" dirty="0"/>
              <a:t>S</a:t>
            </a:r>
            <a:r>
              <a:rPr lang="en-US" b="1" dirty="0" smtClean="0"/>
              <a:t>essions use specific </a:t>
            </a:r>
            <a:r>
              <a:rPr lang="en-US" b="1" dirty="0"/>
              <a:t>toys </a:t>
            </a:r>
            <a:endParaRPr lang="en-US" b="1" dirty="0" smtClean="0"/>
          </a:p>
          <a:p>
            <a:r>
              <a:rPr lang="en-US" b="1" dirty="0"/>
              <a:t>T</a:t>
            </a:r>
            <a:r>
              <a:rPr lang="en-US" b="1" dirty="0" smtClean="0"/>
              <a:t>herapists</a:t>
            </a:r>
            <a:r>
              <a:rPr lang="en-US" b="1" dirty="0"/>
              <a:t>’ </a:t>
            </a:r>
            <a:r>
              <a:rPr lang="en-US" b="1" dirty="0" smtClean="0"/>
              <a:t>respect and feel empathy for students’ culture(s) </a:t>
            </a:r>
          </a:p>
          <a:p>
            <a:r>
              <a:rPr lang="en-US" b="1" dirty="0" smtClean="0"/>
              <a:t>Students feel safe communicating thoughts</a:t>
            </a:r>
            <a:r>
              <a:rPr lang="en-US" b="1" dirty="0"/>
              <a:t>, feelings, and </a:t>
            </a:r>
            <a:r>
              <a:rPr lang="en-US" b="1" dirty="0" smtClean="0"/>
              <a:t>desires </a:t>
            </a:r>
          </a:p>
          <a:p>
            <a:r>
              <a:rPr lang="en-US" b="1" dirty="0" smtClean="0"/>
              <a:t>Use multicultural </a:t>
            </a:r>
            <a:r>
              <a:rPr lang="en-US" b="1" dirty="0"/>
              <a:t>dolls, musical instruments, play food, and other toys </a:t>
            </a:r>
            <a:r>
              <a:rPr lang="en-US" b="1" dirty="0" smtClean="0"/>
              <a:t>reflective </a:t>
            </a:r>
            <a:r>
              <a:rPr lang="en-US" b="1" dirty="0"/>
              <a:t>of </a:t>
            </a:r>
            <a:r>
              <a:rPr lang="en-US" b="1" dirty="0" smtClean="0"/>
              <a:t>children’s cultural backgrounds </a:t>
            </a:r>
            <a:r>
              <a:rPr lang="en-US" b="1" dirty="0"/>
              <a:t>(</a:t>
            </a:r>
            <a:r>
              <a:rPr lang="en-US" b="1" dirty="0" err="1"/>
              <a:t>Schottelkorb</a:t>
            </a:r>
            <a:r>
              <a:rPr lang="en-US" b="1" dirty="0"/>
              <a:t> et al., </a:t>
            </a:r>
            <a:r>
              <a:rPr lang="en-US" b="1" dirty="0" smtClean="0"/>
              <a:t>2012) </a:t>
            </a:r>
          </a:p>
          <a:p>
            <a:endParaRPr lang="en-US" dirty="0"/>
          </a:p>
        </p:txBody>
      </p:sp>
    </p:spTree>
    <p:extLst>
      <p:ext uri="{BB962C8B-B14F-4D97-AF65-F5344CB8AC3E}">
        <p14:creationId xmlns:p14="http://schemas.microsoft.com/office/powerpoint/2010/main" val="4420150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Tier Trauma Systems Therapy</a:t>
            </a:r>
            <a:endParaRPr lang="en-US" b="1"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b="1" dirty="0" smtClean="0"/>
              <a:t>Tier </a:t>
            </a:r>
            <a:r>
              <a:rPr lang="en-US" b="1" dirty="0"/>
              <a:t>1 activities -</a:t>
            </a:r>
            <a:r>
              <a:rPr lang="en-US" b="1" dirty="0" smtClean="0"/>
              <a:t> psycho-education</a:t>
            </a:r>
            <a:r>
              <a:rPr lang="en-US" b="1" dirty="0"/>
              <a:t>, outreach, and engagement for the </a:t>
            </a:r>
            <a:r>
              <a:rPr lang="en-US" b="1" dirty="0" smtClean="0"/>
              <a:t>refugee </a:t>
            </a:r>
            <a:r>
              <a:rPr lang="en-US" b="1" dirty="0"/>
              <a:t>community. </a:t>
            </a:r>
            <a:endParaRPr lang="en-US" b="1" dirty="0" smtClean="0"/>
          </a:p>
          <a:p>
            <a:r>
              <a:rPr lang="en-US" b="1" dirty="0" smtClean="0"/>
              <a:t>Tier </a:t>
            </a:r>
            <a:r>
              <a:rPr lang="en-US" b="1" dirty="0"/>
              <a:t>2 activities </a:t>
            </a:r>
            <a:r>
              <a:rPr lang="en-US" b="1" dirty="0" smtClean="0"/>
              <a:t>- weekly </a:t>
            </a:r>
            <a:r>
              <a:rPr lang="en-US" b="1" dirty="0"/>
              <a:t>skill- building groups for all </a:t>
            </a:r>
            <a:r>
              <a:rPr lang="en-US" b="1" dirty="0" smtClean="0"/>
              <a:t>refugee English </a:t>
            </a:r>
            <a:r>
              <a:rPr lang="en-US" b="1" dirty="0"/>
              <a:t>language learner students </a:t>
            </a:r>
            <a:r>
              <a:rPr lang="en-US" b="1" dirty="0" smtClean="0"/>
              <a:t>during </a:t>
            </a:r>
            <a:r>
              <a:rPr lang="en-US" b="1" dirty="0"/>
              <a:t>academic year. </a:t>
            </a:r>
            <a:endParaRPr lang="en-US" b="1" dirty="0" smtClean="0"/>
          </a:p>
          <a:p>
            <a:r>
              <a:rPr lang="en-US" b="1" dirty="0" smtClean="0"/>
              <a:t>Tier </a:t>
            </a:r>
            <a:r>
              <a:rPr lang="en-US" b="1" dirty="0"/>
              <a:t>3 </a:t>
            </a:r>
            <a:r>
              <a:rPr lang="en-US" b="1" dirty="0" smtClean="0"/>
              <a:t>- trauma </a:t>
            </a:r>
            <a:r>
              <a:rPr lang="en-US" b="1" dirty="0"/>
              <a:t>systems therapy for students referred by </a:t>
            </a:r>
            <a:r>
              <a:rPr lang="en-US" b="1" dirty="0" smtClean="0"/>
              <a:t>teachers. </a:t>
            </a:r>
          </a:p>
          <a:p>
            <a:r>
              <a:rPr lang="en-US" b="1" dirty="0" smtClean="0"/>
              <a:t> </a:t>
            </a:r>
            <a:r>
              <a:rPr lang="en-US" b="1" dirty="0"/>
              <a:t>Tier 4 </a:t>
            </a:r>
            <a:r>
              <a:rPr lang="en-US" b="1" dirty="0" smtClean="0"/>
              <a:t>-intensive </a:t>
            </a:r>
            <a:r>
              <a:rPr lang="en-US" b="1" dirty="0"/>
              <a:t>therapy and home-based care for severely impaired students</a:t>
            </a:r>
            <a:r>
              <a:rPr lang="en-US" b="1" dirty="0" smtClean="0"/>
              <a:t>. </a:t>
            </a:r>
          </a:p>
          <a:p>
            <a:endParaRPr lang="en-US" b="1" dirty="0"/>
          </a:p>
        </p:txBody>
      </p:sp>
    </p:spTree>
    <p:extLst>
      <p:ext uri="{BB962C8B-B14F-4D97-AF65-F5344CB8AC3E}">
        <p14:creationId xmlns:p14="http://schemas.microsoft.com/office/powerpoint/2010/main" val="16018412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Therapy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EMDR</a:t>
            </a:r>
          </a:p>
          <a:p>
            <a:r>
              <a:rPr lang="en-US" dirty="0">
                <a:hlinkClick r:id="rId2"/>
              </a:rPr>
              <a:t>http://www.emdr.com/what-is-emdr</a:t>
            </a:r>
            <a:r>
              <a:rPr lang="en-US" dirty="0" smtClean="0">
                <a:hlinkClick r:id="rId2"/>
              </a:rPr>
              <a:t>/</a:t>
            </a:r>
            <a:endParaRPr lang="en-US" dirty="0"/>
          </a:p>
          <a:p>
            <a:r>
              <a:rPr lang="en-US" dirty="0" smtClean="0"/>
              <a:t>Hypnotherapy </a:t>
            </a:r>
          </a:p>
          <a:p>
            <a:r>
              <a:rPr lang="en-US" dirty="0">
                <a:hlinkClick r:id="rId3"/>
              </a:rPr>
              <a:t>https://my.clevelandclinic.org/health/articles/clinical-</a:t>
            </a:r>
            <a:r>
              <a:rPr lang="en-US" dirty="0" smtClean="0">
                <a:hlinkClick r:id="rId3"/>
              </a:rPr>
              <a:t>hypnotherapy</a:t>
            </a:r>
            <a:endParaRPr lang="en-US" dirty="0" smtClean="0"/>
          </a:p>
          <a:p>
            <a:r>
              <a:rPr lang="en-US" smtClean="0"/>
              <a:t>Still Others;</a:t>
            </a:r>
            <a:endParaRPr lang="en-US" dirty="0" smtClean="0"/>
          </a:p>
          <a:p>
            <a:r>
              <a:rPr lang="en-US" dirty="0"/>
              <a:t>http://</a:t>
            </a:r>
            <a:r>
              <a:rPr lang="en-US" dirty="0" err="1"/>
              <a:t>www.kidsmentalhealthinfo.com</a:t>
            </a:r>
            <a:r>
              <a:rPr lang="en-US" dirty="0"/>
              <a:t>/topics/child-trauma/effective-treatments-child-traumatic-stress/</a:t>
            </a:r>
            <a:endParaRPr lang="en-US" dirty="0" smtClean="0"/>
          </a:p>
          <a:p>
            <a:endParaRPr lang="en-US" dirty="0"/>
          </a:p>
          <a:p>
            <a:endParaRPr lang="en-US" dirty="0"/>
          </a:p>
        </p:txBody>
      </p:sp>
    </p:spTree>
    <p:extLst>
      <p:ext uri="{BB962C8B-B14F-4D97-AF65-F5344CB8AC3E}">
        <p14:creationId xmlns:p14="http://schemas.microsoft.com/office/powerpoint/2010/main" val="9145420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Summary</a:t>
            </a:r>
            <a:endParaRPr lang="en-US" b="1" dirty="0"/>
          </a:p>
        </p:txBody>
      </p:sp>
      <p:sp>
        <p:nvSpPr>
          <p:cNvPr id="3" name="Content Placeholder 2"/>
          <p:cNvSpPr>
            <a:spLocks noGrp="1"/>
          </p:cNvSpPr>
          <p:nvPr>
            <p:ph idx="1"/>
          </p:nvPr>
        </p:nvSpPr>
        <p:spPr/>
        <p:txBody>
          <a:bodyPr>
            <a:normAutofit/>
          </a:bodyPr>
          <a:lstStyle/>
          <a:p>
            <a:r>
              <a:rPr lang="en-US" b="1" dirty="0" smtClean="0"/>
              <a:t>Variety </a:t>
            </a:r>
            <a:r>
              <a:rPr lang="en-US" b="1" dirty="0"/>
              <a:t>of </a:t>
            </a:r>
            <a:r>
              <a:rPr lang="en-US" b="1" dirty="0" smtClean="0"/>
              <a:t>interventions exist</a:t>
            </a:r>
          </a:p>
          <a:p>
            <a:r>
              <a:rPr lang="en-US" b="1" dirty="0" smtClean="0"/>
              <a:t>School</a:t>
            </a:r>
            <a:r>
              <a:rPr lang="en-US" b="1" dirty="0"/>
              <a:t>-based interventions </a:t>
            </a:r>
            <a:r>
              <a:rPr lang="en-US" b="1" dirty="0" smtClean="0"/>
              <a:t>appear </a:t>
            </a:r>
            <a:r>
              <a:rPr lang="en-US" b="1" dirty="0"/>
              <a:t>effective </a:t>
            </a:r>
            <a:endParaRPr lang="en-US" b="1" dirty="0" smtClean="0"/>
          </a:p>
          <a:p>
            <a:r>
              <a:rPr lang="en-US" b="1" dirty="0"/>
              <a:t>C</a:t>
            </a:r>
            <a:r>
              <a:rPr lang="en-US" b="1" dirty="0" smtClean="0"/>
              <a:t>linicians </a:t>
            </a:r>
            <a:r>
              <a:rPr lang="en-US" b="1" dirty="0"/>
              <a:t>and educators face </a:t>
            </a:r>
            <a:r>
              <a:rPr lang="en-US" b="1" dirty="0" smtClean="0"/>
              <a:t>difficulties evaluating and creating interventions</a:t>
            </a:r>
          </a:p>
          <a:p>
            <a:r>
              <a:rPr lang="en-US" b="1" dirty="0" smtClean="0"/>
              <a:t>Intervention research is </a:t>
            </a:r>
            <a:r>
              <a:rPr lang="en-US" b="1" dirty="0"/>
              <a:t>unclear </a:t>
            </a:r>
            <a:r>
              <a:rPr lang="en-US" b="1" dirty="0" smtClean="0"/>
              <a:t>– refugees are vulnerable populations </a:t>
            </a:r>
          </a:p>
          <a:p>
            <a:r>
              <a:rPr lang="en-US" b="1" dirty="0" smtClean="0"/>
              <a:t>Interventions must be culturally appropriate</a:t>
            </a:r>
            <a:r>
              <a:rPr lang="en-US" dirty="0" smtClean="0"/>
              <a:t> </a:t>
            </a:r>
          </a:p>
          <a:p>
            <a:endParaRPr lang="en-US" dirty="0"/>
          </a:p>
        </p:txBody>
      </p:sp>
    </p:spTree>
    <p:extLst>
      <p:ext uri="{BB962C8B-B14F-4D97-AF65-F5344CB8AC3E}">
        <p14:creationId xmlns:p14="http://schemas.microsoft.com/office/powerpoint/2010/main" val="19109174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61909"/>
          </a:xfrm>
        </p:spPr>
        <p:txBody>
          <a:bodyPr>
            <a:normAutofit fontScale="90000"/>
          </a:bodyPr>
          <a:lstStyle/>
          <a:p>
            <a:r>
              <a:rPr lang="en-US" b="1" dirty="0" smtClean="0"/>
              <a:t>References </a:t>
            </a:r>
            <a:endParaRPr lang="en-US" b="1" dirty="0"/>
          </a:p>
        </p:txBody>
      </p:sp>
      <p:sp>
        <p:nvSpPr>
          <p:cNvPr id="3" name="Content Placeholder 2"/>
          <p:cNvSpPr>
            <a:spLocks noGrp="1"/>
          </p:cNvSpPr>
          <p:nvPr>
            <p:ph idx="1"/>
          </p:nvPr>
        </p:nvSpPr>
        <p:spPr>
          <a:xfrm>
            <a:off x="457200" y="1036547"/>
            <a:ext cx="8229600" cy="5664511"/>
          </a:xfrm>
        </p:spPr>
        <p:txBody>
          <a:bodyPr>
            <a:normAutofit fontScale="55000" lnSpcReduction="20000"/>
          </a:bodyPr>
          <a:lstStyle/>
          <a:p>
            <a:pPr marL="0" indent="0">
              <a:buNone/>
            </a:pPr>
            <a:r>
              <a:rPr lang="en-US" sz="1800" dirty="0"/>
              <a:t>American Academy of Child and Adolescent Psychiatry. (2010). Practice parameter for the assessment and treatment of children and adolescents with posttraumatic stress disorder. </a:t>
            </a:r>
            <a:r>
              <a:rPr lang="en-US" sz="1800" i="1" dirty="0"/>
              <a:t>Journal of the American Academy of Child and Adolescent Psychiatry</a:t>
            </a:r>
            <a:r>
              <a:rPr lang="en-US" sz="1800" dirty="0"/>
              <a:t>, </a:t>
            </a:r>
            <a:r>
              <a:rPr lang="en-US" sz="1800" i="1" dirty="0"/>
              <a:t>49</a:t>
            </a:r>
            <a:r>
              <a:rPr lang="en-US" sz="1800" dirty="0"/>
              <a:t>, 414–430. doi:10.1016/j.jaac.2009.12.020 </a:t>
            </a:r>
          </a:p>
          <a:p>
            <a:pPr marL="0" indent="0">
              <a:buNone/>
            </a:pPr>
            <a:r>
              <a:rPr lang="en-US" sz="1800" dirty="0"/>
              <a:t>Baker, A., &amp; </a:t>
            </a:r>
            <a:r>
              <a:rPr lang="en-US" sz="1800" dirty="0" err="1"/>
              <a:t>Shalhoub</a:t>
            </a:r>
            <a:r>
              <a:rPr lang="en-US" sz="1800" dirty="0"/>
              <a:t>-Kevorkian, N. (1999). Effects of political and military traumas on children: The Palestinian case. </a:t>
            </a:r>
            <a:r>
              <a:rPr lang="en-US" sz="1800" i="1" dirty="0"/>
              <a:t>Clinical Psychology Review</a:t>
            </a:r>
            <a:r>
              <a:rPr lang="en-US" sz="1800" dirty="0"/>
              <a:t>, </a:t>
            </a:r>
            <a:r>
              <a:rPr lang="en-US" sz="1800" i="1" dirty="0"/>
              <a:t>19</a:t>
            </a:r>
            <a:r>
              <a:rPr lang="en-US" sz="1800" dirty="0"/>
              <a:t>, 935–950. doi:10.1016/S0272-7358(99)00004-5 </a:t>
            </a:r>
          </a:p>
          <a:p>
            <a:pPr marL="0" indent="0">
              <a:buNone/>
            </a:pPr>
            <a:r>
              <a:rPr lang="en-US" sz="1800" dirty="0" err="1"/>
              <a:t>Alegria</a:t>
            </a:r>
            <a:r>
              <a:rPr lang="en-US" sz="1800" dirty="0"/>
              <a:t>, M., </a:t>
            </a:r>
            <a:r>
              <a:rPr lang="en-US" sz="1800" dirty="0" err="1"/>
              <a:t>Vallas</a:t>
            </a:r>
            <a:r>
              <a:rPr lang="en-US" sz="1800" dirty="0"/>
              <a:t>, M., &amp; </a:t>
            </a:r>
            <a:r>
              <a:rPr lang="en-US" sz="1800" dirty="0" err="1"/>
              <a:t>Pumariega</a:t>
            </a:r>
            <a:r>
              <a:rPr lang="en-US" sz="1800" dirty="0"/>
              <a:t>, A. J. (2010). Racial and ethnic disparities in pediatric mental health. </a:t>
            </a:r>
            <a:r>
              <a:rPr lang="en-US" sz="1800" i="1" dirty="0"/>
              <a:t>Child and Adolescent Psychiatric Clinics of North America</a:t>
            </a:r>
            <a:r>
              <a:rPr lang="en-US" sz="1800" dirty="0"/>
              <a:t>, </a:t>
            </a:r>
            <a:r>
              <a:rPr lang="en-US" sz="1800" i="1" dirty="0"/>
              <a:t>19</a:t>
            </a:r>
            <a:r>
              <a:rPr lang="en-US" sz="1800" dirty="0"/>
              <a:t>, 759–774. doi:10.1016/j.chc.2010.07.001 </a:t>
            </a:r>
          </a:p>
          <a:p>
            <a:pPr marL="0" indent="0">
              <a:buNone/>
            </a:pPr>
            <a:r>
              <a:rPr lang="en-US" sz="1800" dirty="0"/>
              <a:t>American Academy of Child and Adolescent Psychiatry. (2010). Practice parameter for the assessment and treatment of children and adolescents with posttraumatic stress disorder. </a:t>
            </a:r>
            <a:r>
              <a:rPr lang="en-US" sz="1800" i="1" dirty="0"/>
              <a:t>Journal of the American Academy of Child and Adolescent Psychiatry</a:t>
            </a:r>
            <a:r>
              <a:rPr lang="en-US" sz="1800" dirty="0"/>
              <a:t>, </a:t>
            </a:r>
            <a:r>
              <a:rPr lang="en-US" sz="1800" i="1" dirty="0"/>
              <a:t>49</a:t>
            </a:r>
            <a:r>
              <a:rPr lang="en-US" sz="1800" dirty="0"/>
              <a:t>, 414–430. doi:10.1016/j.jaac.2009.12.020 </a:t>
            </a:r>
          </a:p>
          <a:p>
            <a:pPr marL="0" indent="0">
              <a:buNone/>
            </a:pPr>
            <a:r>
              <a:rPr lang="en-US" sz="1800" dirty="0"/>
              <a:t>American Psychological Association. (2008). </a:t>
            </a:r>
            <a:r>
              <a:rPr lang="en-US" sz="1800" i="1" dirty="0"/>
              <a:t>Children and trauma: Update for mental health professionals</a:t>
            </a:r>
            <a:r>
              <a:rPr lang="en-US" sz="1800" dirty="0"/>
              <a:t>. Retrieved from http://</a:t>
            </a:r>
            <a:r>
              <a:rPr lang="en-US" sz="1800" dirty="0" err="1"/>
              <a:t>apa.org</a:t>
            </a:r>
            <a:r>
              <a:rPr lang="en-US" sz="1800" dirty="0"/>
              <a:t>/pi/families/resources/ </a:t>
            </a:r>
            <a:r>
              <a:rPr lang="en-US" sz="1800" dirty="0" err="1"/>
              <a:t>update.pdf</a:t>
            </a:r>
            <a:r>
              <a:rPr lang="en-US" sz="1800" dirty="0"/>
              <a:t> </a:t>
            </a:r>
          </a:p>
          <a:p>
            <a:pPr marL="0" indent="0">
              <a:buNone/>
            </a:pPr>
            <a:r>
              <a:rPr lang="en-US" sz="1800" dirty="0"/>
              <a:t>Bean, T., </a:t>
            </a:r>
            <a:r>
              <a:rPr lang="en-US" sz="1800" dirty="0" err="1"/>
              <a:t>Eurelings-Bontekoe</a:t>
            </a:r>
            <a:r>
              <a:rPr lang="en-US" sz="1800" dirty="0"/>
              <a:t>, E., </a:t>
            </a:r>
            <a:r>
              <a:rPr lang="en-US" sz="1800" dirty="0" err="1"/>
              <a:t>Mooijaart</a:t>
            </a:r>
            <a:r>
              <a:rPr lang="en-US" sz="1800" dirty="0"/>
              <a:t>, A., &amp; </a:t>
            </a:r>
            <a:r>
              <a:rPr lang="en-US" sz="1800" dirty="0" err="1"/>
              <a:t>Spinhoven</a:t>
            </a:r>
            <a:r>
              <a:rPr lang="en-US" sz="1800" dirty="0"/>
              <a:t>, P. (2006). Factors </a:t>
            </a:r>
            <a:r>
              <a:rPr lang="en-US" sz="1800" dirty="0" err="1"/>
              <a:t>asso</a:t>
            </a:r>
            <a:r>
              <a:rPr lang="en-US" sz="1800" dirty="0"/>
              <a:t>- </a:t>
            </a:r>
            <a:r>
              <a:rPr lang="en-US" sz="1800" dirty="0" err="1"/>
              <a:t>ciated</a:t>
            </a:r>
            <a:r>
              <a:rPr lang="en-US" sz="1800" dirty="0"/>
              <a:t> with mental health service need and utilization among unaccompanied refugee adolescents. </a:t>
            </a:r>
            <a:r>
              <a:rPr lang="en-US" sz="1800" i="1" dirty="0"/>
              <a:t>Administration and Policy in Mental Health and Mental Health Services Research</a:t>
            </a:r>
            <a:r>
              <a:rPr lang="en-US" sz="1800" dirty="0"/>
              <a:t>, </a:t>
            </a:r>
            <a:r>
              <a:rPr lang="en-US" sz="1800" i="1" dirty="0"/>
              <a:t>33</a:t>
            </a:r>
            <a:r>
              <a:rPr lang="en-US" sz="1800" dirty="0"/>
              <a:t>, 342–355. doi:10.1007/s10488-006-0046-2 </a:t>
            </a:r>
          </a:p>
          <a:p>
            <a:pPr marL="0" indent="0">
              <a:buNone/>
            </a:pPr>
            <a:r>
              <a:rPr lang="en-US" sz="1800" dirty="0"/>
              <a:t>Berger, R., Pat-</a:t>
            </a:r>
            <a:r>
              <a:rPr lang="en-US" sz="1800" dirty="0" err="1"/>
              <a:t>Horenczyk</a:t>
            </a:r>
            <a:r>
              <a:rPr lang="en-US" sz="1800" dirty="0"/>
              <a:t>, R., &amp; </a:t>
            </a:r>
            <a:r>
              <a:rPr lang="en-US" sz="1800" dirty="0" err="1"/>
              <a:t>Gelkopf</a:t>
            </a:r>
            <a:r>
              <a:rPr lang="en-US" sz="1800" dirty="0"/>
              <a:t>, M. (2007). School-based intervention for prevention and treatment of elementary-students’ terror-related distress in Israel: A quasi-randomized controlled trial. </a:t>
            </a:r>
            <a:r>
              <a:rPr lang="en-US" sz="1800" i="1" dirty="0"/>
              <a:t>Journal of Traumatic Stress</a:t>
            </a:r>
            <a:r>
              <a:rPr lang="en-US" sz="1800" dirty="0"/>
              <a:t>, </a:t>
            </a:r>
            <a:r>
              <a:rPr lang="en-US" sz="1800" i="1" dirty="0"/>
              <a:t>20</a:t>
            </a:r>
            <a:r>
              <a:rPr lang="en-US" sz="1800" dirty="0"/>
              <a:t>, 541–551. </a:t>
            </a:r>
          </a:p>
          <a:p>
            <a:pPr marL="0" indent="0">
              <a:buNone/>
            </a:pPr>
            <a:r>
              <a:rPr lang="en-US" sz="1800" dirty="0"/>
              <a:t>Bronstein, I., &amp; Montgomery, P. (2011). Psychological distress in refugee children: A systematic review. </a:t>
            </a:r>
            <a:r>
              <a:rPr lang="en-US" sz="1800" i="1" dirty="0"/>
              <a:t>Clinical Child and Family Psychology Review</a:t>
            </a:r>
            <a:r>
              <a:rPr lang="en-US" sz="1800" dirty="0"/>
              <a:t>, </a:t>
            </a:r>
            <a:r>
              <a:rPr lang="en-US" sz="1800" i="1" dirty="0"/>
              <a:t>14</a:t>
            </a:r>
            <a:r>
              <a:rPr lang="en-US" sz="1800" dirty="0"/>
              <a:t>, 44–56. doi:10.1007/s10567-010-0081-0 </a:t>
            </a:r>
          </a:p>
          <a:p>
            <a:pPr marL="0" indent="0">
              <a:buNone/>
            </a:pPr>
            <a:r>
              <a:rPr lang="en-US" sz="1800" dirty="0" err="1"/>
              <a:t>Ehntholt</a:t>
            </a:r>
            <a:r>
              <a:rPr lang="en-US" sz="1800" dirty="0"/>
              <a:t>, K. A., Smith, P. A., &amp; Yule, W. (2005). School-based cognitive-behavioral therapy group intervention for refugee children who have experienced war-related trauma. </a:t>
            </a:r>
            <a:r>
              <a:rPr lang="en-US" sz="1800" i="1" dirty="0"/>
              <a:t>Clinical Child Psychology and Psychiatry</a:t>
            </a:r>
            <a:r>
              <a:rPr lang="en-US" sz="1800" dirty="0"/>
              <a:t>, </a:t>
            </a:r>
            <a:r>
              <a:rPr lang="en-US" sz="1800" i="1" dirty="0"/>
              <a:t>10</a:t>
            </a:r>
            <a:r>
              <a:rPr lang="en-US" sz="1800" dirty="0"/>
              <a:t>, 235–250. doi:10.1177</a:t>
            </a:r>
            <a:r>
              <a:rPr lang="en-US" sz="1800"/>
              <a:t>/</a:t>
            </a:r>
            <a:r>
              <a:rPr lang="en-US" sz="1800" smtClean="0"/>
              <a:t>1359104505051214</a:t>
            </a:r>
            <a:endParaRPr lang="en-US" sz="1800" dirty="0"/>
          </a:p>
          <a:p>
            <a:pPr marL="0" indent="0">
              <a:buNone/>
            </a:pPr>
            <a:r>
              <a:rPr lang="en-US" sz="1800" dirty="0" err="1"/>
              <a:t>Fazel</a:t>
            </a:r>
            <a:r>
              <a:rPr lang="en-US" sz="1800" dirty="0"/>
              <a:t>, M., Wheeler, J., &amp; </a:t>
            </a:r>
            <a:r>
              <a:rPr lang="en-US" sz="1800" dirty="0" err="1"/>
              <a:t>Danesh</a:t>
            </a:r>
            <a:r>
              <a:rPr lang="en-US" sz="1800" dirty="0"/>
              <a:t>, J. (2005). Prevalence of serious mental disorder in 7000 refugees resettled in Western countries: A systematic review. </a:t>
            </a:r>
            <a:r>
              <a:rPr lang="en-US" sz="1800" i="1" dirty="0"/>
              <a:t>Lancet</a:t>
            </a:r>
            <a:r>
              <a:rPr lang="en-US" sz="1800" dirty="0"/>
              <a:t>, </a:t>
            </a:r>
            <a:r>
              <a:rPr lang="en-US" sz="1800" i="1" dirty="0"/>
              <a:t>365</a:t>
            </a:r>
            <a:r>
              <a:rPr lang="en-US" sz="1800" dirty="0"/>
              <a:t>, 1309–1314. doi:10.1016/S0140-6736(05)61027-6 </a:t>
            </a:r>
          </a:p>
          <a:p>
            <a:pPr marL="0" indent="0">
              <a:buNone/>
            </a:pPr>
            <a:r>
              <a:rPr lang="en-US" sz="1800" dirty="0" err="1"/>
              <a:t>Hodes</a:t>
            </a:r>
            <a:r>
              <a:rPr lang="en-US" sz="1800" dirty="0"/>
              <a:t>, M. (1998). Refugee children: May need a lot of psychiatric help. </a:t>
            </a:r>
            <a:r>
              <a:rPr lang="en-US" sz="1800" i="1" dirty="0"/>
              <a:t>British Medical Journal</a:t>
            </a:r>
            <a:r>
              <a:rPr lang="en-US" sz="1800" dirty="0"/>
              <a:t>, </a:t>
            </a:r>
            <a:r>
              <a:rPr lang="en-US" sz="1800" i="1" dirty="0"/>
              <a:t>316</a:t>
            </a:r>
            <a:r>
              <a:rPr lang="en-US" sz="1800" dirty="0"/>
              <a:t>, 793–794. doi:10.2307/25178549. </a:t>
            </a:r>
          </a:p>
          <a:p>
            <a:pPr marL="0" indent="0">
              <a:buNone/>
            </a:pPr>
            <a:r>
              <a:rPr lang="en-US" sz="1800" dirty="0"/>
              <a:t>Kia-Keating, M., &amp; Ellis, B. H. (2007). Belonging and connection to school in resettle- </a:t>
            </a:r>
            <a:r>
              <a:rPr lang="en-US" sz="1800" dirty="0" err="1"/>
              <a:t>ment</a:t>
            </a:r>
            <a:r>
              <a:rPr lang="en-US" sz="1800" dirty="0"/>
              <a:t>: Young refugees, school belonging, and psychosocial adjustment. </a:t>
            </a:r>
            <a:r>
              <a:rPr lang="en-US" sz="1800" i="1" dirty="0"/>
              <a:t>Clinical Child Psychology and Psychiatry</a:t>
            </a:r>
            <a:r>
              <a:rPr lang="en-US" sz="1800" dirty="0"/>
              <a:t>, </a:t>
            </a:r>
            <a:r>
              <a:rPr lang="en-US" sz="1800" i="1" dirty="0"/>
              <a:t>12</a:t>
            </a:r>
            <a:r>
              <a:rPr lang="en-US" sz="1800" dirty="0"/>
              <a:t>, 29–43. doi:10.1177/135910450707105 </a:t>
            </a:r>
          </a:p>
          <a:p>
            <a:pPr marL="0" indent="0">
              <a:buNone/>
            </a:pPr>
            <a:r>
              <a:rPr lang="en-US" sz="1800" dirty="0" err="1"/>
              <a:t>McBrien</a:t>
            </a:r>
            <a:r>
              <a:rPr lang="en-US" sz="1800" dirty="0"/>
              <a:t>, J. L. (2005). Educational needs and barriers for refugee students in the United States: A review of the literature. </a:t>
            </a:r>
            <a:r>
              <a:rPr lang="en-US" sz="1800" i="1" dirty="0"/>
              <a:t>Review of Educational Research, 75</a:t>
            </a:r>
            <a:r>
              <a:rPr lang="en-US" sz="1800" dirty="0"/>
              <a:t>(3), 329–364. </a:t>
            </a:r>
          </a:p>
          <a:p>
            <a:pPr marL="0" indent="0">
              <a:buNone/>
            </a:pPr>
            <a:r>
              <a:rPr lang="en-US" sz="1800" dirty="0"/>
              <a:t>Montgomery, E. (2010). Trauma and resilience in young refugees: A 9-year follow-up study. </a:t>
            </a:r>
            <a:r>
              <a:rPr lang="en-US" sz="1800" i="1" dirty="0"/>
              <a:t>Development and Psychopathology</a:t>
            </a:r>
            <a:r>
              <a:rPr lang="en-US" sz="1800" dirty="0"/>
              <a:t>, </a:t>
            </a:r>
            <a:r>
              <a:rPr lang="en-US" sz="1800" i="1" dirty="0"/>
              <a:t>22</a:t>
            </a:r>
            <a:r>
              <a:rPr lang="en-US" sz="1800" dirty="0"/>
              <a:t>, 477–489. doi:10.1017/ S0954579410000180 </a:t>
            </a:r>
          </a:p>
          <a:p>
            <a:pPr marL="0" indent="0">
              <a:buNone/>
            </a:pPr>
            <a:r>
              <a:rPr lang="en-US" sz="1800" dirty="0"/>
              <a:t>Rousseau, C. (1995). The mental health of refugee children. </a:t>
            </a:r>
            <a:r>
              <a:rPr lang="en-US" sz="1800" i="1" dirty="0"/>
              <a:t>Transcultural Psychiatric Research Review</a:t>
            </a:r>
            <a:r>
              <a:rPr lang="en-US" sz="1800" dirty="0"/>
              <a:t>, </a:t>
            </a:r>
            <a:r>
              <a:rPr lang="en-US" sz="1800" i="1" dirty="0"/>
              <a:t>32</a:t>
            </a:r>
            <a:r>
              <a:rPr lang="en-US" sz="1800" dirty="0"/>
              <a:t>, 299–331. doi:10.1177/136346159503200304 </a:t>
            </a:r>
          </a:p>
          <a:p>
            <a:pPr marL="0" indent="0">
              <a:buNone/>
            </a:pPr>
            <a:r>
              <a:rPr lang="en-US" sz="1800" dirty="0" err="1"/>
              <a:t>Schottelkorb</a:t>
            </a:r>
            <a:r>
              <a:rPr lang="en-US" sz="1800" dirty="0"/>
              <a:t>, A. A., </a:t>
            </a:r>
            <a:r>
              <a:rPr lang="en-US" sz="1800" dirty="0" err="1"/>
              <a:t>Doumas</a:t>
            </a:r>
            <a:r>
              <a:rPr lang="en-US" sz="1800" dirty="0"/>
              <a:t>, D. M., &amp; Garcia, R. (2012). Treatment for childhood refugee trauma: A randomized, controlled trial. </a:t>
            </a:r>
            <a:r>
              <a:rPr lang="en-US" sz="1800" i="1" dirty="0"/>
              <a:t>International Journal of Play Therapy</a:t>
            </a:r>
            <a:r>
              <a:rPr lang="en-US" sz="1800" dirty="0"/>
              <a:t>, </a:t>
            </a:r>
            <a:r>
              <a:rPr lang="en-US" sz="1800" i="1" dirty="0"/>
              <a:t>21</a:t>
            </a:r>
            <a:r>
              <a:rPr lang="en-US" sz="1800" dirty="0"/>
              <a:t>, 57–73. doi:10.1037/a0027430</a:t>
            </a:r>
            <a:r>
              <a:rPr lang="en-US" sz="1800" dirty="0" smtClean="0"/>
              <a:t>.</a:t>
            </a:r>
            <a:endParaRPr lang="en-US" sz="1800" dirty="0"/>
          </a:p>
          <a:p>
            <a:pPr marL="0" indent="0">
              <a:buNone/>
            </a:pPr>
            <a:r>
              <a:rPr lang="en-US" sz="1800" dirty="0"/>
              <a:t>Sullivan, A. L., &amp; Simonson, G. R. (2016). A systematic review of school-based social-emotional interventions for refugee and war-traumatized youth. </a:t>
            </a:r>
            <a:r>
              <a:rPr lang="en-US" sz="1800" i="1" dirty="0"/>
              <a:t>Review of Educational Research</a:t>
            </a:r>
            <a:r>
              <a:rPr lang="en-US" sz="1800" dirty="0"/>
              <a:t>, </a:t>
            </a:r>
            <a:r>
              <a:rPr lang="en-US" sz="1800" i="1" dirty="0"/>
              <a:t>86</a:t>
            </a:r>
            <a:r>
              <a:rPr lang="en-US" sz="1800" dirty="0"/>
              <a:t>(2), 503-530</a:t>
            </a:r>
            <a:r>
              <a:rPr lang="en-US" sz="1800" dirty="0" smtClean="0"/>
              <a:t>.</a:t>
            </a:r>
            <a:endParaRPr lang="en-US" sz="1800" dirty="0"/>
          </a:p>
          <a:p>
            <a:pPr marL="0" indent="0">
              <a:buNone/>
            </a:pPr>
            <a:r>
              <a:rPr lang="en-US" sz="1800" dirty="0"/>
              <a:t>United Nations High Commissioner for Refugees. (2010). </a:t>
            </a:r>
            <a:r>
              <a:rPr lang="en-US" sz="1800" i="1" dirty="0"/>
              <a:t>Statistical yearbook 2010, 10th edition: Trends in displacement, protection and solutions</a:t>
            </a:r>
            <a:r>
              <a:rPr lang="en-US" sz="1800" dirty="0"/>
              <a:t>. Geneva, Switzerland.</a:t>
            </a:r>
          </a:p>
          <a:p>
            <a:pPr marL="0" indent="0">
              <a:buNone/>
            </a:pPr>
            <a:r>
              <a:rPr lang="en-US" sz="1800" dirty="0"/>
              <a:t>United Nations High Commissioner for Refugees. (2012a). </a:t>
            </a:r>
            <a:r>
              <a:rPr lang="en-US" sz="1800" i="1" dirty="0"/>
              <a:t>Global trends 2011: A year of crises</a:t>
            </a:r>
            <a:r>
              <a:rPr lang="en-US" sz="1800" dirty="0"/>
              <a:t>. Retrieved from http://</a:t>
            </a:r>
            <a:r>
              <a:rPr lang="en-US" sz="1800" dirty="0" err="1"/>
              <a:t>unhcr.org.au</a:t>
            </a:r>
            <a:r>
              <a:rPr lang="en-US" sz="1800" dirty="0"/>
              <a:t>/</a:t>
            </a:r>
            <a:r>
              <a:rPr lang="en-US" sz="1800" dirty="0" err="1"/>
              <a:t>unhcr</a:t>
            </a:r>
            <a:r>
              <a:rPr lang="en-US" sz="1800" dirty="0"/>
              <a:t>/images/Global%20Trends%20 2011.</a:t>
            </a:r>
            <a:r>
              <a:rPr lang="en-US" sz="1800" dirty="0" smtClean="0"/>
              <a:t>pdf</a:t>
            </a:r>
            <a:endParaRPr lang="en-US" sz="1800" dirty="0"/>
          </a:p>
          <a:p>
            <a:pPr marL="0" indent="0">
              <a:buNone/>
            </a:pPr>
            <a:r>
              <a:rPr lang="en-US" sz="1800" dirty="0"/>
              <a:t>Wilkinson, L. (2002). Factors influencing the academic success of refugee youth in Canada. </a:t>
            </a:r>
            <a:r>
              <a:rPr lang="en-US" sz="1800" i="1" dirty="0"/>
              <a:t>Journal of Youth Studies</a:t>
            </a:r>
            <a:r>
              <a:rPr lang="en-US" sz="1800" dirty="0"/>
              <a:t>, </a:t>
            </a:r>
            <a:r>
              <a:rPr lang="en-US" sz="1800" i="1" dirty="0"/>
              <a:t>5</a:t>
            </a:r>
            <a:r>
              <a:rPr lang="en-US" sz="1800" dirty="0"/>
              <a:t>, 173–193. doi:10.1080/13676260220134430 </a:t>
            </a:r>
          </a:p>
          <a:p>
            <a:pPr marL="0" indent="0">
              <a:buNone/>
            </a:pPr>
            <a:endParaRPr lang="en-US" sz="1200" dirty="0"/>
          </a:p>
        </p:txBody>
      </p:sp>
    </p:spTree>
    <p:extLst>
      <p:ext uri="{BB962C8B-B14F-4D97-AF65-F5344CB8AC3E}">
        <p14:creationId xmlns:p14="http://schemas.microsoft.com/office/powerpoint/2010/main" val="1197188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7"/>
            <a:ext cx="8229600" cy="5558817"/>
          </a:xfrm>
        </p:spPr>
        <p:txBody>
          <a:bodyPr>
            <a:normAutofit/>
          </a:bodyPr>
          <a:lstStyle/>
          <a:p>
            <a:r>
              <a:rPr lang="en-US" sz="3600" b="1" dirty="0"/>
              <a:t>R</a:t>
            </a:r>
            <a:r>
              <a:rPr lang="en-US" sz="3600" b="1" dirty="0" smtClean="0"/>
              <a:t>efugees are a </a:t>
            </a:r>
            <a:r>
              <a:rPr lang="en-US" sz="3600" b="1" dirty="0"/>
              <a:t>diverse assortment of </a:t>
            </a:r>
            <a:r>
              <a:rPr lang="en-US" sz="3600" b="1" dirty="0" smtClean="0"/>
              <a:t>individuals </a:t>
            </a:r>
            <a:r>
              <a:rPr lang="en-US" sz="3600" b="1" dirty="0"/>
              <a:t>and groups who </a:t>
            </a:r>
            <a:r>
              <a:rPr lang="en-US" sz="3600" b="1" dirty="0" smtClean="0"/>
              <a:t>have fled </a:t>
            </a:r>
            <a:r>
              <a:rPr lang="en-US" sz="3600" b="1" dirty="0"/>
              <a:t>their home countries due to actual or feared </a:t>
            </a:r>
            <a:r>
              <a:rPr lang="en-US" sz="3600" b="1" dirty="0" smtClean="0"/>
              <a:t>persecution</a:t>
            </a:r>
            <a:r>
              <a:rPr lang="en-US" b="1" dirty="0"/>
              <a:t>. </a:t>
            </a:r>
            <a:r>
              <a:rPr lang="en-US" b="1" dirty="0" smtClean="0"/>
              <a:t/>
            </a:r>
            <a:br>
              <a:rPr lang="en-US" b="1" dirty="0" smtClean="0"/>
            </a:br>
            <a:endParaRPr lang="en-US" b="1" dirty="0"/>
          </a:p>
        </p:txBody>
      </p:sp>
    </p:spTree>
    <p:extLst>
      <p:ext uri="{BB962C8B-B14F-4D97-AF65-F5344CB8AC3E}">
        <p14:creationId xmlns:p14="http://schemas.microsoft.com/office/powerpoint/2010/main" val="1622744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UNHC Definition</a:t>
            </a:r>
            <a:endParaRPr lang="en-US" b="1"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b="1" dirty="0"/>
              <a:t>Owing to well-founded fear of being persecuted for reasons of race, religion, nationality, membership of a particular social group or political opinion, is outside the country of his nationality and is unable or, owing to such fear, is unwilling to avail himself of the protection of that country; or who, not having a nationality and being outside the country of his former habitual residence as a result of such events, is unable or, owing to such fear, is unwilling to return to it. </a:t>
            </a:r>
          </a:p>
        </p:txBody>
      </p:sp>
    </p:spTree>
    <p:extLst>
      <p:ext uri="{BB962C8B-B14F-4D97-AF65-F5344CB8AC3E}">
        <p14:creationId xmlns:p14="http://schemas.microsoft.com/office/powerpoint/2010/main" val="3754692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Person of Concern</a:t>
            </a:r>
            <a:endParaRPr lang="en-US" b="1" dirty="0"/>
          </a:p>
        </p:txBody>
      </p:sp>
      <p:sp>
        <p:nvSpPr>
          <p:cNvPr id="3" name="Content Placeholder 2"/>
          <p:cNvSpPr>
            <a:spLocks noGrp="1"/>
          </p:cNvSpPr>
          <p:nvPr>
            <p:ph idx="1"/>
          </p:nvPr>
        </p:nvSpPr>
        <p:spPr/>
        <p:txBody>
          <a:bodyPr/>
          <a:lstStyle/>
          <a:p>
            <a:pPr marL="0" indent="0" algn="ctr">
              <a:buNone/>
            </a:pPr>
            <a:r>
              <a:rPr lang="en-US" b="1" dirty="0" smtClean="0"/>
              <a:t>Persecution distinguishes </a:t>
            </a:r>
            <a:r>
              <a:rPr lang="en-US" b="1" dirty="0"/>
              <a:t>refugees from other immigrant and migrant groups. </a:t>
            </a:r>
            <a:r>
              <a:rPr lang="en-US" b="1" dirty="0" smtClean="0"/>
              <a:t>The </a:t>
            </a:r>
            <a:r>
              <a:rPr lang="en-US" b="1" dirty="0"/>
              <a:t>term </a:t>
            </a:r>
            <a:r>
              <a:rPr lang="en-US" b="1" i="1" dirty="0"/>
              <a:t>person of concern </a:t>
            </a:r>
            <a:r>
              <a:rPr lang="en-US" b="1" dirty="0"/>
              <a:t>describes an individual seeking asylum, lacking citizenship in any nation or state, or </a:t>
            </a:r>
            <a:r>
              <a:rPr lang="en-US" b="1" dirty="0" smtClean="0"/>
              <a:t>displaced </a:t>
            </a:r>
            <a:r>
              <a:rPr lang="en-US" b="1" dirty="0"/>
              <a:t>within their native country by violence or conflict, as well as returning refugees. </a:t>
            </a:r>
            <a:endParaRPr lang="en-US" b="1" dirty="0" smtClean="0"/>
          </a:p>
          <a:p>
            <a:pPr marL="0" indent="0">
              <a:buNone/>
            </a:pPr>
            <a:endParaRPr lang="en-US" dirty="0"/>
          </a:p>
        </p:txBody>
      </p:sp>
    </p:spTree>
    <p:extLst>
      <p:ext uri="{BB962C8B-B14F-4D97-AF65-F5344CB8AC3E}">
        <p14:creationId xmlns:p14="http://schemas.microsoft.com/office/powerpoint/2010/main" val="1693801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2009</a:t>
            </a:r>
            <a:endParaRPr lang="en-US" b="1" dirty="0"/>
          </a:p>
        </p:txBody>
      </p:sp>
      <p:sp>
        <p:nvSpPr>
          <p:cNvPr id="3" name="Content Placeholder 2"/>
          <p:cNvSpPr>
            <a:spLocks noGrp="1"/>
          </p:cNvSpPr>
          <p:nvPr>
            <p:ph idx="1"/>
          </p:nvPr>
        </p:nvSpPr>
        <p:spPr/>
        <p:txBody>
          <a:bodyPr numCol="2">
            <a:normAutofit/>
          </a:bodyPr>
          <a:lstStyle/>
          <a:p>
            <a:pPr marL="0" indent="0">
              <a:buNone/>
            </a:pPr>
            <a:r>
              <a:rPr lang="en-US" b="1" dirty="0" smtClean="0"/>
              <a:t>Palestine</a:t>
            </a:r>
          </a:p>
          <a:p>
            <a:pPr marL="0" indent="0">
              <a:buNone/>
            </a:pPr>
            <a:r>
              <a:rPr lang="en-US" b="1" dirty="0" smtClean="0"/>
              <a:t> Afghanistan</a:t>
            </a:r>
            <a:endParaRPr lang="en-US" b="1" dirty="0"/>
          </a:p>
          <a:p>
            <a:pPr marL="0" indent="0">
              <a:buNone/>
            </a:pPr>
            <a:r>
              <a:rPr lang="en-US" b="1" dirty="0" smtClean="0"/>
              <a:t>Iraq</a:t>
            </a:r>
          </a:p>
          <a:p>
            <a:pPr marL="0" indent="0">
              <a:buNone/>
            </a:pPr>
            <a:r>
              <a:rPr lang="en-US" b="1" dirty="0" smtClean="0"/>
              <a:t>Columbia</a:t>
            </a:r>
          </a:p>
          <a:p>
            <a:pPr marL="0" indent="0">
              <a:buNone/>
            </a:pPr>
            <a:r>
              <a:rPr lang="en-US" b="1" dirty="0" smtClean="0"/>
              <a:t>Sudan</a:t>
            </a:r>
          </a:p>
          <a:p>
            <a:pPr marL="0" indent="0">
              <a:buNone/>
            </a:pPr>
            <a:r>
              <a:rPr lang="en-US" b="1" dirty="0" smtClean="0"/>
              <a:t>Somalia</a:t>
            </a:r>
          </a:p>
          <a:p>
            <a:pPr marL="0" indent="0">
              <a:buNone/>
            </a:pPr>
            <a:r>
              <a:rPr lang="en-US" b="1" dirty="0" smtClean="0"/>
              <a:t>Burundi</a:t>
            </a:r>
          </a:p>
          <a:p>
            <a:pPr marL="0" indent="0">
              <a:buNone/>
            </a:pPr>
            <a:r>
              <a:rPr lang="en-US" b="1" dirty="0" smtClean="0"/>
              <a:t>Congo</a:t>
            </a:r>
          </a:p>
          <a:p>
            <a:pPr marL="0" indent="0">
              <a:buNone/>
            </a:pPr>
            <a:r>
              <a:rPr lang="en-US" b="1" dirty="0" smtClean="0"/>
              <a:t>Vietnam</a:t>
            </a:r>
            <a:endParaRPr lang="en-US" b="1" dirty="0"/>
          </a:p>
          <a:p>
            <a:pPr marL="0" indent="0">
              <a:buNone/>
            </a:pPr>
            <a:r>
              <a:rPr lang="en-US" b="1" dirty="0" smtClean="0"/>
              <a:t>Turkey</a:t>
            </a:r>
          </a:p>
          <a:p>
            <a:pPr marL="0" indent="0">
              <a:buNone/>
            </a:pPr>
            <a:r>
              <a:rPr lang="en-US" b="1" dirty="0" smtClean="0"/>
              <a:t>Eritrea </a:t>
            </a:r>
            <a:endParaRPr lang="en-US" b="1" dirty="0" smtClean="0"/>
          </a:p>
          <a:p>
            <a:pPr marL="0" indent="0">
              <a:buNone/>
            </a:pPr>
            <a:endParaRPr lang="en-US" dirty="0"/>
          </a:p>
        </p:txBody>
      </p:sp>
    </p:spTree>
    <p:extLst>
      <p:ext uri="{BB962C8B-B14F-4D97-AF65-F5344CB8AC3E}">
        <p14:creationId xmlns:p14="http://schemas.microsoft.com/office/powerpoint/2010/main" val="3903280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2013</a:t>
            </a:r>
            <a:endParaRPr lang="en-US" b="1" dirty="0"/>
          </a:p>
        </p:txBody>
      </p:sp>
      <p:sp>
        <p:nvSpPr>
          <p:cNvPr id="3" name="Content Placeholder 2"/>
          <p:cNvSpPr>
            <a:spLocks noGrp="1"/>
          </p:cNvSpPr>
          <p:nvPr>
            <p:ph idx="1"/>
          </p:nvPr>
        </p:nvSpPr>
        <p:spPr/>
        <p:txBody>
          <a:bodyPr/>
          <a:lstStyle/>
          <a:p>
            <a:pPr marL="0" indent="0">
              <a:buNone/>
            </a:pPr>
            <a:r>
              <a:rPr lang="en-US" b="1" dirty="0"/>
              <a:t>Eastern Europe </a:t>
            </a:r>
            <a:endParaRPr lang="en-US" b="1" dirty="0" smtClean="0"/>
          </a:p>
          <a:p>
            <a:pPr marL="0" indent="0">
              <a:buNone/>
            </a:pPr>
            <a:r>
              <a:rPr lang="en-US" b="1" dirty="0" smtClean="0"/>
              <a:t>Asia</a:t>
            </a:r>
          </a:p>
          <a:p>
            <a:pPr marL="0" indent="0">
              <a:buNone/>
            </a:pPr>
            <a:r>
              <a:rPr lang="en-US" b="1" dirty="0" smtClean="0"/>
              <a:t>China</a:t>
            </a:r>
          </a:p>
          <a:p>
            <a:pPr marL="0" indent="0">
              <a:buNone/>
            </a:pPr>
            <a:r>
              <a:rPr lang="en-US" b="1" dirty="0" smtClean="0"/>
              <a:t> Mexico</a:t>
            </a:r>
          </a:p>
          <a:p>
            <a:pPr marL="0" indent="0">
              <a:buNone/>
            </a:pPr>
            <a:r>
              <a:rPr lang="en-US" b="1" dirty="0" smtClean="0"/>
              <a:t> </a:t>
            </a:r>
            <a:r>
              <a:rPr lang="en-US" b="1" dirty="0"/>
              <a:t>El </a:t>
            </a:r>
            <a:r>
              <a:rPr lang="en-US" b="1" dirty="0" smtClean="0"/>
              <a:t>Salvador</a:t>
            </a:r>
            <a:endParaRPr lang="en-US" b="1" dirty="0"/>
          </a:p>
          <a:p>
            <a:pPr marL="0" indent="0">
              <a:buNone/>
            </a:pPr>
            <a:r>
              <a:rPr lang="en-US" b="1" dirty="0" smtClean="0"/>
              <a:t>Guatemala </a:t>
            </a:r>
            <a:endParaRPr lang="en-US" b="1" dirty="0" smtClean="0"/>
          </a:p>
          <a:p>
            <a:endParaRPr lang="en-US" dirty="0" smtClean="0"/>
          </a:p>
          <a:p>
            <a:endParaRPr lang="en-US" dirty="0"/>
          </a:p>
        </p:txBody>
      </p:sp>
    </p:spTree>
    <p:extLst>
      <p:ext uri="{BB962C8B-B14F-4D97-AF65-F5344CB8AC3E}">
        <p14:creationId xmlns:p14="http://schemas.microsoft.com/office/powerpoint/2010/main" val="410546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 Ohio 2016 </a:t>
            </a:r>
            <a:endParaRPr lang="en-US" b="1" dirty="0"/>
          </a:p>
        </p:txBody>
      </p:sp>
      <p:sp>
        <p:nvSpPr>
          <p:cNvPr id="3" name="Content Placeholder 2"/>
          <p:cNvSpPr>
            <a:spLocks noGrp="1"/>
          </p:cNvSpPr>
          <p:nvPr>
            <p:ph idx="1"/>
          </p:nvPr>
        </p:nvSpPr>
        <p:spPr/>
        <p:txBody>
          <a:bodyPr>
            <a:normAutofit fontScale="77500" lnSpcReduction="20000"/>
          </a:bodyPr>
          <a:lstStyle/>
          <a:p>
            <a:r>
              <a:rPr lang="en-US" dirty="0"/>
              <a:t>Bhutan 					1,070 refugees 	</a:t>
            </a:r>
            <a:r>
              <a:rPr lang="en-US" dirty="0" smtClean="0"/>
              <a:t>		35.8 </a:t>
            </a:r>
            <a:r>
              <a:rPr lang="en-US" dirty="0"/>
              <a:t>percent</a:t>
            </a:r>
          </a:p>
          <a:p>
            <a:r>
              <a:rPr lang="en-US" dirty="0"/>
              <a:t>	Somalia 					489 refugees 		</a:t>
            </a:r>
            <a:r>
              <a:rPr lang="en-US" dirty="0" smtClean="0"/>
              <a:t>	16.4 </a:t>
            </a:r>
            <a:r>
              <a:rPr lang="en-US" dirty="0"/>
              <a:t>percent</a:t>
            </a:r>
          </a:p>
          <a:p>
            <a:r>
              <a:rPr lang="en-US" dirty="0"/>
              <a:t>	Iraq 						404 refugees 		</a:t>
            </a:r>
            <a:r>
              <a:rPr lang="en-US" dirty="0" smtClean="0"/>
              <a:t>	13.5 </a:t>
            </a:r>
            <a:r>
              <a:rPr lang="en-US" dirty="0"/>
              <a:t>percent</a:t>
            </a:r>
          </a:p>
          <a:p>
            <a:r>
              <a:rPr lang="en-US" dirty="0"/>
              <a:t>	Burma 					</a:t>
            </a:r>
            <a:r>
              <a:rPr lang="en-US" dirty="0" smtClean="0"/>
              <a:t>	296 </a:t>
            </a:r>
            <a:r>
              <a:rPr lang="en-US" dirty="0"/>
              <a:t>refugees 	</a:t>
            </a:r>
            <a:r>
              <a:rPr lang="en-US" dirty="0" smtClean="0"/>
              <a:t>	     </a:t>
            </a:r>
            <a:r>
              <a:rPr lang="en-US" dirty="0" smtClean="0"/>
              <a:t> </a:t>
            </a:r>
            <a:r>
              <a:rPr lang="en-US" dirty="0" smtClean="0"/>
              <a:t>9.9 </a:t>
            </a:r>
            <a:r>
              <a:rPr lang="en-US" dirty="0"/>
              <a:t>percent</a:t>
            </a:r>
          </a:p>
          <a:p>
            <a:r>
              <a:rPr lang="en-US" dirty="0"/>
              <a:t>	Democratic 	</a:t>
            </a:r>
            <a:r>
              <a:rPr lang="en-US" dirty="0" smtClean="0"/>
              <a:t>	 </a:t>
            </a:r>
            <a:r>
              <a:rPr lang="en-US" dirty="0"/>
              <a:t>		228 refugees 		</a:t>
            </a:r>
            <a:r>
              <a:rPr lang="en-US" dirty="0" smtClean="0"/>
              <a:t>	7.6 </a:t>
            </a:r>
            <a:r>
              <a:rPr lang="en-US" dirty="0"/>
              <a:t>percent</a:t>
            </a:r>
          </a:p>
          <a:p>
            <a:r>
              <a:rPr lang="en-US" dirty="0"/>
              <a:t>	Sudan 						82 refugees 		</a:t>
            </a:r>
            <a:r>
              <a:rPr lang="en-US" dirty="0" smtClean="0"/>
              <a:t>	2.7 </a:t>
            </a:r>
            <a:r>
              <a:rPr lang="en-US" dirty="0"/>
              <a:t>percent</a:t>
            </a:r>
          </a:p>
          <a:p>
            <a:r>
              <a:rPr lang="en-US" dirty="0"/>
              <a:t>	Eritrea 						</a:t>
            </a:r>
            <a:r>
              <a:rPr lang="en-US" dirty="0" smtClean="0"/>
              <a:t>75 </a:t>
            </a:r>
            <a:r>
              <a:rPr lang="en-US" dirty="0"/>
              <a:t>refugees 		</a:t>
            </a:r>
            <a:r>
              <a:rPr lang="en-US" dirty="0" smtClean="0"/>
              <a:t>2.5 </a:t>
            </a:r>
            <a:r>
              <a:rPr lang="en-US" dirty="0"/>
              <a:t>percent</a:t>
            </a:r>
          </a:p>
          <a:p>
            <a:r>
              <a:rPr lang="en-US" dirty="0"/>
              <a:t>	Burundi 					55 refugees 		</a:t>
            </a:r>
            <a:r>
              <a:rPr lang="en-US" dirty="0" smtClean="0"/>
              <a:t>	1.8 </a:t>
            </a:r>
            <a:r>
              <a:rPr lang="en-US" dirty="0"/>
              <a:t>percent</a:t>
            </a:r>
          </a:p>
          <a:p>
            <a:r>
              <a:rPr lang="en-US" dirty="0"/>
              <a:t>	Ukraine 					50 refugees 		</a:t>
            </a:r>
            <a:r>
              <a:rPr lang="en-US" dirty="0" smtClean="0"/>
              <a:t>	1.7 </a:t>
            </a:r>
            <a:r>
              <a:rPr lang="en-US" dirty="0"/>
              <a:t>percent</a:t>
            </a:r>
          </a:p>
          <a:p>
            <a:r>
              <a:rPr lang="en-US" dirty="0"/>
              <a:t>	Syria 						48 refugees 		</a:t>
            </a:r>
            <a:r>
              <a:rPr lang="en-US" dirty="0" smtClean="0"/>
              <a:t>	1.6 </a:t>
            </a:r>
            <a:r>
              <a:rPr lang="en-US" dirty="0"/>
              <a:t>percent</a:t>
            </a:r>
          </a:p>
          <a:p>
            <a:r>
              <a:rPr lang="en-US" dirty="0"/>
              <a:t>	Other 						192 refugees 		</a:t>
            </a:r>
            <a:r>
              <a:rPr lang="en-US" dirty="0" smtClean="0"/>
              <a:t>	6.4 </a:t>
            </a:r>
            <a:r>
              <a:rPr lang="en-US" dirty="0"/>
              <a:t>percent</a:t>
            </a:r>
          </a:p>
          <a:p>
            <a:pPr marL="0" indent="0">
              <a:buNone/>
            </a:pPr>
            <a:endParaRPr lang="en-US" dirty="0"/>
          </a:p>
        </p:txBody>
      </p:sp>
    </p:spTree>
    <p:extLst>
      <p:ext uri="{BB962C8B-B14F-4D97-AF65-F5344CB8AC3E}">
        <p14:creationId xmlns:p14="http://schemas.microsoft.com/office/powerpoint/2010/main" val="1841604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811</TotalTime>
  <Words>3099</Words>
  <Application>Microsoft Macintosh PowerPoint</Application>
  <PresentationFormat>On-screen Show (4:3)</PresentationFormat>
  <Paragraphs>223</Paragraphs>
  <Slides>37</Slides>
  <Notes>8</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Trauma and Mental Health in ELL Children</vt:lpstr>
      <vt:lpstr>PowerPoint Presentation</vt:lpstr>
      <vt:lpstr>Definitions</vt:lpstr>
      <vt:lpstr>Refugees are a diverse assortment of individuals and groups who have fled their home countries due to actual or feared persecution.  </vt:lpstr>
      <vt:lpstr>UNHC Definition</vt:lpstr>
      <vt:lpstr>Person of Concern</vt:lpstr>
      <vt:lpstr>2009</vt:lpstr>
      <vt:lpstr>2013</vt:lpstr>
      <vt:lpstr>NE Ohio 2016 </vt:lpstr>
      <vt:lpstr>Akron </vt:lpstr>
      <vt:lpstr>PowerPoint Presentation</vt:lpstr>
      <vt:lpstr>Psychological Distress </vt:lpstr>
      <vt:lpstr>Preflight Trauma</vt:lpstr>
      <vt:lpstr>Resettlement Trauma </vt:lpstr>
      <vt:lpstr>Child Response to Trauma  </vt:lpstr>
      <vt:lpstr>Traumatized Refugee Youth</vt:lpstr>
      <vt:lpstr>PTSD Symptoms</vt:lpstr>
      <vt:lpstr>Incidence </vt:lpstr>
      <vt:lpstr>Confusion </vt:lpstr>
      <vt:lpstr> Services </vt:lpstr>
      <vt:lpstr>Why Refugees Do Not Seek Services </vt:lpstr>
      <vt:lpstr>PowerPoint Presentation</vt:lpstr>
      <vt:lpstr>PowerPoint Presentation</vt:lpstr>
      <vt:lpstr>Other Barriers to Services </vt:lpstr>
      <vt:lpstr>How Schools Can Help </vt:lpstr>
      <vt:lpstr>Schools Link to Community</vt:lpstr>
      <vt:lpstr>Measures</vt:lpstr>
      <vt:lpstr>School Based Interventions </vt:lpstr>
      <vt:lpstr>2. Trauma Focused-CBT</vt:lpstr>
      <vt:lpstr>PowerPoint Presentation</vt:lpstr>
      <vt:lpstr>Culturally Sensitive TF-CBT</vt:lpstr>
      <vt:lpstr>Structured and Culturally Sensitive CBT</vt:lpstr>
      <vt:lpstr>Culturally Sensitive CCPT Child Centered Play Therapy</vt:lpstr>
      <vt:lpstr>4 Tier Trauma Systems Therapy</vt:lpstr>
      <vt:lpstr>Other Therapy</vt:lpstr>
      <vt:lpstr>Summary</vt:lpstr>
      <vt:lpstr>References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Mac</cp:lastModifiedBy>
  <cp:revision>42</cp:revision>
  <dcterms:created xsi:type="dcterms:W3CDTF">2017-10-02T12:45:29Z</dcterms:created>
  <dcterms:modified xsi:type="dcterms:W3CDTF">2017-10-22T19:55:40Z</dcterms:modified>
</cp:coreProperties>
</file>