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57" r:id="rId3"/>
    <p:sldId id="258" r:id="rId4"/>
    <p:sldId id="260" r:id="rId5"/>
    <p:sldId id="262" r:id="rId6"/>
    <p:sldId id="298" r:id="rId7"/>
    <p:sldId id="264" r:id="rId8"/>
    <p:sldId id="268" r:id="rId9"/>
    <p:sldId id="299" r:id="rId10"/>
    <p:sldId id="263" r:id="rId11"/>
    <p:sldId id="275" r:id="rId12"/>
    <p:sldId id="276" r:id="rId13"/>
    <p:sldId id="277" r:id="rId14"/>
    <p:sldId id="278" r:id="rId15"/>
    <p:sldId id="279"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300" r:id="rId30"/>
    <p:sldId id="301" r:id="rId31"/>
    <p:sldId id="302" r:id="rId32"/>
    <p:sldId id="303" r:id="rId33"/>
    <p:sldId id="304" r:id="rId34"/>
    <p:sldId id="305" r:id="rId35"/>
    <p:sldId id="295" r:id="rId36"/>
    <p:sldId id="29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3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FBC86A-7BE6-314A-A5B5-5C302CD21BD4}" type="doc">
      <dgm:prSet loTypeId="urn:microsoft.com/office/officeart/2005/8/layout/radial3" loCatId="" qsTypeId="urn:microsoft.com/office/officeart/2005/8/quickstyle/simple4" qsCatId="simple" csTypeId="urn:microsoft.com/office/officeart/2005/8/colors/accent1_2" csCatId="accent1" phldr="1"/>
      <dgm:spPr/>
      <dgm:t>
        <a:bodyPr/>
        <a:lstStyle/>
        <a:p>
          <a:endParaRPr lang="en-US"/>
        </a:p>
      </dgm:t>
    </dgm:pt>
    <dgm:pt modelId="{9D839678-447E-8040-9F9A-E895AAEBFA75}">
      <dgm:prSet phldrT="[Text]"/>
      <dgm:spPr/>
      <dgm:t>
        <a:bodyPr/>
        <a:lstStyle/>
        <a:p>
          <a:r>
            <a:rPr lang="en-US" dirty="0" smtClean="0"/>
            <a:t>Person</a:t>
          </a:r>
          <a:endParaRPr lang="en-US" dirty="0"/>
        </a:p>
      </dgm:t>
    </dgm:pt>
    <dgm:pt modelId="{CB6F47A1-B87E-DF42-8676-4DF0C3938A6C}" type="parTrans" cxnId="{B558F508-A44D-6C45-8E68-BA9E2105AEF3}">
      <dgm:prSet/>
      <dgm:spPr/>
      <dgm:t>
        <a:bodyPr/>
        <a:lstStyle/>
        <a:p>
          <a:endParaRPr lang="en-US"/>
        </a:p>
      </dgm:t>
    </dgm:pt>
    <dgm:pt modelId="{AE964B3A-8E3C-2549-916D-FD6C312FC309}" type="sibTrans" cxnId="{B558F508-A44D-6C45-8E68-BA9E2105AEF3}">
      <dgm:prSet/>
      <dgm:spPr/>
      <dgm:t>
        <a:bodyPr/>
        <a:lstStyle/>
        <a:p>
          <a:endParaRPr lang="en-US"/>
        </a:p>
      </dgm:t>
    </dgm:pt>
    <dgm:pt modelId="{6A757911-07AE-A246-9421-DE298DC56EC7}">
      <dgm:prSet phldrT="[Text]"/>
      <dgm:spPr/>
      <dgm:t>
        <a:bodyPr/>
        <a:lstStyle/>
        <a:p>
          <a:r>
            <a:rPr lang="en-US" dirty="0" smtClean="0"/>
            <a:t>Home </a:t>
          </a:r>
          <a:endParaRPr lang="en-US" dirty="0"/>
        </a:p>
      </dgm:t>
    </dgm:pt>
    <dgm:pt modelId="{D2CC6CDA-D22A-0E4F-8C4F-6489CDC4EA54}" type="parTrans" cxnId="{51530730-88A9-304A-9B38-D97BDC0B7743}">
      <dgm:prSet/>
      <dgm:spPr/>
      <dgm:t>
        <a:bodyPr/>
        <a:lstStyle/>
        <a:p>
          <a:endParaRPr lang="en-US"/>
        </a:p>
      </dgm:t>
    </dgm:pt>
    <dgm:pt modelId="{B7449C79-92D7-9A4D-A471-3BF3AE744DD4}" type="sibTrans" cxnId="{51530730-88A9-304A-9B38-D97BDC0B7743}">
      <dgm:prSet/>
      <dgm:spPr/>
      <dgm:t>
        <a:bodyPr/>
        <a:lstStyle/>
        <a:p>
          <a:endParaRPr lang="en-US"/>
        </a:p>
      </dgm:t>
    </dgm:pt>
    <dgm:pt modelId="{B81FD03B-51FD-824F-9480-AEEAC6055425}">
      <dgm:prSet phldrT="[Text]"/>
      <dgm:spPr/>
      <dgm:t>
        <a:bodyPr/>
        <a:lstStyle/>
        <a:p>
          <a:r>
            <a:rPr lang="en-US" dirty="0" smtClean="0"/>
            <a:t>Community</a:t>
          </a:r>
          <a:endParaRPr lang="en-US" dirty="0"/>
        </a:p>
      </dgm:t>
    </dgm:pt>
    <dgm:pt modelId="{5C7141E2-89A9-C84A-897B-13B06C94BCCE}" type="parTrans" cxnId="{14951DF4-3524-8A42-956F-AD2984ED0656}">
      <dgm:prSet/>
      <dgm:spPr/>
      <dgm:t>
        <a:bodyPr/>
        <a:lstStyle/>
        <a:p>
          <a:endParaRPr lang="en-US"/>
        </a:p>
      </dgm:t>
    </dgm:pt>
    <dgm:pt modelId="{5E01B71C-62A6-BA4D-90C0-AE4B74D291E6}" type="sibTrans" cxnId="{14951DF4-3524-8A42-956F-AD2984ED0656}">
      <dgm:prSet/>
      <dgm:spPr/>
      <dgm:t>
        <a:bodyPr/>
        <a:lstStyle/>
        <a:p>
          <a:endParaRPr lang="en-US"/>
        </a:p>
      </dgm:t>
    </dgm:pt>
    <dgm:pt modelId="{47F20A5B-792F-3847-BFC8-2CCA4962331D}">
      <dgm:prSet phldrT="[Text]"/>
      <dgm:spPr/>
      <dgm:t>
        <a:bodyPr/>
        <a:lstStyle/>
        <a:p>
          <a:r>
            <a:rPr lang="en-US" dirty="0" smtClean="0"/>
            <a:t>School </a:t>
          </a:r>
          <a:endParaRPr lang="en-US" dirty="0"/>
        </a:p>
      </dgm:t>
    </dgm:pt>
    <dgm:pt modelId="{E0641286-215D-C04D-9FC7-42B63E0D792A}" type="parTrans" cxnId="{6B27BDC1-0DBC-3F4D-8C03-F52522012427}">
      <dgm:prSet/>
      <dgm:spPr/>
      <dgm:t>
        <a:bodyPr/>
        <a:lstStyle/>
        <a:p>
          <a:endParaRPr lang="en-US"/>
        </a:p>
      </dgm:t>
    </dgm:pt>
    <dgm:pt modelId="{8C7FA048-3AF6-5242-8AD0-39A099964A69}" type="sibTrans" cxnId="{6B27BDC1-0DBC-3F4D-8C03-F52522012427}">
      <dgm:prSet/>
      <dgm:spPr/>
      <dgm:t>
        <a:bodyPr/>
        <a:lstStyle/>
        <a:p>
          <a:endParaRPr lang="en-US"/>
        </a:p>
      </dgm:t>
    </dgm:pt>
    <dgm:pt modelId="{5B41CB46-9110-8B4E-8822-16D9EC0ABB93}">
      <dgm:prSet phldrT="[Text]"/>
      <dgm:spPr/>
      <dgm:t>
        <a:bodyPr/>
        <a:lstStyle/>
        <a:p>
          <a:r>
            <a:rPr lang="en-US" dirty="0" smtClean="0"/>
            <a:t>Social Gatherings </a:t>
          </a:r>
          <a:endParaRPr lang="en-US" dirty="0"/>
        </a:p>
      </dgm:t>
    </dgm:pt>
    <dgm:pt modelId="{D543974E-96BC-AD4D-A318-EC6C8A686EF7}" type="parTrans" cxnId="{1BCA08A6-ABD1-6144-B141-6E75FF410AE3}">
      <dgm:prSet/>
      <dgm:spPr/>
      <dgm:t>
        <a:bodyPr/>
        <a:lstStyle/>
        <a:p>
          <a:endParaRPr lang="en-US"/>
        </a:p>
      </dgm:t>
    </dgm:pt>
    <dgm:pt modelId="{29013A65-1E98-8B4E-B355-FC3DCCED548F}" type="sibTrans" cxnId="{1BCA08A6-ABD1-6144-B141-6E75FF410AE3}">
      <dgm:prSet/>
      <dgm:spPr/>
      <dgm:t>
        <a:bodyPr/>
        <a:lstStyle/>
        <a:p>
          <a:endParaRPr lang="en-US"/>
        </a:p>
      </dgm:t>
    </dgm:pt>
    <dgm:pt modelId="{FD0C2641-7B83-0543-9575-F5D91725A089}" type="pres">
      <dgm:prSet presAssocID="{40FBC86A-7BE6-314A-A5B5-5C302CD21BD4}" presName="composite" presStyleCnt="0">
        <dgm:presLayoutVars>
          <dgm:chMax val="1"/>
          <dgm:dir/>
          <dgm:resizeHandles val="exact"/>
        </dgm:presLayoutVars>
      </dgm:prSet>
      <dgm:spPr/>
      <dgm:t>
        <a:bodyPr/>
        <a:lstStyle/>
        <a:p>
          <a:endParaRPr lang="en-US"/>
        </a:p>
      </dgm:t>
    </dgm:pt>
    <dgm:pt modelId="{382D5681-FCDD-E74B-8249-05E4B5B2CEC9}" type="pres">
      <dgm:prSet presAssocID="{40FBC86A-7BE6-314A-A5B5-5C302CD21BD4}" presName="radial" presStyleCnt="0">
        <dgm:presLayoutVars>
          <dgm:animLvl val="ctr"/>
        </dgm:presLayoutVars>
      </dgm:prSet>
      <dgm:spPr/>
    </dgm:pt>
    <dgm:pt modelId="{6A126008-5056-D749-A25E-34098179D925}" type="pres">
      <dgm:prSet presAssocID="{9D839678-447E-8040-9F9A-E895AAEBFA75}" presName="centerShape" presStyleLbl="vennNode1" presStyleIdx="0" presStyleCnt="5" custScaleY="70649"/>
      <dgm:spPr/>
      <dgm:t>
        <a:bodyPr/>
        <a:lstStyle/>
        <a:p>
          <a:endParaRPr lang="en-US"/>
        </a:p>
      </dgm:t>
    </dgm:pt>
    <dgm:pt modelId="{2F6BD57C-4DD9-264B-BE1B-D978F0C32FF9}" type="pres">
      <dgm:prSet presAssocID="{6A757911-07AE-A246-9421-DE298DC56EC7}" presName="node" presStyleLbl="vennNode1" presStyleIdx="1" presStyleCnt="5" custScaleX="168416" custScaleY="129228" custRadScaleRad="83563">
        <dgm:presLayoutVars>
          <dgm:bulletEnabled val="1"/>
        </dgm:presLayoutVars>
      </dgm:prSet>
      <dgm:spPr/>
      <dgm:t>
        <a:bodyPr/>
        <a:lstStyle/>
        <a:p>
          <a:endParaRPr lang="en-US"/>
        </a:p>
      </dgm:t>
    </dgm:pt>
    <dgm:pt modelId="{72B3C01F-1F22-3843-B615-CC539AEB3B49}" type="pres">
      <dgm:prSet presAssocID="{B81FD03B-51FD-824F-9480-AEEAC6055425}" presName="node" presStyleLbl="vennNode1" presStyleIdx="2" presStyleCnt="5" custScaleX="186364" custScaleY="112001" custRadScaleRad="123029" custRadScaleInc="-851">
        <dgm:presLayoutVars>
          <dgm:bulletEnabled val="1"/>
        </dgm:presLayoutVars>
      </dgm:prSet>
      <dgm:spPr/>
      <dgm:t>
        <a:bodyPr/>
        <a:lstStyle/>
        <a:p>
          <a:endParaRPr lang="en-US"/>
        </a:p>
      </dgm:t>
    </dgm:pt>
    <dgm:pt modelId="{1510BFF2-7650-8B4D-B5C0-B6935F8D7DEC}" type="pres">
      <dgm:prSet presAssocID="{47F20A5B-792F-3847-BFC8-2CCA4962331D}" presName="node" presStyleLbl="vennNode1" presStyleIdx="3" presStyleCnt="5" custScaleX="186126" custScaleY="119053">
        <dgm:presLayoutVars>
          <dgm:bulletEnabled val="1"/>
        </dgm:presLayoutVars>
      </dgm:prSet>
      <dgm:spPr/>
      <dgm:t>
        <a:bodyPr/>
        <a:lstStyle/>
        <a:p>
          <a:endParaRPr lang="en-US"/>
        </a:p>
      </dgm:t>
    </dgm:pt>
    <dgm:pt modelId="{7A18626A-496B-794C-B417-CED3B468FF9F}" type="pres">
      <dgm:prSet presAssocID="{5B41CB46-9110-8B4E-8822-16D9EC0ABB93}" presName="node" presStyleLbl="vennNode1" presStyleIdx="4" presStyleCnt="5" custScaleX="186423" custScaleY="114255" custRadScaleRad="127950">
        <dgm:presLayoutVars>
          <dgm:bulletEnabled val="1"/>
        </dgm:presLayoutVars>
      </dgm:prSet>
      <dgm:spPr/>
      <dgm:t>
        <a:bodyPr/>
        <a:lstStyle/>
        <a:p>
          <a:endParaRPr lang="en-US"/>
        </a:p>
      </dgm:t>
    </dgm:pt>
  </dgm:ptLst>
  <dgm:cxnLst>
    <dgm:cxn modelId="{CB597069-82C7-3646-A3E5-9DFE2F54A1AB}" type="presOf" srcId="{40FBC86A-7BE6-314A-A5B5-5C302CD21BD4}" destId="{FD0C2641-7B83-0543-9575-F5D91725A089}" srcOrd="0" destOrd="0" presId="urn:microsoft.com/office/officeart/2005/8/layout/radial3"/>
    <dgm:cxn modelId="{9C4D4418-433C-A949-A97C-A3D3A0F6CFC7}" type="presOf" srcId="{47F20A5B-792F-3847-BFC8-2CCA4962331D}" destId="{1510BFF2-7650-8B4D-B5C0-B6935F8D7DEC}" srcOrd="0" destOrd="0" presId="urn:microsoft.com/office/officeart/2005/8/layout/radial3"/>
    <dgm:cxn modelId="{BE5E32A3-4CF8-1441-8BB0-9931C2526D40}" type="presOf" srcId="{5B41CB46-9110-8B4E-8822-16D9EC0ABB93}" destId="{7A18626A-496B-794C-B417-CED3B468FF9F}" srcOrd="0" destOrd="0" presId="urn:microsoft.com/office/officeart/2005/8/layout/radial3"/>
    <dgm:cxn modelId="{1BCA08A6-ABD1-6144-B141-6E75FF410AE3}" srcId="{9D839678-447E-8040-9F9A-E895AAEBFA75}" destId="{5B41CB46-9110-8B4E-8822-16D9EC0ABB93}" srcOrd="3" destOrd="0" parTransId="{D543974E-96BC-AD4D-A318-EC6C8A686EF7}" sibTransId="{29013A65-1E98-8B4E-B355-FC3DCCED548F}"/>
    <dgm:cxn modelId="{6B27BDC1-0DBC-3F4D-8C03-F52522012427}" srcId="{9D839678-447E-8040-9F9A-E895AAEBFA75}" destId="{47F20A5B-792F-3847-BFC8-2CCA4962331D}" srcOrd="2" destOrd="0" parTransId="{E0641286-215D-C04D-9FC7-42B63E0D792A}" sibTransId="{8C7FA048-3AF6-5242-8AD0-39A099964A69}"/>
    <dgm:cxn modelId="{FD7F375A-BE66-C44A-B37F-D8AC77F8BF3A}" type="presOf" srcId="{9D839678-447E-8040-9F9A-E895AAEBFA75}" destId="{6A126008-5056-D749-A25E-34098179D925}" srcOrd="0" destOrd="0" presId="urn:microsoft.com/office/officeart/2005/8/layout/radial3"/>
    <dgm:cxn modelId="{14951DF4-3524-8A42-956F-AD2984ED0656}" srcId="{9D839678-447E-8040-9F9A-E895AAEBFA75}" destId="{B81FD03B-51FD-824F-9480-AEEAC6055425}" srcOrd="1" destOrd="0" parTransId="{5C7141E2-89A9-C84A-897B-13B06C94BCCE}" sibTransId="{5E01B71C-62A6-BA4D-90C0-AE4B74D291E6}"/>
    <dgm:cxn modelId="{61ACBE41-A444-294D-BFE9-09CF3AEDC83C}" type="presOf" srcId="{B81FD03B-51FD-824F-9480-AEEAC6055425}" destId="{72B3C01F-1F22-3843-B615-CC539AEB3B49}" srcOrd="0" destOrd="0" presId="urn:microsoft.com/office/officeart/2005/8/layout/radial3"/>
    <dgm:cxn modelId="{B558F508-A44D-6C45-8E68-BA9E2105AEF3}" srcId="{40FBC86A-7BE6-314A-A5B5-5C302CD21BD4}" destId="{9D839678-447E-8040-9F9A-E895AAEBFA75}" srcOrd="0" destOrd="0" parTransId="{CB6F47A1-B87E-DF42-8676-4DF0C3938A6C}" sibTransId="{AE964B3A-8E3C-2549-916D-FD6C312FC309}"/>
    <dgm:cxn modelId="{51530730-88A9-304A-9B38-D97BDC0B7743}" srcId="{9D839678-447E-8040-9F9A-E895AAEBFA75}" destId="{6A757911-07AE-A246-9421-DE298DC56EC7}" srcOrd="0" destOrd="0" parTransId="{D2CC6CDA-D22A-0E4F-8C4F-6489CDC4EA54}" sibTransId="{B7449C79-92D7-9A4D-A471-3BF3AE744DD4}"/>
    <dgm:cxn modelId="{FBBCEB42-2E2A-2846-8593-849F462C652F}" type="presOf" srcId="{6A757911-07AE-A246-9421-DE298DC56EC7}" destId="{2F6BD57C-4DD9-264B-BE1B-D978F0C32FF9}" srcOrd="0" destOrd="0" presId="urn:microsoft.com/office/officeart/2005/8/layout/radial3"/>
    <dgm:cxn modelId="{1EE6C2AD-7645-A74E-8355-EAE2CC640DCD}" type="presParOf" srcId="{FD0C2641-7B83-0543-9575-F5D91725A089}" destId="{382D5681-FCDD-E74B-8249-05E4B5B2CEC9}" srcOrd="0" destOrd="0" presId="urn:microsoft.com/office/officeart/2005/8/layout/radial3"/>
    <dgm:cxn modelId="{68846047-2F19-E748-BC71-9172DD9C5960}" type="presParOf" srcId="{382D5681-FCDD-E74B-8249-05E4B5B2CEC9}" destId="{6A126008-5056-D749-A25E-34098179D925}" srcOrd="0" destOrd="0" presId="urn:microsoft.com/office/officeart/2005/8/layout/radial3"/>
    <dgm:cxn modelId="{B6C36E8B-D721-5343-BF5E-71FFA30ECD6B}" type="presParOf" srcId="{382D5681-FCDD-E74B-8249-05E4B5B2CEC9}" destId="{2F6BD57C-4DD9-264B-BE1B-D978F0C32FF9}" srcOrd="1" destOrd="0" presId="urn:microsoft.com/office/officeart/2005/8/layout/radial3"/>
    <dgm:cxn modelId="{E9FD27EF-AE95-6145-973E-E7A9CAF5A40D}" type="presParOf" srcId="{382D5681-FCDD-E74B-8249-05E4B5B2CEC9}" destId="{72B3C01F-1F22-3843-B615-CC539AEB3B49}" srcOrd="2" destOrd="0" presId="urn:microsoft.com/office/officeart/2005/8/layout/radial3"/>
    <dgm:cxn modelId="{C1087973-A9AD-C446-B695-05ABF7ECE069}" type="presParOf" srcId="{382D5681-FCDD-E74B-8249-05E4B5B2CEC9}" destId="{1510BFF2-7650-8B4D-B5C0-B6935F8D7DEC}" srcOrd="3" destOrd="0" presId="urn:microsoft.com/office/officeart/2005/8/layout/radial3"/>
    <dgm:cxn modelId="{50478F97-B1A8-9C4F-9D4A-4C61F217F601}" type="presParOf" srcId="{382D5681-FCDD-E74B-8249-05E4B5B2CEC9}" destId="{7A18626A-496B-794C-B417-CED3B468FF9F}"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98C4CF-BA20-9A4E-987A-B0DACF3E964D}"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38FCE71B-2CF8-E64C-97C0-59271FFF7109}">
      <dgm:prSet phldrT="[Text]"/>
      <dgm:spPr/>
      <dgm:t>
        <a:bodyPr/>
        <a:lstStyle/>
        <a:p>
          <a:r>
            <a:rPr lang="en-US" dirty="0" smtClean="0"/>
            <a:t>Identity development of the African American teacher</a:t>
          </a:r>
          <a:endParaRPr lang="en-US" dirty="0"/>
        </a:p>
      </dgm:t>
    </dgm:pt>
    <dgm:pt modelId="{A6DA18F4-C5BF-D040-A3C8-241899946BE7}" type="parTrans" cxnId="{FFE81876-63EF-4C4E-99C6-2677B3440009}">
      <dgm:prSet/>
      <dgm:spPr/>
      <dgm:t>
        <a:bodyPr/>
        <a:lstStyle/>
        <a:p>
          <a:endParaRPr lang="en-US"/>
        </a:p>
      </dgm:t>
    </dgm:pt>
    <dgm:pt modelId="{00DB9817-ACEA-4A4A-8084-B8568140B360}" type="sibTrans" cxnId="{FFE81876-63EF-4C4E-99C6-2677B3440009}">
      <dgm:prSet/>
      <dgm:spPr/>
      <dgm:t>
        <a:bodyPr/>
        <a:lstStyle/>
        <a:p>
          <a:endParaRPr lang="en-US"/>
        </a:p>
      </dgm:t>
    </dgm:pt>
    <dgm:pt modelId="{1AEAB921-694C-9447-A8FA-19C91B27DB41}">
      <dgm:prSet phldrT="[Text]"/>
      <dgm:spPr/>
      <dgm:t>
        <a:bodyPr/>
        <a:lstStyle/>
        <a:p>
          <a:r>
            <a:rPr lang="en-US" dirty="0" smtClean="0"/>
            <a:t>Personal biographies</a:t>
          </a:r>
          <a:endParaRPr lang="en-US" dirty="0"/>
        </a:p>
      </dgm:t>
    </dgm:pt>
    <dgm:pt modelId="{5FE54E82-F9C7-AC48-B002-ECDA3C8D3D73}" type="parTrans" cxnId="{7ADBB9F8-8CE5-0747-BBEF-D1EBF3657C86}">
      <dgm:prSet/>
      <dgm:spPr/>
      <dgm:t>
        <a:bodyPr/>
        <a:lstStyle/>
        <a:p>
          <a:endParaRPr lang="en-US"/>
        </a:p>
      </dgm:t>
    </dgm:pt>
    <dgm:pt modelId="{63B070B3-71E6-B94E-92DA-591CD47716B2}" type="sibTrans" cxnId="{7ADBB9F8-8CE5-0747-BBEF-D1EBF3657C86}">
      <dgm:prSet/>
      <dgm:spPr/>
      <dgm:t>
        <a:bodyPr/>
        <a:lstStyle/>
        <a:p>
          <a:endParaRPr lang="en-US"/>
        </a:p>
      </dgm:t>
    </dgm:pt>
    <dgm:pt modelId="{EA7268F4-62A4-5F46-9A97-FD80C40E4C9D}">
      <dgm:prSet phldrT="[Text]"/>
      <dgm:spPr/>
      <dgm:t>
        <a:bodyPr/>
        <a:lstStyle/>
        <a:p>
          <a:r>
            <a:rPr lang="en-US" dirty="0" smtClean="0"/>
            <a:t>Racial/ethnic identity</a:t>
          </a:r>
          <a:endParaRPr lang="en-US" dirty="0"/>
        </a:p>
      </dgm:t>
    </dgm:pt>
    <dgm:pt modelId="{FEC4EE27-E9E2-374E-96F3-DF3748ED27F2}" type="parTrans" cxnId="{BF61B671-2145-E842-BB17-57187A39D427}">
      <dgm:prSet/>
      <dgm:spPr/>
      <dgm:t>
        <a:bodyPr/>
        <a:lstStyle/>
        <a:p>
          <a:endParaRPr lang="en-US"/>
        </a:p>
      </dgm:t>
    </dgm:pt>
    <dgm:pt modelId="{B28F8660-75D1-9843-BD75-ACB668347F0D}" type="sibTrans" cxnId="{BF61B671-2145-E842-BB17-57187A39D427}">
      <dgm:prSet/>
      <dgm:spPr/>
      <dgm:t>
        <a:bodyPr/>
        <a:lstStyle/>
        <a:p>
          <a:endParaRPr lang="en-US"/>
        </a:p>
      </dgm:t>
    </dgm:pt>
    <dgm:pt modelId="{6089DC2D-AD78-B641-A4EE-70A207C094E0}">
      <dgm:prSet phldrT="[Text]"/>
      <dgm:spPr/>
      <dgm:t>
        <a:bodyPr/>
        <a:lstStyle/>
        <a:p>
          <a:r>
            <a:rPr lang="en-US" dirty="0" smtClean="0"/>
            <a:t>Professional experiences</a:t>
          </a:r>
          <a:endParaRPr lang="en-US" dirty="0"/>
        </a:p>
      </dgm:t>
    </dgm:pt>
    <dgm:pt modelId="{B886CBF2-A1BD-EE44-94CD-BAFDDCE8EAA4}" type="parTrans" cxnId="{AA541D2D-FEAE-A247-AD32-005407068713}">
      <dgm:prSet/>
      <dgm:spPr/>
      <dgm:t>
        <a:bodyPr/>
        <a:lstStyle/>
        <a:p>
          <a:endParaRPr lang="en-US"/>
        </a:p>
      </dgm:t>
    </dgm:pt>
    <dgm:pt modelId="{B1A2EF62-9231-9C44-A575-D07310137477}" type="sibTrans" cxnId="{AA541D2D-FEAE-A247-AD32-005407068713}">
      <dgm:prSet/>
      <dgm:spPr/>
      <dgm:t>
        <a:bodyPr/>
        <a:lstStyle/>
        <a:p>
          <a:endParaRPr lang="en-US"/>
        </a:p>
      </dgm:t>
    </dgm:pt>
    <dgm:pt modelId="{1B4410BB-2651-7444-993A-2AC53C400225}" type="pres">
      <dgm:prSet presAssocID="{2C98C4CF-BA20-9A4E-987A-B0DACF3E964D}" presName="cycle" presStyleCnt="0">
        <dgm:presLayoutVars>
          <dgm:chMax val="1"/>
          <dgm:dir/>
          <dgm:animLvl val="ctr"/>
          <dgm:resizeHandles val="exact"/>
        </dgm:presLayoutVars>
      </dgm:prSet>
      <dgm:spPr/>
      <dgm:t>
        <a:bodyPr/>
        <a:lstStyle/>
        <a:p>
          <a:endParaRPr lang="en-US"/>
        </a:p>
      </dgm:t>
    </dgm:pt>
    <dgm:pt modelId="{49A1F12A-F9D3-0142-A083-7D36B16A3066}" type="pres">
      <dgm:prSet presAssocID="{38FCE71B-2CF8-E64C-97C0-59271FFF7109}" presName="centerShape" presStyleLbl="node0" presStyleIdx="0" presStyleCnt="1"/>
      <dgm:spPr/>
      <dgm:t>
        <a:bodyPr/>
        <a:lstStyle/>
        <a:p>
          <a:endParaRPr lang="en-US"/>
        </a:p>
      </dgm:t>
    </dgm:pt>
    <dgm:pt modelId="{C42BF402-58C6-044E-BB72-FD4B1A9B9705}" type="pres">
      <dgm:prSet presAssocID="{5FE54E82-F9C7-AC48-B002-ECDA3C8D3D73}" presName="parTrans" presStyleLbl="bgSibTrans2D1" presStyleIdx="0" presStyleCnt="3"/>
      <dgm:spPr/>
      <dgm:t>
        <a:bodyPr/>
        <a:lstStyle/>
        <a:p>
          <a:endParaRPr lang="en-US"/>
        </a:p>
      </dgm:t>
    </dgm:pt>
    <dgm:pt modelId="{596199D2-7B71-7F43-B3DF-968A4D789FD5}" type="pres">
      <dgm:prSet presAssocID="{1AEAB921-694C-9447-A8FA-19C91B27DB41}" presName="node" presStyleLbl="node1" presStyleIdx="0" presStyleCnt="3">
        <dgm:presLayoutVars>
          <dgm:bulletEnabled val="1"/>
        </dgm:presLayoutVars>
      </dgm:prSet>
      <dgm:spPr/>
      <dgm:t>
        <a:bodyPr/>
        <a:lstStyle/>
        <a:p>
          <a:endParaRPr lang="en-US"/>
        </a:p>
      </dgm:t>
    </dgm:pt>
    <dgm:pt modelId="{B64658B7-BF16-674E-8DF4-2B7632FF6AB4}" type="pres">
      <dgm:prSet presAssocID="{FEC4EE27-E9E2-374E-96F3-DF3748ED27F2}" presName="parTrans" presStyleLbl="bgSibTrans2D1" presStyleIdx="1" presStyleCnt="3"/>
      <dgm:spPr/>
      <dgm:t>
        <a:bodyPr/>
        <a:lstStyle/>
        <a:p>
          <a:endParaRPr lang="en-US"/>
        </a:p>
      </dgm:t>
    </dgm:pt>
    <dgm:pt modelId="{4035C3EB-3AD1-C747-9392-ECB5793C8B64}" type="pres">
      <dgm:prSet presAssocID="{EA7268F4-62A4-5F46-9A97-FD80C40E4C9D}" presName="node" presStyleLbl="node1" presStyleIdx="1" presStyleCnt="3">
        <dgm:presLayoutVars>
          <dgm:bulletEnabled val="1"/>
        </dgm:presLayoutVars>
      </dgm:prSet>
      <dgm:spPr/>
      <dgm:t>
        <a:bodyPr/>
        <a:lstStyle/>
        <a:p>
          <a:endParaRPr lang="en-US"/>
        </a:p>
      </dgm:t>
    </dgm:pt>
    <dgm:pt modelId="{61100663-A201-D649-B603-8EBAA71271E1}" type="pres">
      <dgm:prSet presAssocID="{B886CBF2-A1BD-EE44-94CD-BAFDDCE8EAA4}" presName="parTrans" presStyleLbl="bgSibTrans2D1" presStyleIdx="2" presStyleCnt="3"/>
      <dgm:spPr/>
      <dgm:t>
        <a:bodyPr/>
        <a:lstStyle/>
        <a:p>
          <a:endParaRPr lang="en-US"/>
        </a:p>
      </dgm:t>
    </dgm:pt>
    <dgm:pt modelId="{79E9B2C4-2F4A-D141-BB06-C525C8B2E746}" type="pres">
      <dgm:prSet presAssocID="{6089DC2D-AD78-B641-A4EE-70A207C094E0}" presName="node" presStyleLbl="node1" presStyleIdx="2" presStyleCnt="3">
        <dgm:presLayoutVars>
          <dgm:bulletEnabled val="1"/>
        </dgm:presLayoutVars>
      </dgm:prSet>
      <dgm:spPr/>
      <dgm:t>
        <a:bodyPr/>
        <a:lstStyle/>
        <a:p>
          <a:endParaRPr lang="en-US"/>
        </a:p>
      </dgm:t>
    </dgm:pt>
  </dgm:ptLst>
  <dgm:cxnLst>
    <dgm:cxn modelId="{0EFEDF3B-8EA6-884A-83B1-9035C99A5122}" type="presOf" srcId="{B886CBF2-A1BD-EE44-94CD-BAFDDCE8EAA4}" destId="{61100663-A201-D649-B603-8EBAA71271E1}" srcOrd="0" destOrd="0" presId="urn:microsoft.com/office/officeart/2005/8/layout/radial4"/>
    <dgm:cxn modelId="{5132F629-40CB-0243-9A61-C561CE489337}" type="presOf" srcId="{38FCE71B-2CF8-E64C-97C0-59271FFF7109}" destId="{49A1F12A-F9D3-0142-A083-7D36B16A3066}" srcOrd="0" destOrd="0" presId="urn:microsoft.com/office/officeart/2005/8/layout/radial4"/>
    <dgm:cxn modelId="{F3999C6E-AEA4-4444-A419-8E4866ECC060}" type="presOf" srcId="{FEC4EE27-E9E2-374E-96F3-DF3748ED27F2}" destId="{B64658B7-BF16-674E-8DF4-2B7632FF6AB4}" srcOrd="0" destOrd="0" presId="urn:microsoft.com/office/officeart/2005/8/layout/radial4"/>
    <dgm:cxn modelId="{D660BE02-7BCA-DD4E-99C3-3914A99962E2}" type="presOf" srcId="{6089DC2D-AD78-B641-A4EE-70A207C094E0}" destId="{79E9B2C4-2F4A-D141-BB06-C525C8B2E746}" srcOrd="0" destOrd="0" presId="urn:microsoft.com/office/officeart/2005/8/layout/radial4"/>
    <dgm:cxn modelId="{4B31C7B0-0838-804D-A136-46CEEB370C9C}" type="presOf" srcId="{5FE54E82-F9C7-AC48-B002-ECDA3C8D3D73}" destId="{C42BF402-58C6-044E-BB72-FD4B1A9B9705}" srcOrd="0" destOrd="0" presId="urn:microsoft.com/office/officeart/2005/8/layout/radial4"/>
    <dgm:cxn modelId="{BF61B671-2145-E842-BB17-57187A39D427}" srcId="{38FCE71B-2CF8-E64C-97C0-59271FFF7109}" destId="{EA7268F4-62A4-5F46-9A97-FD80C40E4C9D}" srcOrd="1" destOrd="0" parTransId="{FEC4EE27-E9E2-374E-96F3-DF3748ED27F2}" sibTransId="{B28F8660-75D1-9843-BD75-ACB668347F0D}"/>
    <dgm:cxn modelId="{8EA8FA30-16BB-6745-92E3-7D3E694DD373}" type="presOf" srcId="{1AEAB921-694C-9447-A8FA-19C91B27DB41}" destId="{596199D2-7B71-7F43-B3DF-968A4D789FD5}" srcOrd="0" destOrd="0" presId="urn:microsoft.com/office/officeart/2005/8/layout/radial4"/>
    <dgm:cxn modelId="{87EC4D6A-5919-AF40-8A7B-0B8DCA811EE0}" type="presOf" srcId="{2C98C4CF-BA20-9A4E-987A-B0DACF3E964D}" destId="{1B4410BB-2651-7444-993A-2AC53C400225}" srcOrd="0" destOrd="0" presId="urn:microsoft.com/office/officeart/2005/8/layout/radial4"/>
    <dgm:cxn modelId="{FFE81876-63EF-4C4E-99C6-2677B3440009}" srcId="{2C98C4CF-BA20-9A4E-987A-B0DACF3E964D}" destId="{38FCE71B-2CF8-E64C-97C0-59271FFF7109}" srcOrd="0" destOrd="0" parTransId="{A6DA18F4-C5BF-D040-A3C8-241899946BE7}" sibTransId="{00DB9817-ACEA-4A4A-8084-B8568140B360}"/>
    <dgm:cxn modelId="{7ADBB9F8-8CE5-0747-BBEF-D1EBF3657C86}" srcId="{38FCE71B-2CF8-E64C-97C0-59271FFF7109}" destId="{1AEAB921-694C-9447-A8FA-19C91B27DB41}" srcOrd="0" destOrd="0" parTransId="{5FE54E82-F9C7-AC48-B002-ECDA3C8D3D73}" sibTransId="{63B070B3-71E6-B94E-92DA-591CD47716B2}"/>
    <dgm:cxn modelId="{AA541D2D-FEAE-A247-AD32-005407068713}" srcId="{38FCE71B-2CF8-E64C-97C0-59271FFF7109}" destId="{6089DC2D-AD78-B641-A4EE-70A207C094E0}" srcOrd="2" destOrd="0" parTransId="{B886CBF2-A1BD-EE44-94CD-BAFDDCE8EAA4}" sibTransId="{B1A2EF62-9231-9C44-A575-D07310137477}"/>
    <dgm:cxn modelId="{75E86881-6901-F542-A775-192BE8AF2225}" type="presOf" srcId="{EA7268F4-62A4-5F46-9A97-FD80C40E4C9D}" destId="{4035C3EB-3AD1-C747-9392-ECB5793C8B64}" srcOrd="0" destOrd="0" presId="urn:microsoft.com/office/officeart/2005/8/layout/radial4"/>
    <dgm:cxn modelId="{F9AC8C4D-BF37-F444-9585-AC45F01BBA45}" type="presParOf" srcId="{1B4410BB-2651-7444-993A-2AC53C400225}" destId="{49A1F12A-F9D3-0142-A083-7D36B16A3066}" srcOrd="0" destOrd="0" presId="urn:microsoft.com/office/officeart/2005/8/layout/radial4"/>
    <dgm:cxn modelId="{78F323FA-044C-0A42-8A92-28B654E80D24}" type="presParOf" srcId="{1B4410BB-2651-7444-993A-2AC53C400225}" destId="{C42BF402-58C6-044E-BB72-FD4B1A9B9705}" srcOrd="1" destOrd="0" presId="urn:microsoft.com/office/officeart/2005/8/layout/radial4"/>
    <dgm:cxn modelId="{A36888F4-D8DF-C348-9786-342DD68F2F8A}" type="presParOf" srcId="{1B4410BB-2651-7444-993A-2AC53C400225}" destId="{596199D2-7B71-7F43-B3DF-968A4D789FD5}" srcOrd="2" destOrd="0" presId="urn:microsoft.com/office/officeart/2005/8/layout/radial4"/>
    <dgm:cxn modelId="{103B4FC0-6412-E54B-97B1-AA3934903913}" type="presParOf" srcId="{1B4410BB-2651-7444-993A-2AC53C400225}" destId="{B64658B7-BF16-674E-8DF4-2B7632FF6AB4}" srcOrd="3" destOrd="0" presId="urn:microsoft.com/office/officeart/2005/8/layout/radial4"/>
    <dgm:cxn modelId="{E1EAF91F-D684-8D47-A22D-4D2DCDA3547A}" type="presParOf" srcId="{1B4410BB-2651-7444-993A-2AC53C400225}" destId="{4035C3EB-3AD1-C747-9392-ECB5793C8B64}" srcOrd="4" destOrd="0" presId="urn:microsoft.com/office/officeart/2005/8/layout/radial4"/>
    <dgm:cxn modelId="{6A81153E-DD04-5943-A9E8-C29D90299E34}" type="presParOf" srcId="{1B4410BB-2651-7444-993A-2AC53C400225}" destId="{61100663-A201-D649-B603-8EBAA71271E1}" srcOrd="5" destOrd="0" presId="urn:microsoft.com/office/officeart/2005/8/layout/radial4"/>
    <dgm:cxn modelId="{FF4D6FCB-4F7F-D645-BEE1-C868946456D7}" type="presParOf" srcId="{1B4410BB-2651-7444-993A-2AC53C400225}" destId="{79E9B2C4-2F4A-D141-BB06-C525C8B2E746}"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26008-5056-D749-A25E-34098179D925}">
      <dsp:nvSpPr>
        <dsp:cNvPr id="0" name=""/>
        <dsp:cNvSpPr/>
      </dsp:nvSpPr>
      <dsp:spPr>
        <a:xfrm>
          <a:off x="3143194" y="1603019"/>
          <a:ext cx="2858032" cy="2019171"/>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dirty="0" smtClean="0"/>
            <a:t>Person</a:t>
          </a:r>
          <a:endParaRPr lang="en-US" sz="4700" kern="1200" dirty="0"/>
        </a:p>
      </dsp:txBody>
      <dsp:txXfrm>
        <a:off x="3561743" y="1898720"/>
        <a:ext cx="2020934" cy="1427769"/>
      </dsp:txXfrm>
    </dsp:sp>
    <dsp:sp modelId="{2F6BD57C-4DD9-264B-BE1B-D978F0C32FF9}">
      <dsp:nvSpPr>
        <dsp:cNvPr id="0" name=""/>
        <dsp:cNvSpPr/>
      </dsp:nvSpPr>
      <dsp:spPr>
        <a:xfrm>
          <a:off x="3368864" y="133955"/>
          <a:ext cx="2406691" cy="1846689"/>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Home </a:t>
          </a:r>
          <a:endParaRPr lang="en-US" sz="2500" kern="1200" dirty="0"/>
        </a:p>
      </dsp:txBody>
      <dsp:txXfrm>
        <a:off x="3721316" y="404396"/>
        <a:ext cx="1701787" cy="1305807"/>
      </dsp:txXfrm>
    </dsp:sp>
    <dsp:sp modelId="{72B3C01F-1F22-3843-B615-CC539AEB3B49}">
      <dsp:nvSpPr>
        <dsp:cNvPr id="0" name=""/>
        <dsp:cNvSpPr/>
      </dsp:nvSpPr>
      <dsp:spPr>
        <a:xfrm>
          <a:off x="5530280" y="1781740"/>
          <a:ext cx="2663171" cy="1600512"/>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Community</a:t>
          </a:r>
          <a:endParaRPr lang="en-US" sz="2500" kern="1200" dirty="0"/>
        </a:p>
      </dsp:txBody>
      <dsp:txXfrm>
        <a:off x="5920292" y="2016130"/>
        <a:ext cx="1883147" cy="1131732"/>
      </dsp:txXfrm>
    </dsp:sp>
    <dsp:sp modelId="{1510BFF2-7650-8B4D-B5C0-B6935F8D7DEC}">
      <dsp:nvSpPr>
        <dsp:cNvPr id="0" name=""/>
        <dsp:cNvSpPr/>
      </dsp:nvSpPr>
      <dsp:spPr>
        <a:xfrm>
          <a:off x="3242325" y="3623198"/>
          <a:ext cx="2659770" cy="1701286"/>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School </a:t>
          </a:r>
          <a:endParaRPr lang="en-US" sz="2500" kern="1200" dirty="0"/>
        </a:p>
      </dsp:txBody>
      <dsp:txXfrm>
        <a:off x="3631839" y="3872346"/>
        <a:ext cx="1880742" cy="1202990"/>
      </dsp:txXfrm>
    </dsp:sp>
    <dsp:sp modelId="{7A18626A-496B-794C-B417-CED3B468FF9F}">
      <dsp:nvSpPr>
        <dsp:cNvPr id="0" name=""/>
        <dsp:cNvSpPr/>
      </dsp:nvSpPr>
      <dsp:spPr>
        <a:xfrm>
          <a:off x="858751" y="1796243"/>
          <a:ext cx="2664014" cy="1632722"/>
        </a:xfrm>
        <a:prstGeom prst="ellipse">
          <a:avLst/>
        </a:prstGeom>
        <a:solidFill>
          <a:schemeClr val="accent1">
            <a:alpha val="50000"/>
            <a:hueOff val="0"/>
            <a:satOff val="0"/>
            <a:lumOff val="0"/>
            <a:alphaOff val="0"/>
          </a:schemeClr>
        </a:soli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Social Gatherings </a:t>
          </a:r>
          <a:endParaRPr lang="en-US" sz="2500" kern="1200" dirty="0"/>
        </a:p>
      </dsp:txBody>
      <dsp:txXfrm>
        <a:off x="1248887" y="2035350"/>
        <a:ext cx="1883742" cy="11545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1F12A-F9D3-0142-A083-7D36B16A3066}">
      <dsp:nvSpPr>
        <dsp:cNvPr id="0" name=""/>
        <dsp:cNvSpPr/>
      </dsp:nvSpPr>
      <dsp:spPr>
        <a:xfrm>
          <a:off x="3069246" y="2793462"/>
          <a:ext cx="2270401" cy="2270401"/>
        </a:xfrm>
        <a:prstGeom prst="ellipse">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Identity development of the African American teacher</a:t>
          </a:r>
          <a:endParaRPr lang="en-US" sz="1800" kern="1200" dirty="0"/>
        </a:p>
      </dsp:txBody>
      <dsp:txXfrm>
        <a:off x="3401739" y="3125955"/>
        <a:ext cx="1605415" cy="1605415"/>
      </dsp:txXfrm>
    </dsp:sp>
    <dsp:sp modelId="{C42BF402-58C6-044E-BB72-FD4B1A9B9705}">
      <dsp:nvSpPr>
        <dsp:cNvPr id="0" name=""/>
        <dsp:cNvSpPr/>
      </dsp:nvSpPr>
      <dsp:spPr>
        <a:xfrm rot="12900000">
          <a:off x="1528264" y="2369929"/>
          <a:ext cx="1824265" cy="647064"/>
        </a:xfrm>
        <a:prstGeom prst="leftArrow">
          <a:avLst>
            <a:gd name="adj1" fmla="val 60000"/>
            <a:gd name="adj2" fmla="val 50000"/>
          </a:avLst>
        </a:prstGeom>
        <a:solidFill>
          <a:schemeClr val="accent1">
            <a:tint val="60000"/>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sp>
    <dsp:sp modelId="{596199D2-7B71-7F43-B3DF-968A4D789FD5}">
      <dsp:nvSpPr>
        <dsp:cNvPr id="0" name=""/>
        <dsp:cNvSpPr/>
      </dsp:nvSpPr>
      <dsp:spPr>
        <a:xfrm>
          <a:off x="614780" y="1307531"/>
          <a:ext cx="2156881" cy="1725505"/>
        </a:xfrm>
        <a:prstGeom prst="roundRect">
          <a:avLst>
            <a:gd name="adj" fmla="val 10000"/>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Personal biographies</a:t>
          </a:r>
          <a:endParaRPr lang="en-US" sz="2600" kern="1200" dirty="0"/>
        </a:p>
      </dsp:txBody>
      <dsp:txXfrm>
        <a:off x="665318" y="1358069"/>
        <a:ext cx="2055805" cy="1624429"/>
      </dsp:txXfrm>
    </dsp:sp>
    <dsp:sp modelId="{B64658B7-BF16-674E-8DF4-2B7632FF6AB4}">
      <dsp:nvSpPr>
        <dsp:cNvPr id="0" name=""/>
        <dsp:cNvSpPr/>
      </dsp:nvSpPr>
      <dsp:spPr>
        <a:xfrm rot="16200000">
          <a:off x="3292314" y="1451623"/>
          <a:ext cx="1824265" cy="647064"/>
        </a:xfrm>
        <a:prstGeom prst="leftArrow">
          <a:avLst>
            <a:gd name="adj1" fmla="val 60000"/>
            <a:gd name="adj2" fmla="val 50000"/>
          </a:avLst>
        </a:prstGeom>
        <a:solidFill>
          <a:schemeClr val="accent1">
            <a:tint val="60000"/>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sp>
    <dsp:sp modelId="{4035C3EB-3AD1-C747-9392-ECB5793C8B64}">
      <dsp:nvSpPr>
        <dsp:cNvPr id="0" name=""/>
        <dsp:cNvSpPr/>
      </dsp:nvSpPr>
      <dsp:spPr>
        <a:xfrm>
          <a:off x="3126006" y="270"/>
          <a:ext cx="2156881" cy="1725505"/>
        </a:xfrm>
        <a:prstGeom prst="roundRect">
          <a:avLst>
            <a:gd name="adj" fmla="val 10000"/>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Racial/ethnic identity</a:t>
          </a:r>
          <a:endParaRPr lang="en-US" sz="2600" kern="1200" dirty="0"/>
        </a:p>
      </dsp:txBody>
      <dsp:txXfrm>
        <a:off x="3176544" y="50808"/>
        <a:ext cx="2055805" cy="1624429"/>
      </dsp:txXfrm>
    </dsp:sp>
    <dsp:sp modelId="{61100663-A201-D649-B603-8EBAA71271E1}">
      <dsp:nvSpPr>
        <dsp:cNvPr id="0" name=""/>
        <dsp:cNvSpPr/>
      </dsp:nvSpPr>
      <dsp:spPr>
        <a:xfrm rot="19500000">
          <a:off x="5056364" y="2369929"/>
          <a:ext cx="1824265" cy="647064"/>
        </a:xfrm>
        <a:prstGeom prst="leftArrow">
          <a:avLst>
            <a:gd name="adj1" fmla="val 60000"/>
            <a:gd name="adj2" fmla="val 50000"/>
          </a:avLst>
        </a:prstGeom>
        <a:solidFill>
          <a:schemeClr val="accent1">
            <a:tint val="60000"/>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sp>
    <dsp:sp modelId="{79E9B2C4-2F4A-D141-BB06-C525C8B2E746}">
      <dsp:nvSpPr>
        <dsp:cNvPr id="0" name=""/>
        <dsp:cNvSpPr/>
      </dsp:nvSpPr>
      <dsp:spPr>
        <a:xfrm>
          <a:off x="5637231" y="1307531"/>
          <a:ext cx="2156881" cy="1725505"/>
        </a:xfrm>
        <a:prstGeom prst="roundRect">
          <a:avLst>
            <a:gd name="adj" fmla="val 10000"/>
          </a:avLst>
        </a:prstGeom>
        <a:solidFill>
          <a:schemeClr val="accent1">
            <a:hueOff val="0"/>
            <a:satOff val="0"/>
            <a:lumOff val="0"/>
            <a:alphaOff val="0"/>
          </a:schemeClr>
        </a:solidFill>
        <a:ln>
          <a:noFill/>
        </a:ln>
        <a:effectLst/>
        <a:scene3d>
          <a:camera prst="obliqueTopRight"/>
          <a:lightRig rig="threePt" dir="tl"/>
        </a:scene3d>
        <a:sp3d>
          <a:bevelT w="25400" h="25400"/>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Professional experiences</a:t>
          </a:r>
          <a:endParaRPr lang="en-US" sz="2600" kern="1200" dirty="0"/>
        </a:p>
      </dsp:txBody>
      <dsp:txXfrm>
        <a:off x="5687769" y="1358069"/>
        <a:ext cx="2055805" cy="1624429"/>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944FE-FC44-B64F-94E0-868C94FDA96D}" type="datetimeFigureOut">
              <a:rPr lang="en-US" smtClean="0"/>
              <a:t>10/16/17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A9AE01-1018-F448-89CB-BB535E6A148E}" type="slidenum">
              <a:rPr lang="en-US" smtClean="0"/>
              <a:t>‹#›</a:t>
            </a:fld>
            <a:endParaRPr lang="en-US"/>
          </a:p>
        </p:txBody>
      </p:sp>
    </p:spTree>
    <p:extLst>
      <p:ext uri="{BB962C8B-B14F-4D97-AF65-F5344CB8AC3E}">
        <p14:creationId xmlns:p14="http://schemas.microsoft.com/office/powerpoint/2010/main" val="260756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9138A5-DA39-A94E-82AD-979732CD40D7}" type="datetimeFigureOut">
              <a:rPr lang="en-US" smtClean="0"/>
              <a:t>10/16/17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F4AAA-8D96-9C49-B48A-7B97900EB291}" type="slidenum">
              <a:rPr lang="en-US" smtClean="0"/>
              <a:t>‹#›</a:t>
            </a:fld>
            <a:endParaRPr lang="en-US"/>
          </a:p>
        </p:txBody>
      </p:sp>
    </p:spTree>
    <p:extLst>
      <p:ext uri="{BB962C8B-B14F-4D97-AF65-F5344CB8AC3E}">
        <p14:creationId xmlns:p14="http://schemas.microsoft.com/office/powerpoint/2010/main" val="6500405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2</a:t>
            </a:fld>
            <a:endParaRPr lang="en-US"/>
          </a:p>
        </p:txBody>
      </p:sp>
    </p:spTree>
    <p:extLst>
      <p:ext uri="{BB962C8B-B14F-4D97-AF65-F5344CB8AC3E}">
        <p14:creationId xmlns:p14="http://schemas.microsoft.com/office/powerpoint/2010/main" val="4275178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Shape 5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9" name="Shape 5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550" name="Shape 550"/>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96063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solidFill>
                <a:srgbClr val="FF0000"/>
              </a:solidFill>
            </a:endParaRPr>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30398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32588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54296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19150" lvl="2" indent="0">
              <a:buFont typeface="+mj-lt"/>
              <a:buNone/>
            </a:pP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96328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25907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2845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6" name="Shape 5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557" name="Shape 557"/>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553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3</a:t>
            </a:fld>
            <a:endParaRPr lang="en-US"/>
          </a:p>
        </p:txBody>
      </p:sp>
    </p:spTree>
    <p:extLst>
      <p:ext uri="{BB962C8B-B14F-4D97-AF65-F5344CB8AC3E}">
        <p14:creationId xmlns:p14="http://schemas.microsoft.com/office/powerpoint/2010/main" val="594697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9941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98604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144106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254583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45632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814316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04970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Stretch</a:t>
            </a:r>
            <a:r>
              <a:rPr lang="en-US" baseline="0" dirty="0" smtClean="0"/>
              <a:t> Discuss the work of Martin </a:t>
            </a:r>
            <a:r>
              <a:rPr lang="en-US" baseline="0" dirty="0" err="1" smtClean="0"/>
              <a:t>Haberman</a:t>
            </a:r>
            <a:r>
              <a:rPr lang="en-US" baseline="0" dirty="0" smtClean="0"/>
              <a:t> (require students to immerse themselves in the community-take a walk through neighborhood; research community history; visit main location-then reflect about the experience)</a:t>
            </a:r>
          </a:p>
          <a:p>
            <a:r>
              <a:rPr lang="en-US" baseline="0" dirty="0" smtClean="0"/>
              <a:t>Supervisory question/dialogue-always ask why was a decision made for instructional method? Who did that choice benefit?</a:t>
            </a:r>
          </a:p>
          <a:p>
            <a:endParaRPr lang="en-US" dirty="0" smtClean="0"/>
          </a:p>
        </p:txBody>
      </p:sp>
      <p:sp>
        <p:nvSpPr>
          <p:cNvPr id="4" name="Slide Number Placeholder 3"/>
          <p:cNvSpPr>
            <a:spLocks noGrp="1"/>
          </p:cNvSpPr>
          <p:nvPr>
            <p:ph type="sldNum" sz="quarter" idx="10"/>
          </p:nvPr>
        </p:nvSpPr>
        <p:spPr/>
        <p:txBody>
          <a:bodyPr/>
          <a:lstStyle/>
          <a:p>
            <a:fld id="{C05F4AAA-8D96-9C49-B48A-7B97900EB291}" type="slidenum">
              <a:rPr lang="en-US" smtClean="0"/>
              <a:t>31</a:t>
            </a:fld>
            <a:endParaRPr lang="en-US"/>
          </a:p>
        </p:txBody>
      </p:sp>
    </p:spTree>
    <p:extLst>
      <p:ext uri="{BB962C8B-B14F-4D97-AF65-F5344CB8AC3E}">
        <p14:creationId xmlns:p14="http://schemas.microsoft.com/office/powerpoint/2010/main" val="394153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4</a:t>
            </a:fld>
            <a:endParaRPr lang="en-US"/>
          </a:p>
        </p:txBody>
      </p:sp>
    </p:spTree>
    <p:extLst>
      <p:ext uri="{BB962C8B-B14F-4D97-AF65-F5344CB8AC3E}">
        <p14:creationId xmlns:p14="http://schemas.microsoft.com/office/powerpoint/2010/main" val="1218303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Shape 3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
        <p:nvSpPr>
          <p:cNvPr id="368" name="Shape 3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6</a:t>
            </a:fld>
            <a:endParaRPr lang="en-US"/>
          </a:p>
        </p:txBody>
      </p:sp>
    </p:spTree>
    <p:extLst>
      <p:ext uri="{BB962C8B-B14F-4D97-AF65-F5344CB8AC3E}">
        <p14:creationId xmlns:p14="http://schemas.microsoft.com/office/powerpoint/2010/main" val="1388658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05F4AAA-8D96-9C49-B48A-7B97900EB291}" type="slidenum">
              <a:rPr lang="en-US" smtClean="0"/>
              <a:t>7</a:t>
            </a:fld>
            <a:endParaRPr lang="en-US"/>
          </a:p>
        </p:txBody>
      </p:sp>
    </p:spTree>
    <p:extLst>
      <p:ext uri="{BB962C8B-B14F-4D97-AF65-F5344CB8AC3E}">
        <p14:creationId xmlns:p14="http://schemas.microsoft.com/office/powerpoint/2010/main" val="2479048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8</a:t>
            </a:fld>
            <a:endParaRPr lang="en-US"/>
          </a:p>
        </p:txBody>
      </p:sp>
    </p:spTree>
    <p:extLst>
      <p:ext uri="{BB962C8B-B14F-4D97-AF65-F5344CB8AC3E}">
        <p14:creationId xmlns:p14="http://schemas.microsoft.com/office/powerpoint/2010/main" val="1032120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5F4AAA-8D96-9C49-B48A-7B97900EB291}" type="slidenum">
              <a:rPr lang="en-US" smtClean="0"/>
              <a:t>9</a:t>
            </a:fld>
            <a:endParaRPr lang="en-US"/>
          </a:p>
        </p:txBody>
      </p:sp>
    </p:spTree>
    <p:extLst>
      <p:ext uri="{BB962C8B-B14F-4D97-AF65-F5344CB8AC3E}">
        <p14:creationId xmlns:p14="http://schemas.microsoft.com/office/powerpoint/2010/main" val="33839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91224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10/16/17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10/16/17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10/16/17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10/16/17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10/16/17</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40793"/>
            <a:ext cx="8915400" cy="2293761"/>
          </a:xfrm>
        </p:spPr>
        <p:txBody>
          <a:bodyPr>
            <a:normAutofit/>
          </a:bodyPr>
          <a:lstStyle/>
          <a:p>
            <a:r>
              <a:rPr lang="en-US" dirty="0" smtClean="0"/>
              <a:t>This is why I teach! </a:t>
            </a:r>
            <a:endParaRPr lang="en-US" dirty="0"/>
          </a:p>
        </p:txBody>
      </p:sp>
      <p:sp>
        <p:nvSpPr>
          <p:cNvPr id="3" name="Subtitle 2"/>
          <p:cNvSpPr>
            <a:spLocks noGrp="1"/>
          </p:cNvSpPr>
          <p:nvPr>
            <p:ph type="subTitle" idx="1"/>
          </p:nvPr>
        </p:nvSpPr>
        <p:spPr/>
        <p:txBody>
          <a:bodyPr/>
          <a:lstStyle/>
          <a:p>
            <a:r>
              <a:rPr lang="en-US" dirty="0"/>
              <a:t>An investigation into the on-going identity development of African American educators teaching in urban </a:t>
            </a:r>
            <a:r>
              <a:rPr lang="en-US" dirty="0" smtClean="0"/>
              <a:t>settings</a:t>
            </a:r>
          </a:p>
          <a:p>
            <a:endParaRPr lang="en-US" dirty="0"/>
          </a:p>
          <a:p>
            <a:r>
              <a:rPr lang="en-US" dirty="0" smtClean="0"/>
              <a:t>Erica Glover, Ph.D., Gina Eaton, </a:t>
            </a:r>
            <a:r>
              <a:rPr lang="en-US" dirty="0" smtClean="0"/>
              <a:t>M.Ed.</a:t>
            </a:r>
            <a:r>
              <a:rPr lang="en-US" dirty="0" smtClean="0"/>
              <a:t>, &amp; Kenneth Smith, </a:t>
            </a:r>
            <a:r>
              <a:rPr lang="en-US" dirty="0" smtClean="0"/>
              <a:t>M.Ed.</a:t>
            </a:r>
            <a:endParaRPr lang="en-US" dirty="0"/>
          </a:p>
        </p:txBody>
      </p:sp>
    </p:spTree>
    <p:extLst>
      <p:ext uri="{BB962C8B-B14F-4D97-AF65-F5344CB8AC3E}">
        <p14:creationId xmlns:p14="http://schemas.microsoft.com/office/powerpoint/2010/main" val="11300596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Study</a:t>
            </a:r>
            <a:endParaRPr lang="en-US" dirty="0"/>
          </a:p>
        </p:txBody>
      </p:sp>
      <p:sp>
        <p:nvSpPr>
          <p:cNvPr id="3" name="Text Placeholder 2"/>
          <p:cNvSpPr>
            <a:spLocks noGrp="1"/>
          </p:cNvSpPr>
          <p:nvPr>
            <p:ph type="body" idx="1"/>
          </p:nvPr>
        </p:nvSpPr>
        <p:spPr>
          <a:xfrm>
            <a:off x="333375" y="2038256"/>
            <a:ext cx="8391525" cy="4502244"/>
          </a:xfrm>
        </p:spPr>
        <p:txBody>
          <a:bodyPr>
            <a:normAutofit fontScale="92500" lnSpcReduction="10000"/>
          </a:bodyPr>
          <a:lstStyle/>
          <a:p>
            <a:pPr marL="0" lvl="1" indent="0">
              <a:lnSpc>
                <a:spcPct val="90000"/>
              </a:lnSpc>
              <a:spcBef>
                <a:spcPts val="0"/>
              </a:spcBef>
              <a:buClr>
                <a:schemeClr val="dk1"/>
              </a:buClr>
              <a:buNone/>
            </a:pPr>
            <a:endParaRPr lang="en-US" dirty="0" smtClean="0">
              <a:solidFill>
                <a:schemeClr val="dk1"/>
              </a:solidFill>
            </a:endParaRPr>
          </a:p>
          <a:p>
            <a:r>
              <a:rPr lang="en-US" dirty="0" smtClean="0"/>
              <a:t>Qualitative</a:t>
            </a:r>
          </a:p>
          <a:p>
            <a:r>
              <a:rPr lang="en-US" dirty="0" smtClean="0"/>
              <a:t>Narrative</a:t>
            </a:r>
          </a:p>
          <a:p>
            <a:r>
              <a:rPr lang="en-US" dirty="0" smtClean="0"/>
              <a:t>Participants</a:t>
            </a:r>
          </a:p>
          <a:p>
            <a:pPr lvl="1"/>
            <a:r>
              <a:rPr lang="en-US" dirty="0" smtClean="0"/>
              <a:t>3 different urban cities with similar demographics</a:t>
            </a:r>
          </a:p>
          <a:p>
            <a:pPr lvl="1"/>
            <a:r>
              <a:rPr lang="en-US" dirty="0"/>
              <a:t>Individual interviews</a:t>
            </a:r>
          </a:p>
          <a:p>
            <a:pPr lvl="2"/>
            <a:r>
              <a:rPr lang="en-US" dirty="0"/>
              <a:t>6 total, 5 women and 1 male</a:t>
            </a:r>
          </a:p>
          <a:p>
            <a:pPr lvl="1"/>
            <a:r>
              <a:rPr lang="en-US" dirty="0"/>
              <a:t>Focus Group</a:t>
            </a:r>
          </a:p>
          <a:p>
            <a:pPr lvl="2"/>
            <a:r>
              <a:rPr lang="en-US" dirty="0"/>
              <a:t>6 total, 4 men and 2 women</a:t>
            </a:r>
          </a:p>
          <a:p>
            <a:pPr lvl="1"/>
            <a:r>
              <a:rPr lang="en-US" dirty="0"/>
              <a:t>Criteria:</a:t>
            </a:r>
          </a:p>
          <a:p>
            <a:pPr lvl="2"/>
            <a:r>
              <a:rPr lang="en-US" dirty="0"/>
              <a:t>At least 5-20 years teaching experience</a:t>
            </a:r>
          </a:p>
          <a:p>
            <a:pPr lvl="2"/>
            <a:r>
              <a:rPr lang="en-US" dirty="0"/>
              <a:t>Middle/high school teacher</a:t>
            </a:r>
          </a:p>
          <a:p>
            <a:pPr lvl="1"/>
            <a:endParaRPr lang="en-US" dirty="0"/>
          </a:p>
        </p:txBody>
      </p:sp>
    </p:spTree>
    <p:extLst>
      <p:ext uri="{BB962C8B-B14F-4D97-AF65-F5344CB8AC3E}">
        <p14:creationId xmlns:p14="http://schemas.microsoft.com/office/powerpoint/2010/main" val="407593841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title"/>
          </p:nvPr>
        </p:nvSpPr>
        <p:spPr>
          <a:xfrm>
            <a:off x="0" y="1123855"/>
            <a:ext cx="8913900" cy="914400"/>
          </a:xfrm>
          <a:prstGeom prst="rect">
            <a:avLst/>
          </a:prstGeom>
        </p:spPr>
        <p:txBody>
          <a:bodyPr lIns="91425" tIns="91425" rIns="91425" bIns="91425" anchor="ctr" anchorCtr="0">
            <a:noAutofit/>
          </a:bodyPr>
          <a:lstStyle/>
          <a:p>
            <a:pPr lvl="0">
              <a:spcBef>
                <a:spcPts val="0"/>
              </a:spcBef>
              <a:buNone/>
            </a:pPr>
            <a:r>
              <a:rPr lang="en-US" dirty="0" smtClean="0"/>
              <a:t>Findings</a:t>
            </a:r>
            <a:endParaRPr dirty="0"/>
          </a:p>
        </p:txBody>
      </p:sp>
      <p:sp>
        <p:nvSpPr>
          <p:cNvPr id="553" name="Shape 553"/>
          <p:cNvSpPr txBox="1">
            <a:spLocks noGrp="1"/>
          </p:cNvSpPr>
          <p:nvPr>
            <p:ph type="body" idx="1"/>
          </p:nvPr>
        </p:nvSpPr>
        <p:spPr>
          <a:xfrm>
            <a:off x="1114424" y="2595561"/>
            <a:ext cx="7610400" cy="3670800"/>
          </a:xfrm>
          <a:prstGeom prst="rect">
            <a:avLst/>
          </a:prstGeom>
        </p:spPr>
        <p:txBody>
          <a:bodyPr lIns="91425" tIns="91425" rIns="91425" bIns="91425" anchor="t" anchorCtr="0">
            <a:noAutofit/>
          </a:bodyPr>
          <a:lstStyle/>
          <a:p>
            <a:pPr>
              <a:spcBef>
                <a:spcPts val="0"/>
              </a:spcBef>
              <a:buFont typeface="Arial"/>
              <a:buChar char="•"/>
            </a:pPr>
            <a:r>
              <a:rPr lang="en-US" dirty="0" smtClean="0"/>
              <a:t>Themes</a:t>
            </a:r>
          </a:p>
          <a:p>
            <a:pPr marL="127000" indent="0">
              <a:spcBef>
                <a:spcPts val="0"/>
              </a:spcBef>
              <a:buNone/>
            </a:pPr>
            <a:endParaRPr lang="en-US" dirty="0" smtClean="0"/>
          </a:p>
          <a:p>
            <a:pPr marL="800100" lvl="1" indent="-342900">
              <a:spcBef>
                <a:spcPts val="0"/>
              </a:spcBef>
              <a:buFont typeface="+mj-lt"/>
              <a:buAutoNum type="arabicPeriod"/>
            </a:pPr>
            <a:r>
              <a:rPr lang="en-US" dirty="0" smtClean="0"/>
              <a:t>Institutionalized racism interrupting a trajectory of success</a:t>
            </a:r>
          </a:p>
          <a:p>
            <a:pPr marL="800100" lvl="1" indent="-342900">
              <a:spcBef>
                <a:spcPts val="0"/>
              </a:spcBef>
              <a:buFont typeface="+mj-lt"/>
              <a:buAutoNum type="arabicPeriod"/>
            </a:pPr>
            <a:r>
              <a:rPr lang="en-US" dirty="0" smtClean="0"/>
              <a:t>The ongoing development of African American teacher identity</a:t>
            </a:r>
          </a:p>
          <a:p>
            <a:pPr marL="800100" lvl="1" indent="-342900">
              <a:spcBef>
                <a:spcPts val="0"/>
              </a:spcBef>
              <a:buFont typeface="+mj-lt"/>
              <a:buAutoNum type="arabicPeriod"/>
            </a:pPr>
            <a:r>
              <a:rPr lang="en-US" dirty="0" smtClean="0"/>
              <a:t>Disrupting institutionalized racism</a:t>
            </a:r>
          </a:p>
          <a:p>
            <a:pPr marL="127000" indent="0">
              <a:spcBef>
                <a:spcPts val="0"/>
              </a:spcBef>
              <a:buNone/>
            </a:pPr>
            <a:endParaRPr lang="en-US" dirty="0" smtClean="0"/>
          </a:p>
          <a:p>
            <a:pPr marL="127000" indent="0">
              <a:spcBef>
                <a:spcPts val="0"/>
              </a:spcBef>
              <a:buNone/>
            </a:pPr>
            <a:r>
              <a:rPr lang="en-US" dirty="0" smtClean="0"/>
              <a:t>Iterative experiences…</a:t>
            </a:r>
            <a:endParaRPr lang="en-US" dirty="0"/>
          </a:p>
          <a:p>
            <a:pPr marL="127000" indent="0">
              <a:spcBef>
                <a:spcPts val="0"/>
              </a:spcBef>
              <a:buNone/>
            </a:pPr>
            <a:endParaRPr lang="en-US" dirty="0" smtClean="0"/>
          </a:p>
          <a:p>
            <a:pPr marL="127000" indent="0">
              <a:spcBef>
                <a:spcPts val="0"/>
              </a:spcBef>
              <a:buNone/>
            </a:pPr>
            <a:endParaRPr lang="en-US" dirty="0"/>
          </a:p>
        </p:txBody>
      </p:sp>
    </p:spTree>
    <p:extLst>
      <p:ext uri="{BB962C8B-B14F-4D97-AF65-F5344CB8AC3E}">
        <p14:creationId xmlns:p14="http://schemas.microsoft.com/office/powerpoint/2010/main" val="3134472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54"/>
            <a:ext cx="8913813" cy="1076611"/>
          </a:xfrm>
        </p:spPr>
        <p:txBody>
          <a:bodyPr>
            <a:normAutofit fontScale="90000"/>
          </a:bodyPr>
          <a:lstStyle/>
          <a:p>
            <a:r>
              <a:rPr lang="en-US" dirty="0" smtClean="0"/>
              <a:t>Theme: Institutionalized Racism Interrupting a Trajectory of Success</a:t>
            </a:r>
            <a:endParaRPr lang="en-US" dirty="0"/>
          </a:p>
        </p:txBody>
      </p:sp>
      <p:sp>
        <p:nvSpPr>
          <p:cNvPr id="3" name="Text Placeholder 2"/>
          <p:cNvSpPr>
            <a:spLocks noGrp="1"/>
          </p:cNvSpPr>
          <p:nvPr>
            <p:ph type="body" idx="1"/>
          </p:nvPr>
        </p:nvSpPr>
        <p:spPr>
          <a:xfrm>
            <a:off x="753079" y="2200466"/>
            <a:ext cx="7971821" cy="4268021"/>
          </a:xfrm>
        </p:spPr>
        <p:txBody>
          <a:bodyPr>
            <a:normAutofit lnSpcReduction="10000"/>
          </a:bodyPr>
          <a:lstStyle/>
          <a:p>
            <a:pPr>
              <a:buFont typeface="Arial"/>
              <a:buChar char="•"/>
            </a:pPr>
            <a:r>
              <a:rPr lang="en-US" b="1" i="1" dirty="0" smtClean="0"/>
              <a:t>Defined: </a:t>
            </a:r>
          </a:p>
          <a:p>
            <a:pPr marL="127000" indent="0">
              <a:buNone/>
            </a:pPr>
            <a:r>
              <a:rPr lang="en-US" dirty="0" smtClean="0"/>
              <a:t>Experiences within divisive environments (educational institutions) </a:t>
            </a:r>
            <a:r>
              <a:rPr lang="en-US" b="1" i="1" u="sng" dirty="0" smtClean="0"/>
              <a:t>as adolescents </a:t>
            </a:r>
            <a:r>
              <a:rPr lang="en-US" dirty="0" smtClean="0"/>
              <a:t>and later as adults, where political efforts were developed to provide more equitable opportunities; however, interruptive encounters </a:t>
            </a:r>
            <a:r>
              <a:rPr lang="en-US" dirty="0"/>
              <a:t>occurred that actually compromise </a:t>
            </a:r>
            <a:r>
              <a:rPr lang="en-US" dirty="0" smtClean="0"/>
              <a:t>equity</a:t>
            </a:r>
          </a:p>
          <a:p>
            <a:pPr>
              <a:buFont typeface="Arial"/>
              <a:buChar char="•"/>
            </a:pPr>
            <a:r>
              <a:rPr lang="en-US" b="1" i="1" dirty="0" smtClean="0"/>
              <a:t>Encounters within urban context and…</a:t>
            </a:r>
          </a:p>
          <a:p>
            <a:pPr marL="584200" indent="-457200">
              <a:buFont typeface="+mj-lt"/>
              <a:buAutoNum type="arabicPeriod"/>
            </a:pPr>
            <a:r>
              <a:rPr lang="en-US" dirty="0" smtClean="0"/>
              <a:t>School Closure</a:t>
            </a:r>
          </a:p>
          <a:p>
            <a:pPr marL="584200" indent="-457200">
              <a:buFont typeface="+mj-lt"/>
              <a:buAutoNum type="arabicPeriod"/>
            </a:pPr>
            <a:r>
              <a:rPr lang="en-US" dirty="0" smtClean="0"/>
              <a:t>Cultural Differences</a:t>
            </a:r>
          </a:p>
          <a:p>
            <a:pPr marL="584200" indent="-457200">
              <a:buFont typeface="+mj-lt"/>
              <a:buAutoNum type="arabicPeriod"/>
            </a:pPr>
            <a:r>
              <a:rPr lang="en-US" dirty="0" smtClean="0"/>
              <a:t>Hidden Racism</a:t>
            </a:r>
          </a:p>
          <a:p>
            <a:pPr marL="584200" indent="-457200">
              <a:buFont typeface="+mj-lt"/>
              <a:buAutoNum type="arabicPeriod"/>
            </a:pPr>
            <a:endParaRPr lang="en-US" dirty="0"/>
          </a:p>
        </p:txBody>
      </p:sp>
    </p:spTree>
    <p:extLst>
      <p:ext uri="{BB962C8B-B14F-4D97-AF65-F5344CB8AC3E}">
        <p14:creationId xmlns:p14="http://schemas.microsoft.com/office/powerpoint/2010/main" val="13209392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54"/>
            <a:ext cx="8913813" cy="1087439"/>
          </a:xfrm>
        </p:spPr>
        <p:txBody>
          <a:bodyPr>
            <a:normAutofit fontScale="90000"/>
          </a:bodyPr>
          <a:lstStyle/>
          <a:p>
            <a:r>
              <a:rPr lang="en-US" dirty="0"/>
              <a:t>Theme: Institutionalized Racism Interrupting a Trajectory of Success</a:t>
            </a:r>
          </a:p>
        </p:txBody>
      </p:sp>
      <p:sp>
        <p:nvSpPr>
          <p:cNvPr id="3" name="Text Placeholder 2"/>
          <p:cNvSpPr>
            <a:spLocks noGrp="1"/>
          </p:cNvSpPr>
          <p:nvPr>
            <p:ph type="body" idx="1"/>
          </p:nvPr>
        </p:nvSpPr>
        <p:spPr/>
        <p:txBody>
          <a:bodyPr/>
          <a:lstStyle/>
          <a:p>
            <a:pPr marL="127000" indent="0">
              <a:buNone/>
            </a:pPr>
            <a:r>
              <a:rPr lang="en-US" b="1" dirty="0" smtClean="0"/>
              <a:t>School closure and cultural differences</a:t>
            </a:r>
          </a:p>
          <a:p>
            <a:pPr marL="127000" indent="0">
              <a:buNone/>
            </a:pPr>
            <a:r>
              <a:rPr lang="en-US" dirty="0" smtClean="0"/>
              <a:t>“You </a:t>
            </a:r>
            <a:r>
              <a:rPr lang="en-US" dirty="0"/>
              <a:t>were like forced to kind of ... you had to stick with your own because everybody was just having conflict.  Sometimes you didn't even understand the conflict, you didn’t even understand the dynamics of it so you just needed to stick with somebody so you weren't out there on your </a:t>
            </a:r>
            <a:r>
              <a:rPr lang="en-US" dirty="0" smtClean="0"/>
              <a:t>own, yeah</a:t>
            </a:r>
            <a:r>
              <a:rPr lang="en-US" dirty="0"/>
              <a:t>. This would have been 1981.  So a lot of fighting between—more fighting between blacks and blacks than the blacks and the whites</a:t>
            </a:r>
            <a:r>
              <a:rPr lang="en-US" dirty="0" smtClean="0"/>
              <a:t>.”</a:t>
            </a:r>
          </a:p>
          <a:p>
            <a:pPr marL="127000" indent="0">
              <a:buNone/>
            </a:pPr>
            <a:r>
              <a:rPr lang="en-US" dirty="0"/>
              <a:t>	</a:t>
            </a:r>
            <a:r>
              <a:rPr lang="en-US" dirty="0" smtClean="0"/>
              <a:t>				-Shelley</a:t>
            </a:r>
            <a:endParaRPr lang="en-US" dirty="0"/>
          </a:p>
        </p:txBody>
      </p:sp>
    </p:spTree>
    <p:extLst>
      <p:ext uri="{BB962C8B-B14F-4D97-AF65-F5344CB8AC3E}">
        <p14:creationId xmlns:p14="http://schemas.microsoft.com/office/powerpoint/2010/main" val="360515500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55"/>
            <a:ext cx="8913813" cy="1072498"/>
          </a:xfrm>
        </p:spPr>
        <p:txBody>
          <a:bodyPr>
            <a:normAutofit fontScale="90000"/>
          </a:bodyPr>
          <a:lstStyle/>
          <a:p>
            <a:r>
              <a:rPr lang="en-US" dirty="0"/>
              <a:t>Theme: Institutionalized Racism Interrupting a Trajectory of Success</a:t>
            </a:r>
          </a:p>
        </p:txBody>
      </p:sp>
      <p:sp>
        <p:nvSpPr>
          <p:cNvPr id="3" name="Text Placeholder 2"/>
          <p:cNvSpPr>
            <a:spLocks noGrp="1"/>
          </p:cNvSpPr>
          <p:nvPr>
            <p:ph type="body" idx="1"/>
          </p:nvPr>
        </p:nvSpPr>
        <p:spPr>
          <a:xfrm>
            <a:off x="1114424" y="2595560"/>
            <a:ext cx="7610476" cy="4083145"/>
          </a:xfrm>
        </p:spPr>
        <p:txBody>
          <a:bodyPr>
            <a:normAutofit lnSpcReduction="10000"/>
          </a:bodyPr>
          <a:lstStyle/>
          <a:p>
            <a:pPr marL="127000" indent="0">
              <a:buNone/>
            </a:pPr>
            <a:r>
              <a:rPr lang="en-US" dirty="0" smtClean="0"/>
              <a:t>Hidden racism</a:t>
            </a:r>
          </a:p>
          <a:p>
            <a:pPr marL="127000" indent="0">
              <a:buNone/>
            </a:pPr>
            <a:r>
              <a:rPr lang="en-US" dirty="0" smtClean="0"/>
              <a:t>“And </a:t>
            </a:r>
            <a:r>
              <a:rPr lang="en-US" dirty="0"/>
              <a:t>back then, African-Americans weren't in very many honors classes, and in order for you to be in an honors class, they wanted </a:t>
            </a:r>
            <a:r>
              <a:rPr lang="en-US" dirty="0" smtClean="0"/>
              <a:t>[me] </a:t>
            </a:r>
            <a:r>
              <a:rPr lang="en-US" dirty="0"/>
              <a:t>to jump through hoops. But see, my parents were educated, and I was required beforehand, I should have been in those classes, but they wanted to make it a big deal for you to even get in those classes—a lot of underlying racial tension. I mean it wasn't overt, but there were some issues, because you could count the number of African-Americans that were in the honors classes, maybe three or four in my grade level</a:t>
            </a:r>
            <a:r>
              <a:rPr lang="en-US" dirty="0" smtClean="0"/>
              <a:t>.”</a:t>
            </a:r>
          </a:p>
          <a:p>
            <a:pPr marL="127000" indent="0">
              <a:buNone/>
            </a:pPr>
            <a:r>
              <a:rPr lang="en-US" dirty="0" smtClean="0"/>
              <a:t>						-Karen</a:t>
            </a:r>
            <a:endParaRPr lang="en-US" dirty="0"/>
          </a:p>
        </p:txBody>
      </p:sp>
    </p:spTree>
    <p:extLst>
      <p:ext uri="{BB962C8B-B14F-4D97-AF65-F5344CB8AC3E}">
        <p14:creationId xmlns:p14="http://schemas.microsoft.com/office/powerpoint/2010/main" val="36403969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5075"/>
            <a:ext cx="8913813" cy="1057557"/>
          </a:xfrm>
        </p:spPr>
        <p:txBody>
          <a:bodyPr>
            <a:normAutofit fontScale="90000"/>
          </a:bodyPr>
          <a:lstStyle/>
          <a:p>
            <a:r>
              <a:rPr lang="en-US" dirty="0" smtClean="0"/>
              <a:t>Theme: The Ongoing Development of African American Teacher Identity </a:t>
            </a:r>
            <a:endParaRPr lang="en-US" dirty="0"/>
          </a:p>
        </p:txBody>
      </p:sp>
      <p:sp>
        <p:nvSpPr>
          <p:cNvPr id="3" name="Text Placeholder 2"/>
          <p:cNvSpPr>
            <a:spLocks noGrp="1"/>
          </p:cNvSpPr>
          <p:nvPr>
            <p:ph type="body" idx="1"/>
          </p:nvPr>
        </p:nvSpPr>
        <p:spPr>
          <a:xfrm>
            <a:off x="0" y="2038255"/>
            <a:ext cx="8724900" cy="4228072"/>
          </a:xfrm>
        </p:spPr>
        <p:txBody>
          <a:bodyPr>
            <a:normAutofit fontScale="92500" lnSpcReduction="20000"/>
          </a:bodyPr>
          <a:lstStyle/>
          <a:p>
            <a:pPr>
              <a:buFont typeface="Arial"/>
              <a:buChar char="•"/>
            </a:pPr>
            <a:r>
              <a:rPr lang="en-US" b="1" i="1" dirty="0"/>
              <a:t>Defined: </a:t>
            </a:r>
          </a:p>
          <a:p>
            <a:pPr marL="127000" indent="0">
              <a:buNone/>
            </a:pPr>
            <a:r>
              <a:rPr lang="en-US" dirty="0"/>
              <a:t>The influence of relationships on participants as adolescents, and how such relationships continue to influence participants’ beliefs and pedagogy</a:t>
            </a:r>
          </a:p>
          <a:p>
            <a:pPr marL="127000" indent="0">
              <a:buNone/>
            </a:pPr>
            <a:r>
              <a:rPr lang="en-US" b="1" i="1" dirty="0" smtClean="0"/>
              <a:t>Relationships as Adolescents</a:t>
            </a:r>
          </a:p>
          <a:p>
            <a:pPr marL="584200" indent="-457200">
              <a:buFont typeface="+mj-lt"/>
              <a:buAutoNum type="arabicPeriod"/>
            </a:pPr>
            <a:r>
              <a:rPr lang="en-US" dirty="0" smtClean="0"/>
              <a:t>Support from friends</a:t>
            </a:r>
          </a:p>
          <a:p>
            <a:pPr marL="584200" indent="-457200">
              <a:buFont typeface="+mj-lt"/>
              <a:buAutoNum type="arabicPeriod"/>
            </a:pPr>
            <a:r>
              <a:rPr lang="en-US" dirty="0" smtClean="0"/>
              <a:t>Absence of support from teachers</a:t>
            </a:r>
          </a:p>
          <a:p>
            <a:pPr marL="584200" indent="-457200">
              <a:buFont typeface="+mj-lt"/>
              <a:buAutoNum type="arabicPeriod"/>
            </a:pPr>
            <a:r>
              <a:rPr lang="en-US" dirty="0" smtClean="0"/>
              <a:t>Expectations </a:t>
            </a:r>
          </a:p>
          <a:p>
            <a:pPr marL="927100" lvl="1" indent="-457200">
              <a:buFont typeface="+mj-lt"/>
              <a:buAutoNum type="alphaLcPeriod"/>
            </a:pPr>
            <a:r>
              <a:rPr lang="en-US" dirty="0" smtClean="0"/>
              <a:t>Of others</a:t>
            </a:r>
          </a:p>
          <a:p>
            <a:pPr marL="927100" lvl="1" indent="-457200">
              <a:buFont typeface="+mj-lt"/>
              <a:buAutoNum type="alphaLcPeriod"/>
            </a:pPr>
            <a:r>
              <a:rPr lang="en-US" dirty="0" smtClean="0"/>
              <a:t>Of self</a:t>
            </a:r>
          </a:p>
          <a:p>
            <a:pPr marL="927100" lvl="1" indent="-457200">
              <a:buFont typeface="+mj-lt"/>
              <a:buAutoNum type="alphaLcPeriod"/>
            </a:pPr>
            <a:r>
              <a:rPr lang="en-US" dirty="0" smtClean="0"/>
              <a:t>Of parents</a:t>
            </a:r>
            <a:endParaRPr lang="en-US" dirty="0"/>
          </a:p>
        </p:txBody>
      </p:sp>
    </p:spTree>
    <p:extLst>
      <p:ext uri="{BB962C8B-B14F-4D97-AF65-F5344CB8AC3E}">
        <p14:creationId xmlns:p14="http://schemas.microsoft.com/office/powerpoint/2010/main" val="12331294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Theme: Disrupting Institutionalized Racism</a:t>
            </a:r>
            <a:endParaRPr lang="en-US" dirty="0"/>
          </a:p>
        </p:txBody>
      </p:sp>
      <p:sp>
        <p:nvSpPr>
          <p:cNvPr id="6" name="Text Placeholder 5"/>
          <p:cNvSpPr>
            <a:spLocks noGrp="1"/>
          </p:cNvSpPr>
          <p:nvPr>
            <p:ph type="body" idx="1"/>
          </p:nvPr>
        </p:nvSpPr>
        <p:spPr/>
        <p:txBody>
          <a:bodyPr/>
          <a:lstStyle/>
          <a:p>
            <a:pPr>
              <a:buFont typeface="Arial"/>
              <a:buChar char="•"/>
            </a:pPr>
            <a:r>
              <a:rPr lang="en-US" b="1" i="1" dirty="0"/>
              <a:t>Defined: </a:t>
            </a:r>
          </a:p>
          <a:p>
            <a:pPr>
              <a:buFont typeface="Arial"/>
              <a:buChar char="•"/>
            </a:pPr>
            <a:r>
              <a:rPr lang="en-US" dirty="0"/>
              <a:t>Experiences within divisive environments (educational institutions) as adolescents and later </a:t>
            </a:r>
            <a:r>
              <a:rPr lang="en-US" b="1" i="1" u="sng" dirty="0"/>
              <a:t>as adults</a:t>
            </a:r>
            <a:r>
              <a:rPr lang="en-US" dirty="0"/>
              <a:t>, where political efforts were developed to provide more equitable opportunities; however, interruptive encounters occur that actually compromise </a:t>
            </a:r>
            <a:r>
              <a:rPr lang="en-US" dirty="0" smtClean="0"/>
              <a:t>equity</a:t>
            </a:r>
          </a:p>
          <a:p>
            <a:pPr>
              <a:buFont typeface="Arial"/>
              <a:buChar char="•"/>
            </a:pPr>
            <a:r>
              <a:rPr lang="en-US" dirty="0" smtClean="0"/>
              <a:t>Support provided by participants to students to disrupt institutional racism</a:t>
            </a:r>
          </a:p>
          <a:p>
            <a:endParaRPr lang="en-US" dirty="0"/>
          </a:p>
        </p:txBody>
      </p:sp>
    </p:spTree>
    <p:extLst>
      <p:ext uri="{BB962C8B-B14F-4D97-AF65-F5344CB8AC3E}">
        <p14:creationId xmlns:p14="http://schemas.microsoft.com/office/powerpoint/2010/main" val="706049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552823"/>
            <a:ext cx="8913813" cy="2241177"/>
          </a:xfrm>
        </p:spPr>
        <p:txBody>
          <a:bodyPr>
            <a:normAutofit fontScale="90000"/>
          </a:bodyPr>
          <a:lstStyle/>
          <a:p>
            <a:r>
              <a:rPr lang="en-US" dirty="0" smtClean="0"/>
              <a:t>(As teachers) Disrupters—autobiographical experience informs current methods of supporting urban youth  </a:t>
            </a:r>
            <a:endParaRPr lang="en-US" dirty="0"/>
          </a:p>
        </p:txBody>
      </p:sp>
      <p:sp>
        <p:nvSpPr>
          <p:cNvPr id="4" name="Text Placeholder 3"/>
          <p:cNvSpPr>
            <a:spLocks noGrp="1"/>
          </p:cNvSpPr>
          <p:nvPr>
            <p:ph type="body" idx="1"/>
          </p:nvPr>
        </p:nvSpPr>
        <p:spPr>
          <a:xfrm>
            <a:off x="457754" y="2794000"/>
            <a:ext cx="8267146" cy="3866475"/>
          </a:xfrm>
        </p:spPr>
        <p:txBody>
          <a:bodyPr/>
          <a:lstStyle/>
          <a:p>
            <a:pPr marL="127000" indent="0">
              <a:buNone/>
            </a:pPr>
            <a:r>
              <a:rPr lang="en-US" b="1" i="1" dirty="0" smtClean="0"/>
              <a:t>Relationships as Professionals</a:t>
            </a:r>
          </a:p>
          <a:p>
            <a:pPr marL="127000" indent="0">
              <a:buNone/>
            </a:pPr>
            <a:r>
              <a:rPr lang="en-US" dirty="0" smtClean="0"/>
              <a:t>Disrupters (defined)</a:t>
            </a:r>
          </a:p>
          <a:p>
            <a:pPr lvl="1">
              <a:buFont typeface="Arial"/>
              <a:buChar char="•"/>
            </a:pPr>
            <a:r>
              <a:rPr lang="en-US" dirty="0" smtClean="0"/>
              <a:t>Interrupt </a:t>
            </a:r>
            <a:r>
              <a:rPr lang="en-US" dirty="0"/>
              <a:t>[</a:t>
            </a:r>
            <a:r>
              <a:rPr lang="en-US" dirty="0" smtClean="0"/>
              <a:t>disrupt] the interruptive inequitable encounters for students</a:t>
            </a:r>
            <a:endParaRPr lang="en-US" dirty="0"/>
          </a:p>
          <a:p>
            <a:pPr marL="755650" lvl="1" indent="-285750">
              <a:buFont typeface="Arial"/>
              <a:buChar char="•"/>
            </a:pPr>
            <a:r>
              <a:rPr lang="en-US" dirty="0"/>
              <a:t>A</a:t>
            </a:r>
            <a:r>
              <a:rPr lang="en-US" dirty="0" smtClean="0"/>
              <a:t>ble to wear various </a:t>
            </a:r>
            <a:r>
              <a:rPr lang="en-US" i="1" dirty="0" smtClean="0"/>
              <a:t>hats </a:t>
            </a:r>
            <a:r>
              <a:rPr lang="en-US" dirty="0" smtClean="0"/>
              <a:t>that fit the needs of students</a:t>
            </a:r>
          </a:p>
          <a:p>
            <a:pPr marL="469900" lvl="1" indent="0">
              <a:buNone/>
            </a:pPr>
            <a:endParaRPr lang="en-US" dirty="0" smtClean="0"/>
          </a:p>
          <a:p>
            <a:pPr marL="1162050" lvl="2" indent="-342900">
              <a:buFont typeface="+mj-lt"/>
              <a:buAutoNum type="alphaLcPeriod"/>
            </a:pPr>
            <a:r>
              <a:rPr lang="en-US" dirty="0" smtClean="0"/>
              <a:t>Hat </a:t>
            </a:r>
            <a:r>
              <a:rPr lang="en-US" dirty="0"/>
              <a:t>Game—Ability of participants to use different experiences as strategies to support students</a:t>
            </a:r>
          </a:p>
          <a:p>
            <a:pPr marL="1555750" lvl="3" indent="-400050">
              <a:buFont typeface="+mj-lt"/>
              <a:buAutoNum type="romanLcPeriod"/>
            </a:pPr>
            <a:r>
              <a:rPr lang="en-US" dirty="0"/>
              <a:t>Community Hat</a:t>
            </a:r>
          </a:p>
          <a:p>
            <a:pPr marL="1555750" lvl="3" indent="-400050">
              <a:buFont typeface="+mj-lt"/>
              <a:buAutoNum type="romanLcPeriod"/>
            </a:pPr>
            <a:r>
              <a:rPr lang="en-US" dirty="0"/>
              <a:t>Family Hat</a:t>
            </a:r>
          </a:p>
          <a:p>
            <a:pPr marL="755650" lvl="1" indent="-285750">
              <a:buFont typeface="Arial"/>
              <a:buChar char="•"/>
            </a:pPr>
            <a:endParaRPr lang="en-US" dirty="0" smtClean="0"/>
          </a:p>
          <a:p>
            <a:pPr marL="469900" lvl="1" indent="0">
              <a:buNone/>
            </a:pPr>
            <a:endParaRPr lang="en-US" dirty="0" smtClean="0"/>
          </a:p>
          <a:p>
            <a:pPr marL="127000" indent="0">
              <a:buNone/>
            </a:pPr>
            <a:endParaRPr lang="en-US" dirty="0" smtClean="0"/>
          </a:p>
        </p:txBody>
      </p:sp>
    </p:spTree>
    <p:extLst>
      <p:ext uri="{BB962C8B-B14F-4D97-AF65-F5344CB8AC3E}">
        <p14:creationId xmlns:p14="http://schemas.microsoft.com/office/powerpoint/2010/main" val="11563606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455"/>
            <a:ext cx="8913813" cy="914400"/>
          </a:xfrm>
        </p:spPr>
        <p:txBody>
          <a:bodyPr>
            <a:normAutofit fontScale="90000"/>
          </a:bodyPr>
          <a:lstStyle/>
          <a:p>
            <a:r>
              <a:rPr lang="en-US" dirty="0" smtClean="0"/>
              <a:t>The Professional Context: The Backdrop </a:t>
            </a:r>
            <a:endParaRPr lang="en-US" dirty="0"/>
          </a:p>
        </p:txBody>
      </p:sp>
      <p:sp>
        <p:nvSpPr>
          <p:cNvPr id="3" name="Text Placeholder 2"/>
          <p:cNvSpPr>
            <a:spLocks noGrp="1"/>
          </p:cNvSpPr>
          <p:nvPr>
            <p:ph type="body" idx="1"/>
          </p:nvPr>
        </p:nvSpPr>
        <p:spPr>
          <a:xfrm>
            <a:off x="272747" y="1284837"/>
            <a:ext cx="8641066" cy="5257491"/>
          </a:xfrm>
        </p:spPr>
        <p:txBody>
          <a:bodyPr/>
          <a:lstStyle/>
          <a:p>
            <a:pPr>
              <a:buFont typeface="Arial"/>
              <a:buChar char="•"/>
            </a:pPr>
            <a:r>
              <a:rPr lang="en-US" dirty="0" smtClean="0"/>
              <a:t>The Influence of Desegregation </a:t>
            </a:r>
            <a:endParaRPr lang="en-US" dirty="0"/>
          </a:p>
          <a:p>
            <a:pPr marL="127000" indent="0">
              <a:buNone/>
            </a:pPr>
            <a:endParaRPr lang="en-US" dirty="0" smtClean="0"/>
          </a:p>
          <a:p>
            <a:pPr lvl="2">
              <a:buFont typeface="Wingdings" charset="2"/>
              <a:buChar char="ü"/>
            </a:pPr>
            <a:r>
              <a:rPr lang="en-US" dirty="0" smtClean="0"/>
              <a:t>Exploration provides a lens for understanding  how desegregation influenced learning experiences (then and now)…</a:t>
            </a:r>
          </a:p>
          <a:p>
            <a:pPr lvl="2">
              <a:buFont typeface="Wingdings" charset="2"/>
              <a:buChar char="ü"/>
            </a:pPr>
            <a:r>
              <a:rPr lang="en-US" dirty="0" smtClean="0"/>
              <a:t>What policymakers and districts may not consider…</a:t>
            </a:r>
          </a:p>
          <a:p>
            <a:pPr marL="800100" lvl="2" indent="0">
              <a:buNone/>
            </a:pPr>
            <a:r>
              <a:rPr lang="en-US" dirty="0" smtClean="0"/>
              <a:t>	</a:t>
            </a:r>
          </a:p>
          <a:p>
            <a:pPr lvl="3">
              <a:buFont typeface="Wingdings" charset="2"/>
              <a:buChar char="Ø"/>
            </a:pPr>
            <a:r>
              <a:rPr lang="en-US" dirty="0" smtClean="0"/>
              <a:t>Cultural differences </a:t>
            </a:r>
          </a:p>
          <a:p>
            <a:pPr lvl="3">
              <a:buFont typeface="Wingdings" charset="2"/>
              <a:buChar char="Ø"/>
            </a:pPr>
            <a:r>
              <a:rPr lang="en-US" dirty="0" smtClean="0"/>
              <a:t>Influence of displacement </a:t>
            </a:r>
          </a:p>
          <a:p>
            <a:pPr lvl="3">
              <a:buFont typeface="Wingdings" charset="2"/>
              <a:buChar char="Ø"/>
            </a:pPr>
            <a:r>
              <a:rPr lang="en-US" dirty="0"/>
              <a:t>T</a:t>
            </a:r>
            <a:r>
              <a:rPr lang="en-US" dirty="0" smtClean="0"/>
              <a:t>he need to disrupt interruptive oppressive systems</a:t>
            </a:r>
          </a:p>
          <a:p>
            <a:pPr lvl="3">
              <a:buFont typeface="Wingdings" charset="2"/>
              <a:buChar char="Ø"/>
            </a:pPr>
            <a:r>
              <a:rPr lang="en-US" dirty="0" smtClean="0"/>
              <a:t>Limited training provided to teachers working with urban students</a:t>
            </a:r>
          </a:p>
          <a:p>
            <a:pPr lvl="3">
              <a:buFont typeface="Wingdings" charset="2"/>
              <a:buChar char="Ø"/>
            </a:pPr>
            <a:r>
              <a:rPr lang="en-US" dirty="0" smtClean="0"/>
              <a:t>Diverse cultural frames among students and teachers</a:t>
            </a:r>
          </a:p>
          <a:p>
            <a:pPr lvl="3">
              <a:buFont typeface="Wingdings" charset="2"/>
              <a:buChar char="Ø"/>
            </a:pPr>
            <a:r>
              <a:rPr lang="en-US" dirty="0" smtClean="0"/>
              <a:t>Limited amount of authentic communal experiences (white teachers)</a:t>
            </a:r>
          </a:p>
          <a:p>
            <a:pPr marL="457200" lvl="1" indent="0">
              <a:buNone/>
            </a:pPr>
            <a:endParaRPr lang="en-US" dirty="0"/>
          </a:p>
        </p:txBody>
      </p:sp>
    </p:spTree>
    <p:extLst>
      <p:ext uri="{BB962C8B-B14F-4D97-AF65-F5344CB8AC3E}">
        <p14:creationId xmlns:p14="http://schemas.microsoft.com/office/powerpoint/2010/main" val="25524532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7412"/>
            <a:ext cx="8913813" cy="1380843"/>
          </a:xfrm>
        </p:spPr>
        <p:txBody>
          <a:bodyPr>
            <a:normAutofit fontScale="90000"/>
          </a:bodyPr>
          <a:lstStyle/>
          <a:p>
            <a:r>
              <a:rPr lang="en-US" dirty="0"/>
              <a:t>Finding the right fit: sense of  </a:t>
            </a:r>
            <a:r>
              <a:rPr lang="en-US" dirty="0" smtClean="0"/>
              <a:t>belonging</a:t>
            </a:r>
            <a:r>
              <a:rPr lang="en-US" dirty="0"/>
              <a:t/>
            </a:r>
            <a:br>
              <a:rPr lang="en-US" dirty="0"/>
            </a:br>
            <a:endParaRPr lang="en-US" dirty="0"/>
          </a:p>
        </p:txBody>
      </p:sp>
      <p:sp>
        <p:nvSpPr>
          <p:cNvPr id="3" name="Text Placeholder 2"/>
          <p:cNvSpPr>
            <a:spLocks noGrp="1"/>
          </p:cNvSpPr>
          <p:nvPr>
            <p:ph type="body" idx="1"/>
          </p:nvPr>
        </p:nvSpPr>
        <p:spPr/>
        <p:txBody>
          <a:bodyPr/>
          <a:lstStyle/>
          <a:p>
            <a:pPr>
              <a:buFont typeface="Arial"/>
              <a:buChar char="•"/>
            </a:pPr>
            <a:r>
              <a:rPr lang="en-US" dirty="0" smtClean="0"/>
              <a:t>Disrupters are teachers who…</a:t>
            </a:r>
          </a:p>
          <a:p>
            <a:pPr marL="127000" indent="0">
              <a:buNone/>
            </a:pPr>
            <a:endParaRPr lang="en-US" dirty="0" smtClean="0"/>
          </a:p>
          <a:p>
            <a:pPr marL="800100" lvl="1" indent="-342900">
              <a:buFont typeface="+mj-lt"/>
              <a:buAutoNum type="arabicPeriod"/>
            </a:pPr>
            <a:r>
              <a:rPr lang="en-US" dirty="0" smtClean="0"/>
              <a:t>Do more than teach </a:t>
            </a:r>
          </a:p>
          <a:p>
            <a:pPr marL="800100" lvl="1" indent="-342900">
              <a:buFont typeface="+mj-lt"/>
              <a:buAutoNum type="arabicPeriod"/>
            </a:pPr>
            <a:r>
              <a:rPr lang="en-US" dirty="0" smtClean="0"/>
              <a:t>Reflect culturally competence  </a:t>
            </a:r>
          </a:p>
          <a:p>
            <a:pPr marL="800100" lvl="1" indent="-342900">
              <a:buFont typeface="+mj-lt"/>
              <a:buAutoNum type="arabicPeriod"/>
            </a:pPr>
            <a:r>
              <a:rPr lang="en-US" dirty="0" smtClean="0"/>
              <a:t>Act as cultural </a:t>
            </a:r>
            <a:r>
              <a:rPr lang="en-US" dirty="0"/>
              <a:t>b</a:t>
            </a:r>
            <a:r>
              <a:rPr lang="en-US" dirty="0" smtClean="0"/>
              <a:t>rokers (</a:t>
            </a:r>
            <a:r>
              <a:rPr lang="en-US" dirty="0" err="1"/>
              <a:t>Moje</a:t>
            </a:r>
            <a:r>
              <a:rPr lang="en-US" dirty="0"/>
              <a:t> &amp;</a:t>
            </a:r>
            <a:r>
              <a:rPr lang="en-US" dirty="0" smtClean="0"/>
              <a:t> </a:t>
            </a:r>
            <a:r>
              <a:rPr lang="en-US" dirty="0" err="1" smtClean="0"/>
              <a:t>Martiñez</a:t>
            </a:r>
            <a:r>
              <a:rPr lang="en-US" dirty="0" smtClean="0"/>
              <a:t>, 2007</a:t>
            </a:r>
            <a:r>
              <a:rPr lang="en-US" dirty="0"/>
              <a:t>) </a:t>
            </a:r>
            <a:endParaRPr lang="en-US" dirty="0" smtClean="0"/>
          </a:p>
          <a:p>
            <a:pPr marL="800100" lvl="1" indent="-342900">
              <a:buFont typeface="+mj-lt"/>
              <a:buAutoNum type="arabicPeriod"/>
            </a:pPr>
            <a:r>
              <a:rPr lang="en-US" dirty="0"/>
              <a:t>D</a:t>
            </a:r>
            <a:r>
              <a:rPr lang="en-US" dirty="0" smtClean="0"/>
              <a:t>isrupt inequitable learning experiences </a:t>
            </a:r>
          </a:p>
          <a:p>
            <a:pPr marL="800100" lvl="1" indent="-342900">
              <a:buFont typeface="+mj-lt"/>
              <a:buAutoNum type="arabicPeriod"/>
            </a:pPr>
            <a:r>
              <a:rPr lang="en-US" dirty="0" smtClean="0"/>
              <a:t>Instill in students a sense of belonging </a:t>
            </a:r>
            <a:endParaRPr lang="en-US" dirty="0"/>
          </a:p>
          <a:p>
            <a:pPr marL="457200" indent="-342900"/>
            <a:endParaRPr lang="en-US" dirty="0" smtClean="0"/>
          </a:p>
        </p:txBody>
      </p:sp>
    </p:spTree>
    <p:extLst>
      <p:ext uri="{BB962C8B-B14F-4D97-AF65-F5344CB8AC3E}">
        <p14:creationId xmlns:p14="http://schemas.microsoft.com/office/powerpoint/2010/main" val="38395898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us	</a:t>
            </a:r>
            <a:endParaRPr lang="en-US" dirty="0"/>
          </a:p>
        </p:txBody>
      </p:sp>
      <p:sp>
        <p:nvSpPr>
          <p:cNvPr id="3" name="Content Placeholder 2"/>
          <p:cNvSpPr>
            <a:spLocks noGrp="1"/>
          </p:cNvSpPr>
          <p:nvPr>
            <p:ph idx="1"/>
          </p:nvPr>
        </p:nvSpPr>
        <p:spPr/>
        <p:txBody>
          <a:bodyPr/>
          <a:lstStyle/>
          <a:p>
            <a:r>
              <a:rPr lang="en-US" dirty="0" smtClean="0"/>
              <a:t>Erica Glover, Ph.D.</a:t>
            </a:r>
          </a:p>
          <a:p>
            <a:pPr marL="0" indent="0">
              <a:buNone/>
            </a:pPr>
            <a:endParaRPr lang="en-US" dirty="0" smtClean="0"/>
          </a:p>
          <a:p>
            <a:r>
              <a:rPr lang="en-US" dirty="0" smtClean="0"/>
              <a:t>Gina Eaton, </a:t>
            </a:r>
            <a:r>
              <a:rPr lang="en-US" dirty="0" err="1" smtClean="0"/>
              <a:t>M.Ed</a:t>
            </a:r>
            <a:endParaRPr lang="en-US" dirty="0" smtClean="0"/>
          </a:p>
          <a:p>
            <a:endParaRPr lang="en-US" dirty="0"/>
          </a:p>
          <a:p>
            <a:r>
              <a:rPr lang="en-US" dirty="0" smtClean="0"/>
              <a:t>Kenneth Smith</a:t>
            </a:r>
            <a:r>
              <a:rPr lang="en-US" smtClean="0"/>
              <a:t>, </a:t>
            </a:r>
            <a:r>
              <a:rPr lang="en-US" smtClean="0"/>
              <a:t>M.Ed.</a:t>
            </a:r>
            <a:endParaRPr lang="en-US" dirty="0" smtClean="0"/>
          </a:p>
          <a:p>
            <a:endParaRPr lang="en-US" dirty="0"/>
          </a:p>
        </p:txBody>
      </p:sp>
    </p:spTree>
    <p:extLst>
      <p:ext uri="{BB962C8B-B14F-4D97-AF65-F5344CB8AC3E}">
        <p14:creationId xmlns:p14="http://schemas.microsoft.com/office/powerpoint/2010/main" val="113593699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sp>
        <p:nvSpPr>
          <p:cNvPr id="559" name="Shape 559"/>
          <p:cNvSpPr txBox="1">
            <a:spLocks noGrp="1"/>
          </p:cNvSpPr>
          <p:nvPr>
            <p:ph type="title"/>
          </p:nvPr>
        </p:nvSpPr>
        <p:spPr>
          <a:xfrm>
            <a:off x="0" y="1123855"/>
            <a:ext cx="8913900" cy="914400"/>
          </a:xfrm>
          <a:prstGeom prst="rect">
            <a:avLst/>
          </a:prstGeom>
        </p:spPr>
        <p:txBody>
          <a:bodyPr lIns="91425" tIns="91425" rIns="91425" bIns="91425" anchor="ctr" anchorCtr="0">
            <a:noAutofit/>
          </a:bodyPr>
          <a:lstStyle/>
          <a:p>
            <a:pPr lvl="0">
              <a:spcBef>
                <a:spcPts val="0"/>
              </a:spcBef>
              <a:buNone/>
            </a:pPr>
            <a:r>
              <a:rPr lang="en-US"/>
              <a:t>Hat Game</a:t>
            </a:r>
          </a:p>
        </p:txBody>
      </p:sp>
      <p:sp>
        <p:nvSpPr>
          <p:cNvPr id="560" name="Shape 560"/>
          <p:cNvSpPr txBox="1">
            <a:spLocks noGrp="1"/>
          </p:cNvSpPr>
          <p:nvPr>
            <p:ph type="body" idx="1"/>
          </p:nvPr>
        </p:nvSpPr>
        <p:spPr>
          <a:xfrm>
            <a:off x="1114424" y="2595561"/>
            <a:ext cx="7610400" cy="3670800"/>
          </a:xfrm>
          <a:prstGeom prst="rect">
            <a:avLst/>
          </a:prstGeom>
        </p:spPr>
        <p:txBody>
          <a:bodyPr lIns="91425" tIns="91425" rIns="91425" bIns="91425" anchor="t" anchorCtr="0">
            <a:noAutofit/>
          </a:bodyPr>
          <a:lstStyle/>
          <a:p>
            <a:pPr lvl="0">
              <a:spcBef>
                <a:spcPts val="0"/>
              </a:spcBef>
              <a:buNone/>
            </a:pPr>
            <a:endParaRPr/>
          </a:p>
        </p:txBody>
      </p:sp>
      <p:pic>
        <p:nvPicPr>
          <p:cNvPr id="561" name="Shape 561"/>
          <p:cNvPicPr preferRelativeResize="0"/>
          <p:nvPr/>
        </p:nvPicPr>
        <p:blipFill>
          <a:blip r:embed="rId3">
            <a:alphaModFix/>
          </a:blip>
          <a:stretch>
            <a:fillRect/>
          </a:stretch>
        </p:blipFill>
        <p:spPr>
          <a:xfrm>
            <a:off x="1114425" y="2193825"/>
            <a:ext cx="7799475" cy="4474774"/>
          </a:xfrm>
          <a:prstGeom prst="rect">
            <a:avLst/>
          </a:prstGeom>
          <a:noFill/>
          <a:ln>
            <a:noFill/>
          </a:ln>
        </p:spPr>
      </p:pic>
    </p:spTree>
    <p:extLst>
      <p:ext uri="{BB962C8B-B14F-4D97-AF65-F5344CB8AC3E}">
        <p14:creationId xmlns:p14="http://schemas.microsoft.com/office/powerpoint/2010/main" val="5022141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9479"/>
            <a:ext cx="8913813" cy="1066895"/>
          </a:xfrm>
        </p:spPr>
        <p:txBody>
          <a:bodyPr>
            <a:normAutofit fontScale="90000"/>
          </a:bodyPr>
          <a:lstStyle/>
          <a:p>
            <a:r>
              <a:rPr lang="en-US" dirty="0" smtClean="0"/>
              <a:t>Community Hat: Cultural Brokers </a:t>
            </a:r>
            <a:br>
              <a:rPr lang="en-US" dirty="0" smtClean="0"/>
            </a:br>
            <a:r>
              <a:rPr lang="en-US" dirty="0" smtClean="0"/>
              <a:t>(</a:t>
            </a:r>
            <a:r>
              <a:rPr lang="en-US" dirty="0" err="1" smtClean="0"/>
              <a:t>Moje</a:t>
            </a:r>
            <a:r>
              <a:rPr lang="en-US" dirty="0" smtClean="0"/>
              <a:t> &amp;  Martinez, 2007</a:t>
            </a:r>
            <a:r>
              <a:rPr lang="en-US" dirty="0"/>
              <a:t>) </a:t>
            </a:r>
          </a:p>
        </p:txBody>
      </p:sp>
      <p:sp>
        <p:nvSpPr>
          <p:cNvPr id="3" name="Text Placeholder 2"/>
          <p:cNvSpPr>
            <a:spLocks noGrp="1"/>
          </p:cNvSpPr>
          <p:nvPr>
            <p:ph type="body" idx="1"/>
          </p:nvPr>
        </p:nvSpPr>
        <p:spPr>
          <a:xfrm>
            <a:off x="190499" y="1942353"/>
            <a:ext cx="8723313" cy="4915647"/>
          </a:xfrm>
        </p:spPr>
        <p:txBody>
          <a:bodyPr/>
          <a:lstStyle/>
          <a:p>
            <a:pPr marL="469900" indent="-342900">
              <a:buFont typeface="+mj-lt"/>
              <a:buAutoNum type="arabicPeriod"/>
            </a:pPr>
            <a:r>
              <a:rPr lang="en-US" sz="1800" dirty="0" smtClean="0"/>
              <a:t>Be visible (school/home/community)</a:t>
            </a:r>
          </a:p>
          <a:p>
            <a:pPr marL="469900" indent="-342900">
              <a:buFont typeface="+mj-lt"/>
              <a:buAutoNum type="arabicPeriod"/>
            </a:pPr>
            <a:r>
              <a:rPr lang="en-US" sz="1800" dirty="0" smtClean="0"/>
              <a:t>Experience with navigating </a:t>
            </a:r>
            <a:r>
              <a:rPr lang="en-US" sz="1800" dirty="0"/>
              <a:t>through oppressive social </a:t>
            </a:r>
            <a:r>
              <a:rPr lang="en-US" sz="1800" dirty="0" smtClean="0"/>
              <a:t>systems</a:t>
            </a:r>
          </a:p>
          <a:p>
            <a:pPr marL="469900" indent="-342900">
              <a:buFont typeface="+mj-lt"/>
              <a:buAutoNum type="arabicPeriod"/>
            </a:pPr>
            <a:r>
              <a:rPr lang="en-US" sz="1800" dirty="0" smtClean="0"/>
              <a:t>Connecting home and school zones (</a:t>
            </a:r>
            <a:r>
              <a:rPr lang="en-US" sz="1800" dirty="0" err="1" smtClean="0"/>
              <a:t>Moje</a:t>
            </a:r>
            <a:r>
              <a:rPr lang="en-US" sz="1800" dirty="0" smtClean="0"/>
              <a:t> &amp; Martinez, 2007)</a:t>
            </a:r>
          </a:p>
          <a:p>
            <a:pPr marL="469900" indent="-342900">
              <a:buFont typeface="+mj-lt"/>
              <a:buAutoNum type="arabicPeriod"/>
            </a:pPr>
            <a:r>
              <a:rPr lang="en-US" sz="1800" dirty="0" smtClean="0"/>
              <a:t>Double-consciousness—code switch (Du Bois, 1903)</a:t>
            </a:r>
          </a:p>
          <a:p>
            <a:pPr marL="469900" indent="-342900">
              <a:buFont typeface="+mj-lt"/>
              <a:buAutoNum type="arabicPeriod"/>
            </a:pPr>
            <a:r>
              <a:rPr lang="en-US" sz="1800" dirty="0" smtClean="0"/>
              <a:t>Personal experiences activates genuine interest</a:t>
            </a:r>
          </a:p>
          <a:p>
            <a:pPr marL="0" indent="0">
              <a:buNone/>
            </a:pPr>
            <a:endParaRPr lang="en-US" dirty="0"/>
          </a:p>
        </p:txBody>
      </p:sp>
    </p:spTree>
    <p:extLst>
      <p:ext uri="{BB962C8B-B14F-4D97-AF65-F5344CB8AC3E}">
        <p14:creationId xmlns:p14="http://schemas.microsoft.com/office/powerpoint/2010/main" val="322558504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2072"/>
            <a:ext cx="8913813" cy="1383330"/>
          </a:xfrm>
        </p:spPr>
        <p:txBody>
          <a:bodyPr>
            <a:normAutofit fontScale="90000"/>
          </a:bodyPr>
          <a:lstStyle/>
          <a:p>
            <a:r>
              <a:rPr lang="en-US" dirty="0" smtClean="0"/>
              <a:t>Community Hat: Empowerment Agents</a:t>
            </a:r>
            <a:br>
              <a:rPr lang="en-US" dirty="0" smtClean="0"/>
            </a:br>
            <a:r>
              <a:rPr lang="en-US" dirty="0" smtClean="0"/>
              <a:t>(Stanton</a:t>
            </a:r>
            <a:r>
              <a:rPr lang="en-US" dirty="0"/>
              <a:t>-</a:t>
            </a:r>
            <a:r>
              <a:rPr lang="en-US" dirty="0" smtClean="0"/>
              <a:t>Salazar, 2011</a:t>
            </a:r>
            <a:r>
              <a:rPr lang="en-US" dirty="0"/>
              <a:t>) </a:t>
            </a:r>
          </a:p>
        </p:txBody>
      </p:sp>
      <p:sp>
        <p:nvSpPr>
          <p:cNvPr id="3" name="Text Placeholder 2"/>
          <p:cNvSpPr>
            <a:spLocks noGrp="1"/>
          </p:cNvSpPr>
          <p:nvPr>
            <p:ph type="body" idx="1"/>
          </p:nvPr>
        </p:nvSpPr>
        <p:spPr>
          <a:xfrm>
            <a:off x="365125" y="2286000"/>
            <a:ext cx="8359775" cy="4571999"/>
          </a:xfrm>
        </p:spPr>
        <p:txBody>
          <a:bodyPr/>
          <a:lstStyle/>
          <a:p>
            <a:r>
              <a:rPr lang="en-US" dirty="0" smtClean="0"/>
              <a:t>Empower students to move beyond where they are at…</a:t>
            </a:r>
          </a:p>
          <a:p>
            <a:pPr marL="584200" indent="-457200">
              <a:buFont typeface="+mj-lt"/>
              <a:buAutoNum type="arabicPeriod"/>
            </a:pPr>
            <a:r>
              <a:rPr lang="en-US" dirty="0" smtClean="0"/>
              <a:t>Critiquing </a:t>
            </a:r>
            <a:r>
              <a:rPr lang="en-US" dirty="0"/>
              <a:t>the </a:t>
            </a:r>
            <a:r>
              <a:rPr lang="en-US" dirty="0" smtClean="0"/>
              <a:t>curriculum (culturally sustaining pedagogy)</a:t>
            </a:r>
          </a:p>
          <a:p>
            <a:pPr marL="584200" indent="-457200">
              <a:buFont typeface="+mj-lt"/>
              <a:buAutoNum type="arabicPeriod"/>
            </a:pPr>
            <a:r>
              <a:rPr lang="en-US" dirty="0" smtClean="0"/>
              <a:t>Blueprint to navigate</a:t>
            </a:r>
          </a:p>
          <a:p>
            <a:pPr marL="584200" indent="-457200">
              <a:buFont typeface="+mj-lt"/>
              <a:buAutoNum type="arabicPeriod"/>
            </a:pPr>
            <a:r>
              <a:rPr lang="en-US" dirty="0" smtClean="0"/>
              <a:t>Engage youth in critical analysis of self and others</a:t>
            </a:r>
          </a:p>
          <a:p>
            <a:pPr marL="127000" indent="0">
              <a:buNone/>
            </a:pPr>
            <a:endParaRPr lang="en-US" dirty="0"/>
          </a:p>
        </p:txBody>
      </p:sp>
    </p:spTree>
    <p:extLst>
      <p:ext uri="{BB962C8B-B14F-4D97-AF65-F5344CB8AC3E}">
        <p14:creationId xmlns:p14="http://schemas.microsoft.com/office/powerpoint/2010/main" val="16332484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Hat: Just like Family</a:t>
            </a:r>
            <a:endParaRPr lang="en-US" dirty="0"/>
          </a:p>
        </p:txBody>
      </p:sp>
      <p:sp>
        <p:nvSpPr>
          <p:cNvPr id="3" name="Text Placeholder 2"/>
          <p:cNvSpPr>
            <a:spLocks noGrp="1"/>
          </p:cNvSpPr>
          <p:nvPr>
            <p:ph type="body" idx="1"/>
          </p:nvPr>
        </p:nvSpPr>
        <p:spPr/>
        <p:txBody>
          <a:bodyPr/>
          <a:lstStyle/>
          <a:p>
            <a:r>
              <a:rPr lang="en-US" dirty="0" smtClean="0"/>
              <a:t>Female Participants </a:t>
            </a:r>
            <a:endParaRPr lang="en-US" dirty="0"/>
          </a:p>
        </p:txBody>
      </p:sp>
      <p:sp>
        <p:nvSpPr>
          <p:cNvPr id="4" name="Text Placeholder 3"/>
          <p:cNvSpPr>
            <a:spLocks noGrp="1"/>
          </p:cNvSpPr>
          <p:nvPr>
            <p:ph type="body" idx="2"/>
          </p:nvPr>
        </p:nvSpPr>
        <p:spPr/>
        <p:txBody>
          <a:bodyPr/>
          <a:lstStyle/>
          <a:p>
            <a:pPr>
              <a:buFont typeface="Arial"/>
              <a:buChar char="•"/>
            </a:pPr>
            <a:r>
              <a:rPr lang="en-US" dirty="0" smtClean="0"/>
              <a:t>Mother, Aunt, Sister role</a:t>
            </a:r>
          </a:p>
          <a:p>
            <a:pPr>
              <a:buFont typeface="Arial"/>
              <a:buChar char="•"/>
            </a:pPr>
            <a:r>
              <a:rPr lang="en-US" dirty="0" smtClean="0"/>
              <a:t>Advocate, Protect, and Nurture</a:t>
            </a:r>
          </a:p>
          <a:p>
            <a:pPr>
              <a:buFont typeface="Arial"/>
              <a:buChar char="•"/>
            </a:pPr>
            <a:r>
              <a:rPr lang="en-US" dirty="0" smtClean="0"/>
              <a:t>Visible within the community</a:t>
            </a:r>
            <a:endParaRPr lang="en-US" dirty="0"/>
          </a:p>
        </p:txBody>
      </p:sp>
      <p:sp>
        <p:nvSpPr>
          <p:cNvPr id="5" name="Text Placeholder 4"/>
          <p:cNvSpPr>
            <a:spLocks noGrp="1"/>
          </p:cNvSpPr>
          <p:nvPr>
            <p:ph type="body" idx="3"/>
          </p:nvPr>
        </p:nvSpPr>
        <p:spPr/>
        <p:txBody>
          <a:bodyPr/>
          <a:lstStyle/>
          <a:p>
            <a:r>
              <a:rPr lang="en-US" dirty="0" smtClean="0"/>
              <a:t>Male Participants</a:t>
            </a:r>
            <a:endParaRPr lang="en-US" dirty="0"/>
          </a:p>
        </p:txBody>
      </p:sp>
      <p:sp>
        <p:nvSpPr>
          <p:cNvPr id="6" name="Text Placeholder 5"/>
          <p:cNvSpPr>
            <a:spLocks noGrp="1"/>
          </p:cNvSpPr>
          <p:nvPr>
            <p:ph type="body" idx="4"/>
          </p:nvPr>
        </p:nvSpPr>
        <p:spPr/>
        <p:txBody>
          <a:bodyPr/>
          <a:lstStyle/>
          <a:p>
            <a:pPr>
              <a:buFont typeface="Arial"/>
              <a:buChar char="•"/>
            </a:pPr>
            <a:r>
              <a:rPr lang="en-US" dirty="0" smtClean="0"/>
              <a:t>Father, Uncle</a:t>
            </a:r>
          </a:p>
          <a:p>
            <a:pPr>
              <a:buFont typeface="Arial"/>
              <a:buChar char="•"/>
            </a:pPr>
            <a:r>
              <a:rPr lang="en-US" dirty="0" smtClean="0"/>
              <a:t>The provider—connect urban youth to resources</a:t>
            </a:r>
          </a:p>
          <a:p>
            <a:pPr>
              <a:buFont typeface="Arial"/>
              <a:buChar char="•"/>
            </a:pPr>
            <a:r>
              <a:rPr lang="en-US" dirty="0" smtClean="0"/>
              <a:t>Positive Male role model</a:t>
            </a:r>
            <a:endParaRPr lang="en-US" dirty="0"/>
          </a:p>
        </p:txBody>
      </p:sp>
    </p:spTree>
    <p:extLst>
      <p:ext uri="{BB962C8B-B14F-4D97-AF65-F5344CB8AC3E}">
        <p14:creationId xmlns:p14="http://schemas.microsoft.com/office/powerpoint/2010/main" val="26420288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Hat</a:t>
            </a:r>
            <a:endParaRPr lang="en-US" dirty="0"/>
          </a:p>
        </p:txBody>
      </p:sp>
      <p:sp>
        <p:nvSpPr>
          <p:cNvPr id="3" name="Text Placeholder 2"/>
          <p:cNvSpPr>
            <a:spLocks noGrp="1"/>
          </p:cNvSpPr>
          <p:nvPr>
            <p:ph type="body" idx="1"/>
          </p:nvPr>
        </p:nvSpPr>
        <p:spPr>
          <a:xfrm>
            <a:off x="1114425" y="2038255"/>
            <a:ext cx="7610476" cy="4595627"/>
          </a:xfrm>
        </p:spPr>
        <p:txBody>
          <a:bodyPr/>
          <a:lstStyle/>
          <a:p>
            <a:pPr marL="127000" indent="0">
              <a:buNone/>
            </a:pPr>
            <a:r>
              <a:rPr lang="en-US" dirty="0" smtClean="0"/>
              <a:t>“I </a:t>
            </a:r>
            <a:r>
              <a:rPr lang="en-US" dirty="0"/>
              <a:t>think as an educator, you wear different hats throughout the day. Sometimes I'm their counselor, sometimes I'm the mom, sometimes I'm their pastor or whatever, sometimes I'm the nurse, sometimes I'm their psychologist. So, you know, it's learning to put on those hats at the appropriate times, and I wear my motivating hat all of the time.  I think my experiences as an African-American woman period, because African-American teachers definitely have that mom role, like I said, those different hats I wear, and that's definitely an African-American </a:t>
            </a:r>
            <a:r>
              <a:rPr lang="en-US" dirty="0" smtClean="0"/>
              <a:t>thing.” </a:t>
            </a:r>
          </a:p>
          <a:p>
            <a:pPr marL="127000" indent="0">
              <a:buNone/>
            </a:pPr>
            <a:r>
              <a:rPr lang="en-US" dirty="0"/>
              <a:t>	</a:t>
            </a:r>
            <a:r>
              <a:rPr lang="en-US" dirty="0" smtClean="0"/>
              <a:t>				-Karen</a:t>
            </a:r>
            <a:endParaRPr lang="en-US" dirty="0"/>
          </a:p>
        </p:txBody>
      </p:sp>
      <p:sp>
        <p:nvSpPr>
          <p:cNvPr id="4" name="Slide Number Placeholder 3"/>
          <p:cNvSpPr>
            <a:spLocks noGrp="1"/>
          </p:cNvSpPr>
          <p:nvPr>
            <p:ph type="sldNum" idx="12"/>
          </p:nvPr>
        </p:nvSpPr>
        <p:spPr/>
        <p:txBody>
          <a:bodyPr/>
          <a:lstStyle/>
          <a:p>
            <a:pPr marL="0" marR="0" lvl="0" indent="0" algn="ctr" rtl="0">
              <a:spcBef>
                <a:spcPts val="0"/>
              </a:spcBef>
              <a:buSzPct val="25000"/>
              <a:buNone/>
            </a:pPr>
            <a:fld id="{00000000-1234-1234-1234-123412341234}" type="slidenum">
              <a:rPr lang="en-US" sz="800" b="0" i="0" u="none" strike="noStrike" cap="none" smtClean="0">
                <a:solidFill>
                  <a:srgbClr val="595959"/>
                </a:solidFill>
                <a:latin typeface="Questrial"/>
                <a:ea typeface="Questrial"/>
                <a:cs typeface="Questrial"/>
                <a:sym typeface="Questrial"/>
              </a:rPr>
              <a:t>24</a:t>
            </a:fld>
            <a:endParaRPr lang="en-US" sz="800" b="0" i="0" u="none" strike="noStrike" cap="none">
              <a:solidFill>
                <a:srgbClr val="595959"/>
              </a:solidFill>
              <a:latin typeface="Questrial"/>
              <a:ea typeface="Questrial"/>
              <a:cs typeface="Questrial"/>
              <a:sym typeface="Questrial"/>
            </a:endParaRPr>
          </a:p>
        </p:txBody>
      </p:sp>
    </p:spTree>
    <p:extLst>
      <p:ext uri="{BB962C8B-B14F-4D97-AF65-F5344CB8AC3E}">
        <p14:creationId xmlns:p14="http://schemas.microsoft.com/office/powerpoint/2010/main" val="175297611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smtClean="0"/>
              <a:t>Intersectionality</a:t>
            </a:r>
            <a:endParaRPr lang="en-US" dirty="0"/>
          </a:p>
        </p:txBody>
      </p:sp>
      <p:sp>
        <p:nvSpPr>
          <p:cNvPr id="10" name="Text Placeholder 9"/>
          <p:cNvSpPr>
            <a:spLocks noGrp="1"/>
          </p:cNvSpPr>
          <p:nvPr>
            <p:ph type="body" idx="1"/>
          </p:nvPr>
        </p:nvSpPr>
        <p:spPr/>
        <p:txBody>
          <a:bodyPr/>
          <a:lstStyle/>
          <a:p>
            <a:r>
              <a:rPr lang="en-US" dirty="0" smtClean="0"/>
              <a:t>Female Participants</a:t>
            </a:r>
            <a:endParaRPr lang="en-US" dirty="0"/>
          </a:p>
        </p:txBody>
      </p:sp>
      <p:sp>
        <p:nvSpPr>
          <p:cNvPr id="11" name="Text Placeholder 10"/>
          <p:cNvSpPr>
            <a:spLocks noGrp="1"/>
          </p:cNvSpPr>
          <p:nvPr>
            <p:ph type="body" idx="2"/>
          </p:nvPr>
        </p:nvSpPr>
        <p:spPr/>
        <p:txBody>
          <a:bodyPr/>
          <a:lstStyle/>
          <a:p>
            <a:pPr>
              <a:buFont typeface="Arial"/>
              <a:buChar char="•"/>
            </a:pPr>
            <a:r>
              <a:rPr lang="en-US" dirty="0"/>
              <a:t>T</a:t>
            </a:r>
            <a:r>
              <a:rPr lang="en-US" dirty="0" smtClean="0"/>
              <a:t>ake </a:t>
            </a:r>
            <a:r>
              <a:rPr lang="en-US" dirty="0"/>
              <a:t>on the auntie or mother role and yet they are marginalized by their gender or race in both the racial and gendered relations </a:t>
            </a:r>
            <a:r>
              <a:rPr lang="en-US" dirty="0" smtClean="0"/>
              <a:t>between </a:t>
            </a:r>
            <a:r>
              <a:rPr lang="en-US" dirty="0"/>
              <a:t>white </a:t>
            </a:r>
            <a:r>
              <a:rPr lang="en-US" dirty="0" smtClean="0"/>
              <a:t>males. </a:t>
            </a:r>
            <a:endParaRPr lang="en-US" dirty="0"/>
          </a:p>
        </p:txBody>
      </p:sp>
      <p:sp>
        <p:nvSpPr>
          <p:cNvPr id="12" name="Text Placeholder 11"/>
          <p:cNvSpPr>
            <a:spLocks noGrp="1"/>
          </p:cNvSpPr>
          <p:nvPr>
            <p:ph type="body" idx="3"/>
          </p:nvPr>
        </p:nvSpPr>
        <p:spPr/>
        <p:txBody>
          <a:bodyPr/>
          <a:lstStyle/>
          <a:p>
            <a:r>
              <a:rPr lang="en-US" dirty="0" smtClean="0"/>
              <a:t>Male Participants</a:t>
            </a:r>
            <a:endParaRPr lang="en-US" dirty="0"/>
          </a:p>
        </p:txBody>
      </p:sp>
      <p:sp>
        <p:nvSpPr>
          <p:cNvPr id="13" name="Text Placeholder 12"/>
          <p:cNvSpPr>
            <a:spLocks noGrp="1"/>
          </p:cNvSpPr>
          <p:nvPr>
            <p:ph type="body" idx="4"/>
          </p:nvPr>
        </p:nvSpPr>
        <p:spPr/>
        <p:txBody>
          <a:bodyPr/>
          <a:lstStyle/>
          <a:p>
            <a:pPr>
              <a:buFont typeface="Arial"/>
              <a:buChar char="•"/>
            </a:pPr>
            <a:r>
              <a:rPr lang="en-US" dirty="0"/>
              <a:t>M</a:t>
            </a:r>
            <a:r>
              <a:rPr lang="en-US" dirty="0" smtClean="0"/>
              <a:t>ay </a:t>
            </a:r>
            <a:r>
              <a:rPr lang="en-US" dirty="0"/>
              <a:t>embrace the role of father or uncle and also experience racism that makes them a </a:t>
            </a:r>
            <a:r>
              <a:rPr lang="en-US" i="1" dirty="0"/>
              <a:t>suspect</a:t>
            </a:r>
            <a:r>
              <a:rPr lang="en-US" dirty="0"/>
              <a:t> or </a:t>
            </a:r>
            <a:r>
              <a:rPr lang="en-US" i="1" dirty="0"/>
              <a:t>dangerous</a:t>
            </a:r>
            <a:r>
              <a:rPr lang="en-US" dirty="0"/>
              <a:t>, or better at disciplining than teaching.  </a:t>
            </a:r>
          </a:p>
          <a:p>
            <a:pPr>
              <a:buFont typeface="Arial"/>
              <a:buChar char="•"/>
            </a:pPr>
            <a:endParaRPr lang="en-US" dirty="0"/>
          </a:p>
        </p:txBody>
      </p:sp>
    </p:spTree>
    <p:extLst>
      <p:ext uri="{BB962C8B-B14F-4D97-AF65-F5344CB8AC3E}">
        <p14:creationId xmlns:p14="http://schemas.microsoft.com/office/powerpoint/2010/main" val="239748912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“Debunking the Stereotypes of Black Men” </a:t>
            </a:r>
            <a:endParaRPr lang="en-US" dirty="0"/>
          </a:p>
        </p:txBody>
      </p:sp>
      <p:sp>
        <p:nvSpPr>
          <p:cNvPr id="3" name="Text Placeholder 2"/>
          <p:cNvSpPr>
            <a:spLocks noGrp="1"/>
          </p:cNvSpPr>
          <p:nvPr>
            <p:ph type="body" idx="1"/>
          </p:nvPr>
        </p:nvSpPr>
        <p:spPr>
          <a:xfrm>
            <a:off x="1114424" y="2038255"/>
            <a:ext cx="7610476" cy="4685274"/>
          </a:xfrm>
        </p:spPr>
        <p:txBody>
          <a:bodyPr>
            <a:normAutofit lnSpcReduction="10000"/>
          </a:bodyPr>
          <a:lstStyle/>
          <a:p>
            <a:pPr marL="127000" indent="0">
              <a:buNone/>
            </a:pPr>
            <a:r>
              <a:rPr lang="en-US" dirty="0" smtClean="0"/>
              <a:t>“Mine</a:t>
            </a:r>
            <a:r>
              <a:rPr lang="en-US" dirty="0"/>
              <a:t>, it's important because of perception of the black male. I had an experience this past year where we have a co-teaching setting and my co-teacher was white and the students have this perception that my co-teacher knew more than I knew.  But I feel like that's talk and I feel like it's important to have African-American teachers because the kids need to understand that people to look like them are smart.  And then also too I grew up being ... you know teaching in the neighborhood I grew up in.  I grew up with a lot of the kids’ parents, so I'm teaching the people that I grew up with, I'm teaching their kids.  So it's like </a:t>
            </a:r>
            <a:r>
              <a:rPr lang="en-US" dirty="0" smtClean="0"/>
              <a:t>‘Well </a:t>
            </a:r>
            <a:r>
              <a:rPr lang="en-US" dirty="0"/>
              <a:t>my dad acts like this</a:t>
            </a:r>
            <a:r>
              <a:rPr lang="en-US" dirty="0" smtClean="0"/>
              <a:t>,’ </a:t>
            </a:r>
            <a:r>
              <a:rPr lang="en-US" dirty="0"/>
              <a:t>or </a:t>
            </a:r>
            <a:r>
              <a:rPr lang="en-US" dirty="0" smtClean="0"/>
              <a:t>‘My </a:t>
            </a:r>
            <a:r>
              <a:rPr lang="en-US" dirty="0"/>
              <a:t>dad is in jail</a:t>
            </a:r>
            <a:r>
              <a:rPr lang="en-US" dirty="0" smtClean="0"/>
              <a:t>.’  </a:t>
            </a:r>
            <a:r>
              <a:rPr lang="en-US" dirty="0"/>
              <a:t>So it's like since you was his boy, it's that perception.  And just to try to more debunk the stereotype that you have of yourself</a:t>
            </a:r>
            <a:r>
              <a:rPr lang="en-US" dirty="0" smtClean="0"/>
              <a:t>.”</a:t>
            </a:r>
          </a:p>
          <a:p>
            <a:pPr marL="127000" indent="0">
              <a:buNone/>
            </a:pPr>
            <a:r>
              <a:rPr lang="en-US" dirty="0"/>
              <a:t>	</a:t>
            </a:r>
            <a:r>
              <a:rPr lang="en-US" dirty="0" smtClean="0"/>
              <a:t>				-Brian</a:t>
            </a:r>
            <a:endParaRPr lang="en-US" dirty="0"/>
          </a:p>
          <a:p>
            <a:pPr marL="127000" indent="0">
              <a:buNone/>
            </a:pPr>
            <a:endParaRPr lang="en-US" dirty="0"/>
          </a:p>
        </p:txBody>
      </p:sp>
    </p:spTree>
    <p:extLst>
      <p:ext uri="{BB962C8B-B14F-4D97-AF65-F5344CB8AC3E}">
        <p14:creationId xmlns:p14="http://schemas.microsoft.com/office/powerpoint/2010/main" val="239833364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6371"/>
            <a:ext cx="8913813" cy="914400"/>
          </a:xfrm>
        </p:spPr>
        <p:txBody>
          <a:bodyPr>
            <a:normAutofit fontScale="90000"/>
          </a:bodyPr>
          <a:lstStyle/>
          <a:p>
            <a:r>
              <a:rPr lang="en-US" dirty="0" smtClean="0"/>
              <a:t>Theme: Disrupting Institutionalized Racism</a:t>
            </a:r>
            <a:endParaRPr lang="en-US" dirty="0"/>
          </a:p>
        </p:txBody>
      </p:sp>
      <p:sp>
        <p:nvSpPr>
          <p:cNvPr id="3" name="Text Placeholder 2"/>
          <p:cNvSpPr>
            <a:spLocks noGrp="1"/>
          </p:cNvSpPr>
          <p:nvPr>
            <p:ph type="body" idx="1"/>
          </p:nvPr>
        </p:nvSpPr>
        <p:spPr>
          <a:xfrm>
            <a:off x="132897" y="1388214"/>
            <a:ext cx="8780916" cy="5183651"/>
          </a:xfrm>
        </p:spPr>
        <p:txBody>
          <a:bodyPr/>
          <a:lstStyle/>
          <a:p>
            <a:pPr marL="127000" indent="0">
              <a:buNone/>
            </a:pPr>
            <a:r>
              <a:rPr lang="en-US" b="1" i="1" dirty="0" smtClean="0"/>
              <a:t>Disrupters in the Professional Context</a:t>
            </a:r>
          </a:p>
          <a:p>
            <a:pPr marL="584200" indent="-457200">
              <a:buFont typeface="+mj-lt"/>
              <a:buAutoNum type="arabicPeriod"/>
            </a:pPr>
            <a:r>
              <a:rPr lang="en-US" sz="1800" b="1" i="1" dirty="0" smtClean="0"/>
              <a:t>Critiquing the Curriculum</a:t>
            </a:r>
          </a:p>
          <a:p>
            <a:pPr marL="927100" lvl="1" indent="-457200">
              <a:buFont typeface="+mj-lt"/>
              <a:buAutoNum type="alphaLcPeriod"/>
            </a:pPr>
            <a:r>
              <a:rPr lang="en-US" sz="1600" b="1" i="1" dirty="0" smtClean="0"/>
              <a:t>State requirements </a:t>
            </a:r>
          </a:p>
          <a:p>
            <a:pPr marL="927100" lvl="1" indent="-457200">
              <a:buFont typeface="+mj-lt"/>
              <a:buAutoNum type="alphaLcPeriod"/>
            </a:pPr>
            <a:r>
              <a:rPr lang="en-US" sz="1600" b="1" i="1" dirty="0" smtClean="0"/>
              <a:t>Teacher Autonomy</a:t>
            </a:r>
          </a:p>
          <a:p>
            <a:pPr marL="584200" indent="-457200">
              <a:buFont typeface="+mj-lt"/>
              <a:buAutoNum type="arabicPeriod"/>
            </a:pPr>
            <a:r>
              <a:rPr lang="en-US" sz="1800" b="1" i="1" dirty="0" smtClean="0"/>
              <a:t>Agents of change: “be opposite of what I had experienced.”</a:t>
            </a:r>
          </a:p>
          <a:p>
            <a:pPr marL="584200" indent="-457200">
              <a:buFont typeface="+mj-lt"/>
              <a:buAutoNum type="arabicPeriod"/>
            </a:pPr>
            <a:r>
              <a:rPr lang="en-US" sz="1800" b="1" i="1" dirty="0" smtClean="0"/>
              <a:t>Diversity Matters</a:t>
            </a:r>
          </a:p>
          <a:p>
            <a:pPr marL="127000" indent="0">
              <a:buNone/>
            </a:pPr>
            <a:endParaRPr lang="en-US" sz="1800" b="1" i="1" dirty="0" smtClean="0"/>
          </a:p>
          <a:p>
            <a:pPr marL="584200" indent="-457200">
              <a:buFont typeface="+mj-lt"/>
              <a:buAutoNum type="arabicPeriod"/>
            </a:pPr>
            <a:endParaRPr lang="en-US" b="1" i="1" dirty="0" smtClean="0"/>
          </a:p>
          <a:p>
            <a:pPr marL="127000" indent="0">
              <a:buNone/>
            </a:pPr>
            <a:endParaRPr lang="en-US" dirty="0"/>
          </a:p>
          <a:p>
            <a:endParaRPr lang="en-US" dirty="0"/>
          </a:p>
        </p:txBody>
      </p:sp>
    </p:spTree>
    <p:extLst>
      <p:ext uri="{BB962C8B-B14F-4D97-AF65-F5344CB8AC3E}">
        <p14:creationId xmlns:p14="http://schemas.microsoft.com/office/powerpoint/2010/main" val="18408467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3813" cy="914400"/>
          </a:xfrm>
        </p:spPr>
        <p:txBody>
          <a:bodyPr/>
          <a:lstStyle/>
          <a:p>
            <a:r>
              <a:rPr lang="en-US" dirty="0" smtClean="0"/>
              <a:t>“Get that wall up!”</a:t>
            </a:r>
            <a:endParaRPr lang="en-US" dirty="0"/>
          </a:p>
        </p:txBody>
      </p:sp>
      <p:sp>
        <p:nvSpPr>
          <p:cNvPr id="3" name="Text Placeholder 2"/>
          <p:cNvSpPr>
            <a:spLocks noGrp="1"/>
          </p:cNvSpPr>
          <p:nvPr>
            <p:ph type="body" idx="1"/>
          </p:nvPr>
        </p:nvSpPr>
        <p:spPr>
          <a:xfrm>
            <a:off x="134471" y="914400"/>
            <a:ext cx="8779342" cy="5704541"/>
          </a:xfrm>
        </p:spPr>
        <p:txBody>
          <a:bodyPr>
            <a:normAutofit/>
          </a:bodyPr>
          <a:lstStyle/>
          <a:p>
            <a:pPr marL="584200" indent="-457200">
              <a:buFont typeface="+mj-lt"/>
              <a:buAutoNum type="arabicPeriod"/>
            </a:pPr>
            <a:r>
              <a:rPr lang="en-US" dirty="0" smtClean="0">
                <a:solidFill>
                  <a:schemeClr val="tx1"/>
                </a:solidFill>
              </a:rPr>
              <a:t>Early </a:t>
            </a:r>
            <a:r>
              <a:rPr lang="en-US" dirty="0">
                <a:solidFill>
                  <a:schemeClr val="tx1"/>
                </a:solidFill>
              </a:rPr>
              <a:t>adulthood: </a:t>
            </a:r>
            <a:r>
              <a:rPr lang="en-US" dirty="0" smtClean="0">
                <a:solidFill>
                  <a:schemeClr val="tx1"/>
                </a:solidFill>
              </a:rPr>
              <a:t>internalization</a:t>
            </a:r>
          </a:p>
          <a:p>
            <a:pPr marL="812800" lvl="1" indent="-342900">
              <a:buFont typeface="Arial"/>
              <a:buChar char="•"/>
            </a:pPr>
            <a:r>
              <a:rPr lang="en-US" dirty="0" smtClean="0">
                <a:solidFill>
                  <a:schemeClr val="tx1"/>
                </a:solidFill>
              </a:rPr>
              <a:t>Attempt to assimilate; code-switch within professional context</a:t>
            </a:r>
            <a:endParaRPr lang="en-US" dirty="0">
              <a:solidFill>
                <a:schemeClr val="tx1"/>
              </a:solidFill>
            </a:endParaRPr>
          </a:p>
          <a:p>
            <a:pPr marL="584200" indent="-457200">
              <a:buFont typeface="+mj-lt"/>
              <a:buAutoNum type="arabicPeriod"/>
            </a:pPr>
            <a:r>
              <a:rPr lang="en-US" dirty="0" smtClean="0"/>
              <a:t> Middle </a:t>
            </a:r>
            <a:r>
              <a:rPr lang="en-US" dirty="0"/>
              <a:t>adulthood: pre-encounter </a:t>
            </a:r>
            <a:endParaRPr lang="en-US" dirty="0" smtClean="0"/>
          </a:p>
          <a:p>
            <a:pPr lvl="1">
              <a:buFont typeface="Arial"/>
              <a:buChar char="•"/>
            </a:pPr>
            <a:r>
              <a:rPr lang="en-US" dirty="0" smtClean="0"/>
              <a:t>Level of acceptance among whites is important</a:t>
            </a:r>
          </a:p>
          <a:p>
            <a:pPr marL="584200" indent="-457200">
              <a:buFont typeface="+mj-lt"/>
              <a:buAutoNum type="arabicPeriod"/>
            </a:pPr>
            <a:r>
              <a:rPr lang="en-US" dirty="0" smtClean="0"/>
              <a:t>Middle adulthood: immersion/emersion </a:t>
            </a:r>
          </a:p>
          <a:p>
            <a:pPr marL="812800" lvl="1" indent="-342900">
              <a:buFont typeface="Arial"/>
              <a:buChar char="•"/>
            </a:pPr>
            <a:r>
              <a:rPr lang="en-US" dirty="0" smtClean="0"/>
              <a:t>Accepted by whites but acknowledge blackness</a:t>
            </a:r>
          </a:p>
          <a:p>
            <a:pPr marL="812800" lvl="1" indent="-342900">
              <a:buFont typeface="Arial"/>
              <a:buChar char="•"/>
            </a:pPr>
            <a:r>
              <a:rPr lang="en-US" dirty="0" smtClean="0"/>
              <a:t>Collaborative relationships with colleagues</a:t>
            </a:r>
          </a:p>
          <a:p>
            <a:pPr marL="584200" indent="-457200">
              <a:buFont typeface="+mj-lt"/>
              <a:buAutoNum type="arabicPeriod"/>
            </a:pPr>
            <a:r>
              <a:rPr lang="en-US" dirty="0" smtClean="0"/>
              <a:t>Late </a:t>
            </a:r>
            <a:r>
              <a:rPr lang="en-US" dirty="0"/>
              <a:t>adulthood: immersion/</a:t>
            </a:r>
            <a:r>
              <a:rPr lang="en-US" dirty="0" smtClean="0"/>
              <a:t>emersion</a:t>
            </a:r>
          </a:p>
          <a:p>
            <a:pPr marL="812800" lvl="1" indent="-342900">
              <a:buFont typeface="Arial"/>
              <a:buChar char="•"/>
            </a:pPr>
            <a:r>
              <a:rPr lang="en-US" dirty="0" smtClean="0"/>
              <a:t>Intense emotions associated with race, teacher beliefs and approaches</a:t>
            </a:r>
          </a:p>
          <a:p>
            <a:pPr marL="812800" lvl="1" indent="-342900">
              <a:buFont typeface="Arial"/>
              <a:buChar char="•"/>
            </a:pPr>
            <a:r>
              <a:rPr lang="en-US" dirty="0" smtClean="0"/>
              <a:t>Beliefs observed through teaching practices, such as social just curriculum</a:t>
            </a:r>
          </a:p>
          <a:p>
            <a:pPr marL="812800" lvl="1" indent="-342900">
              <a:buFont typeface="Arial"/>
              <a:buChar char="•"/>
            </a:pPr>
            <a:r>
              <a:rPr lang="en-US" dirty="0" smtClean="0"/>
              <a:t>Disrupters</a:t>
            </a:r>
          </a:p>
          <a:p>
            <a:pPr marL="584200" indent="-457200">
              <a:buFont typeface="+mj-lt"/>
              <a:buAutoNum type="arabicPeriod"/>
            </a:pPr>
            <a:endParaRPr lang="en-US" dirty="0" smtClean="0"/>
          </a:p>
          <a:p>
            <a:pPr>
              <a:buFont typeface="Arial"/>
              <a:buChar char="•"/>
            </a:pPr>
            <a:endParaRPr lang="en-US" dirty="0"/>
          </a:p>
          <a:p>
            <a:endParaRPr lang="en-US" dirty="0"/>
          </a:p>
          <a:p>
            <a:pPr marL="127000" indent="0">
              <a:buNone/>
            </a:pPr>
            <a:endParaRPr lang="en-US" dirty="0"/>
          </a:p>
        </p:txBody>
      </p:sp>
    </p:spTree>
    <p:extLst>
      <p:ext uri="{BB962C8B-B14F-4D97-AF65-F5344CB8AC3E}">
        <p14:creationId xmlns:p14="http://schemas.microsoft.com/office/powerpoint/2010/main" val="2604322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Disrupter in action: Preparing teacher educators </a:t>
            </a:r>
            <a:endParaRPr lang="en-US" dirty="0"/>
          </a:p>
        </p:txBody>
      </p:sp>
      <p:sp>
        <p:nvSpPr>
          <p:cNvPr id="3" name="Content Placeholder 2"/>
          <p:cNvSpPr>
            <a:spLocks noGrp="1"/>
          </p:cNvSpPr>
          <p:nvPr>
            <p:ph idx="1"/>
          </p:nvPr>
        </p:nvSpPr>
        <p:spPr/>
        <p:txBody>
          <a:bodyPr/>
          <a:lstStyle/>
          <a:p>
            <a:r>
              <a:rPr lang="en-US" dirty="0" smtClean="0"/>
              <a:t>Personalizing relationships</a:t>
            </a:r>
          </a:p>
          <a:p>
            <a:r>
              <a:rPr lang="en-US" dirty="0" smtClean="0"/>
              <a:t>Tasks for action beyond awareness</a:t>
            </a:r>
          </a:p>
          <a:p>
            <a:r>
              <a:rPr lang="en-US" dirty="0" smtClean="0"/>
              <a:t>Storytelling</a:t>
            </a:r>
          </a:p>
          <a:p>
            <a:r>
              <a:rPr lang="en-US" dirty="0"/>
              <a:t>C</a:t>
            </a:r>
            <a:r>
              <a:rPr lang="en-US" dirty="0" smtClean="0"/>
              <a:t>ultural competence advocate</a:t>
            </a:r>
          </a:p>
          <a:p>
            <a:r>
              <a:rPr lang="en-US" dirty="0"/>
              <a:t>E</a:t>
            </a:r>
            <a:r>
              <a:rPr lang="en-US" dirty="0" smtClean="0"/>
              <a:t>mpowerment agent</a:t>
            </a:r>
            <a:endParaRPr lang="en-US" dirty="0"/>
          </a:p>
        </p:txBody>
      </p:sp>
    </p:spTree>
    <p:extLst>
      <p:ext uri="{BB962C8B-B14F-4D97-AF65-F5344CB8AC3E}">
        <p14:creationId xmlns:p14="http://schemas.microsoft.com/office/powerpoint/2010/main" val="1659593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4010"/>
            <a:ext cx="8913813" cy="914400"/>
          </a:xfrm>
        </p:spPr>
        <p:txBody>
          <a:bodyPr/>
          <a:lstStyle/>
          <a:p>
            <a:r>
              <a:rPr lang="en-US" dirty="0" smtClean="0"/>
              <a:t>Session Format</a:t>
            </a:r>
            <a:endParaRPr lang="en-US" dirty="0"/>
          </a:p>
        </p:txBody>
      </p:sp>
      <p:sp>
        <p:nvSpPr>
          <p:cNvPr id="3" name="Content Placeholder 2"/>
          <p:cNvSpPr>
            <a:spLocks noGrp="1"/>
          </p:cNvSpPr>
          <p:nvPr>
            <p:ph idx="1"/>
          </p:nvPr>
        </p:nvSpPr>
        <p:spPr>
          <a:xfrm>
            <a:off x="559451" y="1602531"/>
            <a:ext cx="8165449" cy="5019247"/>
          </a:xfrm>
        </p:spPr>
        <p:txBody>
          <a:bodyPr>
            <a:normAutofit/>
          </a:bodyPr>
          <a:lstStyle/>
          <a:p>
            <a:r>
              <a:rPr lang="en-US" dirty="0" smtClean="0">
                <a:sym typeface="Wingdings"/>
              </a:rPr>
              <a:t>The Study</a:t>
            </a:r>
          </a:p>
          <a:p>
            <a:pPr lvl="1"/>
            <a:r>
              <a:rPr lang="en-US" dirty="0" smtClean="0">
                <a:sym typeface="Wingdings"/>
              </a:rPr>
              <a:t>Purpose</a:t>
            </a:r>
          </a:p>
          <a:p>
            <a:pPr lvl="1"/>
            <a:r>
              <a:rPr lang="en-US" dirty="0" smtClean="0">
                <a:sym typeface="Wingdings"/>
              </a:rPr>
              <a:t>Background</a:t>
            </a:r>
          </a:p>
          <a:p>
            <a:pPr lvl="1"/>
            <a:r>
              <a:rPr lang="en-US" dirty="0" smtClean="0">
                <a:sym typeface="Wingdings"/>
              </a:rPr>
              <a:t>Findings</a:t>
            </a:r>
          </a:p>
          <a:p>
            <a:r>
              <a:rPr lang="en-US" dirty="0" smtClean="0">
                <a:sym typeface="Wingdings"/>
              </a:rPr>
              <a:t>In Practice</a:t>
            </a:r>
          </a:p>
          <a:p>
            <a:pPr lvl="1"/>
            <a:r>
              <a:rPr lang="en-US" dirty="0" smtClean="0">
                <a:sym typeface="Wingdings"/>
              </a:rPr>
              <a:t>Pre-service teachers</a:t>
            </a:r>
          </a:p>
          <a:p>
            <a:pPr lvl="1"/>
            <a:r>
              <a:rPr lang="en-US" dirty="0" smtClean="0">
                <a:sym typeface="Wingdings"/>
              </a:rPr>
              <a:t>In-service teachers</a:t>
            </a:r>
            <a:endParaRPr lang="en-US" dirty="0">
              <a:sym typeface="Wingdings"/>
            </a:endParaRPr>
          </a:p>
          <a:p>
            <a:r>
              <a:rPr lang="en-US" dirty="0" smtClean="0">
                <a:sym typeface="Wingdings"/>
              </a:rPr>
              <a:t>Questions/Comments</a:t>
            </a:r>
          </a:p>
          <a:p>
            <a:pPr marL="0" indent="0">
              <a:buNone/>
            </a:pPr>
            <a:endParaRPr lang="en-US" dirty="0"/>
          </a:p>
        </p:txBody>
      </p:sp>
    </p:spTree>
    <p:extLst>
      <p:ext uri="{BB962C8B-B14F-4D97-AF65-F5344CB8AC3E}">
        <p14:creationId xmlns:p14="http://schemas.microsoft.com/office/powerpoint/2010/main" val="862575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Personalizing Relationships</a:t>
            </a:r>
            <a:endParaRPr lang="en-US" dirty="0"/>
          </a:p>
        </p:txBody>
      </p:sp>
      <p:sp>
        <p:nvSpPr>
          <p:cNvPr id="3" name="Content Placeholder 2"/>
          <p:cNvSpPr>
            <a:spLocks noGrp="1"/>
          </p:cNvSpPr>
          <p:nvPr>
            <p:ph idx="1"/>
          </p:nvPr>
        </p:nvSpPr>
        <p:spPr/>
        <p:txBody>
          <a:bodyPr/>
          <a:lstStyle/>
          <a:p>
            <a:r>
              <a:rPr lang="en-US" dirty="0" smtClean="0"/>
              <a:t>Set appointments with individuals</a:t>
            </a:r>
          </a:p>
          <a:p>
            <a:r>
              <a:rPr lang="en-US" dirty="0" smtClean="0"/>
              <a:t>Build rapport</a:t>
            </a:r>
          </a:p>
          <a:p>
            <a:r>
              <a:rPr lang="en-US" dirty="0" smtClean="0"/>
              <a:t>Share my experience/inquire about their experience</a:t>
            </a:r>
          </a:p>
          <a:p>
            <a:r>
              <a:rPr lang="en-US" dirty="0" smtClean="0"/>
              <a:t>Offer to assist in finding solutions (planning or otherwise)</a:t>
            </a:r>
            <a:endParaRPr lang="en-US" dirty="0"/>
          </a:p>
        </p:txBody>
      </p:sp>
    </p:spTree>
    <p:extLst>
      <p:ext uri="{BB962C8B-B14F-4D97-AF65-F5344CB8AC3E}">
        <p14:creationId xmlns:p14="http://schemas.microsoft.com/office/powerpoint/2010/main" val="1768114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Tasks for action beyond awareness</a:t>
            </a:r>
            <a:endParaRPr lang="en-US" dirty="0"/>
          </a:p>
        </p:txBody>
      </p:sp>
      <p:sp>
        <p:nvSpPr>
          <p:cNvPr id="3" name="Content Placeholder 2"/>
          <p:cNvSpPr>
            <a:spLocks noGrp="1"/>
          </p:cNvSpPr>
          <p:nvPr>
            <p:ph idx="1"/>
          </p:nvPr>
        </p:nvSpPr>
        <p:spPr/>
        <p:txBody>
          <a:bodyPr/>
          <a:lstStyle/>
          <a:p>
            <a:r>
              <a:rPr lang="en-US" dirty="0" smtClean="0"/>
              <a:t>Risky Stretch</a:t>
            </a:r>
          </a:p>
          <a:p>
            <a:pPr lvl="1"/>
            <a:r>
              <a:rPr lang="en-US" dirty="0" smtClean="0"/>
              <a:t>Course assignments</a:t>
            </a:r>
          </a:p>
          <a:p>
            <a:pPr lvl="1"/>
            <a:r>
              <a:rPr lang="en-US" dirty="0" smtClean="0"/>
              <a:t>Classroom discussion</a:t>
            </a:r>
            <a:endParaRPr lang="en-US" dirty="0"/>
          </a:p>
          <a:p>
            <a:r>
              <a:rPr lang="en-US" dirty="0" smtClean="0"/>
              <a:t>Supervisory Question/Dialogue</a:t>
            </a:r>
          </a:p>
          <a:p>
            <a:pPr lvl="1"/>
            <a:r>
              <a:rPr lang="en-US" dirty="0" smtClean="0"/>
              <a:t>Devil’s advocate</a:t>
            </a:r>
          </a:p>
          <a:p>
            <a:pPr lvl="1"/>
            <a:r>
              <a:rPr lang="en-US" dirty="0" smtClean="0"/>
              <a:t>Who? And Why?</a:t>
            </a:r>
          </a:p>
        </p:txBody>
      </p:sp>
    </p:spTree>
    <p:extLst>
      <p:ext uri="{BB962C8B-B14F-4D97-AF65-F5344CB8AC3E}">
        <p14:creationId xmlns:p14="http://schemas.microsoft.com/office/powerpoint/2010/main" val="1545750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Storytelling</a:t>
            </a:r>
            <a:endParaRPr lang="en-US" dirty="0"/>
          </a:p>
        </p:txBody>
      </p:sp>
      <p:sp>
        <p:nvSpPr>
          <p:cNvPr id="3" name="Content Placeholder 2"/>
          <p:cNvSpPr>
            <a:spLocks noGrp="1"/>
          </p:cNvSpPr>
          <p:nvPr>
            <p:ph idx="1"/>
          </p:nvPr>
        </p:nvSpPr>
        <p:spPr/>
        <p:txBody>
          <a:bodyPr/>
          <a:lstStyle/>
          <a:p>
            <a:r>
              <a:rPr lang="en-US" dirty="0" smtClean="0"/>
              <a:t>Provide personal experience or those of others</a:t>
            </a:r>
          </a:p>
          <a:p>
            <a:r>
              <a:rPr lang="en-US" dirty="0" smtClean="0"/>
              <a:t>Encourage relationships</a:t>
            </a:r>
          </a:p>
          <a:p>
            <a:r>
              <a:rPr lang="en-US" dirty="0" smtClean="0"/>
              <a:t>Moving from theoretical to practical</a:t>
            </a:r>
          </a:p>
          <a:p>
            <a:pPr lvl="1"/>
            <a:r>
              <a:rPr lang="en-US" dirty="0" smtClean="0"/>
              <a:t>JD</a:t>
            </a:r>
          </a:p>
          <a:p>
            <a:pPr lvl="1"/>
            <a:r>
              <a:rPr lang="en-US" dirty="0" smtClean="0"/>
              <a:t>Travis</a:t>
            </a:r>
          </a:p>
          <a:p>
            <a:pPr lvl="1"/>
            <a:endParaRPr lang="en-US" dirty="0"/>
          </a:p>
        </p:txBody>
      </p:sp>
    </p:spTree>
    <p:extLst>
      <p:ext uri="{BB962C8B-B14F-4D97-AF65-F5344CB8AC3E}">
        <p14:creationId xmlns:p14="http://schemas.microsoft.com/office/powerpoint/2010/main" val="3126031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competence advocate</a:t>
            </a:r>
            <a:endParaRPr lang="en-US" dirty="0"/>
          </a:p>
        </p:txBody>
      </p:sp>
      <p:sp>
        <p:nvSpPr>
          <p:cNvPr id="3" name="Content Placeholder 2"/>
          <p:cNvSpPr>
            <a:spLocks noGrp="1"/>
          </p:cNvSpPr>
          <p:nvPr>
            <p:ph idx="1"/>
          </p:nvPr>
        </p:nvSpPr>
        <p:spPr/>
        <p:txBody>
          <a:bodyPr/>
          <a:lstStyle/>
          <a:p>
            <a:r>
              <a:rPr lang="en-US" dirty="0" smtClean="0"/>
              <a:t>Cool pose</a:t>
            </a:r>
          </a:p>
          <a:p>
            <a:r>
              <a:rPr lang="en-US" dirty="0" smtClean="0"/>
              <a:t>Stereotype threat</a:t>
            </a:r>
          </a:p>
          <a:p>
            <a:r>
              <a:rPr lang="en-US" dirty="0" smtClean="0"/>
              <a:t>Implications </a:t>
            </a:r>
            <a:endParaRPr lang="en-US" dirty="0"/>
          </a:p>
        </p:txBody>
      </p:sp>
    </p:spTree>
    <p:extLst>
      <p:ext uri="{BB962C8B-B14F-4D97-AF65-F5344CB8AC3E}">
        <p14:creationId xmlns:p14="http://schemas.microsoft.com/office/powerpoint/2010/main" val="1382978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Empowerment agent</a:t>
            </a:r>
            <a:endParaRPr lang="en-US" dirty="0"/>
          </a:p>
        </p:txBody>
      </p:sp>
      <p:sp>
        <p:nvSpPr>
          <p:cNvPr id="3" name="Content Placeholder 2"/>
          <p:cNvSpPr>
            <a:spLocks noGrp="1"/>
          </p:cNvSpPr>
          <p:nvPr>
            <p:ph idx="1"/>
          </p:nvPr>
        </p:nvSpPr>
        <p:spPr/>
        <p:txBody>
          <a:bodyPr/>
          <a:lstStyle/>
          <a:p>
            <a:r>
              <a:rPr lang="en-US" dirty="0" smtClean="0"/>
              <a:t>Resources</a:t>
            </a:r>
          </a:p>
          <a:p>
            <a:r>
              <a:rPr lang="en-US" dirty="0" smtClean="0"/>
              <a:t>Opportunities</a:t>
            </a:r>
          </a:p>
          <a:p>
            <a:r>
              <a:rPr lang="en-US" dirty="0" smtClean="0"/>
              <a:t>Contacts</a:t>
            </a:r>
          </a:p>
        </p:txBody>
      </p:sp>
    </p:spTree>
    <p:extLst>
      <p:ext uri="{BB962C8B-B14F-4D97-AF65-F5344CB8AC3E}">
        <p14:creationId xmlns:p14="http://schemas.microsoft.com/office/powerpoint/2010/main" val="2945938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Disrupter in action: culturally sustaining pedagogies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704319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Text Placeholder 2"/>
          <p:cNvSpPr>
            <a:spLocks noGrp="1"/>
          </p:cNvSpPr>
          <p:nvPr>
            <p:ph type="body" idx="1"/>
          </p:nvPr>
        </p:nvSpPr>
        <p:spPr>
          <a:xfrm>
            <a:off x="1114424" y="2181412"/>
            <a:ext cx="7610476" cy="4557059"/>
          </a:xfrm>
        </p:spPr>
        <p:txBody>
          <a:bodyPr/>
          <a:lstStyle/>
          <a:p>
            <a:pPr>
              <a:buFont typeface="Arial"/>
              <a:buChar char="•"/>
            </a:pPr>
            <a:r>
              <a:rPr lang="en-US" dirty="0" smtClean="0"/>
              <a:t>Authentic relationships matter (sense of belonging)</a:t>
            </a:r>
          </a:p>
          <a:p>
            <a:pPr>
              <a:buFont typeface="Arial"/>
              <a:buChar char="•"/>
            </a:pPr>
            <a:r>
              <a:rPr lang="en-US" dirty="0" smtClean="0"/>
              <a:t>Pedagogy of the oppressed </a:t>
            </a:r>
          </a:p>
          <a:p>
            <a:pPr>
              <a:buFont typeface="Arial"/>
              <a:buChar char="•"/>
            </a:pPr>
            <a:r>
              <a:rPr lang="en-US" dirty="0" smtClean="0"/>
              <a:t>Hat Game</a:t>
            </a:r>
          </a:p>
          <a:p>
            <a:pPr>
              <a:buFont typeface="Arial"/>
              <a:buChar char="•"/>
            </a:pPr>
            <a:r>
              <a:rPr lang="en-US" dirty="0" smtClean="0"/>
              <a:t>Strategies to recruit, train, and retain minority teachers </a:t>
            </a:r>
          </a:p>
          <a:p>
            <a:pPr>
              <a:buFont typeface="Arial"/>
              <a:buChar char="•"/>
            </a:pPr>
            <a:r>
              <a:rPr lang="en-US" dirty="0" smtClean="0"/>
              <a:t>Oppression within social institutions</a:t>
            </a:r>
            <a:endParaRPr lang="en-US" dirty="0"/>
          </a:p>
        </p:txBody>
      </p:sp>
    </p:spTree>
    <p:extLst>
      <p:ext uri="{BB962C8B-B14F-4D97-AF65-F5344CB8AC3E}">
        <p14:creationId xmlns:p14="http://schemas.microsoft.com/office/powerpoint/2010/main" val="40625874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for today</a:t>
            </a:r>
            <a:endParaRPr lang="en-US" dirty="0"/>
          </a:p>
        </p:txBody>
      </p:sp>
      <p:sp>
        <p:nvSpPr>
          <p:cNvPr id="3" name="Content Placeholder 2"/>
          <p:cNvSpPr>
            <a:spLocks noGrp="1"/>
          </p:cNvSpPr>
          <p:nvPr>
            <p:ph idx="1"/>
          </p:nvPr>
        </p:nvSpPr>
        <p:spPr>
          <a:xfrm>
            <a:off x="1114424" y="2172529"/>
            <a:ext cx="7610476" cy="4467453"/>
          </a:xfrm>
        </p:spPr>
        <p:txBody>
          <a:bodyPr>
            <a:normAutofit/>
          </a:bodyPr>
          <a:lstStyle/>
          <a:p>
            <a:pPr lvl="1"/>
            <a:r>
              <a:rPr lang="en-US" dirty="0" smtClean="0"/>
              <a:t>Explore </a:t>
            </a:r>
            <a:r>
              <a:rPr lang="en-US" dirty="0"/>
              <a:t>the importance of </a:t>
            </a:r>
            <a:r>
              <a:rPr lang="en-US" dirty="0" smtClean="0"/>
              <a:t>experience</a:t>
            </a:r>
          </a:p>
          <a:p>
            <a:pPr lvl="1"/>
            <a:r>
              <a:rPr lang="en-US" dirty="0" smtClean="0"/>
              <a:t>To understand what this may look/sound like in practice</a:t>
            </a:r>
          </a:p>
          <a:p>
            <a:pPr lvl="2"/>
            <a:r>
              <a:rPr lang="en-US" dirty="0" smtClean="0"/>
              <a:t>Pre-service teachers</a:t>
            </a:r>
          </a:p>
          <a:p>
            <a:pPr lvl="2"/>
            <a:r>
              <a:rPr lang="en-US" dirty="0" smtClean="0"/>
              <a:t>In-service teachers</a:t>
            </a:r>
          </a:p>
          <a:p>
            <a:pPr lvl="2"/>
            <a:r>
              <a:rPr lang="en-US" dirty="0" smtClean="0"/>
              <a:t>Students situated in urban settings</a:t>
            </a:r>
          </a:p>
        </p:txBody>
      </p:sp>
    </p:spTree>
    <p:extLst>
      <p:ext uri="{BB962C8B-B14F-4D97-AF65-F5344CB8AC3E}">
        <p14:creationId xmlns:p14="http://schemas.microsoft.com/office/powerpoint/2010/main" val="356922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Shape 370"/>
          <p:cNvSpPr txBox="1">
            <a:spLocks noGrp="1"/>
          </p:cNvSpPr>
          <p:nvPr>
            <p:ph type="title"/>
          </p:nvPr>
        </p:nvSpPr>
        <p:spPr>
          <a:xfrm>
            <a:off x="0" y="1123855"/>
            <a:ext cx="8913813" cy="914400"/>
          </a:xfrm>
          <a:prstGeom prst="rect">
            <a:avLst/>
          </a:prstGeom>
          <a:solidFill>
            <a:schemeClr val="dk2"/>
          </a:solidFill>
          <a:ln>
            <a:noFill/>
          </a:ln>
        </p:spPr>
        <p:txBody>
          <a:bodyPr lIns="1188700" tIns="45700" rIns="274300" bIns="45700" anchor="ctr" anchorCtr="0">
            <a:noAutofit/>
          </a:bodyPr>
          <a:lstStyle/>
          <a:p>
            <a:pPr marL="0" marR="0" lvl="0" indent="0" algn="l" rtl="0">
              <a:spcBef>
                <a:spcPts val="0"/>
              </a:spcBef>
              <a:buClr>
                <a:schemeClr val="lt1"/>
              </a:buClr>
              <a:buSzPct val="25000"/>
              <a:buFont typeface="Questrial"/>
              <a:buNone/>
            </a:pPr>
            <a:r>
              <a:rPr lang="en-US" sz="3600" b="0" i="0" u="none" strike="noStrike" cap="none" dirty="0">
                <a:solidFill>
                  <a:schemeClr val="lt1"/>
                </a:solidFill>
                <a:latin typeface="Questrial"/>
                <a:ea typeface="Questrial"/>
                <a:cs typeface="Questrial"/>
                <a:sym typeface="Questrial"/>
              </a:rPr>
              <a:t>Research </a:t>
            </a:r>
            <a:r>
              <a:rPr lang="en-US" sz="3600" b="0" i="0" u="none" strike="noStrike" cap="none" dirty="0" smtClean="0">
                <a:solidFill>
                  <a:schemeClr val="lt1"/>
                </a:solidFill>
                <a:latin typeface="Questrial"/>
                <a:ea typeface="Questrial"/>
                <a:cs typeface="Questrial"/>
                <a:sym typeface="Questrial"/>
              </a:rPr>
              <a:t>Question </a:t>
            </a:r>
            <a:endParaRPr lang="en-US" sz="3600" b="0" i="0" u="none" strike="noStrike" cap="none" dirty="0">
              <a:solidFill>
                <a:schemeClr val="lt1"/>
              </a:solidFill>
              <a:latin typeface="Questrial"/>
              <a:ea typeface="Questrial"/>
              <a:cs typeface="Questrial"/>
              <a:sym typeface="Questrial"/>
            </a:endParaRPr>
          </a:p>
        </p:txBody>
      </p:sp>
      <p:sp>
        <p:nvSpPr>
          <p:cNvPr id="371" name="Shape 371"/>
          <p:cNvSpPr txBox="1">
            <a:spLocks noGrp="1"/>
          </p:cNvSpPr>
          <p:nvPr>
            <p:ph type="body" idx="1"/>
          </p:nvPr>
        </p:nvSpPr>
        <p:spPr>
          <a:xfrm>
            <a:off x="1114424" y="2177324"/>
            <a:ext cx="7610476" cy="4089005"/>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97368"/>
              <a:buFont typeface="Noto Sans Symbols"/>
              <a:buChar char="⬜"/>
            </a:pPr>
            <a:endParaRPr lang="en-US" sz="1850" b="0" i="0" u="none" strike="noStrike" cap="none" dirty="0" smtClean="0">
              <a:solidFill>
                <a:srgbClr val="595959"/>
              </a:solidFill>
              <a:latin typeface="Questrial"/>
              <a:ea typeface="Questrial"/>
              <a:cs typeface="Questrial"/>
              <a:sym typeface="Questrial"/>
            </a:endParaRPr>
          </a:p>
          <a:p>
            <a:pPr marL="342900" marR="0" lvl="0" indent="-342900" algn="l" rtl="0">
              <a:lnSpc>
                <a:spcPct val="80000"/>
              </a:lnSpc>
              <a:spcBef>
                <a:spcPts val="0"/>
              </a:spcBef>
              <a:spcAft>
                <a:spcPts val="0"/>
              </a:spcAft>
              <a:buClr>
                <a:schemeClr val="accent1"/>
              </a:buClr>
              <a:buSzPct val="97368"/>
              <a:buFont typeface="Noto Sans Symbols"/>
              <a:buChar char="⬜"/>
            </a:pPr>
            <a:endParaRPr lang="en-US" sz="1850" dirty="0"/>
          </a:p>
          <a:p>
            <a:pPr marL="342900" marR="0" lvl="0" indent="-342900" algn="l" rtl="0">
              <a:lnSpc>
                <a:spcPct val="80000"/>
              </a:lnSpc>
              <a:spcBef>
                <a:spcPts val="0"/>
              </a:spcBef>
              <a:spcAft>
                <a:spcPts val="0"/>
              </a:spcAft>
              <a:buClr>
                <a:schemeClr val="accent1"/>
              </a:buClr>
              <a:buSzPct val="97368"/>
              <a:buFont typeface="Noto Sans Symbols"/>
              <a:buChar char="⬜"/>
            </a:pPr>
            <a:endParaRPr lang="en-US" sz="1850" b="0" i="0" u="none" strike="noStrike" cap="none" dirty="0" smtClean="0">
              <a:solidFill>
                <a:srgbClr val="595959"/>
              </a:solidFill>
              <a:latin typeface="Questrial"/>
              <a:ea typeface="Questrial"/>
              <a:cs typeface="Questrial"/>
              <a:sym typeface="Questrial"/>
            </a:endParaRPr>
          </a:p>
          <a:p>
            <a:pPr marL="342900" marR="0" lvl="0" indent="-342900" algn="l" rtl="0">
              <a:lnSpc>
                <a:spcPct val="80000"/>
              </a:lnSpc>
              <a:spcBef>
                <a:spcPts val="0"/>
              </a:spcBef>
              <a:spcAft>
                <a:spcPts val="0"/>
              </a:spcAft>
              <a:buClr>
                <a:schemeClr val="accent1"/>
              </a:buClr>
              <a:buSzPct val="97368"/>
              <a:buFont typeface="Noto Sans Symbols"/>
              <a:buChar char="⬜"/>
            </a:pPr>
            <a:endParaRPr lang="en-US" sz="1850" dirty="0"/>
          </a:p>
          <a:p>
            <a:pPr marL="342900" marR="0" lvl="0" indent="-342900" algn="l" rtl="0">
              <a:lnSpc>
                <a:spcPct val="80000"/>
              </a:lnSpc>
              <a:spcBef>
                <a:spcPts val="0"/>
              </a:spcBef>
              <a:spcAft>
                <a:spcPts val="0"/>
              </a:spcAft>
              <a:buClr>
                <a:schemeClr val="accent1"/>
              </a:buClr>
              <a:buSzPct val="97368"/>
              <a:buFont typeface="Noto Sans Symbols"/>
              <a:buChar char="⬜"/>
            </a:pPr>
            <a:endParaRPr lang="en-US" sz="1850" b="0" i="0" u="none" strike="noStrike" cap="none" dirty="0" smtClean="0">
              <a:solidFill>
                <a:srgbClr val="595959"/>
              </a:solidFill>
              <a:latin typeface="Questrial"/>
              <a:ea typeface="Questrial"/>
              <a:cs typeface="Questrial"/>
              <a:sym typeface="Questrial"/>
            </a:endParaRPr>
          </a:p>
          <a:p>
            <a:pPr marL="342900" marR="0" lvl="0" indent="-342900" algn="l" rtl="0">
              <a:lnSpc>
                <a:spcPct val="80000"/>
              </a:lnSpc>
              <a:spcBef>
                <a:spcPts val="0"/>
              </a:spcBef>
              <a:spcAft>
                <a:spcPts val="0"/>
              </a:spcAft>
              <a:buClr>
                <a:schemeClr val="accent1"/>
              </a:buClr>
              <a:buSzPct val="97368"/>
              <a:buFont typeface="Noto Sans Symbols"/>
              <a:buChar char="⬜"/>
            </a:pPr>
            <a:endParaRPr lang="en-US" sz="1850" dirty="0"/>
          </a:p>
          <a:p>
            <a:pPr marL="342900" marR="0" lvl="0" indent="-342900" algn="l" rtl="0">
              <a:lnSpc>
                <a:spcPct val="80000"/>
              </a:lnSpc>
              <a:spcBef>
                <a:spcPts val="0"/>
              </a:spcBef>
              <a:spcAft>
                <a:spcPts val="0"/>
              </a:spcAft>
              <a:buClr>
                <a:schemeClr val="accent1"/>
              </a:buClr>
              <a:buSzPct val="97368"/>
              <a:buFont typeface="Noto Sans Symbols"/>
              <a:buChar char="⬜"/>
            </a:pPr>
            <a:r>
              <a:rPr lang="en-US" sz="1850" b="0" i="0" u="none" strike="noStrike" cap="none" dirty="0" smtClean="0">
                <a:solidFill>
                  <a:srgbClr val="595959"/>
                </a:solidFill>
                <a:latin typeface="Questrial"/>
                <a:ea typeface="Questrial"/>
                <a:cs typeface="Questrial"/>
                <a:sym typeface="Questrial"/>
              </a:rPr>
              <a:t>How </a:t>
            </a:r>
            <a:r>
              <a:rPr lang="en-US" sz="1850" b="0" i="0" u="none" strike="noStrike" cap="none" dirty="0">
                <a:solidFill>
                  <a:srgbClr val="595959"/>
                </a:solidFill>
                <a:latin typeface="Questrial"/>
                <a:ea typeface="Questrial"/>
                <a:cs typeface="Questrial"/>
                <a:sym typeface="Questrial"/>
              </a:rPr>
              <a:t>do the </a:t>
            </a:r>
            <a:r>
              <a:rPr lang="en-US" sz="2400" b="0" i="0" u="none" strike="noStrike" cap="none" dirty="0">
                <a:solidFill>
                  <a:srgbClr val="FF0000"/>
                </a:solidFill>
                <a:latin typeface="Questrial"/>
                <a:ea typeface="Questrial"/>
                <a:cs typeface="Questrial"/>
                <a:sym typeface="Questrial"/>
              </a:rPr>
              <a:t>biographical</a:t>
            </a:r>
            <a:r>
              <a:rPr lang="en-US" sz="1850" b="0" i="0" u="none" strike="noStrike" cap="none" dirty="0">
                <a:solidFill>
                  <a:srgbClr val="FF0000"/>
                </a:solidFill>
                <a:latin typeface="Questrial"/>
                <a:ea typeface="Questrial"/>
                <a:cs typeface="Questrial"/>
                <a:sym typeface="Questrial"/>
              </a:rPr>
              <a:t> and </a:t>
            </a:r>
            <a:r>
              <a:rPr lang="en-US" sz="2400" b="0" i="0" u="none" strike="noStrike" cap="none" dirty="0">
                <a:solidFill>
                  <a:srgbClr val="FF0000"/>
                </a:solidFill>
                <a:latin typeface="Questrial"/>
                <a:ea typeface="Questrial"/>
                <a:cs typeface="Questrial"/>
                <a:sym typeface="Questrial"/>
              </a:rPr>
              <a:t>professional experiences </a:t>
            </a:r>
            <a:r>
              <a:rPr lang="en-US" sz="1850" b="0" i="0" u="none" strike="noStrike" cap="none" dirty="0">
                <a:solidFill>
                  <a:srgbClr val="595959"/>
                </a:solidFill>
                <a:latin typeface="Questrial"/>
                <a:ea typeface="Questrial"/>
                <a:cs typeface="Questrial"/>
                <a:sym typeface="Questrial"/>
              </a:rPr>
              <a:t>of </a:t>
            </a:r>
            <a:r>
              <a:rPr lang="en-US" sz="2400" b="0" i="0" u="none" strike="noStrike" cap="none" dirty="0">
                <a:solidFill>
                  <a:srgbClr val="008000"/>
                </a:solidFill>
                <a:latin typeface="Questrial"/>
                <a:ea typeface="Questrial"/>
                <a:cs typeface="Questrial"/>
                <a:sym typeface="Questrial"/>
              </a:rPr>
              <a:t>African American </a:t>
            </a:r>
            <a:r>
              <a:rPr lang="en-US" sz="2400" b="0" i="0" u="none" strike="noStrike" cap="none" dirty="0" smtClean="0">
                <a:solidFill>
                  <a:srgbClr val="008000"/>
                </a:solidFill>
                <a:latin typeface="Questrial"/>
                <a:ea typeface="Questrial"/>
                <a:cs typeface="Questrial"/>
                <a:sym typeface="Questrial"/>
              </a:rPr>
              <a:t>teachers </a:t>
            </a:r>
            <a:r>
              <a:rPr lang="en-US" sz="1850" b="0" i="0" u="none" strike="noStrike" cap="none" dirty="0" smtClean="0">
                <a:solidFill>
                  <a:srgbClr val="595959"/>
                </a:solidFill>
                <a:latin typeface="Questrial"/>
                <a:ea typeface="Questrial"/>
                <a:cs typeface="Questrial"/>
                <a:sym typeface="Questrial"/>
              </a:rPr>
              <a:t>influence their ongoing development of </a:t>
            </a:r>
            <a:r>
              <a:rPr lang="en-US" sz="2400" b="0" i="0" u="none" strike="noStrike" cap="none" dirty="0" smtClean="0">
                <a:solidFill>
                  <a:srgbClr val="3366FF"/>
                </a:solidFill>
                <a:latin typeface="Questrial"/>
                <a:ea typeface="Questrial"/>
                <a:cs typeface="Questrial"/>
                <a:sym typeface="Questrial"/>
              </a:rPr>
              <a:t>identity, beliefs, and pedagogy </a:t>
            </a:r>
            <a:r>
              <a:rPr lang="en-US" sz="1850" b="0" i="0" u="none" strike="noStrike" cap="none" dirty="0" smtClean="0">
                <a:solidFill>
                  <a:srgbClr val="595959"/>
                </a:solidFill>
                <a:latin typeface="Questrial"/>
                <a:ea typeface="Questrial"/>
                <a:cs typeface="Questrial"/>
                <a:sym typeface="Questrial"/>
              </a:rPr>
              <a:t>in the </a:t>
            </a:r>
            <a:r>
              <a:rPr lang="en-US" sz="2400" b="0" i="0" u="none" strike="noStrike" cap="none" dirty="0" smtClean="0">
                <a:solidFill>
                  <a:srgbClr val="FF6600"/>
                </a:solidFill>
                <a:latin typeface="Questrial"/>
                <a:ea typeface="Questrial"/>
                <a:cs typeface="Questrial"/>
                <a:sym typeface="Questrial"/>
              </a:rPr>
              <a:t>urban</a:t>
            </a:r>
            <a:r>
              <a:rPr lang="en-US" sz="1850" b="0" i="0" u="none" strike="noStrike" cap="none" dirty="0" smtClean="0">
                <a:solidFill>
                  <a:srgbClr val="595959"/>
                </a:solidFill>
                <a:latin typeface="Questrial"/>
                <a:ea typeface="Questrial"/>
                <a:cs typeface="Questrial"/>
                <a:sym typeface="Questrial"/>
              </a:rPr>
              <a:t> setting? </a:t>
            </a:r>
            <a:endParaRPr lang="en-US" sz="1850" b="0" i="0" u="none" strike="noStrike" cap="none" dirty="0">
              <a:solidFill>
                <a:srgbClr val="595959"/>
              </a:solidFill>
              <a:latin typeface="Questrial"/>
              <a:ea typeface="Questrial"/>
              <a:cs typeface="Questrial"/>
              <a:sym typeface="Questrial"/>
            </a:endParaRPr>
          </a:p>
        </p:txBody>
      </p:sp>
    </p:spTree>
    <p:extLst>
      <p:ext uri="{BB962C8B-B14F-4D97-AF65-F5344CB8AC3E}">
        <p14:creationId xmlns:p14="http://schemas.microsoft.com/office/powerpoint/2010/main" val="2804996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years, 9 months, &amp; “X” number of minutes later?</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a:t>After reflecting on my own experiences, and those that I hear from </a:t>
            </a:r>
            <a:r>
              <a:rPr lang="en-US" dirty="0" smtClean="0"/>
              <a:t>others…..What did I walk away with after this study? </a:t>
            </a:r>
          </a:p>
          <a:p>
            <a:pPr marL="0" indent="0">
              <a:buNone/>
            </a:pPr>
            <a:endParaRPr lang="en-US" dirty="0" smtClean="0"/>
          </a:p>
          <a:p>
            <a:pPr marL="0" indent="0" algn="ctr">
              <a:buNone/>
            </a:pPr>
            <a:r>
              <a:rPr lang="en-US" dirty="0" smtClean="0"/>
              <a:t>	EXPERIENCES influence identity development!!</a:t>
            </a:r>
            <a:endParaRPr lang="en-US" dirty="0"/>
          </a:p>
        </p:txBody>
      </p:sp>
    </p:spTree>
    <p:extLst>
      <p:ext uri="{BB962C8B-B14F-4D97-AF65-F5344CB8AC3E}">
        <p14:creationId xmlns:p14="http://schemas.microsoft.com/office/powerpoint/2010/main" val="1712891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explored</a:t>
            </a:r>
            <a:endParaRPr lang="en-US" dirty="0"/>
          </a:p>
        </p:txBody>
      </p:sp>
      <p:sp>
        <p:nvSpPr>
          <p:cNvPr id="3" name="Content Placeholder 2"/>
          <p:cNvSpPr>
            <a:spLocks noGrp="1"/>
          </p:cNvSpPr>
          <p:nvPr>
            <p:ph idx="1"/>
          </p:nvPr>
        </p:nvSpPr>
        <p:spPr>
          <a:xfrm>
            <a:off x="1114424" y="2595562"/>
            <a:ext cx="7610476" cy="3833813"/>
          </a:xfrm>
        </p:spPr>
        <p:txBody>
          <a:bodyPr>
            <a:normAutofit/>
          </a:bodyPr>
          <a:lstStyle/>
          <a:p>
            <a:r>
              <a:rPr lang="en-US" dirty="0" smtClean="0"/>
              <a:t>Identity</a:t>
            </a:r>
          </a:p>
          <a:p>
            <a:r>
              <a:rPr lang="en-US" dirty="0" smtClean="0"/>
              <a:t>Racial Identity</a:t>
            </a:r>
          </a:p>
          <a:p>
            <a:pPr lvl="1"/>
            <a:r>
              <a:rPr lang="en-US" dirty="0" smtClean="0"/>
              <a:t>Adolescent</a:t>
            </a:r>
          </a:p>
          <a:p>
            <a:pPr lvl="1"/>
            <a:r>
              <a:rPr lang="en-US" dirty="0" smtClean="0"/>
              <a:t>Adults</a:t>
            </a:r>
          </a:p>
          <a:p>
            <a:r>
              <a:rPr lang="en-US" dirty="0" smtClean="0"/>
              <a:t>Context</a:t>
            </a:r>
          </a:p>
          <a:p>
            <a:pPr lvl="1"/>
            <a:r>
              <a:rPr lang="en-US" dirty="0" smtClean="0"/>
              <a:t>Interaction between systems and relationships</a:t>
            </a:r>
          </a:p>
          <a:p>
            <a:endParaRPr lang="en-US" dirty="0"/>
          </a:p>
          <a:p>
            <a:endParaRPr lang="en-US" dirty="0"/>
          </a:p>
        </p:txBody>
      </p:sp>
    </p:spTree>
    <p:extLst>
      <p:ext uri="{BB962C8B-B14F-4D97-AF65-F5344CB8AC3E}">
        <p14:creationId xmlns:p14="http://schemas.microsoft.com/office/powerpoint/2010/main" val="374091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7176"/>
            <a:ext cx="8913813" cy="914400"/>
          </a:xfrm>
        </p:spPr>
        <p:txBody>
          <a:bodyPr>
            <a:normAutofit fontScale="90000"/>
          </a:bodyPr>
          <a:lstStyle/>
          <a:p>
            <a:r>
              <a:rPr lang="en-US" dirty="0" smtClean="0"/>
              <a:t>Research explored: urban settings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1952962"/>
              </p:ext>
            </p:extLst>
          </p:nvPr>
        </p:nvGraphicFramePr>
        <p:xfrm>
          <a:off x="0" y="1441576"/>
          <a:ext cx="9144000" cy="5152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973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8881"/>
            <a:ext cx="8913813" cy="914400"/>
          </a:xfrm>
        </p:spPr>
        <p:txBody>
          <a:bodyPr/>
          <a:lstStyle/>
          <a:p>
            <a:r>
              <a:rPr lang="en-US" dirty="0" smtClean="0"/>
              <a:t>Theoretical Framework</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5971819"/>
              </p:ext>
            </p:extLst>
          </p:nvPr>
        </p:nvGraphicFramePr>
        <p:xfrm>
          <a:off x="504919" y="1652346"/>
          <a:ext cx="8408894" cy="5064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2122105"/>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17384</TotalTime>
  <Words>1655</Words>
  <Application>Microsoft Macintosh PowerPoint</Application>
  <PresentationFormat>On-screen Show (4:3)</PresentationFormat>
  <Paragraphs>259</Paragraphs>
  <Slides>36</Slides>
  <Notes>27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Perception</vt:lpstr>
      <vt:lpstr>This is why I teach! </vt:lpstr>
      <vt:lpstr>About us </vt:lpstr>
      <vt:lpstr>Session Format</vt:lpstr>
      <vt:lpstr>Purpose for today</vt:lpstr>
      <vt:lpstr>Research Question </vt:lpstr>
      <vt:lpstr>4 years, 9 months, &amp; “X” number of minutes later?</vt:lpstr>
      <vt:lpstr>Research explored</vt:lpstr>
      <vt:lpstr>Research explored: urban settings</vt:lpstr>
      <vt:lpstr>Theoretical Framework</vt:lpstr>
      <vt:lpstr>The Study</vt:lpstr>
      <vt:lpstr>Findings</vt:lpstr>
      <vt:lpstr>Theme: Institutionalized Racism Interrupting a Trajectory of Success</vt:lpstr>
      <vt:lpstr>Theme: Institutionalized Racism Interrupting a Trajectory of Success</vt:lpstr>
      <vt:lpstr>Theme: Institutionalized Racism Interrupting a Trajectory of Success</vt:lpstr>
      <vt:lpstr>Theme: The Ongoing Development of African American Teacher Identity </vt:lpstr>
      <vt:lpstr>Theme: Disrupting Institutionalized Racism</vt:lpstr>
      <vt:lpstr>(As teachers) Disrupters—autobiographical experience informs current methods of supporting urban youth  </vt:lpstr>
      <vt:lpstr>The Professional Context: The Backdrop </vt:lpstr>
      <vt:lpstr>Finding the right fit: sense of  belonging </vt:lpstr>
      <vt:lpstr>Hat Game</vt:lpstr>
      <vt:lpstr>Community Hat: Cultural Brokers  (Moje &amp;  Martinez, 2007) </vt:lpstr>
      <vt:lpstr>Community Hat: Empowerment Agents (Stanton-Salazar, 2011) </vt:lpstr>
      <vt:lpstr>Family Hat: Just like Family</vt:lpstr>
      <vt:lpstr>Family Hat</vt:lpstr>
      <vt:lpstr>Intersectionality</vt:lpstr>
      <vt:lpstr>“Debunking the Stereotypes of Black Men” </vt:lpstr>
      <vt:lpstr>Theme: Disrupting Institutionalized Racism</vt:lpstr>
      <vt:lpstr>“Get that wall up!”</vt:lpstr>
      <vt:lpstr>Disrupter in action: Preparing teacher educators </vt:lpstr>
      <vt:lpstr>Personalizing Relationships</vt:lpstr>
      <vt:lpstr>Tasks for action beyond awareness</vt:lpstr>
      <vt:lpstr>Storytelling</vt:lpstr>
      <vt:lpstr>Cultural competence advocate</vt:lpstr>
      <vt:lpstr>Empowerment agent</vt:lpstr>
      <vt:lpstr>Disrupter in action: culturally sustaining pedagogies </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why I teach! </dc:title>
  <dc:creator>Technology Support</dc:creator>
  <cp:lastModifiedBy>Technology Support</cp:lastModifiedBy>
  <cp:revision>63</cp:revision>
  <cp:lastPrinted>2017-10-07T20:56:38Z</cp:lastPrinted>
  <dcterms:created xsi:type="dcterms:W3CDTF">2017-09-25T22:58:01Z</dcterms:created>
  <dcterms:modified xsi:type="dcterms:W3CDTF">2017-10-16T12:23:05Z</dcterms:modified>
</cp:coreProperties>
</file>