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93" r:id="rId3"/>
    <p:sldId id="290" r:id="rId4"/>
    <p:sldId id="291" r:id="rId5"/>
    <p:sldId id="292" r:id="rId6"/>
    <p:sldId id="287" r:id="rId7"/>
    <p:sldId id="258" r:id="rId8"/>
    <p:sldId id="268" r:id="rId9"/>
    <p:sldId id="269" r:id="rId10"/>
    <p:sldId id="271" r:id="rId11"/>
    <p:sldId id="259" r:id="rId12"/>
    <p:sldId id="260" r:id="rId13"/>
    <p:sldId id="262" r:id="rId14"/>
    <p:sldId id="286" r:id="rId15"/>
    <p:sldId id="284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8" r:id="rId24"/>
    <p:sldId id="281" r:id="rId25"/>
    <p:sldId id="279" r:id="rId26"/>
    <p:sldId id="267" r:id="rId27"/>
    <p:sldId id="288" r:id="rId28"/>
    <p:sldId id="289" r:id="rId29"/>
    <p:sldId id="282" r:id="rId30"/>
    <p:sldId id="294" r:id="rId31"/>
    <p:sldId id="26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05"/>
    <p:restoredTop sz="94698"/>
  </p:normalViewPr>
  <p:slideViewPr>
    <p:cSldViewPr>
      <p:cViewPr varScale="1">
        <p:scale>
          <a:sx n="73" d="100"/>
          <a:sy n="73" d="100"/>
        </p:scale>
        <p:origin x="72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E13C9-FA19-4219-8534-0DB21F067211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1B0D3-DCA5-4432-B1A6-A40DBE6A43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59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461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38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535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72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184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904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26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Bransford (2000)- 3 items for metacognition: preconceived</a:t>
            </a:r>
            <a:r>
              <a:rPr lang="en-US" baseline="0" dirty="0" smtClean="0"/>
              <a:t> notions, base of knowledge, progress toward a goal</a:t>
            </a:r>
          </a:p>
          <a:p>
            <a:r>
              <a:rPr lang="en-US" baseline="0" dirty="0" smtClean="0"/>
              <a:t>Brodie (2010)- delineates types of speech anxiety and possible methods to address them</a:t>
            </a:r>
          </a:p>
          <a:p>
            <a:r>
              <a:rPr lang="en-US" baseline="0" dirty="0" smtClean="0"/>
              <a:t>Buckely (2012)- students receiving recorded audio feedback preferred it to written feedback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46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Methodology- quantitative</a:t>
            </a:r>
          </a:p>
          <a:p>
            <a:r>
              <a:rPr lang="en-US" dirty="0" smtClean="0"/>
              <a:t>Pilot Study- used a survey at the end of the semester conducted in Introductory speech course.</a:t>
            </a:r>
            <a:r>
              <a:rPr lang="en-US" baseline="0" dirty="0" smtClean="0"/>
              <a:t>  Survey had 42 questions.</a:t>
            </a:r>
            <a:endParaRPr lang="en-US" dirty="0" smtClean="0"/>
          </a:p>
          <a:p>
            <a:r>
              <a:rPr lang="en-US" dirty="0" smtClean="0"/>
              <a:t>Survey was</a:t>
            </a:r>
            <a:r>
              <a:rPr lang="en-US" baseline="0" dirty="0" smtClean="0"/>
              <a:t> completed by 242 students in the face to face sections.  Purposefully, did not include online course option</a:t>
            </a:r>
          </a:p>
          <a:p>
            <a:r>
              <a:rPr lang="en-US" baseline="0" dirty="0" smtClean="0"/>
              <a:t>Over a 95% completion 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000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1B0D3-DCA5-4432-B1A6-A40DBE6A43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4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22526B2-280B-498D-BF0B-EC47D512256A}" type="datetimeFigureOut">
              <a:rPr lang="en-US" smtClean="0"/>
              <a:t>10/13/2017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BB4B3B4-9CF6-47F0-9F17-D2B51B15FF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0"/>
            <a:ext cx="7315200" cy="2595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Supporting Student Satisfaction: An Audio Method to Address the Trauma of Feedback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267200"/>
            <a:ext cx="7315200" cy="1144632"/>
          </a:xfrm>
        </p:spPr>
        <p:txBody>
          <a:bodyPr>
            <a:normAutofit/>
          </a:bodyPr>
          <a:lstStyle/>
          <a:p>
            <a:pPr algn="ctr"/>
            <a:r>
              <a:rPr lang="en-US" sz="2600" dirty="0" smtClean="0"/>
              <a:t>Vince </a:t>
            </a:r>
            <a:r>
              <a:rPr lang="en-US" sz="2600" dirty="0"/>
              <a:t>Laverick, </a:t>
            </a:r>
            <a:r>
              <a:rPr lang="en-US" sz="2600" dirty="0" err="1"/>
              <a:t>Ed.D</a:t>
            </a:r>
            <a:r>
              <a:rPr lang="en-US" sz="2600" dirty="0" smtClean="0"/>
              <a:t>.</a:t>
            </a:r>
          </a:p>
          <a:p>
            <a:pPr algn="ctr"/>
            <a:r>
              <a:rPr lang="en-US" sz="2600" dirty="0" smtClean="0"/>
              <a:t>Lourdes University</a:t>
            </a:r>
            <a:endParaRPr lang="en-US" sz="2600" dirty="0" smtClean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40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Systematize feedback instruments</a:t>
            </a:r>
          </a:p>
          <a:p>
            <a:r>
              <a:rPr lang="en-US" sz="2400" dirty="0" smtClean="0"/>
              <a:t>Initiate audio feedback</a:t>
            </a:r>
          </a:p>
          <a:p>
            <a:r>
              <a:rPr lang="en-US" sz="2400" dirty="0" smtClean="0"/>
              <a:t>Measure satisfaction</a:t>
            </a:r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21763"/>
            <a:ext cx="3567112" cy="3287911"/>
          </a:xfrm>
        </p:spPr>
      </p:pic>
    </p:spTree>
    <p:extLst>
      <p:ext uri="{BB962C8B-B14F-4D97-AF65-F5344CB8AC3E}">
        <p14:creationId xmlns:p14="http://schemas.microsoft.com/office/powerpoint/2010/main" val="18279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Required </a:t>
            </a:r>
            <a:r>
              <a:rPr lang="en-US" sz="2400" dirty="0"/>
              <a:t>course - 600 </a:t>
            </a:r>
            <a:r>
              <a:rPr lang="en-US" sz="2400" dirty="0" smtClean="0"/>
              <a:t>yearly</a:t>
            </a:r>
          </a:p>
          <a:p>
            <a:r>
              <a:rPr lang="en-US" sz="2400" dirty="0" smtClean="0"/>
              <a:t>Average class size - 20</a:t>
            </a:r>
          </a:p>
          <a:p>
            <a:r>
              <a:rPr lang="en-US" sz="2400" dirty="0" smtClean="0"/>
              <a:t>Instructors – </a:t>
            </a:r>
          </a:p>
          <a:p>
            <a:pPr lvl="1"/>
            <a:r>
              <a:rPr lang="en-US" sz="2200" dirty="0" smtClean="0"/>
              <a:t>2-3 FT    6-10 PT</a:t>
            </a:r>
          </a:p>
          <a:p>
            <a:r>
              <a:rPr lang="en-US" sz="2400" dirty="0" smtClean="0"/>
              <a:t>Timing of survey</a:t>
            </a:r>
          </a:p>
          <a:p>
            <a:pPr lvl="1"/>
            <a:r>
              <a:rPr lang="en-US" sz="2200" dirty="0" smtClean="0"/>
              <a:t>FA16 &amp; SP17   Week 13-15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5576888" y="3382963"/>
            <a:ext cx="3567112" cy="295433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Theoretical Design</a:t>
            </a:r>
          </a:p>
          <a:p>
            <a:pPr lvl="1"/>
            <a:r>
              <a:rPr lang="en-US" sz="2800" dirty="0" smtClean="0"/>
              <a:t>Metacognition- Bransford (2000)</a:t>
            </a:r>
            <a:endParaRPr lang="en-US" sz="2600" dirty="0" smtClean="0"/>
          </a:p>
          <a:p>
            <a:pPr lvl="1"/>
            <a:r>
              <a:rPr lang="en-US" sz="2800" dirty="0" smtClean="0"/>
              <a:t>Communication Anxiety- Brodie (2010)</a:t>
            </a:r>
          </a:p>
          <a:p>
            <a:pPr lvl="1"/>
            <a:r>
              <a:rPr lang="en-US" sz="2800" dirty="0" smtClean="0"/>
              <a:t>Feedback- Buckely (2012)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248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Methodology- quantitative </a:t>
            </a:r>
          </a:p>
          <a:p>
            <a:r>
              <a:rPr lang="en-US" sz="3200" dirty="0" smtClean="0"/>
              <a:t>Pilot Study</a:t>
            </a:r>
          </a:p>
          <a:p>
            <a:r>
              <a:rPr lang="en-US" sz="3200" dirty="0" smtClean="0"/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9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RQ: </a:t>
            </a:r>
            <a:r>
              <a:rPr lang="en-US" sz="2400" b="1" dirty="0"/>
              <a:t>To what extent does audio/oral feedback impact satisfaction?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1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70188"/>
            <a:ext cx="6629399" cy="3538537"/>
          </a:xfrm>
        </p:spPr>
      </p:pic>
    </p:spTree>
    <p:extLst>
      <p:ext uri="{BB962C8B-B14F-4D97-AF65-F5344CB8AC3E}">
        <p14:creationId xmlns:p14="http://schemas.microsoft.com/office/powerpoint/2010/main" val="1371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1717" cy="5943600"/>
          </a:xfrm>
        </p:spPr>
      </p:pic>
    </p:spTree>
    <p:extLst>
      <p:ext uri="{BB962C8B-B14F-4D97-AF65-F5344CB8AC3E}">
        <p14:creationId xmlns:p14="http://schemas.microsoft.com/office/powerpoint/2010/main" val="7925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6201" cy="5947065"/>
          </a:xfrm>
        </p:spPr>
      </p:pic>
    </p:spTree>
    <p:extLst>
      <p:ext uri="{BB962C8B-B14F-4D97-AF65-F5344CB8AC3E}">
        <p14:creationId xmlns:p14="http://schemas.microsoft.com/office/powerpoint/2010/main" val="343395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1718" cy="5943600"/>
          </a:xfrm>
        </p:spPr>
      </p:pic>
    </p:spTree>
    <p:extLst>
      <p:ext uri="{BB962C8B-B14F-4D97-AF65-F5344CB8AC3E}">
        <p14:creationId xmlns:p14="http://schemas.microsoft.com/office/powerpoint/2010/main" val="29235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1718" cy="5943600"/>
          </a:xfrm>
        </p:spPr>
      </p:pic>
    </p:spTree>
    <p:extLst>
      <p:ext uri="{BB962C8B-B14F-4D97-AF65-F5344CB8AC3E}">
        <p14:creationId xmlns:p14="http://schemas.microsoft.com/office/powerpoint/2010/main" val="355829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feedback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types do you use in your setting?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552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1718" cy="5943600"/>
          </a:xfrm>
        </p:spPr>
      </p:pic>
    </p:spTree>
    <p:extLst>
      <p:ext uri="{BB962C8B-B14F-4D97-AF65-F5344CB8AC3E}">
        <p14:creationId xmlns:p14="http://schemas.microsoft.com/office/powerpoint/2010/main" val="199422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7691718" cy="5943600"/>
          </a:xfrm>
        </p:spPr>
      </p:pic>
    </p:spTree>
    <p:extLst>
      <p:ext uri="{BB962C8B-B14F-4D97-AF65-F5344CB8AC3E}">
        <p14:creationId xmlns:p14="http://schemas.microsoft.com/office/powerpoint/2010/main" val="25642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8196416" cy="5943600"/>
          </a:xfrm>
        </p:spPr>
      </p:pic>
    </p:spTree>
    <p:extLst>
      <p:ext uri="{BB962C8B-B14F-4D97-AF65-F5344CB8AC3E}">
        <p14:creationId xmlns:p14="http://schemas.microsoft.com/office/powerpoint/2010/main" val="3147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691717" cy="5943600"/>
          </a:xfrm>
        </p:spPr>
      </p:pic>
    </p:spTree>
    <p:extLst>
      <p:ext uri="{BB962C8B-B14F-4D97-AF65-F5344CB8AC3E}">
        <p14:creationId xmlns:p14="http://schemas.microsoft.com/office/powerpoint/2010/main" val="41421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2" y="304800"/>
            <a:ext cx="6902916" cy="5943600"/>
          </a:xfrm>
        </p:spPr>
      </p:pic>
    </p:spTree>
    <p:extLst>
      <p:ext uri="{BB962C8B-B14F-4D97-AF65-F5344CB8AC3E}">
        <p14:creationId xmlns:p14="http://schemas.microsoft.com/office/powerpoint/2010/main" val="18582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7010"/>
            <a:ext cx="7315200" cy="6670990"/>
          </a:xfrm>
        </p:spPr>
      </p:pic>
    </p:spTree>
    <p:extLst>
      <p:ext uri="{BB962C8B-B14F-4D97-AF65-F5344CB8AC3E}">
        <p14:creationId xmlns:p14="http://schemas.microsoft.com/office/powerpoint/2010/main" val="419602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Feedback preferences</a:t>
            </a:r>
          </a:p>
          <a:p>
            <a:r>
              <a:rPr lang="en-US" sz="2400" dirty="0" smtClean="0"/>
              <a:t>Consistent feedback </a:t>
            </a:r>
            <a:r>
              <a:rPr lang="en-US" sz="2400" dirty="0" smtClean="0"/>
              <a:t>method</a:t>
            </a:r>
            <a:endParaRPr lang="en-US" sz="2400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2514600"/>
            <a:ext cx="3567112" cy="3364111"/>
          </a:xfrm>
        </p:spPr>
      </p:pic>
    </p:spTree>
    <p:extLst>
      <p:ext uri="{BB962C8B-B14F-4D97-AF65-F5344CB8AC3E}">
        <p14:creationId xmlns:p14="http://schemas.microsoft.com/office/powerpoint/2010/main" val="23692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Anecdotal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Novelty</a:t>
            </a:r>
          </a:p>
          <a:p>
            <a:r>
              <a:rPr lang="en-US" sz="2400" dirty="0" smtClean="0"/>
              <a:t>Personal</a:t>
            </a:r>
          </a:p>
          <a:p>
            <a:r>
              <a:rPr lang="en-US" sz="2400" dirty="0" smtClean="0"/>
              <a:t>Tone</a:t>
            </a:r>
          </a:p>
          <a:p>
            <a:r>
              <a:rPr lang="en-US" sz="2400" dirty="0" smtClean="0"/>
              <a:t>Easier to understand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44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to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Feedback on lessons</a:t>
            </a:r>
          </a:p>
          <a:p>
            <a:r>
              <a:rPr lang="en-US" sz="2400" dirty="0" smtClean="0"/>
              <a:t>Tone </a:t>
            </a:r>
          </a:p>
          <a:p>
            <a:r>
              <a:rPr lang="en-US" sz="2400" dirty="0" smtClean="0"/>
              <a:t>Model effective student feedback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4572000" y="2895600"/>
            <a:ext cx="4354286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160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 Research and Questions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363" y="2743200"/>
            <a:ext cx="3565525" cy="3429000"/>
          </a:xfrm>
        </p:spPr>
      </p:pic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343400" y="2743200"/>
            <a:ext cx="4038600" cy="359568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1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ferris bueller sleeping in clas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3000"/>
            <a:ext cx="660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93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Later?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400" dirty="0" smtClean="0"/>
              <a:t>Vince Laverick, </a:t>
            </a:r>
            <a:r>
              <a:rPr lang="en-US" sz="2400" dirty="0" err="1" smtClean="0"/>
              <a:t>Ed.D</a:t>
            </a:r>
            <a:r>
              <a:rPr lang="en-US" sz="2400" dirty="0" smtClean="0"/>
              <a:t>.</a:t>
            </a:r>
          </a:p>
          <a:p>
            <a:pPr marL="45720" indent="0">
              <a:buNone/>
            </a:pPr>
            <a:r>
              <a:rPr lang="en-US" sz="2400" dirty="0" smtClean="0"/>
              <a:t>Lourdes University</a:t>
            </a:r>
          </a:p>
          <a:p>
            <a:pPr marL="45720" indent="0">
              <a:buNone/>
            </a:pPr>
            <a:r>
              <a:rPr lang="en-US" sz="2400" dirty="0" smtClean="0"/>
              <a:t>419.824.3840</a:t>
            </a:r>
          </a:p>
          <a:p>
            <a:pPr marL="45720" indent="0">
              <a:buNone/>
            </a:pPr>
            <a:r>
              <a:rPr lang="en-US" sz="2400" dirty="0" smtClean="0"/>
              <a:t>vlaverick@lourdes.edu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8403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Bransford, J.D. (2000). </a:t>
            </a:r>
            <a:r>
              <a:rPr lang="en-US" sz="1600" i="1" dirty="0"/>
              <a:t>How people learn: Brain, mind, and school</a:t>
            </a:r>
            <a:r>
              <a:rPr lang="en-US" sz="1600" dirty="0"/>
              <a:t>. </a:t>
            </a:r>
            <a:r>
              <a:rPr lang="en-US" sz="1600" dirty="0" smtClean="0"/>
              <a:t>	Washington</a:t>
            </a:r>
            <a:r>
              <a:rPr lang="en-US" sz="1600" dirty="0"/>
              <a:t>, D.C. National Academy Press. </a:t>
            </a:r>
            <a:endParaRPr lang="en-US" sz="1600" dirty="0" smtClean="0"/>
          </a:p>
          <a:p>
            <a:r>
              <a:rPr lang="en-US" sz="1600" dirty="0"/>
              <a:t>Bodie, G. D. (2010). A Racing Heart, Rattling Knees, and Ruminative </a:t>
            </a:r>
            <a:r>
              <a:rPr lang="en-US" sz="1600" dirty="0" smtClean="0"/>
              <a:t>	Thoughts</a:t>
            </a:r>
            <a:r>
              <a:rPr lang="en-US" sz="1600" dirty="0"/>
              <a:t>: Defining, Explaining, and Treating Public Speaking </a:t>
            </a:r>
            <a:r>
              <a:rPr lang="en-US" sz="1600" dirty="0" smtClean="0"/>
              <a:t>	Anxiety</a:t>
            </a:r>
            <a:r>
              <a:rPr lang="en-US" sz="1600" dirty="0"/>
              <a:t>. </a:t>
            </a:r>
            <a:r>
              <a:rPr lang="en-US" sz="1600" i="1" dirty="0"/>
              <a:t>Communication Education</a:t>
            </a:r>
            <a:r>
              <a:rPr lang="en-US" sz="1600" dirty="0"/>
              <a:t>, </a:t>
            </a:r>
            <a:r>
              <a:rPr lang="en-US" sz="1600" i="1" dirty="0"/>
              <a:t>59</a:t>
            </a:r>
            <a:r>
              <a:rPr lang="en-US" sz="1600" dirty="0"/>
              <a:t>(1), 70-105.</a:t>
            </a:r>
            <a:endParaRPr lang="en-US" sz="1600" dirty="0" smtClean="0"/>
          </a:p>
          <a:p>
            <a:r>
              <a:rPr lang="en-US" sz="1600" dirty="0"/>
              <a:t>Buckely, P. (2012). Can the effectiveness of different forms of feedback be </a:t>
            </a:r>
            <a:r>
              <a:rPr lang="en-US" sz="1600" dirty="0" smtClean="0"/>
              <a:t>	measured</a:t>
            </a:r>
            <a:r>
              <a:rPr lang="en-US" sz="1600" dirty="0"/>
              <a:t>? Retention and student preference for written and verbal </a:t>
            </a:r>
            <a:r>
              <a:rPr lang="en-US" sz="1600" dirty="0" smtClean="0"/>
              <a:t>	feedback </a:t>
            </a:r>
            <a:r>
              <a:rPr lang="en-US" sz="1600" dirty="0"/>
              <a:t>in level 4 bioscience students. J</a:t>
            </a:r>
            <a:r>
              <a:rPr lang="en-US" sz="1600" i="1" dirty="0"/>
              <a:t>ournal of Biological </a:t>
            </a:r>
            <a:r>
              <a:rPr lang="en-US" sz="1600" i="1" dirty="0" smtClean="0"/>
              <a:t>	Education</a:t>
            </a:r>
            <a:r>
              <a:rPr lang="en-US" sz="1600" i="1" dirty="0"/>
              <a:t>, 46</a:t>
            </a:r>
            <a:r>
              <a:rPr lang="en-US" sz="1600" dirty="0"/>
              <a:t>(4), 242-246.</a:t>
            </a:r>
          </a:p>
        </p:txBody>
      </p:sp>
    </p:spTree>
    <p:extLst>
      <p:ext uri="{BB962C8B-B14F-4D97-AF65-F5344CB8AC3E}">
        <p14:creationId xmlns:p14="http://schemas.microsoft.com/office/powerpoint/2010/main" val="15147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628900"/>
            <a:ext cx="2857500" cy="160020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964" y="1544715"/>
            <a:ext cx="775607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8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44715"/>
            <a:ext cx="7977216" cy="36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72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of a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Cheri Hampton-Farmer, Ph.D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Chair- Dept. of Communication</a:t>
            </a:r>
          </a:p>
          <a:p>
            <a:r>
              <a:rPr lang="en-US" dirty="0"/>
              <a:t>Robert Postic, Ph.D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Chair- Dept. of Behavioral Sciences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5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Inconsistencies across courses</a:t>
            </a:r>
          </a:p>
          <a:p>
            <a:r>
              <a:rPr lang="en-US" sz="2800" dirty="0" smtClean="0"/>
              <a:t>Students not accessing feedback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38" y="1981200"/>
            <a:ext cx="3567112" cy="3897511"/>
          </a:xfrm>
        </p:spPr>
      </p:pic>
    </p:spTree>
    <p:extLst>
      <p:ext uri="{BB962C8B-B14F-4D97-AF65-F5344CB8AC3E}">
        <p14:creationId xmlns:p14="http://schemas.microsoft.com/office/powerpoint/2010/main" val="39434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Identify feedback </a:t>
            </a:r>
            <a:r>
              <a:rPr lang="en-US" sz="2800" dirty="0" smtClean="0"/>
              <a:t>preferences</a:t>
            </a:r>
          </a:p>
          <a:p>
            <a:r>
              <a:rPr lang="en-US" sz="2800" dirty="0" smtClean="0"/>
              <a:t>Measure </a:t>
            </a:r>
            <a:r>
              <a:rPr lang="en-US" sz="2800" dirty="0" smtClean="0"/>
              <a:t>satisfaction levels</a:t>
            </a:r>
          </a:p>
          <a:p>
            <a:r>
              <a:rPr lang="en-US" sz="2800" dirty="0" smtClean="0"/>
              <a:t>Reduce communication anxiety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29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feedback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Audio feedback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8" y="2774244"/>
            <a:ext cx="3567112" cy="3364111"/>
          </a:xfrm>
        </p:spPr>
      </p:pic>
    </p:spTree>
    <p:extLst>
      <p:ext uri="{BB962C8B-B14F-4D97-AF65-F5344CB8AC3E}">
        <p14:creationId xmlns:p14="http://schemas.microsoft.com/office/powerpoint/2010/main" val="14438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577</TotalTime>
  <Words>327</Words>
  <Application>Microsoft Office PowerPoint</Application>
  <PresentationFormat>On-screen Show (4:3)</PresentationFormat>
  <Paragraphs>85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Perspective</vt:lpstr>
      <vt:lpstr>Supporting Student Satisfaction: An Audio Method to Address the Trauma of Feedback</vt:lpstr>
      <vt:lpstr>Types of feedback used</vt:lpstr>
      <vt:lpstr>PowerPoint Presentation</vt:lpstr>
      <vt:lpstr>PowerPoint Presentation</vt:lpstr>
      <vt:lpstr>PowerPoint Presentation</vt:lpstr>
      <vt:lpstr>Part of a Group</vt:lpstr>
      <vt:lpstr>Need</vt:lpstr>
      <vt:lpstr>Goals</vt:lpstr>
      <vt:lpstr>New feedback method</vt:lpstr>
      <vt:lpstr>Plan</vt:lpstr>
      <vt:lpstr>Context</vt:lpstr>
      <vt:lpstr>Research Design</vt:lpstr>
      <vt:lpstr>Research Design</vt:lpstr>
      <vt:lpstr>Research Question</vt:lpstr>
      <vt:lpstr>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</vt:lpstr>
      <vt:lpstr>Anecdotal Comments</vt:lpstr>
      <vt:lpstr>Connection to Education</vt:lpstr>
      <vt:lpstr>Future Research and Questions</vt:lpstr>
      <vt:lpstr>Questions Later?</vt:lpstr>
      <vt:lpstr>References</vt:lpstr>
    </vt:vector>
  </TitlesOfParts>
  <Company>Turner Construction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Audio Feedback on Student Perceptions and Satisfaction</dc:title>
  <dc:creator>vlaverick</dc:creator>
  <cp:lastModifiedBy>Laverick, Vincent</cp:lastModifiedBy>
  <cp:revision>31</cp:revision>
  <dcterms:created xsi:type="dcterms:W3CDTF">2017-05-11T15:45:40Z</dcterms:created>
  <dcterms:modified xsi:type="dcterms:W3CDTF">2017-10-13T19:18:57Z</dcterms:modified>
</cp:coreProperties>
</file>