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9"/>
  </p:handoutMasterIdLst>
  <p:sldIdLst>
    <p:sldId id="256" r:id="rId2"/>
    <p:sldId id="275" r:id="rId3"/>
    <p:sldId id="263" r:id="rId4"/>
    <p:sldId id="279" r:id="rId5"/>
    <p:sldId id="276" r:id="rId6"/>
    <p:sldId id="265" r:id="rId7"/>
    <p:sldId id="266" r:id="rId8"/>
    <p:sldId id="268" r:id="rId9"/>
    <p:sldId id="260" r:id="rId10"/>
    <p:sldId id="277" r:id="rId11"/>
    <p:sldId id="273" r:id="rId12"/>
    <p:sldId id="274" r:id="rId13"/>
    <p:sldId id="269" r:id="rId14"/>
    <p:sldId id="272" r:id="rId15"/>
    <p:sldId id="270" r:id="rId16"/>
    <p:sldId id="271" r:id="rId17"/>
    <p:sldId id="262" r:id="rId1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B5CDB12C-4161-416C-BA6D-8C557EA6C2C6}" type="datetimeFigureOut">
              <a:rPr lang="en-US" smtClean="0"/>
              <a:t>11/2/2017</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C046E263-EE7F-48DE-B3EA-B3D63AF10CB9}" type="slidenum">
              <a:rPr lang="en-US" smtClean="0"/>
              <a:t>‹#›</a:t>
            </a:fld>
            <a:endParaRPr lang="en-US"/>
          </a:p>
        </p:txBody>
      </p:sp>
    </p:spTree>
    <p:extLst>
      <p:ext uri="{BB962C8B-B14F-4D97-AF65-F5344CB8AC3E}">
        <p14:creationId xmlns:p14="http://schemas.microsoft.com/office/powerpoint/2010/main" val="30492504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11/2/2017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11/2/2017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dsource.org/2017/addressing-early-childhood-trauma-requires-shift-in-policy-more-training-for-teachers/587756" TargetMode="External"/><Relationship Id="rId2" Type="http://schemas.openxmlformats.org/officeDocument/2006/relationships/hyperlink" Target="https://www.cec.sped.org/~/media/Files/Standards/Professional%20Preparation%20Standards/Initial%20Preparation%20Standards%20with%20Explanation.pdf" TargetMode="External"/><Relationship Id="rId1" Type="http://schemas.openxmlformats.org/officeDocument/2006/relationships/slideLayout" Target="../slideLayouts/slideLayout2.xml"/><Relationship Id="rId6" Type="http://schemas.openxmlformats.org/officeDocument/2006/relationships/hyperlink" Target="http://www.businessinsider.com/ohio-study-heroin-opioid-crisis-2017-9" TargetMode="External"/><Relationship Id="rId5" Type="http://schemas.openxmlformats.org/officeDocument/2006/relationships/hyperlink" Target="https://www.usnews.com/news/best-states/ohio/articles/2017-08-22/ohio-mayors-seek-emergency-response-center-for-opioid-crisis" TargetMode="External"/><Relationship Id="rId4" Type="http://schemas.openxmlformats.org/officeDocument/2006/relationships/hyperlink" Target="http://www.ccsso.org/Resources/Publications/InTASC_Model_Core_Teaching_Standards_and_Learning_Progressions_for_Teachers_10.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1"/>
            <a:ext cx="8825658" cy="2263588"/>
          </a:xfrm>
        </p:spPr>
        <p:txBody>
          <a:bodyPr/>
          <a:lstStyle/>
          <a:p>
            <a:pPr algn="ctr"/>
            <a:r>
              <a:rPr lang="en-US" sz="4400" b="1" dirty="0"/>
              <a:t>Preparing Pre-Service Educators for the Opioid </a:t>
            </a:r>
            <a:r>
              <a:rPr lang="en-US" sz="4400" b="1" dirty="0" smtClean="0"/>
              <a:t>Crisis</a:t>
            </a:r>
            <a:endParaRPr lang="en-US" sz="4400" b="1" dirty="0"/>
          </a:p>
        </p:txBody>
      </p:sp>
      <p:sp>
        <p:nvSpPr>
          <p:cNvPr id="3" name="Subtitle 2"/>
          <p:cNvSpPr>
            <a:spLocks noGrp="1"/>
          </p:cNvSpPr>
          <p:nvPr>
            <p:ph type="subTitle" idx="1"/>
          </p:nvPr>
        </p:nvSpPr>
        <p:spPr>
          <a:xfrm>
            <a:off x="1154955" y="4208929"/>
            <a:ext cx="8825658" cy="1429871"/>
          </a:xfrm>
        </p:spPr>
        <p:txBody>
          <a:bodyPr>
            <a:normAutofit fontScale="92500" lnSpcReduction="20000"/>
          </a:bodyPr>
          <a:lstStyle/>
          <a:p>
            <a:pPr algn="ctr"/>
            <a:r>
              <a:rPr lang="en-US" dirty="0"/>
              <a:t>The University of Akron </a:t>
            </a:r>
          </a:p>
          <a:p>
            <a:pPr algn="ctr"/>
            <a:r>
              <a:rPr lang="en-US" dirty="0"/>
              <a:t>LJFF College of Education</a:t>
            </a:r>
          </a:p>
          <a:p>
            <a:pPr algn="ctr"/>
            <a:r>
              <a:rPr lang="en-US" dirty="0" err="1" smtClean="0"/>
              <a:t>Evonn</a:t>
            </a:r>
            <a:r>
              <a:rPr lang="en-US" dirty="0" smtClean="0"/>
              <a:t> </a:t>
            </a:r>
            <a:r>
              <a:rPr lang="en-US" dirty="0" err="1" smtClean="0"/>
              <a:t>Welton</a:t>
            </a:r>
            <a:r>
              <a:rPr lang="en-US" dirty="0" smtClean="0"/>
              <a:t>, Ph.D.</a:t>
            </a:r>
          </a:p>
          <a:p>
            <a:pPr algn="ctr"/>
            <a:r>
              <a:rPr lang="en-US" dirty="0" err="1" smtClean="0"/>
              <a:t>Shernavaz</a:t>
            </a:r>
            <a:r>
              <a:rPr lang="en-US" dirty="0" smtClean="0"/>
              <a:t> </a:t>
            </a:r>
            <a:r>
              <a:rPr lang="en-US" dirty="0" err="1" smtClean="0"/>
              <a:t>Vakil</a:t>
            </a:r>
            <a:r>
              <a:rPr lang="en-US" dirty="0" smtClean="0"/>
              <a:t>, </a:t>
            </a:r>
            <a:r>
              <a:rPr lang="en-US" dirty="0" err="1" smtClean="0"/>
              <a:t>Ed.d</a:t>
            </a:r>
            <a:r>
              <a:rPr lang="en-US" dirty="0" smtClean="0"/>
              <a:t>.</a:t>
            </a:r>
          </a:p>
        </p:txBody>
      </p:sp>
    </p:spTree>
    <p:extLst>
      <p:ext uri="{BB962C8B-B14F-4D97-AF65-F5344CB8AC3E}">
        <p14:creationId xmlns:p14="http://schemas.microsoft.com/office/powerpoint/2010/main" val="1339187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362" y="377128"/>
            <a:ext cx="9404723" cy="1400530"/>
          </a:xfrm>
        </p:spPr>
        <p:txBody>
          <a:bodyPr/>
          <a:lstStyle/>
          <a:p>
            <a:pPr algn="ctr"/>
            <a:r>
              <a:rPr lang="en-US" b="1" dirty="0" smtClean="0"/>
              <a:t>Who needs the training?</a:t>
            </a:r>
            <a:endParaRPr lang="en-US" b="1" dirty="0"/>
          </a:p>
        </p:txBody>
      </p:sp>
      <p:sp>
        <p:nvSpPr>
          <p:cNvPr id="3" name="Content Placeholder 2"/>
          <p:cNvSpPr>
            <a:spLocks noGrp="1"/>
          </p:cNvSpPr>
          <p:nvPr>
            <p:ph idx="1"/>
          </p:nvPr>
        </p:nvSpPr>
        <p:spPr>
          <a:xfrm>
            <a:off x="1088192" y="1644726"/>
            <a:ext cx="8946541" cy="4538624"/>
          </a:xfrm>
        </p:spPr>
        <p:txBody>
          <a:bodyPr>
            <a:normAutofit fontScale="77500" lnSpcReduction="20000"/>
          </a:bodyPr>
          <a:lstStyle/>
          <a:p>
            <a:pPr>
              <a:buFont typeface="Wingdings" charset="2"/>
              <a:buChar char="²"/>
            </a:pPr>
            <a:r>
              <a:rPr lang="en-US" sz="3200" dirty="0" smtClean="0"/>
              <a:t>Administrators</a:t>
            </a:r>
          </a:p>
          <a:p>
            <a:pPr lvl="1">
              <a:buFont typeface="Wingdings" charset="2"/>
              <a:buChar char="Ø"/>
            </a:pPr>
            <a:r>
              <a:rPr lang="en-US" sz="3000" dirty="0" smtClean="0"/>
              <a:t>Principals</a:t>
            </a:r>
          </a:p>
          <a:p>
            <a:pPr lvl="1">
              <a:buFont typeface="Wingdings" charset="2"/>
              <a:buChar char="Ø"/>
            </a:pPr>
            <a:r>
              <a:rPr lang="en-US" sz="3000" dirty="0" smtClean="0"/>
              <a:t>Directors </a:t>
            </a:r>
          </a:p>
          <a:p>
            <a:pPr>
              <a:buFont typeface="Wingdings" charset="2"/>
              <a:buChar char="²"/>
            </a:pPr>
            <a:r>
              <a:rPr lang="en-US" sz="3200" dirty="0" smtClean="0"/>
              <a:t>Mental </a:t>
            </a:r>
            <a:r>
              <a:rPr lang="en-US" sz="3200" dirty="0"/>
              <a:t>health </a:t>
            </a:r>
            <a:r>
              <a:rPr lang="en-US" sz="3200" dirty="0" smtClean="0"/>
              <a:t>professionals</a:t>
            </a:r>
          </a:p>
          <a:p>
            <a:pPr lvl="1">
              <a:buFont typeface="Wingdings" charset="2"/>
              <a:buChar char="Ø"/>
            </a:pPr>
            <a:r>
              <a:rPr lang="en-US" sz="3000" dirty="0" smtClean="0"/>
              <a:t>School Counselors/School Psychologists, Social Workers </a:t>
            </a:r>
          </a:p>
          <a:p>
            <a:pPr>
              <a:buFont typeface="Wingdings" charset="2"/>
              <a:buChar char="²"/>
            </a:pPr>
            <a:r>
              <a:rPr lang="en-US" sz="3200" dirty="0" smtClean="0"/>
              <a:t>Medical Professionals</a:t>
            </a:r>
          </a:p>
          <a:p>
            <a:pPr lvl="1">
              <a:buFont typeface="Wingdings" charset="2"/>
              <a:buChar char="Ø"/>
            </a:pPr>
            <a:r>
              <a:rPr lang="en-US" sz="3000" dirty="0" smtClean="0"/>
              <a:t>School nurses, Health aides </a:t>
            </a:r>
          </a:p>
          <a:p>
            <a:pPr>
              <a:buFont typeface="Wingdings" charset="2"/>
              <a:buChar char="²"/>
            </a:pPr>
            <a:r>
              <a:rPr lang="en-US" sz="3200" dirty="0" smtClean="0"/>
              <a:t>Teachers</a:t>
            </a:r>
          </a:p>
          <a:p>
            <a:pPr lvl="1">
              <a:buFont typeface="Wingdings" charset="2"/>
              <a:buChar char="Ø"/>
            </a:pPr>
            <a:r>
              <a:rPr lang="en-US" sz="3000" dirty="0" smtClean="0"/>
              <a:t>Regular Education- all grade levels and content areas</a:t>
            </a:r>
          </a:p>
          <a:p>
            <a:pPr lvl="1">
              <a:buFont typeface="Wingdings" charset="2"/>
              <a:buChar char="Ø"/>
            </a:pPr>
            <a:r>
              <a:rPr lang="en-US" sz="3000" dirty="0" smtClean="0"/>
              <a:t>Special Education </a:t>
            </a:r>
            <a:endParaRPr lang="en-US" sz="3000" dirty="0"/>
          </a:p>
          <a:p>
            <a:endParaRPr lang="en-US" sz="3200" dirty="0"/>
          </a:p>
        </p:txBody>
      </p:sp>
    </p:spTree>
    <p:extLst>
      <p:ext uri="{BB962C8B-B14F-4D97-AF65-F5344CB8AC3E}">
        <p14:creationId xmlns:p14="http://schemas.microsoft.com/office/powerpoint/2010/main" val="319486984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t>What topics need addressed in initial educator licensure courses?</a:t>
            </a:r>
            <a:endParaRPr lang="en-US" sz="4000" b="1" dirty="0"/>
          </a:p>
        </p:txBody>
      </p:sp>
      <p:sp>
        <p:nvSpPr>
          <p:cNvPr id="3" name="Content Placeholder 2"/>
          <p:cNvSpPr>
            <a:spLocks noGrp="1"/>
          </p:cNvSpPr>
          <p:nvPr>
            <p:ph sz="half" idx="1"/>
          </p:nvPr>
        </p:nvSpPr>
        <p:spPr>
          <a:xfrm>
            <a:off x="589662" y="2060575"/>
            <a:ext cx="4909990" cy="4621676"/>
          </a:xfrm>
        </p:spPr>
        <p:txBody>
          <a:bodyPr>
            <a:normAutofit fontScale="92500" lnSpcReduction="20000"/>
          </a:bodyPr>
          <a:lstStyle/>
          <a:p>
            <a:pPr>
              <a:buFont typeface="Wingdings" charset="2"/>
              <a:buChar char="q"/>
            </a:pPr>
            <a:r>
              <a:rPr lang="en-US" dirty="0" smtClean="0"/>
              <a:t>Basic Health and Safety Needs of the child</a:t>
            </a:r>
          </a:p>
          <a:p>
            <a:pPr lvl="1"/>
            <a:r>
              <a:rPr lang="en-US" dirty="0" smtClean="0"/>
              <a:t>Developmentally appropriate safety instruction </a:t>
            </a:r>
          </a:p>
          <a:p>
            <a:pPr lvl="1"/>
            <a:r>
              <a:rPr lang="en-US" dirty="0" smtClean="0"/>
              <a:t>Immediate needs for food, clothing, social service intervention</a:t>
            </a:r>
          </a:p>
          <a:p>
            <a:pPr lvl="1"/>
            <a:r>
              <a:rPr lang="en-US" dirty="0" smtClean="0"/>
              <a:t>Emergency safety intervention should caregiver come to school under influence of opioid</a:t>
            </a:r>
          </a:p>
          <a:p>
            <a:pPr>
              <a:buFont typeface="Wingdings" charset="2"/>
              <a:buChar char="q"/>
            </a:pPr>
            <a:r>
              <a:rPr lang="en-US" dirty="0" smtClean="0"/>
              <a:t>Learning Characteristics:</a:t>
            </a:r>
          </a:p>
          <a:p>
            <a:pPr lvl="1"/>
            <a:r>
              <a:rPr lang="en-US" dirty="0"/>
              <a:t>Difficulty with attention and concentration</a:t>
            </a:r>
          </a:p>
          <a:p>
            <a:pPr lvl="1"/>
            <a:r>
              <a:rPr lang="en-US" dirty="0"/>
              <a:t>Poor impulse control or study habits</a:t>
            </a:r>
          </a:p>
          <a:p>
            <a:pPr lvl="1"/>
            <a:r>
              <a:rPr lang="en-US" dirty="0"/>
              <a:t>Gaps in learning due to absences or district changes or chaotic home environment. </a:t>
            </a:r>
          </a:p>
          <a:p>
            <a:pPr lvl="1"/>
            <a:r>
              <a:rPr lang="en-US" dirty="0"/>
              <a:t>Sleep problems/Fatigue during the </a:t>
            </a:r>
            <a:r>
              <a:rPr lang="en-US" dirty="0" smtClean="0"/>
              <a:t>day</a:t>
            </a:r>
          </a:p>
          <a:p>
            <a:pPr lvl="1"/>
            <a:r>
              <a:rPr lang="en-US" dirty="0" smtClean="0"/>
              <a:t>Lack of parental/caregiver support for education</a:t>
            </a:r>
            <a:endParaRPr lang="en-US" dirty="0"/>
          </a:p>
        </p:txBody>
      </p:sp>
      <p:sp>
        <p:nvSpPr>
          <p:cNvPr id="4" name="Content Placeholder 3"/>
          <p:cNvSpPr>
            <a:spLocks noGrp="1"/>
          </p:cNvSpPr>
          <p:nvPr>
            <p:ph sz="half" idx="2"/>
          </p:nvPr>
        </p:nvSpPr>
        <p:spPr>
          <a:xfrm>
            <a:off x="5972003" y="2086314"/>
            <a:ext cx="5110603" cy="4457269"/>
          </a:xfrm>
        </p:spPr>
        <p:txBody>
          <a:bodyPr>
            <a:normAutofit fontScale="92500" lnSpcReduction="20000"/>
          </a:bodyPr>
          <a:lstStyle/>
          <a:p>
            <a:pPr>
              <a:buFont typeface="Wingdings" charset="2"/>
              <a:buChar char="q"/>
            </a:pPr>
            <a:r>
              <a:rPr lang="en-US" dirty="0"/>
              <a:t>Social Emotional Needs</a:t>
            </a:r>
          </a:p>
          <a:p>
            <a:pPr lvl="1"/>
            <a:r>
              <a:rPr lang="en-US" dirty="0"/>
              <a:t>Grieving </a:t>
            </a:r>
            <a:endParaRPr lang="en-US" dirty="0" smtClean="0"/>
          </a:p>
          <a:p>
            <a:pPr lvl="1"/>
            <a:r>
              <a:rPr lang="en-US" dirty="0" smtClean="0"/>
              <a:t>Depression</a:t>
            </a:r>
            <a:endParaRPr lang="en-US" dirty="0"/>
          </a:p>
          <a:p>
            <a:pPr lvl="1"/>
            <a:r>
              <a:rPr lang="en-US" dirty="0"/>
              <a:t>Fearfulness</a:t>
            </a:r>
          </a:p>
          <a:p>
            <a:pPr lvl="1"/>
            <a:r>
              <a:rPr lang="en-US" dirty="0"/>
              <a:t>Attachment issues, poor peer or teacher relationships </a:t>
            </a:r>
          </a:p>
          <a:p>
            <a:pPr lvl="1"/>
            <a:r>
              <a:rPr lang="en-US" dirty="0"/>
              <a:t>Embarrassment due to media coverage</a:t>
            </a:r>
          </a:p>
          <a:p>
            <a:pPr lvl="1"/>
            <a:r>
              <a:rPr lang="en-US" dirty="0"/>
              <a:t>Bullying</a:t>
            </a:r>
          </a:p>
          <a:p>
            <a:endParaRPr lang="en-US" dirty="0"/>
          </a:p>
        </p:txBody>
      </p:sp>
    </p:spTree>
    <p:extLst>
      <p:ext uri="{BB962C8B-B14F-4D97-AF65-F5344CB8AC3E}">
        <p14:creationId xmlns:p14="http://schemas.microsoft.com/office/powerpoint/2010/main" val="85347414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25" y="452718"/>
            <a:ext cx="9404723" cy="1400530"/>
          </a:xfrm>
        </p:spPr>
        <p:txBody>
          <a:bodyPr/>
          <a:lstStyle/>
          <a:p>
            <a:pPr algn="ctr"/>
            <a:r>
              <a:rPr lang="en-US" b="1" dirty="0" smtClean="0"/>
              <a:t>Collaborative  </a:t>
            </a:r>
            <a:r>
              <a:rPr lang="en-US" b="1" dirty="0"/>
              <a:t>topics </a:t>
            </a:r>
            <a:r>
              <a:rPr lang="en-US" b="1" dirty="0" smtClean="0"/>
              <a:t>addressed</a:t>
            </a:r>
            <a:endParaRPr lang="en-US" b="1" dirty="0"/>
          </a:p>
        </p:txBody>
      </p:sp>
      <p:sp>
        <p:nvSpPr>
          <p:cNvPr id="3" name="Content Placeholder 2"/>
          <p:cNvSpPr>
            <a:spLocks noGrp="1"/>
          </p:cNvSpPr>
          <p:nvPr>
            <p:ph idx="1"/>
          </p:nvPr>
        </p:nvSpPr>
        <p:spPr>
          <a:xfrm>
            <a:off x="952117" y="1678122"/>
            <a:ext cx="9344274" cy="4928538"/>
          </a:xfrm>
        </p:spPr>
        <p:txBody>
          <a:bodyPr/>
          <a:lstStyle/>
          <a:p>
            <a:pPr>
              <a:buFont typeface="Wingdings" charset="2"/>
              <a:buChar char="u"/>
            </a:pPr>
            <a:r>
              <a:rPr lang="en-US" dirty="0" smtClean="0"/>
              <a:t>School administrators: </a:t>
            </a:r>
          </a:p>
          <a:p>
            <a:pPr lvl="1"/>
            <a:r>
              <a:rPr lang="en-US" dirty="0" smtClean="0"/>
              <a:t>Learning and behavioral needs of trauma exposed children</a:t>
            </a:r>
          </a:p>
          <a:p>
            <a:pPr lvl="1"/>
            <a:r>
              <a:rPr lang="en-US" dirty="0" smtClean="0"/>
              <a:t>Legal </a:t>
            </a:r>
            <a:r>
              <a:rPr lang="en-US" dirty="0"/>
              <a:t>and ethical implications of suspected </a:t>
            </a:r>
            <a:r>
              <a:rPr lang="en-US" dirty="0" smtClean="0"/>
              <a:t>parental abuse </a:t>
            </a:r>
            <a:r>
              <a:rPr lang="en-US" dirty="0"/>
              <a:t>or neglect</a:t>
            </a:r>
          </a:p>
          <a:p>
            <a:pPr lvl="1"/>
            <a:r>
              <a:rPr lang="en-US" dirty="0"/>
              <a:t>Consultative skills with outside professionals</a:t>
            </a:r>
          </a:p>
          <a:p>
            <a:pPr>
              <a:buFont typeface="Wingdings" charset="2"/>
              <a:buChar char="u"/>
            </a:pPr>
            <a:r>
              <a:rPr lang="en-US" dirty="0" smtClean="0"/>
              <a:t>School counselors, school mental health, school nursing</a:t>
            </a:r>
          </a:p>
          <a:p>
            <a:pPr lvl="1"/>
            <a:r>
              <a:rPr lang="en-US" dirty="0" smtClean="0"/>
              <a:t>Consultation with outside professionals </a:t>
            </a:r>
          </a:p>
          <a:p>
            <a:pPr lvl="1"/>
            <a:r>
              <a:rPr lang="en-US" dirty="0" smtClean="0"/>
              <a:t>Crisis intervention training in the event of student death</a:t>
            </a:r>
          </a:p>
          <a:p>
            <a:pPr lvl="1"/>
            <a:r>
              <a:rPr lang="en-US" dirty="0" smtClean="0"/>
              <a:t>Grief counseling</a:t>
            </a:r>
          </a:p>
          <a:p>
            <a:pPr lvl="1"/>
            <a:r>
              <a:rPr lang="en-US" dirty="0" smtClean="0"/>
              <a:t>Short term counseling for social emotional issues within the classroom setting.</a:t>
            </a:r>
          </a:p>
          <a:p>
            <a:pPr lvl="1"/>
            <a:r>
              <a:rPr lang="en-US" dirty="0" smtClean="0"/>
              <a:t>Health and safety for exposure to opioids, medical crises</a:t>
            </a:r>
          </a:p>
        </p:txBody>
      </p:sp>
    </p:spTree>
    <p:extLst>
      <p:ext uri="{BB962C8B-B14F-4D97-AF65-F5344CB8AC3E}">
        <p14:creationId xmlns:p14="http://schemas.microsoft.com/office/powerpoint/2010/main" val="203738558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709" y="498073"/>
            <a:ext cx="9404723" cy="1400530"/>
          </a:xfrm>
        </p:spPr>
        <p:txBody>
          <a:bodyPr/>
          <a:lstStyle/>
          <a:p>
            <a:r>
              <a:rPr lang="en-US" b="1" dirty="0" smtClean="0"/>
              <a:t>Coursework</a:t>
            </a:r>
            <a:endParaRPr lang="en-US" b="1" dirty="0"/>
          </a:p>
        </p:txBody>
      </p:sp>
      <p:sp>
        <p:nvSpPr>
          <p:cNvPr id="3" name="Content Placeholder 2"/>
          <p:cNvSpPr>
            <a:spLocks noGrp="1"/>
          </p:cNvSpPr>
          <p:nvPr>
            <p:ph idx="1"/>
          </p:nvPr>
        </p:nvSpPr>
        <p:spPr>
          <a:xfrm>
            <a:off x="1103312" y="1750553"/>
            <a:ext cx="8946541" cy="4493269"/>
          </a:xfrm>
        </p:spPr>
        <p:txBody>
          <a:bodyPr>
            <a:normAutofit/>
          </a:bodyPr>
          <a:lstStyle/>
          <a:p>
            <a:pPr>
              <a:buFont typeface="Wingdings" charset="2"/>
              <a:buChar char="v"/>
            </a:pPr>
            <a:r>
              <a:rPr lang="en-US" dirty="0" smtClean="0"/>
              <a:t>For the pre-service teacher candidate, this information needs to be addressed in courses including:</a:t>
            </a:r>
          </a:p>
          <a:p>
            <a:pPr lvl="1"/>
            <a:r>
              <a:rPr lang="en-US" sz="2000" dirty="0" smtClean="0"/>
              <a:t>Introduction to Education</a:t>
            </a:r>
          </a:p>
          <a:p>
            <a:pPr lvl="1"/>
            <a:r>
              <a:rPr lang="en-US" sz="2000" dirty="0" smtClean="0"/>
              <a:t>Educational Psychology</a:t>
            </a:r>
          </a:p>
          <a:p>
            <a:pPr lvl="1"/>
            <a:r>
              <a:rPr lang="en-US" sz="2000" dirty="0" smtClean="0"/>
              <a:t>Child development or characteristics of children with disabilities</a:t>
            </a:r>
          </a:p>
          <a:p>
            <a:pPr lvl="1"/>
            <a:r>
              <a:rPr lang="en-US" sz="2000" dirty="0" smtClean="0"/>
              <a:t>Classroom behavioral strategies</a:t>
            </a:r>
          </a:p>
          <a:p>
            <a:pPr lvl="1"/>
            <a:r>
              <a:rPr lang="en-US" sz="2000" dirty="0" smtClean="0"/>
              <a:t>Collaboration and consultation with schools and families</a:t>
            </a:r>
          </a:p>
          <a:p>
            <a:pPr lvl="1"/>
            <a:r>
              <a:rPr lang="en-US" sz="2000" dirty="0" smtClean="0"/>
              <a:t>Methods courses</a:t>
            </a:r>
            <a:endParaRPr lang="en-US" sz="2000" dirty="0"/>
          </a:p>
        </p:txBody>
      </p:sp>
    </p:spTree>
    <p:extLst>
      <p:ext uri="{BB962C8B-B14F-4D97-AF65-F5344CB8AC3E}">
        <p14:creationId xmlns:p14="http://schemas.microsoft.com/office/powerpoint/2010/main" val="352697856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Specific Content</a:t>
            </a:r>
            <a:endParaRPr lang="en-US" b="1" dirty="0"/>
          </a:p>
        </p:txBody>
      </p:sp>
      <p:sp>
        <p:nvSpPr>
          <p:cNvPr id="3" name="Content Placeholder 2"/>
          <p:cNvSpPr>
            <a:spLocks noGrp="1"/>
          </p:cNvSpPr>
          <p:nvPr>
            <p:ph idx="1"/>
          </p:nvPr>
        </p:nvSpPr>
        <p:spPr>
          <a:xfrm>
            <a:off x="1103312" y="1735435"/>
            <a:ext cx="8946541" cy="4553742"/>
          </a:xfrm>
        </p:spPr>
        <p:txBody>
          <a:bodyPr>
            <a:normAutofit/>
          </a:bodyPr>
          <a:lstStyle/>
          <a:p>
            <a:pPr>
              <a:buFont typeface="Wingdings" charset="2"/>
              <a:buChar char="u"/>
            </a:pPr>
            <a:r>
              <a:rPr lang="en-US" dirty="0" smtClean="0"/>
              <a:t>Additional Content to include:</a:t>
            </a:r>
          </a:p>
          <a:p>
            <a:pPr lvl="1"/>
            <a:r>
              <a:rPr lang="en-US" sz="2000" dirty="0" smtClean="0"/>
              <a:t>Dispositions: professional conduct, confidentiality </a:t>
            </a:r>
          </a:p>
          <a:p>
            <a:pPr lvl="1"/>
            <a:r>
              <a:rPr lang="en-US" sz="2000" dirty="0"/>
              <a:t>Ability to work with diverse caregivers and cultural competency </a:t>
            </a:r>
            <a:r>
              <a:rPr lang="en-US" sz="2000" dirty="0" smtClean="0"/>
              <a:t>.</a:t>
            </a:r>
            <a:endParaRPr lang="en-US" sz="2000" dirty="0"/>
          </a:p>
          <a:p>
            <a:pPr lvl="1"/>
            <a:r>
              <a:rPr lang="en-US" sz="2000" dirty="0" smtClean="0"/>
              <a:t>Ability to collaborate and consult with multiple professionals including social workers, law enforcement, medical or mental health professionals</a:t>
            </a:r>
          </a:p>
          <a:p>
            <a:pPr lvl="1"/>
            <a:r>
              <a:rPr lang="en-US" sz="2000" dirty="0" smtClean="0"/>
              <a:t>Recognition of available community supports</a:t>
            </a:r>
          </a:p>
          <a:p>
            <a:pPr lvl="1"/>
            <a:r>
              <a:rPr lang="en-US" sz="2000" dirty="0" smtClean="0"/>
              <a:t>Use of Multi-tiered Systems of Support/Response to Intervention</a:t>
            </a:r>
          </a:p>
          <a:p>
            <a:pPr lvl="1"/>
            <a:r>
              <a:rPr lang="en-US" sz="2000" dirty="0" smtClean="0"/>
              <a:t>Supports for children who have chronic truancy, changed residences or school districts (foster placements)</a:t>
            </a:r>
          </a:p>
          <a:p>
            <a:pPr lvl="1"/>
            <a:r>
              <a:rPr lang="en-US" sz="2000" dirty="0" smtClean="0"/>
              <a:t>The need for a stable and predictable learning environment</a:t>
            </a:r>
          </a:p>
        </p:txBody>
      </p:sp>
    </p:spTree>
    <p:extLst>
      <p:ext uri="{BB962C8B-B14F-4D97-AF65-F5344CB8AC3E}">
        <p14:creationId xmlns:p14="http://schemas.microsoft.com/office/powerpoint/2010/main" val="235727158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514" y="165472"/>
            <a:ext cx="9404723" cy="1400530"/>
          </a:xfrm>
        </p:spPr>
        <p:txBody>
          <a:bodyPr/>
          <a:lstStyle/>
          <a:p>
            <a:pPr algn="ctr"/>
            <a:r>
              <a:rPr lang="en-US" sz="2800" b="1" dirty="0"/>
              <a:t>Collaboration and Consultation in Schools and Community</a:t>
            </a:r>
            <a:r>
              <a:rPr lang="en-US" sz="2800" dirty="0"/>
              <a:t/>
            </a:r>
            <a:br>
              <a:rPr lang="en-US" sz="2800" dirty="0"/>
            </a:br>
            <a:r>
              <a:rPr lang="en-US" sz="2800" dirty="0" smtClean="0"/>
              <a:t>Examples</a:t>
            </a:r>
            <a:endParaRPr lang="en-US" sz="2800" dirty="0"/>
          </a:p>
        </p:txBody>
      </p:sp>
      <p:sp>
        <p:nvSpPr>
          <p:cNvPr id="3" name="Content Placeholder 2"/>
          <p:cNvSpPr>
            <a:spLocks noGrp="1"/>
          </p:cNvSpPr>
          <p:nvPr>
            <p:ph idx="1"/>
          </p:nvPr>
        </p:nvSpPr>
        <p:spPr>
          <a:xfrm>
            <a:off x="559421" y="1632766"/>
            <a:ext cx="10538303" cy="5225234"/>
          </a:xfrm>
        </p:spPr>
        <p:txBody>
          <a:bodyPr>
            <a:normAutofit fontScale="55000" lnSpcReduction="20000"/>
          </a:bodyPr>
          <a:lstStyle/>
          <a:p>
            <a:pPr lvl="0"/>
            <a:r>
              <a:rPr lang="en-US" sz="2900" b="1" dirty="0" smtClean="0"/>
              <a:t>Agency </a:t>
            </a:r>
            <a:r>
              <a:rPr lang="en-US" sz="2900" b="1" dirty="0"/>
              <a:t>Visitations, Reports and Presentation:</a:t>
            </a:r>
            <a:r>
              <a:rPr lang="en-US" sz="2900" dirty="0"/>
              <a:t>  Students are required to visit one agency in their community (does not have to be in Summit Co.) that provide services to children/youth/adults with disabilities or their families.  It is suggested that you visit the agency in pairs or groups of three whenever possible. The students are then to </a:t>
            </a:r>
            <a:r>
              <a:rPr lang="en-US" sz="2900" u="sng" dirty="0"/>
              <a:t>write a report</a:t>
            </a:r>
            <a:r>
              <a:rPr lang="en-US" sz="2900" dirty="0"/>
              <a:t> on the visit. Your report should  describe the types of services provided, the age ranges served (this can include infants, children or adults), population served, the philosophy concerning individuals with disabilities, payment/funding arrangements and any other information which you believe would be pertinent to the class.  If possible, pick up enough pamphlets to share with the class or a website.  You should also include a brief paragraph concerning what you perceive are the agency’s strengths and weaknesses if any (professionally).  You will then p</a:t>
            </a:r>
            <a:r>
              <a:rPr lang="en-US" sz="2900" u="sng" dirty="0"/>
              <a:t>resent the information from your visitation (above)</a:t>
            </a:r>
            <a:r>
              <a:rPr lang="en-US" sz="2900" dirty="0"/>
              <a:t> to the class. Report = 50 pts; Presentation = 25 pts. While you will be verbally presenting on specific information (for example, student A might report about population and philosophy and student B may report on payment and overall impressions) your written report must be individual and not copied from your partner in any way. </a:t>
            </a:r>
            <a:endParaRPr lang="en-US" sz="2900" dirty="0" smtClean="0"/>
          </a:p>
          <a:p>
            <a:pPr lvl="0"/>
            <a:r>
              <a:rPr lang="en-US" sz="2900" b="1" dirty="0" smtClean="0"/>
              <a:t>Service </a:t>
            </a:r>
            <a:r>
              <a:rPr lang="en-US" sz="2900" b="1" dirty="0"/>
              <a:t>Coordination Paper </a:t>
            </a:r>
            <a:r>
              <a:rPr lang="en-US" sz="2900" dirty="0"/>
              <a:t>(minimum 5 page double spaced, 1" margin, 12 pt. font):  Identify a particular population of children (this can be based upon disability, cultural or linguistic differences, socioeconomic status such as homelessness, sexual orientation of adolescent or parents or other areas which you should clear with the instructor).    Begin the paper with a (1) description of the population that includes at least </a:t>
            </a:r>
            <a:r>
              <a:rPr lang="en-US" sz="2900" b="1" dirty="0"/>
              <a:t>5 references</a:t>
            </a:r>
            <a:r>
              <a:rPr lang="en-US" sz="2900" dirty="0"/>
              <a:t> from </a:t>
            </a:r>
            <a:r>
              <a:rPr lang="en-US" sz="2900" b="1" dirty="0"/>
              <a:t>scholarly journals or an</a:t>
            </a:r>
            <a:r>
              <a:rPr lang="en-US" sz="2900" dirty="0"/>
              <a:t> internet site from a professional organization) that are cited and </a:t>
            </a:r>
            <a:r>
              <a:rPr lang="en-US" sz="2900" b="1" dirty="0"/>
              <a:t>referenced in APA style</a:t>
            </a:r>
            <a:r>
              <a:rPr lang="en-US" sz="2900" dirty="0"/>
              <a:t>.  Based upon this description, (2) identify potential areas of need. Lastly, (3) identify community educational services/related services and community agencies to which you may refer or include in the service delivery plan for the child. You may also use your agency visitation sites as resources if they are consistent with the population. 100 pts.</a:t>
            </a:r>
          </a:p>
          <a:p>
            <a:pPr marL="0" indent="0">
              <a:buNone/>
            </a:pPr>
            <a:endParaRPr lang="en-US" dirty="0"/>
          </a:p>
          <a:p>
            <a:endParaRPr lang="en-US" dirty="0"/>
          </a:p>
        </p:txBody>
      </p:sp>
    </p:spTree>
    <p:extLst>
      <p:ext uri="{BB962C8B-B14F-4D97-AF65-F5344CB8AC3E}">
        <p14:creationId xmlns:p14="http://schemas.microsoft.com/office/powerpoint/2010/main" val="409744375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Management in Special Education</a:t>
            </a:r>
            <a:r>
              <a:rPr lang="en-US" dirty="0" smtClean="0"/>
              <a:t/>
            </a:r>
            <a:br>
              <a:rPr lang="en-US" dirty="0" smtClean="0"/>
            </a:br>
            <a:endParaRPr lang="en-US" dirty="0"/>
          </a:p>
        </p:txBody>
      </p:sp>
      <p:sp>
        <p:nvSpPr>
          <p:cNvPr id="3" name="Content Placeholder 2"/>
          <p:cNvSpPr>
            <a:spLocks noGrp="1"/>
          </p:cNvSpPr>
          <p:nvPr>
            <p:ph idx="1"/>
          </p:nvPr>
        </p:nvSpPr>
        <p:spPr>
          <a:xfrm>
            <a:off x="1103312" y="1632767"/>
            <a:ext cx="9419871" cy="4913419"/>
          </a:xfrm>
        </p:spPr>
        <p:txBody>
          <a:bodyPr>
            <a:normAutofit/>
          </a:bodyPr>
          <a:lstStyle/>
          <a:p>
            <a:r>
              <a:rPr lang="en-US" b="1" dirty="0"/>
              <a:t>Graduate project </a:t>
            </a:r>
            <a:r>
              <a:rPr lang="en-US" b="1" dirty="0" smtClean="0"/>
              <a:t>:</a:t>
            </a:r>
            <a:endParaRPr lang="en-US" dirty="0"/>
          </a:p>
          <a:p>
            <a:pPr marL="0" indent="0">
              <a:buNone/>
            </a:pPr>
            <a:r>
              <a:rPr lang="en-US" b="1" dirty="0" smtClean="0"/>
              <a:t> </a:t>
            </a:r>
          </a:p>
          <a:p>
            <a:pPr marL="400050" lvl="1" indent="0">
              <a:buNone/>
            </a:pPr>
            <a:r>
              <a:rPr lang="en-US" dirty="0" smtClean="0"/>
              <a:t>There are a number of ethical and sometimes legal issues surrounding classroom management for students with disabilities. These can include, but 	are not limited to cultural/linguistic differences, manifestation determinations, 	medication, inclusion/LRE for students with ED, and the adjudication of students with disabilities. </a:t>
            </a:r>
          </a:p>
          <a:p>
            <a:pPr marL="400050" lvl="1" indent="0">
              <a:buNone/>
            </a:pPr>
            <a:r>
              <a:rPr lang="en-US" dirty="0" smtClean="0"/>
              <a:t>You will present to the class as a simulated professional development activity or professional conference. In other words, imagine you are asked to present this at the beginning August staff in-service and present in that manner with hand-outs, activities, and power points. Please meet as a group (grad students) to decide on a topic so there is not much in the way of overlap between individuals.  You will all be presenting individually (100 pts.). This can be on the same topic as your research paper or something different. You do not need to submit an additional paper for this activity.</a:t>
            </a:r>
          </a:p>
          <a:p>
            <a:pPr lvl="1"/>
            <a:endParaRPr lang="en-US" dirty="0"/>
          </a:p>
        </p:txBody>
      </p:sp>
    </p:spTree>
    <p:extLst>
      <p:ext uri="{BB962C8B-B14F-4D97-AF65-F5344CB8AC3E}">
        <p14:creationId xmlns:p14="http://schemas.microsoft.com/office/powerpoint/2010/main" val="208310076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References</a:t>
            </a:r>
            <a:endParaRPr lang="en-US" b="1" dirty="0"/>
          </a:p>
        </p:txBody>
      </p:sp>
      <p:sp>
        <p:nvSpPr>
          <p:cNvPr id="6" name="Content Placeholder 5"/>
          <p:cNvSpPr>
            <a:spLocks noGrp="1"/>
          </p:cNvSpPr>
          <p:nvPr>
            <p:ph idx="1"/>
          </p:nvPr>
        </p:nvSpPr>
        <p:spPr/>
        <p:txBody>
          <a:bodyPr>
            <a:normAutofit/>
          </a:bodyPr>
          <a:lstStyle/>
          <a:p>
            <a:r>
              <a:rPr lang="en-US" sz="1300" dirty="0" smtClean="0"/>
              <a:t>Council </a:t>
            </a:r>
            <a:r>
              <a:rPr lang="en-US" sz="1300" dirty="0"/>
              <a:t>for Exceptional </a:t>
            </a:r>
            <a:r>
              <a:rPr lang="en-US" sz="1300" dirty="0" smtClean="0"/>
              <a:t>Children </a:t>
            </a:r>
            <a:r>
              <a:rPr lang="en-US" sz="1300" dirty="0"/>
              <a:t>(2015). What Every Special Educator Must Know: Professional Ethics and Standards. Arlington, VA: CEC </a:t>
            </a:r>
            <a:r>
              <a:rPr lang="en-US" sz="1300" dirty="0">
                <a:hlinkClick r:id="rId2"/>
              </a:rPr>
              <a:t>https://www.cec.sped.org/~/</a:t>
            </a:r>
            <a:r>
              <a:rPr lang="en-US" sz="1300" dirty="0" smtClean="0">
                <a:hlinkClick r:id="rId2"/>
              </a:rPr>
              <a:t>media/Files/Standards/Professional%20Preparation%20Standards/Initial%20Preparation%20Standards%20with%20Explanation.pdf</a:t>
            </a:r>
            <a:endParaRPr lang="en-US" sz="1300" dirty="0" smtClean="0"/>
          </a:p>
          <a:p>
            <a:r>
              <a:rPr lang="en-US" sz="1300" dirty="0">
                <a:hlinkClick r:id="rId3"/>
              </a:rPr>
              <a:t>https://</a:t>
            </a:r>
            <a:r>
              <a:rPr lang="en-US" sz="1300" dirty="0" smtClean="0">
                <a:hlinkClick r:id="rId3"/>
              </a:rPr>
              <a:t>edsource.org/2017/addressing-early-childhood-trauma-requires-shift-in-policy-more-training-for-teachers/587756</a:t>
            </a:r>
            <a:r>
              <a:rPr lang="en-US" sz="1300" dirty="0" smtClean="0"/>
              <a:t> </a:t>
            </a:r>
          </a:p>
          <a:p>
            <a:r>
              <a:rPr lang="en-US" sz="1300" dirty="0">
                <a:hlinkClick r:id="rId4"/>
              </a:rPr>
              <a:t>http://www.ccsso.org/Resources/Publications/InTASC_Model_Core_Teaching_Standards_and_Learning_Progressions_for_Teachers_10.html</a:t>
            </a:r>
            <a:r>
              <a:rPr lang="en-US" sz="1300" dirty="0"/>
              <a:t> </a:t>
            </a:r>
            <a:endParaRPr lang="en-US" sz="1300" dirty="0" smtClean="0"/>
          </a:p>
          <a:p>
            <a:r>
              <a:rPr lang="en-US" sz="1300" dirty="0">
                <a:hlinkClick r:id="rId5"/>
              </a:rPr>
              <a:t>https://www.usnews.com/news/best-states/ohio/articles/2017-08-22/ohio-mayors-seek-emergency-response-center-for-opioid-crisis</a:t>
            </a:r>
            <a:r>
              <a:rPr lang="en-US" sz="1300" dirty="0"/>
              <a:t> </a:t>
            </a:r>
            <a:endParaRPr lang="en-US" sz="1300" dirty="0" smtClean="0"/>
          </a:p>
          <a:p>
            <a:r>
              <a:rPr lang="en-US" sz="1300" dirty="0">
                <a:hlinkClick r:id="rId6"/>
              </a:rPr>
              <a:t>http://www.businessinsider.com/ohio-study-heroin-opioid-crisis-2017-9</a:t>
            </a:r>
            <a:r>
              <a:rPr lang="en-US" sz="1300" dirty="0"/>
              <a:t> </a:t>
            </a:r>
            <a:endParaRPr lang="en-US" sz="1300" dirty="0" smtClean="0"/>
          </a:p>
          <a:p>
            <a:r>
              <a:rPr lang="en-US" sz="1300" dirty="0">
                <a:hlinkClick r:id="rId3"/>
              </a:rPr>
              <a:t>https://edsource.org/2017/addressing-early-childhood-trauma-requires-shift-in-policy-more-training-for-teachers/587756</a:t>
            </a:r>
            <a:r>
              <a:rPr lang="en-US" sz="1300" dirty="0"/>
              <a:t> </a:t>
            </a:r>
          </a:p>
          <a:p>
            <a:endParaRPr lang="en-US" dirty="0"/>
          </a:p>
        </p:txBody>
      </p:sp>
    </p:spTree>
    <p:extLst>
      <p:ext uri="{BB962C8B-B14F-4D97-AF65-F5344CB8AC3E}">
        <p14:creationId xmlns:p14="http://schemas.microsoft.com/office/powerpoint/2010/main" val="107623864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154" y="392246"/>
            <a:ext cx="9404723" cy="1028352"/>
          </a:xfrm>
        </p:spPr>
        <p:txBody>
          <a:bodyPr/>
          <a:lstStyle/>
          <a:p>
            <a:r>
              <a:rPr lang="en-US" b="1" dirty="0" smtClean="0"/>
              <a:t>Standards</a:t>
            </a:r>
            <a:endParaRPr lang="en-US" b="1" dirty="0"/>
          </a:p>
        </p:txBody>
      </p:sp>
      <p:sp>
        <p:nvSpPr>
          <p:cNvPr id="3" name="Content Placeholder 2"/>
          <p:cNvSpPr>
            <a:spLocks noGrp="1"/>
          </p:cNvSpPr>
          <p:nvPr>
            <p:ph idx="1"/>
          </p:nvPr>
        </p:nvSpPr>
        <p:spPr>
          <a:xfrm>
            <a:off x="589661" y="1481070"/>
            <a:ext cx="10976769" cy="4767329"/>
          </a:xfrm>
        </p:spPr>
        <p:txBody>
          <a:bodyPr>
            <a:normAutofit/>
          </a:bodyPr>
          <a:lstStyle/>
          <a:p>
            <a:pPr algn="ctr"/>
            <a:r>
              <a:rPr lang="en-US" sz="2400" b="1" dirty="0" smtClean="0"/>
              <a:t>The need for collaboration and consultation with outside agencies and professionals have long been acknowledged as an essential skill for the beginning educator</a:t>
            </a:r>
          </a:p>
          <a:p>
            <a:pPr algn="ctr"/>
            <a:endParaRPr lang="en-US" sz="2400" b="1" dirty="0" smtClean="0"/>
          </a:p>
          <a:p>
            <a:pPr marL="0" indent="0" algn="ctr">
              <a:buNone/>
            </a:pPr>
            <a:r>
              <a:rPr lang="en-US" b="1" dirty="0"/>
              <a:t>INTASC</a:t>
            </a:r>
          </a:p>
          <a:p>
            <a:pPr marL="0" indent="0" algn="ctr">
              <a:buNone/>
            </a:pPr>
            <a:r>
              <a:rPr lang="en-US" b="1" dirty="0"/>
              <a:t>Standard #10 </a:t>
            </a:r>
          </a:p>
          <a:p>
            <a:pPr marL="0" indent="0" algn="ctr">
              <a:buNone/>
            </a:pPr>
            <a:r>
              <a:rPr lang="en-US" b="1" dirty="0"/>
              <a:t>Leadership and Collaboration</a:t>
            </a:r>
          </a:p>
          <a:p>
            <a:pPr marL="0" indent="0">
              <a:buNone/>
            </a:pPr>
            <a:r>
              <a:rPr lang="en-US" dirty="0"/>
              <a:t>The </a:t>
            </a:r>
            <a:r>
              <a:rPr lang="en-US" b="1" u="sng" dirty="0"/>
              <a:t>teacher seeks appropriate leadership roles and opportunities to take responsibility for student learning, to collaborate with learners, families, colleagues, other school professionals, and community </a:t>
            </a:r>
            <a:r>
              <a:rPr lang="en-US" dirty="0"/>
              <a:t>members to ensure learner growth, and to advance the profession.</a:t>
            </a:r>
          </a:p>
          <a:p>
            <a:pPr marL="0" indent="0">
              <a:buNone/>
            </a:pPr>
            <a:endParaRPr lang="en-US" dirty="0"/>
          </a:p>
          <a:p>
            <a:pPr algn="ctr"/>
            <a:endParaRPr lang="en-US" dirty="0"/>
          </a:p>
        </p:txBody>
      </p:sp>
    </p:spTree>
    <p:extLst>
      <p:ext uri="{BB962C8B-B14F-4D97-AF65-F5344CB8AC3E}">
        <p14:creationId xmlns:p14="http://schemas.microsoft.com/office/powerpoint/2010/main" val="239053505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Standards</a:t>
            </a:r>
            <a:endParaRPr lang="en-US" b="1" dirty="0"/>
          </a:p>
        </p:txBody>
      </p:sp>
      <p:sp>
        <p:nvSpPr>
          <p:cNvPr id="3" name="Content Placeholder 2"/>
          <p:cNvSpPr>
            <a:spLocks noGrp="1"/>
          </p:cNvSpPr>
          <p:nvPr>
            <p:ph idx="1"/>
          </p:nvPr>
        </p:nvSpPr>
        <p:spPr>
          <a:xfrm>
            <a:off x="725324" y="1417952"/>
            <a:ext cx="10538716" cy="5052643"/>
          </a:xfrm>
        </p:spPr>
        <p:txBody>
          <a:bodyPr>
            <a:normAutofit/>
          </a:bodyPr>
          <a:lstStyle/>
          <a:p>
            <a:pPr marL="0" indent="0" algn="ctr">
              <a:buNone/>
            </a:pPr>
            <a:r>
              <a:rPr lang="en-US" b="1" dirty="0" smtClean="0"/>
              <a:t>Council for Exceptional Children Standard 7.0 Collaboration</a:t>
            </a:r>
          </a:p>
          <a:p>
            <a:pPr marL="0" indent="0">
              <a:buNone/>
            </a:pPr>
            <a:r>
              <a:rPr lang="en-US" dirty="0" smtClean="0"/>
              <a:t>Beginning </a:t>
            </a:r>
            <a:r>
              <a:rPr lang="en-US" dirty="0"/>
              <a:t>special education professionals </a:t>
            </a:r>
            <a:r>
              <a:rPr lang="en-US" b="1" u="sng" dirty="0"/>
              <a:t>collaborate with families, other educators, related service providers, individuals with exceptionalities, and personnel from community agencies in culturally responsive ways to address the needs of individuals with exceptionalities across a range of learning experiences</a:t>
            </a:r>
            <a:r>
              <a:rPr lang="en-US" b="1" u="sng" dirty="0" smtClean="0"/>
              <a:t>.</a:t>
            </a:r>
          </a:p>
          <a:p>
            <a:pPr marL="457200" lvl="1" indent="0">
              <a:buNone/>
            </a:pPr>
            <a:r>
              <a:rPr lang="en-US" dirty="0" smtClean="0"/>
              <a:t>Key </a:t>
            </a:r>
            <a:r>
              <a:rPr lang="en-US" dirty="0"/>
              <a:t>Elements </a:t>
            </a:r>
            <a:endParaRPr lang="en-US" dirty="0" smtClean="0"/>
          </a:p>
          <a:p>
            <a:pPr marL="457200" lvl="1" indent="0">
              <a:buNone/>
            </a:pPr>
            <a:r>
              <a:rPr lang="en-US" dirty="0" smtClean="0"/>
              <a:t>7.1 </a:t>
            </a:r>
            <a:r>
              <a:rPr lang="en-US" dirty="0"/>
              <a:t>Beginning special education professionals use the theory and elements of effective collaboration. </a:t>
            </a:r>
            <a:endParaRPr lang="en-US" dirty="0" smtClean="0"/>
          </a:p>
          <a:p>
            <a:pPr marL="457200" lvl="1" indent="0">
              <a:buNone/>
            </a:pPr>
            <a:r>
              <a:rPr lang="en-US" dirty="0" smtClean="0"/>
              <a:t>7.2 </a:t>
            </a:r>
            <a:r>
              <a:rPr lang="en-US" dirty="0"/>
              <a:t>Beginning special education professionals serve as a collaborative resource to colleagues</a:t>
            </a:r>
            <a:r>
              <a:rPr lang="en-US" dirty="0" smtClean="0"/>
              <a:t>.</a:t>
            </a:r>
          </a:p>
          <a:p>
            <a:pPr marL="457200" lvl="1" indent="0">
              <a:buNone/>
            </a:pPr>
            <a:r>
              <a:rPr lang="en-US" dirty="0" smtClean="0"/>
              <a:t> </a:t>
            </a:r>
            <a:r>
              <a:rPr lang="en-US" dirty="0"/>
              <a:t>7.3 Beginning special education professionals use collaboration to promote the well being of individuals with exceptionalities across a wide range of settings and collaborators.</a:t>
            </a:r>
          </a:p>
        </p:txBody>
      </p:sp>
    </p:spTree>
    <p:extLst>
      <p:ext uri="{BB962C8B-B14F-4D97-AF65-F5344CB8AC3E}">
        <p14:creationId xmlns:p14="http://schemas.microsoft.com/office/powerpoint/2010/main" val="205099681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Overview</a:t>
            </a:r>
            <a:endParaRPr lang="en-US" b="1" dirty="0"/>
          </a:p>
        </p:txBody>
      </p:sp>
      <p:sp>
        <p:nvSpPr>
          <p:cNvPr id="5" name="Content Placeholder 4"/>
          <p:cNvSpPr>
            <a:spLocks noGrp="1"/>
          </p:cNvSpPr>
          <p:nvPr>
            <p:ph sz="half" idx="1"/>
          </p:nvPr>
        </p:nvSpPr>
        <p:spPr>
          <a:xfrm>
            <a:off x="1012595" y="1743092"/>
            <a:ext cx="4396339" cy="4530966"/>
          </a:xfrm>
        </p:spPr>
        <p:txBody>
          <a:bodyPr>
            <a:normAutofit/>
          </a:bodyPr>
          <a:lstStyle/>
          <a:p>
            <a:r>
              <a:rPr lang="en-US" sz="2000" dirty="0" smtClean="0"/>
              <a:t>Courses taught</a:t>
            </a:r>
          </a:p>
          <a:p>
            <a:endParaRPr lang="en-US" sz="2000" dirty="0" smtClean="0"/>
          </a:p>
          <a:p>
            <a:pPr marL="400050" lvl="1" indent="0">
              <a:buNone/>
            </a:pPr>
            <a:r>
              <a:rPr lang="en-US" sz="2000" dirty="0" smtClean="0"/>
              <a:t>Within </a:t>
            </a:r>
            <a:r>
              <a:rPr lang="en-US" sz="2000" dirty="0"/>
              <a:t>our UA Initial Intervention Specialist Licensure Programs, collaboration </a:t>
            </a:r>
            <a:r>
              <a:rPr lang="en-US" sz="2000" dirty="0" smtClean="0"/>
              <a:t>skills, characteristics and behavioral intervention strategies </a:t>
            </a:r>
            <a:r>
              <a:rPr lang="en-US" sz="2000" dirty="0"/>
              <a:t>are taught as a stand alone </a:t>
            </a:r>
            <a:r>
              <a:rPr lang="en-US" sz="2000" dirty="0" smtClean="0"/>
              <a:t>courses </a:t>
            </a:r>
            <a:r>
              <a:rPr lang="en-US" sz="2000" dirty="0"/>
              <a:t>and also embedded throughout all of our special education content </a:t>
            </a:r>
            <a:r>
              <a:rPr lang="en-US" sz="2000" dirty="0" smtClean="0"/>
              <a:t>courses.</a:t>
            </a:r>
            <a:endParaRPr lang="en-US" sz="2000" dirty="0"/>
          </a:p>
        </p:txBody>
      </p:sp>
      <p:sp>
        <p:nvSpPr>
          <p:cNvPr id="6" name="Content Placeholder 5"/>
          <p:cNvSpPr>
            <a:spLocks noGrp="1"/>
          </p:cNvSpPr>
          <p:nvPr>
            <p:ph sz="half" idx="2"/>
          </p:nvPr>
        </p:nvSpPr>
        <p:spPr>
          <a:xfrm>
            <a:off x="5835927" y="1753728"/>
            <a:ext cx="4396341" cy="4200245"/>
          </a:xfrm>
        </p:spPr>
        <p:txBody>
          <a:bodyPr>
            <a:normAutofit/>
          </a:bodyPr>
          <a:lstStyle/>
          <a:p>
            <a:r>
              <a:rPr lang="en-US" sz="2000" dirty="0" smtClean="0"/>
              <a:t>Population</a:t>
            </a:r>
          </a:p>
          <a:p>
            <a:endParaRPr lang="en-US" sz="2000" dirty="0" smtClean="0"/>
          </a:p>
          <a:p>
            <a:pPr marL="400050" lvl="1" indent="0">
              <a:buNone/>
            </a:pPr>
            <a:r>
              <a:rPr lang="en-US" sz="2000" dirty="0"/>
              <a:t>The population of candidates in our courses includes initial licensure special education major with graduate sections also include students from the </a:t>
            </a:r>
            <a:r>
              <a:rPr lang="en-US" sz="2000" dirty="0" smtClean="0"/>
              <a:t>school counseling </a:t>
            </a:r>
            <a:r>
              <a:rPr lang="en-US" sz="2000" dirty="0"/>
              <a:t>and </a:t>
            </a:r>
            <a:r>
              <a:rPr lang="en-US" sz="2000" dirty="0" err="1" smtClean="0"/>
              <a:t>principalship</a:t>
            </a:r>
            <a:r>
              <a:rPr lang="en-US" sz="2000" dirty="0" smtClean="0"/>
              <a:t> </a:t>
            </a:r>
            <a:r>
              <a:rPr lang="en-US" sz="2000" dirty="0"/>
              <a:t>programs</a:t>
            </a:r>
          </a:p>
        </p:txBody>
      </p:sp>
    </p:spTree>
    <p:extLst>
      <p:ext uri="{BB962C8B-B14F-4D97-AF65-F5344CB8AC3E}">
        <p14:creationId xmlns:p14="http://schemas.microsoft.com/office/powerpoint/2010/main" val="42535855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Coursework and Assessments </a:t>
            </a:r>
            <a:endParaRPr lang="en-US" b="1" dirty="0"/>
          </a:p>
        </p:txBody>
      </p:sp>
      <p:sp>
        <p:nvSpPr>
          <p:cNvPr id="3" name="Content Placeholder 2"/>
          <p:cNvSpPr>
            <a:spLocks noGrp="1"/>
          </p:cNvSpPr>
          <p:nvPr>
            <p:ph idx="1"/>
          </p:nvPr>
        </p:nvSpPr>
        <p:spPr>
          <a:xfrm>
            <a:off x="710204" y="1493545"/>
            <a:ext cx="10039772" cy="5052642"/>
          </a:xfrm>
        </p:spPr>
        <p:txBody>
          <a:bodyPr/>
          <a:lstStyle/>
          <a:p>
            <a:pPr>
              <a:buFont typeface="Wingdings" charset="2"/>
              <a:buChar char="u"/>
            </a:pPr>
            <a:r>
              <a:rPr lang="en-US" dirty="0" smtClean="0"/>
              <a:t>Coursework and assessments are </a:t>
            </a:r>
            <a:r>
              <a:rPr lang="en-US" dirty="0"/>
              <a:t>designed to advance the candidates’ </a:t>
            </a:r>
            <a:r>
              <a:rPr lang="en-US" dirty="0" smtClean="0"/>
              <a:t>knowledge, skills and dispositions with </a:t>
            </a:r>
            <a:r>
              <a:rPr lang="en-US" dirty="0"/>
              <a:t>the current issues facing our </a:t>
            </a:r>
            <a:r>
              <a:rPr lang="en-US" dirty="0" smtClean="0"/>
              <a:t>PK-12 </a:t>
            </a:r>
            <a:r>
              <a:rPr lang="en-US" dirty="0"/>
              <a:t>students and families as well as available community resources</a:t>
            </a:r>
            <a:r>
              <a:rPr lang="en-US" dirty="0" smtClean="0"/>
              <a:t>.</a:t>
            </a:r>
          </a:p>
          <a:p>
            <a:pPr marL="0" indent="0">
              <a:buNone/>
            </a:pPr>
            <a:endParaRPr lang="en-US" dirty="0"/>
          </a:p>
          <a:p>
            <a:pPr>
              <a:buFont typeface="Wingdings" charset="2"/>
              <a:buChar char="u"/>
            </a:pPr>
            <a:r>
              <a:rPr lang="en-US" dirty="0" smtClean="0"/>
              <a:t>Activities include parent/school personnel </a:t>
            </a:r>
            <a:r>
              <a:rPr lang="en-US" dirty="0"/>
              <a:t>presentations, visitations </a:t>
            </a:r>
            <a:r>
              <a:rPr lang="en-US" dirty="0" smtClean="0"/>
              <a:t>to </a:t>
            </a:r>
            <a:r>
              <a:rPr lang="en-US" dirty="0"/>
              <a:t>local agencies and </a:t>
            </a:r>
            <a:r>
              <a:rPr lang="en-US" dirty="0" smtClean="0"/>
              <a:t>presentations regarding </a:t>
            </a:r>
            <a:r>
              <a:rPr lang="en-US" dirty="0"/>
              <a:t>characteristics and </a:t>
            </a:r>
            <a:r>
              <a:rPr lang="en-US" dirty="0" smtClean="0"/>
              <a:t>academic/social/emotional needs for at–risk populations.  </a:t>
            </a:r>
          </a:p>
          <a:p>
            <a:pPr marL="0" indent="0">
              <a:buNone/>
            </a:pPr>
            <a:endParaRPr lang="en-US" dirty="0"/>
          </a:p>
          <a:p>
            <a:pPr>
              <a:buFont typeface="Wingdings" charset="2"/>
              <a:buChar char="u"/>
            </a:pPr>
            <a:r>
              <a:rPr lang="en-US" dirty="0" smtClean="0"/>
              <a:t>Assessments include research papers, reflections, presentations and advocacy letters.</a:t>
            </a: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15850797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We now have a new population of </a:t>
            </a:r>
            <a:r>
              <a:rPr lang="en-US" b="1" dirty="0" smtClean="0"/>
              <a:t>at-risk </a:t>
            </a:r>
            <a:r>
              <a:rPr lang="en-US" b="1" dirty="0"/>
              <a:t>parents and families</a:t>
            </a:r>
            <a:br>
              <a:rPr lang="en-US" b="1" dirty="0"/>
            </a:br>
            <a:endParaRPr lang="en-US" dirty="0"/>
          </a:p>
        </p:txBody>
      </p:sp>
      <p:sp>
        <p:nvSpPr>
          <p:cNvPr id="3" name="Content Placeholder 2"/>
          <p:cNvSpPr>
            <a:spLocks noGrp="1"/>
          </p:cNvSpPr>
          <p:nvPr>
            <p:ph idx="1"/>
          </p:nvPr>
        </p:nvSpPr>
        <p:spPr>
          <a:xfrm>
            <a:off x="1103312" y="2304258"/>
            <a:ext cx="9117481" cy="4553742"/>
          </a:xfrm>
        </p:spPr>
        <p:txBody>
          <a:bodyPr>
            <a:normAutofit/>
          </a:bodyPr>
          <a:lstStyle/>
          <a:p>
            <a:pPr marL="0" indent="0" algn="ctr">
              <a:buNone/>
            </a:pPr>
            <a:r>
              <a:rPr lang="en-US" b="1" dirty="0" smtClean="0"/>
              <a:t>The opioid epidemic/crisis is escalating across the country and in Ohio.</a:t>
            </a:r>
          </a:p>
          <a:p>
            <a:pPr marL="0" indent="0">
              <a:buNone/>
            </a:pPr>
            <a:endParaRPr lang="en-US" dirty="0" smtClean="0"/>
          </a:p>
          <a:p>
            <a:r>
              <a:rPr lang="en-US" dirty="0"/>
              <a:t>Approximately 11 people per day die as a result of opioid overdoses. </a:t>
            </a:r>
            <a:endParaRPr lang="en-US" dirty="0" smtClean="0"/>
          </a:p>
          <a:p>
            <a:endParaRPr lang="en-US" dirty="0" smtClean="0"/>
          </a:p>
          <a:p>
            <a:r>
              <a:rPr lang="en-US" dirty="0" smtClean="0"/>
              <a:t>Ohio has the fourth highest death rate </a:t>
            </a:r>
            <a:r>
              <a:rPr lang="en-US" dirty="0"/>
              <a:t>from overdoses in the </a:t>
            </a:r>
            <a:r>
              <a:rPr lang="en-US" dirty="0" smtClean="0"/>
              <a:t>US</a:t>
            </a:r>
          </a:p>
          <a:p>
            <a:endParaRPr lang="en-US" dirty="0"/>
          </a:p>
          <a:p>
            <a:r>
              <a:rPr lang="en-US" dirty="0" smtClean="0"/>
              <a:t>There are daily news items regarding overdoses and fatalities of adults and children. </a:t>
            </a:r>
          </a:p>
          <a:p>
            <a:pPr marL="0" indent="0">
              <a:buNone/>
            </a:pPr>
            <a:endParaRPr lang="en-US" dirty="0"/>
          </a:p>
          <a:p>
            <a:endParaRPr lang="en-US" dirty="0"/>
          </a:p>
        </p:txBody>
      </p:sp>
    </p:spTree>
    <p:extLst>
      <p:ext uri="{BB962C8B-B14F-4D97-AF65-F5344CB8AC3E}">
        <p14:creationId xmlns:p14="http://schemas.microsoft.com/office/powerpoint/2010/main" val="18353020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629" y="452718"/>
            <a:ext cx="9718205" cy="1400530"/>
          </a:xfrm>
        </p:spPr>
        <p:txBody>
          <a:bodyPr/>
          <a:lstStyle/>
          <a:p>
            <a:pPr algn="ctr"/>
            <a:r>
              <a:rPr lang="en-US" sz="3600" b="1" dirty="0" smtClean="0"/>
              <a:t>Impact of opioid addiction extends beyond individual substance abuse</a:t>
            </a:r>
            <a:endParaRPr lang="en-US" sz="3600" b="1" dirty="0"/>
          </a:p>
        </p:txBody>
      </p:sp>
      <p:sp>
        <p:nvSpPr>
          <p:cNvPr id="3" name="Content Placeholder 2"/>
          <p:cNvSpPr>
            <a:spLocks noGrp="1"/>
          </p:cNvSpPr>
          <p:nvPr>
            <p:ph idx="1"/>
          </p:nvPr>
        </p:nvSpPr>
        <p:spPr>
          <a:xfrm>
            <a:off x="1496420" y="2037800"/>
            <a:ext cx="8946541" cy="4195481"/>
          </a:xfrm>
        </p:spPr>
        <p:txBody>
          <a:bodyPr>
            <a:normAutofit/>
          </a:bodyPr>
          <a:lstStyle/>
          <a:p>
            <a:pPr>
              <a:buFont typeface="Wingdings" panose="05000000000000000000" pitchFamily="2" charset="2"/>
              <a:buChar char="Ø"/>
            </a:pPr>
            <a:r>
              <a:rPr lang="en-US" sz="3200" dirty="0" smtClean="0"/>
              <a:t>Immediate family members</a:t>
            </a:r>
          </a:p>
          <a:p>
            <a:pPr>
              <a:buFont typeface="Wingdings" panose="05000000000000000000" pitchFamily="2" charset="2"/>
              <a:buChar char="Ø"/>
            </a:pPr>
            <a:r>
              <a:rPr lang="en-US" sz="3200" dirty="0" smtClean="0"/>
              <a:t>Extended family members</a:t>
            </a:r>
          </a:p>
          <a:p>
            <a:pPr>
              <a:buFont typeface="Wingdings" panose="05000000000000000000" pitchFamily="2" charset="2"/>
              <a:buChar char="Ø"/>
            </a:pPr>
            <a:r>
              <a:rPr lang="en-US" sz="3200" dirty="0" smtClean="0"/>
              <a:t>Community</a:t>
            </a:r>
          </a:p>
          <a:p>
            <a:pPr lvl="1">
              <a:buFont typeface="Wingdings" panose="05000000000000000000" pitchFamily="2" charset="2"/>
              <a:buChar char="Ø"/>
            </a:pPr>
            <a:r>
              <a:rPr lang="en-US" sz="3000" dirty="0" smtClean="0"/>
              <a:t>Agencies</a:t>
            </a:r>
          </a:p>
          <a:p>
            <a:pPr lvl="1">
              <a:buFont typeface="Wingdings" panose="05000000000000000000" pitchFamily="2" charset="2"/>
              <a:buChar char="Ø"/>
            </a:pPr>
            <a:r>
              <a:rPr lang="en-US" sz="3000" dirty="0" smtClean="0"/>
              <a:t>Schools</a:t>
            </a:r>
          </a:p>
        </p:txBody>
      </p:sp>
    </p:spTree>
    <p:extLst>
      <p:ext uri="{BB962C8B-B14F-4D97-AF65-F5344CB8AC3E}">
        <p14:creationId xmlns:p14="http://schemas.microsoft.com/office/powerpoint/2010/main" val="413076155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Needs</a:t>
            </a:r>
            <a:endParaRPr lang="en-US" b="1" dirty="0"/>
          </a:p>
        </p:txBody>
      </p:sp>
      <p:sp>
        <p:nvSpPr>
          <p:cNvPr id="6" name="Content Placeholder 5"/>
          <p:cNvSpPr>
            <a:spLocks noGrp="1"/>
          </p:cNvSpPr>
          <p:nvPr>
            <p:ph idx="1"/>
          </p:nvPr>
        </p:nvSpPr>
        <p:spPr>
          <a:xfrm>
            <a:off x="801334" y="1526940"/>
            <a:ext cx="9933523" cy="4993587"/>
          </a:xfrm>
        </p:spPr>
        <p:txBody>
          <a:bodyPr>
            <a:normAutofit/>
          </a:bodyPr>
          <a:lstStyle/>
          <a:p>
            <a:pPr>
              <a:buFont typeface="Wingdings" charset="2"/>
              <a:buChar char="v"/>
            </a:pPr>
            <a:r>
              <a:rPr lang="en-US" dirty="0" smtClean="0"/>
              <a:t>Because of the intensity of the opioid crisis, as well as the many other forms of trauma that may be directly experienced by children and youth, the need for trauma informed educators has been recognized</a:t>
            </a:r>
          </a:p>
          <a:p>
            <a:endParaRPr lang="en-US" dirty="0" smtClean="0"/>
          </a:p>
          <a:p>
            <a:pPr>
              <a:buFont typeface="Wingdings" charset="2"/>
              <a:buChar char="v"/>
            </a:pPr>
            <a:r>
              <a:rPr lang="en-US" dirty="0" smtClean="0"/>
              <a:t>Other children not directly involved may be impacted by the traumas that occur with opioid abuse- death of classmates’ siblings, parents, family friends, publicity. </a:t>
            </a:r>
          </a:p>
          <a:p>
            <a:endParaRPr lang="en-US" dirty="0" smtClean="0"/>
          </a:p>
          <a:p>
            <a:pPr>
              <a:buFont typeface="Wingdings" charset="2"/>
              <a:buChar char="v"/>
            </a:pPr>
            <a:r>
              <a:rPr lang="en-US" dirty="0" smtClean="0"/>
              <a:t>Therefore, educators must be aware of all students who may be impacted, the available resources and skills with effective communication and consultation.</a:t>
            </a:r>
          </a:p>
          <a:p>
            <a:endParaRPr lang="en-US" dirty="0"/>
          </a:p>
        </p:txBody>
      </p:sp>
    </p:spTree>
    <p:extLst>
      <p:ext uri="{BB962C8B-B14F-4D97-AF65-F5344CB8AC3E}">
        <p14:creationId xmlns:p14="http://schemas.microsoft.com/office/powerpoint/2010/main" val="256756147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What is different about families that abuse opioids?</a:t>
            </a:r>
            <a:endParaRPr lang="en-US" b="1" dirty="0"/>
          </a:p>
        </p:txBody>
      </p:sp>
      <p:sp>
        <p:nvSpPr>
          <p:cNvPr id="3" name="Content Placeholder 2"/>
          <p:cNvSpPr>
            <a:spLocks noGrp="1"/>
          </p:cNvSpPr>
          <p:nvPr>
            <p:ph idx="1"/>
          </p:nvPr>
        </p:nvSpPr>
        <p:spPr>
          <a:xfrm>
            <a:off x="1103312" y="2052918"/>
            <a:ext cx="9888576" cy="4644451"/>
          </a:xfrm>
        </p:spPr>
        <p:txBody>
          <a:bodyPr>
            <a:normAutofit/>
          </a:bodyPr>
          <a:lstStyle/>
          <a:p>
            <a:pPr>
              <a:buFont typeface="Wingdings" charset="2"/>
              <a:buChar char="q"/>
            </a:pPr>
            <a:r>
              <a:rPr lang="en-US" dirty="0" smtClean="0"/>
              <a:t>Children of opioid addicted or substance abusing parents/caregivers-</a:t>
            </a:r>
          </a:p>
          <a:p>
            <a:pPr lvl="1"/>
            <a:r>
              <a:rPr lang="en-US" dirty="0"/>
              <a:t>Are placed in situations of imminent and serious danger</a:t>
            </a:r>
          </a:p>
          <a:p>
            <a:pPr lvl="1"/>
            <a:r>
              <a:rPr lang="en-US" dirty="0" smtClean="0"/>
              <a:t>Are frequently removed from the home and placed in foster care. </a:t>
            </a:r>
          </a:p>
          <a:p>
            <a:pPr lvl="1"/>
            <a:r>
              <a:rPr lang="en-US" dirty="0" smtClean="0"/>
              <a:t>Likely lived in a neglectful and dangerous environment for some amount of time.</a:t>
            </a:r>
          </a:p>
          <a:p>
            <a:pPr lvl="1"/>
            <a:r>
              <a:rPr lang="en-US" dirty="0" smtClean="0"/>
              <a:t>Lack secure attachments and good role models</a:t>
            </a:r>
          </a:p>
          <a:p>
            <a:pPr lvl="1"/>
            <a:r>
              <a:rPr lang="en-US" dirty="0" smtClean="0"/>
              <a:t>May witness multiple overdoses and medical emergencies </a:t>
            </a:r>
          </a:p>
          <a:p>
            <a:pPr lvl="1"/>
            <a:r>
              <a:rPr lang="en-US" dirty="0"/>
              <a:t>M</a:t>
            </a:r>
            <a:r>
              <a:rPr lang="en-US" dirty="0" smtClean="0"/>
              <a:t>ay </a:t>
            </a:r>
            <a:r>
              <a:rPr lang="en-US" dirty="0"/>
              <a:t>be put into the role of calling emergency responders for </a:t>
            </a:r>
            <a:r>
              <a:rPr lang="en-US" dirty="0" smtClean="0"/>
              <a:t>parents</a:t>
            </a:r>
          </a:p>
          <a:p>
            <a:pPr lvl="1"/>
            <a:r>
              <a:rPr lang="en-US" dirty="0"/>
              <a:t>M</a:t>
            </a:r>
            <a:r>
              <a:rPr lang="en-US" dirty="0" smtClean="0"/>
              <a:t>ay be put into the role of caretaker for younger siblings. </a:t>
            </a:r>
          </a:p>
          <a:p>
            <a:pPr lvl="1"/>
            <a:r>
              <a:rPr lang="en-US" dirty="0" smtClean="0"/>
              <a:t>May experience the death of a parent or sibling and at times, be left with a lifelong sense of guilt.</a:t>
            </a:r>
          </a:p>
          <a:p>
            <a:pPr lvl="1"/>
            <a:r>
              <a:rPr lang="en-US" dirty="0"/>
              <a:t>M</a:t>
            </a:r>
            <a:r>
              <a:rPr lang="en-US" dirty="0" smtClean="0"/>
              <a:t>ay find their families identified in the newspaper, on social media or on television.</a:t>
            </a:r>
          </a:p>
        </p:txBody>
      </p:sp>
    </p:spTree>
    <p:extLst>
      <p:ext uri="{BB962C8B-B14F-4D97-AF65-F5344CB8AC3E}">
        <p14:creationId xmlns:p14="http://schemas.microsoft.com/office/powerpoint/2010/main" val="32619536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xmlns:p14="http://schemas.microsoft.com/office/powerpoint/2010/mai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octeo2017 opioid crisis (003)</Template>
  <TotalTime>0</TotalTime>
  <Words>1427</Words>
  <Application>Microsoft Office PowerPoint</Application>
  <PresentationFormat>Widescreen</PresentationFormat>
  <Paragraphs>136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Wingdings</vt:lpstr>
      <vt:lpstr>Wingdings 3</vt:lpstr>
      <vt:lpstr>Ion</vt:lpstr>
      <vt:lpstr>Preparing Pre-Service Educators for the Opioid Crisis</vt:lpstr>
      <vt:lpstr>Standards</vt:lpstr>
      <vt:lpstr>Standards</vt:lpstr>
      <vt:lpstr>Overview</vt:lpstr>
      <vt:lpstr>Coursework and Assessments </vt:lpstr>
      <vt:lpstr>We now have a new population of at-risk parents and families </vt:lpstr>
      <vt:lpstr>Impact of opioid addiction extends beyond individual substance abuse</vt:lpstr>
      <vt:lpstr>Needs</vt:lpstr>
      <vt:lpstr>What is different about families that abuse opioids?</vt:lpstr>
      <vt:lpstr>Who needs the training?</vt:lpstr>
      <vt:lpstr>What topics need addressed in initial educator licensure courses?</vt:lpstr>
      <vt:lpstr>Collaborative  topics addressed</vt:lpstr>
      <vt:lpstr>Coursework</vt:lpstr>
      <vt:lpstr>Specific Content</vt:lpstr>
      <vt:lpstr>Collaboration and Consultation in Schools and Community Examples</vt:lpstr>
      <vt:lpstr>Management in Special Education </vt:lpstr>
      <vt:lpstr>References</vt:lpstr>
    </vt:vector>
  </TitlesOfParts>
  <Company>The University of Akron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Pre-Service Educators for the Opioid Crisis</dc:title>
  <dc:creator>Welton,Evonn N</dc:creator>
  <cp:lastModifiedBy>Welton,Evonn N</cp:lastModifiedBy>
  <cp:revision>2</cp:revision>
  <cp:lastPrinted>2017-10-24T14:01:49Z</cp:lastPrinted>
  <dcterms:created xsi:type="dcterms:W3CDTF">2017-11-02T14:55:33Z</dcterms:created>
  <dcterms:modified xsi:type="dcterms:W3CDTF">2017-11-02T14:57:17Z</dcterms:modified>
</cp:coreProperties>
</file>