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1"/>
  </p:sldMasterIdLst>
  <p:sldIdLst>
    <p:sldId id="256" r:id="rId2"/>
    <p:sldId id="322" r:id="rId3"/>
    <p:sldId id="323" r:id="rId4"/>
    <p:sldId id="324" r:id="rId5"/>
    <p:sldId id="334" r:id="rId6"/>
    <p:sldId id="335" r:id="rId7"/>
    <p:sldId id="336" r:id="rId8"/>
    <p:sldId id="337" r:id="rId9"/>
    <p:sldId id="338" r:id="rId10"/>
    <p:sldId id="339" r:id="rId11"/>
    <p:sldId id="269" r:id="rId12"/>
    <p:sldId id="270" r:id="rId13"/>
    <p:sldId id="257" r:id="rId14"/>
    <p:sldId id="271" r:id="rId15"/>
    <p:sldId id="272" r:id="rId16"/>
    <p:sldId id="273" r:id="rId17"/>
    <p:sldId id="274" r:id="rId18"/>
    <p:sldId id="258" r:id="rId19"/>
    <p:sldId id="275" r:id="rId20"/>
    <p:sldId id="276" r:id="rId21"/>
    <p:sldId id="277" r:id="rId22"/>
    <p:sldId id="279" r:id="rId23"/>
    <p:sldId id="278" r:id="rId24"/>
    <p:sldId id="280" r:id="rId25"/>
    <p:sldId id="281" r:id="rId26"/>
    <p:sldId id="260" r:id="rId27"/>
    <p:sldId id="265" r:id="rId28"/>
    <p:sldId id="282" r:id="rId29"/>
    <p:sldId id="332" r:id="rId30"/>
    <p:sldId id="283" r:id="rId31"/>
    <p:sldId id="284" r:id="rId32"/>
    <p:sldId id="285" r:id="rId33"/>
    <p:sldId id="303" r:id="rId34"/>
    <p:sldId id="286" r:id="rId35"/>
    <p:sldId id="287" r:id="rId36"/>
    <p:sldId id="288" r:id="rId37"/>
    <p:sldId id="290" r:id="rId38"/>
    <p:sldId id="291" r:id="rId39"/>
    <p:sldId id="289" r:id="rId40"/>
    <p:sldId id="293" r:id="rId41"/>
    <p:sldId id="294" r:id="rId42"/>
    <p:sldId id="295" r:id="rId43"/>
    <p:sldId id="296" r:id="rId44"/>
    <p:sldId id="297" r:id="rId45"/>
    <p:sldId id="298" r:id="rId46"/>
    <p:sldId id="320" r:id="rId47"/>
    <p:sldId id="299" r:id="rId48"/>
    <p:sldId id="302" r:id="rId49"/>
    <p:sldId id="301" r:id="rId50"/>
    <p:sldId id="304" r:id="rId51"/>
    <p:sldId id="305" r:id="rId52"/>
    <p:sldId id="306" r:id="rId53"/>
    <p:sldId id="307" r:id="rId54"/>
    <p:sldId id="308" r:id="rId55"/>
    <p:sldId id="309" r:id="rId56"/>
    <p:sldId id="310" r:id="rId57"/>
    <p:sldId id="311" r:id="rId58"/>
    <p:sldId id="264" r:id="rId59"/>
    <p:sldId id="312" r:id="rId60"/>
    <p:sldId id="268" r:id="rId61"/>
    <p:sldId id="313" r:id="rId62"/>
    <p:sldId id="263" r:id="rId63"/>
    <p:sldId id="314" r:id="rId64"/>
    <p:sldId id="315" r:id="rId65"/>
    <p:sldId id="316" r:id="rId66"/>
    <p:sldId id="317" r:id="rId67"/>
    <p:sldId id="333" r:id="rId68"/>
    <p:sldId id="318" r:id="rId69"/>
    <p:sldId id="319" r:id="rId70"/>
    <p:sldId id="321" r:id="rId71"/>
    <p:sldId id="331"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00" autoAdjust="0"/>
    <p:restoredTop sz="90830" autoAdjust="0"/>
  </p:normalViewPr>
  <p:slideViewPr>
    <p:cSldViewPr>
      <p:cViewPr>
        <p:scale>
          <a:sx n="106" d="100"/>
          <a:sy n="106" d="100"/>
        </p:scale>
        <p:origin x="-1764" y="-120"/>
      </p:cViewPr>
      <p:guideLst>
        <p:guide orient="horz" pos="2160"/>
        <p:guide pos="2880"/>
      </p:guideLst>
    </p:cSldViewPr>
  </p:slideViewPr>
  <p:outlineViewPr>
    <p:cViewPr>
      <p:scale>
        <a:sx n="33" d="100"/>
        <a:sy n="33" d="100"/>
      </p:scale>
      <p:origin x="0" y="4179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3</a:t>
            </a:r>
            <a:r>
              <a:rPr lang="en-US" baseline="30000" dirty="0"/>
              <a:t>rd</a:t>
            </a:r>
            <a:r>
              <a:rPr lang="en-US" baseline="0" dirty="0"/>
              <a:t> Grade State Reading Test Scores </a:t>
            </a:r>
            <a:r>
              <a:rPr lang="en-US" baseline="0" dirty="0" err="1"/>
              <a:t>Disagg</a:t>
            </a:r>
            <a:r>
              <a:rPr lang="en-US" baseline="0" dirty="0"/>
              <a:t> By Disability </a:t>
            </a:r>
            <a:endParaRPr lang="en-US" dirty="0"/>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Proficient +</c:v>
                </c:pt>
              </c:strCache>
            </c:strRef>
          </c:tx>
          <c:spPr>
            <a:solidFill>
              <a:schemeClr val="accent1"/>
            </a:solidFill>
            <a:ln>
              <a:noFill/>
            </a:ln>
            <a:effectLst/>
          </c:spPr>
          <c:invertIfNegative val="0"/>
          <c:cat>
            <c:strRef>
              <c:f>Sheet1!$A$2:$A$5</c:f>
              <c:strCache>
                <c:ptCount val="4"/>
                <c:pt idx="0">
                  <c:v>Disabled Flag 05-06</c:v>
                </c:pt>
                <c:pt idx="1">
                  <c:v>Non-Disabled 05-06</c:v>
                </c:pt>
                <c:pt idx="2">
                  <c:v>Disabled Flag 15-16</c:v>
                </c:pt>
                <c:pt idx="3">
                  <c:v>Non-Disabled 15-16</c:v>
                </c:pt>
              </c:strCache>
            </c:strRef>
          </c:cat>
          <c:val>
            <c:numRef>
              <c:f>Sheet1!$B$2:$B$5</c:f>
              <c:numCache>
                <c:formatCode>General</c:formatCode>
                <c:ptCount val="4"/>
                <c:pt idx="0">
                  <c:v>52.7</c:v>
                </c:pt>
                <c:pt idx="1">
                  <c:v>78.8</c:v>
                </c:pt>
                <c:pt idx="2">
                  <c:v>27.4</c:v>
                </c:pt>
                <c:pt idx="3">
                  <c:v>59.6</c:v>
                </c:pt>
              </c:numCache>
            </c:numRef>
          </c:val>
          <c:extLst xmlns:c16r2="http://schemas.microsoft.com/office/drawing/2015/06/chart">
            <c:ext xmlns:c16="http://schemas.microsoft.com/office/drawing/2014/chart" uri="{C3380CC4-5D6E-409C-BE32-E72D297353CC}">
              <c16:uniqueId val="{00000000-8A8F-41C3-88E5-826F5CD3F82C}"/>
            </c:ext>
          </c:extLst>
        </c:ser>
        <c:ser>
          <c:idx val="1"/>
          <c:order val="1"/>
          <c:tx>
            <c:strRef>
              <c:f>Sheet1!$C$1</c:f>
              <c:strCache>
                <c:ptCount val="1"/>
                <c:pt idx="0">
                  <c:v>Proficient -</c:v>
                </c:pt>
              </c:strCache>
            </c:strRef>
          </c:tx>
          <c:spPr>
            <a:solidFill>
              <a:schemeClr val="accent2"/>
            </a:solidFill>
            <a:ln>
              <a:noFill/>
            </a:ln>
            <a:effectLst/>
          </c:spPr>
          <c:invertIfNegative val="0"/>
          <c:cat>
            <c:strRef>
              <c:f>Sheet1!$A$2:$A$5</c:f>
              <c:strCache>
                <c:ptCount val="4"/>
                <c:pt idx="0">
                  <c:v>Disabled Flag 05-06</c:v>
                </c:pt>
                <c:pt idx="1">
                  <c:v>Non-Disabled 05-06</c:v>
                </c:pt>
                <c:pt idx="2">
                  <c:v>Disabled Flag 15-16</c:v>
                </c:pt>
                <c:pt idx="3">
                  <c:v>Non-Disabled 15-16</c:v>
                </c:pt>
              </c:strCache>
            </c:strRef>
          </c:cat>
          <c:val>
            <c:numRef>
              <c:f>Sheet1!$C$2:$C$5</c:f>
              <c:numCache>
                <c:formatCode>General</c:formatCode>
                <c:ptCount val="4"/>
                <c:pt idx="0">
                  <c:v>47.3</c:v>
                </c:pt>
                <c:pt idx="1">
                  <c:v>21.2</c:v>
                </c:pt>
                <c:pt idx="2">
                  <c:v>72.599999999999994</c:v>
                </c:pt>
                <c:pt idx="3">
                  <c:v>40.4</c:v>
                </c:pt>
              </c:numCache>
            </c:numRef>
          </c:val>
          <c:extLst xmlns:c16r2="http://schemas.microsoft.com/office/drawing/2015/06/chart">
            <c:ext xmlns:c16="http://schemas.microsoft.com/office/drawing/2014/chart" uri="{C3380CC4-5D6E-409C-BE32-E72D297353CC}">
              <c16:uniqueId val="{00000001-8A8F-41C3-88E5-826F5CD3F82C}"/>
            </c:ext>
          </c:extLst>
        </c:ser>
        <c:ser>
          <c:idx val="2"/>
          <c:order val="2"/>
          <c:tx>
            <c:strRef>
              <c:f>Sheet1!$D$1</c:f>
              <c:strCache>
                <c:ptCount val="1"/>
              </c:strCache>
            </c:strRef>
          </c:tx>
          <c:spPr>
            <a:solidFill>
              <a:schemeClr val="accent3"/>
            </a:solidFill>
            <a:ln>
              <a:noFill/>
            </a:ln>
            <a:effectLst/>
          </c:spPr>
          <c:invertIfNegative val="0"/>
          <c:cat>
            <c:strRef>
              <c:f>Sheet1!$A$2:$A$5</c:f>
              <c:strCache>
                <c:ptCount val="4"/>
                <c:pt idx="0">
                  <c:v>Disabled Flag 05-06</c:v>
                </c:pt>
                <c:pt idx="1">
                  <c:v>Non-Disabled 05-06</c:v>
                </c:pt>
                <c:pt idx="2">
                  <c:v>Disabled Flag 15-16</c:v>
                </c:pt>
                <c:pt idx="3">
                  <c:v>Non-Disabled 15-16</c:v>
                </c:pt>
              </c:strCache>
            </c:strRef>
          </c:cat>
          <c:val>
            <c:numRef>
              <c:f>Sheet1!$D$2:$D$5</c:f>
              <c:numCache>
                <c:formatCode>General</c:formatCode>
                <c:ptCount val="4"/>
              </c:numCache>
            </c:numRef>
          </c:val>
          <c:extLst xmlns:c16r2="http://schemas.microsoft.com/office/drawing/2015/06/chart">
            <c:ext xmlns:c16="http://schemas.microsoft.com/office/drawing/2014/chart" uri="{C3380CC4-5D6E-409C-BE32-E72D297353CC}">
              <c16:uniqueId val="{00000002-8A8F-41C3-88E5-826F5CD3F82C}"/>
            </c:ext>
          </c:extLst>
        </c:ser>
        <c:dLbls>
          <c:showLegendKey val="0"/>
          <c:showVal val="0"/>
          <c:showCatName val="0"/>
          <c:showSerName val="0"/>
          <c:showPercent val="0"/>
          <c:showBubbleSize val="0"/>
        </c:dLbls>
        <c:gapWidth val="219"/>
        <c:overlap val="-27"/>
        <c:axId val="42524160"/>
        <c:axId val="41388288"/>
      </c:barChart>
      <c:catAx>
        <c:axId val="42524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388288"/>
        <c:crosses val="autoZero"/>
        <c:auto val="1"/>
        <c:lblAlgn val="ctr"/>
        <c:lblOffset val="100"/>
        <c:noMultiLvlLbl val="0"/>
      </c:catAx>
      <c:valAx>
        <c:axId val="41388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524160"/>
        <c:crosses val="autoZero"/>
        <c:crossBetween val="between"/>
      </c:valAx>
      <c:spPr>
        <a:noFill/>
        <a:ln>
          <a:noFill/>
        </a:ln>
        <a:effectLst/>
      </c:spPr>
    </c:plotArea>
    <c:legend>
      <c:legendPos val="b"/>
      <c:legendEntry>
        <c:idx val="2"/>
        <c:delete val="1"/>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3</a:t>
            </a:r>
            <a:r>
              <a:rPr lang="en-US" baseline="30000" dirty="0"/>
              <a:t>rd</a:t>
            </a:r>
            <a:r>
              <a:rPr lang="en-US" baseline="0" dirty="0"/>
              <a:t> Grade State Reading Test Scores </a:t>
            </a:r>
            <a:r>
              <a:rPr lang="en-US" baseline="0" dirty="0" err="1"/>
              <a:t>Disagg</a:t>
            </a:r>
            <a:r>
              <a:rPr lang="en-US" baseline="0" dirty="0"/>
              <a:t> by Economic Disadvantage</a:t>
            </a:r>
            <a:endParaRPr lang="en-US" dirty="0"/>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Proficient +</c:v>
                </c:pt>
              </c:strCache>
            </c:strRef>
          </c:tx>
          <c:spPr>
            <a:solidFill>
              <a:schemeClr val="accent1"/>
            </a:solidFill>
            <a:ln>
              <a:noFill/>
            </a:ln>
            <a:effectLst/>
          </c:spPr>
          <c:invertIfNegative val="0"/>
          <c:cat>
            <c:strRef>
              <c:f>Sheet1!$A$2:$A$5</c:f>
              <c:strCache>
                <c:ptCount val="4"/>
                <c:pt idx="0">
                  <c:v>Economic Disadvantage Flag 05-06</c:v>
                </c:pt>
                <c:pt idx="1">
                  <c:v>Non-Economic Disadvantage 05-06</c:v>
                </c:pt>
                <c:pt idx="2">
                  <c:v>Economic Disadvantage Flag 15-16</c:v>
                </c:pt>
                <c:pt idx="3">
                  <c:v>Non-Economic Disadvantage 15-16</c:v>
                </c:pt>
              </c:strCache>
            </c:strRef>
          </c:cat>
          <c:val>
            <c:numRef>
              <c:f>Sheet1!$B$2:$B$5</c:f>
              <c:numCache>
                <c:formatCode>General</c:formatCode>
                <c:ptCount val="4"/>
                <c:pt idx="0">
                  <c:v>61.1</c:v>
                </c:pt>
                <c:pt idx="1">
                  <c:v>85</c:v>
                </c:pt>
                <c:pt idx="2">
                  <c:v>40.1</c:v>
                </c:pt>
                <c:pt idx="3">
                  <c:v>73.3</c:v>
                </c:pt>
              </c:numCache>
            </c:numRef>
          </c:val>
          <c:extLst xmlns:c16r2="http://schemas.microsoft.com/office/drawing/2015/06/chart">
            <c:ext xmlns:c16="http://schemas.microsoft.com/office/drawing/2014/chart" uri="{C3380CC4-5D6E-409C-BE32-E72D297353CC}">
              <c16:uniqueId val="{00000000-5680-46B9-8457-41DB7D6A64B6}"/>
            </c:ext>
          </c:extLst>
        </c:ser>
        <c:ser>
          <c:idx val="1"/>
          <c:order val="1"/>
          <c:tx>
            <c:strRef>
              <c:f>Sheet1!$C$1</c:f>
              <c:strCache>
                <c:ptCount val="1"/>
                <c:pt idx="0">
                  <c:v>Proficient -</c:v>
                </c:pt>
              </c:strCache>
            </c:strRef>
          </c:tx>
          <c:spPr>
            <a:solidFill>
              <a:schemeClr val="accent2"/>
            </a:solidFill>
            <a:ln>
              <a:noFill/>
            </a:ln>
            <a:effectLst/>
          </c:spPr>
          <c:invertIfNegative val="0"/>
          <c:cat>
            <c:strRef>
              <c:f>Sheet1!$A$2:$A$5</c:f>
              <c:strCache>
                <c:ptCount val="4"/>
                <c:pt idx="0">
                  <c:v>Economic Disadvantage Flag 05-06</c:v>
                </c:pt>
                <c:pt idx="1">
                  <c:v>Non-Economic Disadvantage 05-06</c:v>
                </c:pt>
                <c:pt idx="2">
                  <c:v>Economic Disadvantage Flag 15-16</c:v>
                </c:pt>
                <c:pt idx="3">
                  <c:v>Non-Economic Disadvantage 15-16</c:v>
                </c:pt>
              </c:strCache>
            </c:strRef>
          </c:cat>
          <c:val>
            <c:numRef>
              <c:f>Sheet1!$C$2:$C$5</c:f>
              <c:numCache>
                <c:formatCode>General</c:formatCode>
                <c:ptCount val="4"/>
                <c:pt idx="0">
                  <c:v>38.9</c:v>
                </c:pt>
                <c:pt idx="1">
                  <c:v>15</c:v>
                </c:pt>
                <c:pt idx="2">
                  <c:v>59.9</c:v>
                </c:pt>
                <c:pt idx="3">
                  <c:v>26.7</c:v>
                </c:pt>
              </c:numCache>
            </c:numRef>
          </c:val>
          <c:extLst xmlns:c16r2="http://schemas.microsoft.com/office/drawing/2015/06/chart">
            <c:ext xmlns:c16="http://schemas.microsoft.com/office/drawing/2014/chart" uri="{C3380CC4-5D6E-409C-BE32-E72D297353CC}">
              <c16:uniqueId val="{00000001-5680-46B9-8457-41DB7D6A64B6}"/>
            </c:ext>
          </c:extLst>
        </c:ser>
        <c:dLbls>
          <c:showLegendKey val="0"/>
          <c:showVal val="0"/>
          <c:showCatName val="0"/>
          <c:showSerName val="0"/>
          <c:showPercent val="0"/>
          <c:showBubbleSize val="0"/>
        </c:dLbls>
        <c:gapWidth val="219"/>
        <c:overlap val="-27"/>
        <c:axId val="47697920"/>
        <c:axId val="43755200"/>
      </c:barChart>
      <c:catAx>
        <c:axId val="47697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3755200"/>
        <c:crosses val="autoZero"/>
        <c:auto val="1"/>
        <c:lblAlgn val="ctr"/>
        <c:lblOffset val="100"/>
        <c:noMultiLvlLbl val="0"/>
      </c:catAx>
      <c:valAx>
        <c:axId val="437552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6979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3</a:t>
            </a:r>
            <a:r>
              <a:rPr lang="en-US" baseline="30000" dirty="0"/>
              <a:t>rd</a:t>
            </a:r>
            <a:r>
              <a:rPr lang="en-US" baseline="0" dirty="0"/>
              <a:t> Grade State Reading Test Scores </a:t>
            </a:r>
            <a:r>
              <a:rPr lang="en-US" baseline="0" dirty="0" err="1"/>
              <a:t>Disagg</a:t>
            </a:r>
            <a:r>
              <a:rPr lang="en-US" baseline="0" dirty="0"/>
              <a:t> by Race</a:t>
            </a:r>
            <a:endParaRPr lang="en-US" dirty="0"/>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Proficient +</c:v>
                </c:pt>
              </c:strCache>
            </c:strRef>
          </c:tx>
          <c:spPr>
            <a:solidFill>
              <a:schemeClr val="accent1"/>
            </a:solidFill>
            <a:ln>
              <a:noFill/>
            </a:ln>
            <a:effectLst/>
          </c:spPr>
          <c:invertIfNegative val="0"/>
          <c:cat>
            <c:strRef>
              <c:f>Sheet1!$A$2:$A$5</c:f>
              <c:strCache>
                <c:ptCount val="4"/>
                <c:pt idx="0">
                  <c:v>Black 05-05</c:v>
                </c:pt>
                <c:pt idx="1">
                  <c:v>White 05-06</c:v>
                </c:pt>
                <c:pt idx="2">
                  <c:v>Black 15-16</c:v>
                </c:pt>
                <c:pt idx="3">
                  <c:v>White 15-16</c:v>
                </c:pt>
              </c:strCache>
            </c:strRef>
          </c:cat>
          <c:val>
            <c:numRef>
              <c:f>Sheet1!$B$2:$B$5</c:f>
              <c:numCache>
                <c:formatCode>General</c:formatCode>
                <c:ptCount val="4"/>
                <c:pt idx="0">
                  <c:v>52.3</c:v>
                </c:pt>
                <c:pt idx="1">
                  <c:v>80.599999999999994</c:v>
                </c:pt>
                <c:pt idx="2">
                  <c:v>28.5</c:v>
                </c:pt>
                <c:pt idx="3">
                  <c:v>62.8</c:v>
                </c:pt>
              </c:numCache>
            </c:numRef>
          </c:val>
          <c:extLst xmlns:c16r2="http://schemas.microsoft.com/office/drawing/2015/06/chart">
            <c:ext xmlns:c16="http://schemas.microsoft.com/office/drawing/2014/chart" uri="{C3380CC4-5D6E-409C-BE32-E72D297353CC}">
              <c16:uniqueId val="{00000000-A2F7-4CDD-96B4-BAA2A7112DF5}"/>
            </c:ext>
          </c:extLst>
        </c:ser>
        <c:ser>
          <c:idx val="1"/>
          <c:order val="1"/>
          <c:tx>
            <c:strRef>
              <c:f>Sheet1!$C$1</c:f>
              <c:strCache>
                <c:ptCount val="1"/>
                <c:pt idx="0">
                  <c:v>Proficient -</c:v>
                </c:pt>
              </c:strCache>
            </c:strRef>
          </c:tx>
          <c:spPr>
            <a:solidFill>
              <a:schemeClr val="accent2"/>
            </a:solidFill>
            <a:ln>
              <a:noFill/>
            </a:ln>
            <a:effectLst/>
          </c:spPr>
          <c:invertIfNegative val="0"/>
          <c:cat>
            <c:strRef>
              <c:f>Sheet1!$A$2:$A$5</c:f>
              <c:strCache>
                <c:ptCount val="4"/>
                <c:pt idx="0">
                  <c:v>Black 05-05</c:v>
                </c:pt>
                <c:pt idx="1">
                  <c:v>White 05-06</c:v>
                </c:pt>
                <c:pt idx="2">
                  <c:v>Black 15-16</c:v>
                </c:pt>
                <c:pt idx="3">
                  <c:v>White 15-16</c:v>
                </c:pt>
              </c:strCache>
            </c:strRef>
          </c:cat>
          <c:val>
            <c:numRef>
              <c:f>Sheet1!$C$2:$C$5</c:f>
              <c:numCache>
                <c:formatCode>General</c:formatCode>
                <c:ptCount val="4"/>
                <c:pt idx="0">
                  <c:v>47.7</c:v>
                </c:pt>
                <c:pt idx="1">
                  <c:v>19.399999999999999</c:v>
                </c:pt>
                <c:pt idx="2">
                  <c:v>71.5</c:v>
                </c:pt>
                <c:pt idx="3">
                  <c:v>37.200000000000003</c:v>
                </c:pt>
              </c:numCache>
            </c:numRef>
          </c:val>
          <c:extLst xmlns:c16r2="http://schemas.microsoft.com/office/drawing/2015/06/chart">
            <c:ext xmlns:c16="http://schemas.microsoft.com/office/drawing/2014/chart" uri="{C3380CC4-5D6E-409C-BE32-E72D297353CC}">
              <c16:uniqueId val="{00000001-A2F7-4CDD-96B4-BAA2A7112DF5}"/>
            </c:ext>
          </c:extLst>
        </c:ser>
        <c:dLbls>
          <c:showLegendKey val="0"/>
          <c:showVal val="0"/>
          <c:showCatName val="0"/>
          <c:showSerName val="0"/>
          <c:showPercent val="0"/>
          <c:showBubbleSize val="0"/>
        </c:dLbls>
        <c:gapWidth val="219"/>
        <c:overlap val="-27"/>
        <c:axId val="47699968"/>
        <c:axId val="43756352"/>
      </c:barChart>
      <c:catAx>
        <c:axId val="47699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3756352"/>
        <c:crosses val="autoZero"/>
        <c:auto val="1"/>
        <c:lblAlgn val="ctr"/>
        <c:lblOffset val="100"/>
        <c:noMultiLvlLbl val="0"/>
      </c:catAx>
      <c:valAx>
        <c:axId val="437563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69996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aseline="0" dirty="0" smtClean="0"/>
              <a:t>Ohio Graduation </a:t>
            </a:r>
            <a:r>
              <a:rPr lang="en-US" baseline="0" dirty="0"/>
              <a:t>Test </a:t>
            </a:r>
            <a:r>
              <a:rPr lang="en-US" baseline="0" dirty="0" smtClean="0"/>
              <a:t>Scores 2005-2006 (10</a:t>
            </a:r>
            <a:r>
              <a:rPr lang="en-US" baseline="30000" dirty="0" smtClean="0"/>
              <a:t>th</a:t>
            </a:r>
            <a:r>
              <a:rPr lang="en-US" baseline="0" dirty="0" smtClean="0"/>
              <a:t> Grade) </a:t>
            </a:r>
            <a:r>
              <a:rPr lang="en-US" baseline="0" dirty="0" err="1"/>
              <a:t>Disagg</a:t>
            </a:r>
            <a:r>
              <a:rPr lang="en-US" baseline="0" dirty="0"/>
              <a:t> by Disability</a:t>
            </a:r>
            <a:endParaRPr lang="en-US" dirty="0"/>
          </a:p>
        </c:rich>
      </c:tx>
      <c:layout/>
      <c:overlay val="0"/>
      <c:spPr>
        <a:noFill/>
        <a:ln>
          <a:noFill/>
        </a:ln>
        <a:effectLst/>
      </c:spPr>
    </c:title>
    <c:autoTitleDeleted val="0"/>
    <c:plotArea>
      <c:layout/>
      <c:barChart>
        <c:barDir val="bar"/>
        <c:grouping val="clustered"/>
        <c:varyColors val="0"/>
        <c:ser>
          <c:idx val="0"/>
          <c:order val="0"/>
          <c:tx>
            <c:strRef>
              <c:f>Sheet1!$B$1</c:f>
              <c:strCache>
                <c:ptCount val="1"/>
                <c:pt idx="0">
                  <c:v>Non-Disabled: Proficient +</c:v>
                </c:pt>
              </c:strCache>
            </c:strRef>
          </c:tx>
          <c:spPr>
            <a:solidFill>
              <a:schemeClr val="accent1"/>
            </a:solidFill>
            <a:ln>
              <a:noFill/>
            </a:ln>
            <a:effectLst/>
          </c:spPr>
          <c:invertIfNegative val="0"/>
          <c:cat>
            <c:strRef>
              <c:f>Sheet1!$A$2:$A$7</c:f>
              <c:strCache>
                <c:ptCount val="5"/>
                <c:pt idx="0">
                  <c:v>Writing</c:v>
                </c:pt>
                <c:pt idx="1">
                  <c:v>Reading</c:v>
                </c:pt>
                <c:pt idx="2">
                  <c:v>Science</c:v>
                </c:pt>
                <c:pt idx="3">
                  <c:v>Math</c:v>
                </c:pt>
                <c:pt idx="4">
                  <c:v>Social Studies</c:v>
                </c:pt>
              </c:strCache>
            </c:strRef>
          </c:cat>
          <c:val>
            <c:numRef>
              <c:f>Sheet1!$B$2:$B$7</c:f>
              <c:numCache>
                <c:formatCode>General</c:formatCode>
                <c:ptCount val="6"/>
                <c:pt idx="0">
                  <c:v>93.2</c:v>
                </c:pt>
                <c:pt idx="1">
                  <c:v>94.7</c:v>
                </c:pt>
                <c:pt idx="2">
                  <c:v>78.900000000000006</c:v>
                </c:pt>
                <c:pt idx="3">
                  <c:v>88.8</c:v>
                </c:pt>
                <c:pt idx="4">
                  <c:v>85.2</c:v>
                </c:pt>
              </c:numCache>
            </c:numRef>
          </c:val>
          <c:extLst xmlns:c16r2="http://schemas.microsoft.com/office/drawing/2015/06/chart">
            <c:ext xmlns:c16="http://schemas.microsoft.com/office/drawing/2014/chart" uri="{C3380CC4-5D6E-409C-BE32-E72D297353CC}">
              <c16:uniqueId val="{00000000-1122-4A58-AE37-05A7B0140B17}"/>
            </c:ext>
          </c:extLst>
        </c:ser>
        <c:ser>
          <c:idx val="1"/>
          <c:order val="1"/>
          <c:tx>
            <c:strRef>
              <c:f>Sheet1!$C$1</c:f>
              <c:strCache>
                <c:ptCount val="1"/>
                <c:pt idx="0">
                  <c:v>Disabled Flag: Proficient +</c:v>
                </c:pt>
              </c:strCache>
            </c:strRef>
          </c:tx>
          <c:spPr>
            <a:solidFill>
              <a:schemeClr val="accent2"/>
            </a:solidFill>
            <a:ln>
              <a:noFill/>
            </a:ln>
            <a:effectLst/>
          </c:spPr>
          <c:invertIfNegative val="0"/>
          <c:cat>
            <c:strRef>
              <c:f>Sheet1!$A$2:$A$7</c:f>
              <c:strCache>
                <c:ptCount val="5"/>
                <c:pt idx="0">
                  <c:v>Writing</c:v>
                </c:pt>
                <c:pt idx="1">
                  <c:v>Reading</c:v>
                </c:pt>
                <c:pt idx="2">
                  <c:v>Science</c:v>
                </c:pt>
                <c:pt idx="3">
                  <c:v>Math</c:v>
                </c:pt>
                <c:pt idx="4">
                  <c:v>Social Studies</c:v>
                </c:pt>
              </c:strCache>
            </c:strRef>
          </c:cat>
          <c:val>
            <c:numRef>
              <c:f>Sheet1!$C$2:$C$7</c:f>
              <c:numCache>
                <c:formatCode>General</c:formatCode>
                <c:ptCount val="6"/>
                <c:pt idx="0">
                  <c:v>56.9</c:v>
                </c:pt>
                <c:pt idx="1">
                  <c:v>55.7</c:v>
                </c:pt>
                <c:pt idx="2">
                  <c:v>37</c:v>
                </c:pt>
                <c:pt idx="3">
                  <c:v>45</c:v>
                </c:pt>
                <c:pt idx="4">
                  <c:v>43.8</c:v>
                </c:pt>
              </c:numCache>
            </c:numRef>
          </c:val>
          <c:extLst xmlns:c16r2="http://schemas.microsoft.com/office/drawing/2015/06/chart">
            <c:ext xmlns:c16="http://schemas.microsoft.com/office/drawing/2014/chart" uri="{C3380CC4-5D6E-409C-BE32-E72D297353CC}">
              <c16:uniqueId val="{00000001-1122-4A58-AE37-05A7B0140B17}"/>
            </c:ext>
          </c:extLst>
        </c:ser>
        <c:dLbls>
          <c:showLegendKey val="0"/>
          <c:showVal val="0"/>
          <c:showCatName val="0"/>
          <c:showSerName val="0"/>
          <c:showPercent val="0"/>
          <c:showBubbleSize val="0"/>
        </c:dLbls>
        <c:gapWidth val="182"/>
        <c:axId val="131636224"/>
        <c:axId val="131313600"/>
      </c:barChart>
      <c:catAx>
        <c:axId val="1316362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1313600"/>
        <c:crosses val="autoZero"/>
        <c:auto val="1"/>
        <c:lblAlgn val="ctr"/>
        <c:lblOffset val="100"/>
        <c:noMultiLvlLbl val="0"/>
      </c:catAx>
      <c:valAx>
        <c:axId val="1313136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16362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aseline="0" dirty="0" smtClean="0"/>
              <a:t>Ohio Graduation Test Scores 2014-2015 (10</a:t>
            </a:r>
            <a:r>
              <a:rPr lang="en-US" baseline="30000" dirty="0" smtClean="0"/>
              <a:t>th</a:t>
            </a:r>
            <a:r>
              <a:rPr lang="en-US" baseline="0" dirty="0" smtClean="0"/>
              <a:t> Grade) </a:t>
            </a:r>
            <a:r>
              <a:rPr lang="en-US" baseline="0" dirty="0" err="1"/>
              <a:t>Disagg</a:t>
            </a:r>
            <a:r>
              <a:rPr lang="en-US" baseline="0" dirty="0"/>
              <a:t> by Disability</a:t>
            </a:r>
            <a:endParaRPr lang="en-US" dirty="0"/>
          </a:p>
        </c:rich>
      </c:tx>
      <c:layout/>
      <c:overlay val="0"/>
      <c:spPr>
        <a:noFill/>
        <a:ln>
          <a:noFill/>
        </a:ln>
        <a:effectLst/>
      </c:spPr>
    </c:title>
    <c:autoTitleDeleted val="0"/>
    <c:plotArea>
      <c:layout/>
      <c:barChart>
        <c:barDir val="bar"/>
        <c:grouping val="clustered"/>
        <c:varyColors val="0"/>
        <c:ser>
          <c:idx val="0"/>
          <c:order val="0"/>
          <c:tx>
            <c:strRef>
              <c:f>Sheet1!$B$1</c:f>
              <c:strCache>
                <c:ptCount val="1"/>
                <c:pt idx="0">
                  <c:v>Non-Disabled: Proficient +</c:v>
                </c:pt>
              </c:strCache>
            </c:strRef>
          </c:tx>
          <c:spPr>
            <a:solidFill>
              <a:schemeClr val="accent1"/>
            </a:solidFill>
            <a:ln>
              <a:noFill/>
            </a:ln>
            <a:effectLst/>
          </c:spPr>
          <c:invertIfNegative val="0"/>
          <c:cat>
            <c:strRef>
              <c:f>Sheet1!$A$2:$A$7</c:f>
              <c:strCache>
                <c:ptCount val="5"/>
                <c:pt idx="0">
                  <c:v>Writing</c:v>
                </c:pt>
                <c:pt idx="1">
                  <c:v>Reading</c:v>
                </c:pt>
                <c:pt idx="2">
                  <c:v>Science </c:v>
                </c:pt>
                <c:pt idx="3">
                  <c:v>Math</c:v>
                </c:pt>
                <c:pt idx="4">
                  <c:v>Social Studies</c:v>
                </c:pt>
              </c:strCache>
            </c:strRef>
          </c:cat>
          <c:val>
            <c:numRef>
              <c:f>Sheet1!$B$2:$B$7</c:f>
              <c:numCache>
                <c:formatCode>General</c:formatCode>
                <c:ptCount val="6"/>
                <c:pt idx="0">
                  <c:v>91.7</c:v>
                </c:pt>
                <c:pt idx="1">
                  <c:v>92.9</c:v>
                </c:pt>
                <c:pt idx="2">
                  <c:v>81.900000000000006</c:v>
                </c:pt>
                <c:pt idx="3">
                  <c:v>89.4</c:v>
                </c:pt>
                <c:pt idx="4">
                  <c:v>87.7</c:v>
                </c:pt>
                <c:pt idx="5">
                  <c:v>88.72</c:v>
                </c:pt>
              </c:numCache>
            </c:numRef>
          </c:val>
          <c:extLst xmlns:c16r2="http://schemas.microsoft.com/office/drawing/2015/06/chart">
            <c:ext xmlns:c16="http://schemas.microsoft.com/office/drawing/2014/chart" uri="{C3380CC4-5D6E-409C-BE32-E72D297353CC}">
              <c16:uniqueId val="{00000000-67D3-48F6-B366-DAF02BBF4D89}"/>
            </c:ext>
          </c:extLst>
        </c:ser>
        <c:ser>
          <c:idx val="1"/>
          <c:order val="1"/>
          <c:tx>
            <c:strRef>
              <c:f>Sheet1!$C$1</c:f>
              <c:strCache>
                <c:ptCount val="1"/>
                <c:pt idx="0">
                  <c:v>Disabled Flag: Proficient +</c:v>
                </c:pt>
              </c:strCache>
            </c:strRef>
          </c:tx>
          <c:spPr>
            <a:solidFill>
              <a:schemeClr val="accent2"/>
            </a:solidFill>
            <a:ln>
              <a:noFill/>
            </a:ln>
            <a:effectLst/>
          </c:spPr>
          <c:invertIfNegative val="0"/>
          <c:cat>
            <c:strRef>
              <c:f>Sheet1!$A$2:$A$7</c:f>
              <c:strCache>
                <c:ptCount val="5"/>
                <c:pt idx="0">
                  <c:v>Writing</c:v>
                </c:pt>
                <c:pt idx="1">
                  <c:v>Reading</c:v>
                </c:pt>
                <c:pt idx="2">
                  <c:v>Science </c:v>
                </c:pt>
                <c:pt idx="3">
                  <c:v>Math</c:v>
                </c:pt>
                <c:pt idx="4">
                  <c:v>Social Studies</c:v>
                </c:pt>
              </c:strCache>
            </c:strRef>
          </c:cat>
          <c:val>
            <c:numRef>
              <c:f>Sheet1!$C$2:$C$7</c:f>
              <c:numCache>
                <c:formatCode>General</c:formatCode>
                <c:ptCount val="6"/>
                <c:pt idx="0">
                  <c:v>46.1</c:v>
                </c:pt>
                <c:pt idx="1">
                  <c:v>50.1</c:v>
                </c:pt>
                <c:pt idx="2">
                  <c:v>34.5</c:v>
                </c:pt>
                <c:pt idx="3">
                  <c:v>41</c:v>
                </c:pt>
                <c:pt idx="4">
                  <c:v>46.4</c:v>
                </c:pt>
              </c:numCache>
            </c:numRef>
          </c:val>
          <c:extLst xmlns:c16r2="http://schemas.microsoft.com/office/drawing/2015/06/chart">
            <c:ext xmlns:c16="http://schemas.microsoft.com/office/drawing/2014/chart" uri="{C3380CC4-5D6E-409C-BE32-E72D297353CC}">
              <c16:uniqueId val="{00000001-67D3-48F6-B366-DAF02BBF4D89}"/>
            </c:ext>
          </c:extLst>
        </c:ser>
        <c:dLbls>
          <c:showLegendKey val="0"/>
          <c:showVal val="0"/>
          <c:showCatName val="0"/>
          <c:showSerName val="0"/>
          <c:showPercent val="0"/>
          <c:showBubbleSize val="0"/>
        </c:dLbls>
        <c:gapWidth val="182"/>
        <c:axId val="133043200"/>
        <c:axId val="131317056"/>
      </c:barChart>
      <c:catAx>
        <c:axId val="1330432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1317056"/>
        <c:crosses val="autoZero"/>
        <c:auto val="1"/>
        <c:lblAlgn val="ctr"/>
        <c:lblOffset val="100"/>
        <c:noMultiLvlLbl val="0"/>
      </c:catAx>
      <c:valAx>
        <c:axId val="1313170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30432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aseline="0" dirty="0" smtClean="0"/>
              <a:t>Ohio Graduation Test </a:t>
            </a:r>
            <a:r>
              <a:rPr lang="en-US" baseline="0" dirty="0"/>
              <a:t>Scores </a:t>
            </a:r>
            <a:r>
              <a:rPr lang="en-US" baseline="0" dirty="0" smtClean="0"/>
              <a:t>2005-2006 (10</a:t>
            </a:r>
            <a:r>
              <a:rPr lang="en-US" baseline="30000" dirty="0" smtClean="0"/>
              <a:t>th</a:t>
            </a:r>
            <a:r>
              <a:rPr lang="en-US" baseline="0" dirty="0" smtClean="0"/>
              <a:t> Grade) </a:t>
            </a:r>
            <a:r>
              <a:rPr lang="en-US" baseline="0" dirty="0" err="1"/>
              <a:t>Disagg</a:t>
            </a:r>
            <a:r>
              <a:rPr lang="en-US" baseline="0" dirty="0"/>
              <a:t> by Economic Disadvantage</a:t>
            </a:r>
            <a:endParaRPr lang="en-US" dirty="0"/>
          </a:p>
        </c:rich>
      </c:tx>
      <c:layout/>
      <c:overlay val="0"/>
      <c:spPr>
        <a:noFill/>
        <a:ln>
          <a:noFill/>
        </a:ln>
        <a:effectLst/>
      </c:spPr>
    </c:title>
    <c:autoTitleDeleted val="0"/>
    <c:plotArea>
      <c:layout/>
      <c:barChart>
        <c:barDir val="bar"/>
        <c:grouping val="clustered"/>
        <c:varyColors val="0"/>
        <c:ser>
          <c:idx val="0"/>
          <c:order val="0"/>
          <c:tx>
            <c:strRef>
              <c:f>Sheet1!$B$1</c:f>
              <c:strCache>
                <c:ptCount val="1"/>
                <c:pt idx="0">
                  <c:v>Non-Economic Disadvantage: Proficient +</c:v>
                </c:pt>
              </c:strCache>
            </c:strRef>
          </c:tx>
          <c:spPr>
            <a:solidFill>
              <a:schemeClr val="accent1"/>
            </a:solidFill>
            <a:ln>
              <a:noFill/>
            </a:ln>
            <a:effectLst/>
          </c:spPr>
          <c:invertIfNegative val="0"/>
          <c:cat>
            <c:strRef>
              <c:f>Sheet1!$A$2:$A$6</c:f>
              <c:strCache>
                <c:ptCount val="5"/>
                <c:pt idx="0">
                  <c:v>Writing</c:v>
                </c:pt>
                <c:pt idx="1">
                  <c:v>Reading</c:v>
                </c:pt>
                <c:pt idx="2">
                  <c:v>Science</c:v>
                </c:pt>
                <c:pt idx="3">
                  <c:v>Math</c:v>
                </c:pt>
                <c:pt idx="4">
                  <c:v>Social Studies</c:v>
                </c:pt>
              </c:strCache>
            </c:strRef>
          </c:cat>
          <c:val>
            <c:numRef>
              <c:f>Sheet1!$B$2:$B$6</c:f>
              <c:numCache>
                <c:formatCode>General</c:formatCode>
                <c:ptCount val="5"/>
                <c:pt idx="0">
                  <c:v>91.9</c:v>
                </c:pt>
                <c:pt idx="1">
                  <c:v>93.4</c:v>
                </c:pt>
                <c:pt idx="2">
                  <c:v>81</c:v>
                </c:pt>
                <c:pt idx="3">
                  <c:v>88.3</c:v>
                </c:pt>
                <c:pt idx="4">
                  <c:v>85.9</c:v>
                </c:pt>
              </c:numCache>
            </c:numRef>
          </c:val>
          <c:extLst xmlns:c16r2="http://schemas.microsoft.com/office/drawing/2015/06/chart">
            <c:ext xmlns:c16="http://schemas.microsoft.com/office/drawing/2014/chart" uri="{C3380CC4-5D6E-409C-BE32-E72D297353CC}">
              <c16:uniqueId val="{00000000-D185-460A-806A-B8B6AF133BC5}"/>
            </c:ext>
          </c:extLst>
        </c:ser>
        <c:ser>
          <c:idx val="1"/>
          <c:order val="1"/>
          <c:tx>
            <c:strRef>
              <c:f>Sheet1!$C$1</c:f>
              <c:strCache>
                <c:ptCount val="1"/>
                <c:pt idx="0">
                  <c:v>Economic Disadvantage Flag: Proficient +</c:v>
                </c:pt>
              </c:strCache>
            </c:strRef>
          </c:tx>
          <c:spPr>
            <a:solidFill>
              <a:schemeClr val="accent2"/>
            </a:solidFill>
            <a:ln>
              <a:noFill/>
            </a:ln>
            <a:effectLst/>
          </c:spPr>
          <c:invertIfNegative val="0"/>
          <c:cat>
            <c:strRef>
              <c:f>Sheet1!$A$2:$A$6</c:f>
              <c:strCache>
                <c:ptCount val="5"/>
                <c:pt idx="0">
                  <c:v>Writing</c:v>
                </c:pt>
                <c:pt idx="1">
                  <c:v>Reading</c:v>
                </c:pt>
                <c:pt idx="2">
                  <c:v>Science</c:v>
                </c:pt>
                <c:pt idx="3">
                  <c:v>Math</c:v>
                </c:pt>
                <c:pt idx="4">
                  <c:v>Social Studies</c:v>
                </c:pt>
              </c:strCache>
            </c:strRef>
          </c:cat>
          <c:val>
            <c:numRef>
              <c:f>Sheet1!$C$2:$C$6</c:f>
              <c:numCache>
                <c:formatCode>General</c:formatCode>
                <c:ptCount val="5"/>
                <c:pt idx="0">
                  <c:v>77.5</c:v>
                </c:pt>
                <c:pt idx="1">
                  <c:v>78.400000000000006</c:v>
                </c:pt>
                <c:pt idx="2">
                  <c:v>51.6</c:v>
                </c:pt>
                <c:pt idx="3">
                  <c:v>67.400000000000006</c:v>
                </c:pt>
                <c:pt idx="4">
                  <c:v>62</c:v>
                </c:pt>
              </c:numCache>
            </c:numRef>
          </c:val>
          <c:extLst xmlns:c16r2="http://schemas.microsoft.com/office/drawing/2015/06/chart">
            <c:ext xmlns:c16="http://schemas.microsoft.com/office/drawing/2014/chart" uri="{C3380CC4-5D6E-409C-BE32-E72D297353CC}">
              <c16:uniqueId val="{00000001-D185-460A-806A-B8B6AF133BC5}"/>
            </c:ext>
          </c:extLst>
        </c:ser>
        <c:dLbls>
          <c:showLegendKey val="0"/>
          <c:showVal val="0"/>
          <c:showCatName val="0"/>
          <c:showSerName val="0"/>
          <c:showPercent val="0"/>
          <c:showBubbleSize val="0"/>
        </c:dLbls>
        <c:gapWidth val="182"/>
        <c:axId val="131458048"/>
        <c:axId val="153118400"/>
      </c:barChart>
      <c:catAx>
        <c:axId val="1314580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3118400"/>
        <c:crosses val="autoZero"/>
        <c:auto val="1"/>
        <c:lblAlgn val="ctr"/>
        <c:lblOffset val="100"/>
        <c:noMultiLvlLbl val="0"/>
      </c:catAx>
      <c:valAx>
        <c:axId val="1531184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14580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Ohio</a:t>
            </a:r>
            <a:r>
              <a:rPr lang="en-US" baseline="0" dirty="0" smtClean="0"/>
              <a:t> Graduation </a:t>
            </a:r>
            <a:r>
              <a:rPr lang="en-US" dirty="0" smtClean="0"/>
              <a:t>Scores 2014-2015 (10</a:t>
            </a:r>
            <a:r>
              <a:rPr lang="en-US" baseline="30000" dirty="0" smtClean="0"/>
              <a:t>th</a:t>
            </a:r>
            <a:r>
              <a:rPr lang="en-US" dirty="0" smtClean="0"/>
              <a:t> Grade) </a:t>
            </a:r>
            <a:r>
              <a:rPr lang="en-US" dirty="0" err="1"/>
              <a:t>Disagg</a:t>
            </a:r>
            <a:r>
              <a:rPr lang="en-US" dirty="0"/>
              <a:t> by Economic Disadvantage</a:t>
            </a:r>
          </a:p>
        </c:rich>
      </c:tx>
      <c:layout/>
      <c:overlay val="0"/>
      <c:spPr>
        <a:noFill/>
        <a:ln>
          <a:noFill/>
        </a:ln>
        <a:effectLst/>
      </c:spPr>
    </c:title>
    <c:autoTitleDeleted val="0"/>
    <c:plotArea>
      <c:layout>
        <c:manualLayout>
          <c:layoutTarget val="inner"/>
          <c:xMode val="edge"/>
          <c:yMode val="edge"/>
          <c:x val="0.1063924099651478"/>
          <c:y val="0.22359391304818677"/>
          <c:w val="0.83134942558409708"/>
          <c:h val="0.537385937983061"/>
        </c:manualLayout>
      </c:layout>
      <c:barChart>
        <c:barDir val="bar"/>
        <c:grouping val="clustered"/>
        <c:varyColors val="0"/>
        <c:ser>
          <c:idx val="0"/>
          <c:order val="0"/>
          <c:tx>
            <c:strRef>
              <c:f>Sheet1!$B$1</c:f>
              <c:strCache>
                <c:ptCount val="1"/>
                <c:pt idx="0">
                  <c:v>Non-Economic Disadvantage: Proficient +</c:v>
                </c:pt>
              </c:strCache>
            </c:strRef>
          </c:tx>
          <c:spPr>
            <a:solidFill>
              <a:schemeClr val="accent1"/>
            </a:solidFill>
            <a:ln>
              <a:noFill/>
            </a:ln>
            <a:effectLst/>
          </c:spPr>
          <c:invertIfNegative val="0"/>
          <c:cat>
            <c:strRef>
              <c:f>Sheet1!$A$2:$A$7</c:f>
              <c:strCache>
                <c:ptCount val="5"/>
                <c:pt idx="0">
                  <c:v>Writing</c:v>
                </c:pt>
                <c:pt idx="1">
                  <c:v>Reading</c:v>
                </c:pt>
                <c:pt idx="2">
                  <c:v>Science </c:v>
                </c:pt>
                <c:pt idx="3">
                  <c:v>Math</c:v>
                </c:pt>
                <c:pt idx="4">
                  <c:v>Social Studies</c:v>
                </c:pt>
              </c:strCache>
            </c:strRef>
          </c:cat>
          <c:val>
            <c:numRef>
              <c:f>Sheet1!$B$2:$B$7</c:f>
              <c:numCache>
                <c:formatCode>General</c:formatCode>
                <c:ptCount val="6"/>
                <c:pt idx="0">
                  <c:v>92.4</c:v>
                </c:pt>
                <c:pt idx="1">
                  <c:v>93.4</c:v>
                </c:pt>
                <c:pt idx="2">
                  <c:v>86.7</c:v>
                </c:pt>
                <c:pt idx="3">
                  <c:v>91.1</c:v>
                </c:pt>
                <c:pt idx="4">
                  <c:v>90.7</c:v>
                </c:pt>
              </c:numCache>
            </c:numRef>
          </c:val>
          <c:extLst xmlns:c16r2="http://schemas.microsoft.com/office/drawing/2015/06/chart">
            <c:ext xmlns:c16="http://schemas.microsoft.com/office/drawing/2014/chart" uri="{C3380CC4-5D6E-409C-BE32-E72D297353CC}">
              <c16:uniqueId val="{00000000-CDFA-43F9-97F2-B48DD1CF92E7}"/>
            </c:ext>
          </c:extLst>
        </c:ser>
        <c:ser>
          <c:idx val="1"/>
          <c:order val="1"/>
          <c:tx>
            <c:strRef>
              <c:f>Sheet1!$C$1</c:f>
              <c:strCache>
                <c:ptCount val="1"/>
                <c:pt idx="0">
                  <c:v>Economic Disadvantage Flag: Proficient +</c:v>
                </c:pt>
              </c:strCache>
            </c:strRef>
          </c:tx>
          <c:spPr>
            <a:solidFill>
              <a:schemeClr val="accent2"/>
            </a:solidFill>
            <a:ln>
              <a:noFill/>
            </a:ln>
            <a:effectLst/>
          </c:spPr>
          <c:invertIfNegative val="0"/>
          <c:cat>
            <c:strRef>
              <c:f>Sheet1!$A$2:$A$7</c:f>
              <c:strCache>
                <c:ptCount val="5"/>
                <c:pt idx="0">
                  <c:v>Writing</c:v>
                </c:pt>
                <c:pt idx="1">
                  <c:v>Reading</c:v>
                </c:pt>
                <c:pt idx="2">
                  <c:v>Science </c:v>
                </c:pt>
                <c:pt idx="3">
                  <c:v>Math</c:v>
                </c:pt>
                <c:pt idx="4">
                  <c:v>Social Studies</c:v>
                </c:pt>
              </c:strCache>
            </c:strRef>
          </c:cat>
          <c:val>
            <c:numRef>
              <c:f>Sheet1!$C$2:$C$7</c:f>
              <c:numCache>
                <c:formatCode>General</c:formatCode>
                <c:ptCount val="6"/>
                <c:pt idx="0">
                  <c:v>75.599999999999994</c:v>
                </c:pt>
                <c:pt idx="1">
                  <c:v>77.8</c:v>
                </c:pt>
                <c:pt idx="2">
                  <c:v>60.2</c:v>
                </c:pt>
                <c:pt idx="3">
                  <c:v>71.099999999999994</c:v>
                </c:pt>
                <c:pt idx="4">
                  <c:v>70.2</c:v>
                </c:pt>
              </c:numCache>
            </c:numRef>
          </c:val>
          <c:extLst xmlns:c16r2="http://schemas.microsoft.com/office/drawing/2015/06/chart">
            <c:ext xmlns:c16="http://schemas.microsoft.com/office/drawing/2014/chart" uri="{C3380CC4-5D6E-409C-BE32-E72D297353CC}">
              <c16:uniqueId val="{00000001-CDFA-43F9-97F2-B48DD1CF92E7}"/>
            </c:ext>
          </c:extLst>
        </c:ser>
        <c:dLbls>
          <c:showLegendKey val="0"/>
          <c:showVal val="0"/>
          <c:showCatName val="0"/>
          <c:showSerName val="0"/>
          <c:showPercent val="0"/>
          <c:showBubbleSize val="0"/>
        </c:dLbls>
        <c:gapWidth val="182"/>
        <c:axId val="131457024"/>
        <c:axId val="153120704"/>
      </c:barChart>
      <c:catAx>
        <c:axId val="1314570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3120704"/>
        <c:crosses val="autoZero"/>
        <c:auto val="1"/>
        <c:lblAlgn val="ctr"/>
        <c:lblOffset val="100"/>
        <c:noMultiLvlLbl val="0"/>
      </c:catAx>
      <c:valAx>
        <c:axId val="1531207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14570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aseline="0" dirty="0" smtClean="0"/>
              <a:t>Ohio Graduation Test </a:t>
            </a:r>
            <a:r>
              <a:rPr lang="en-US" baseline="0" dirty="0"/>
              <a:t>Scores </a:t>
            </a:r>
            <a:r>
              <a:rPr lang="en-US" baseline="0" dirty="0" smtClean="0"/>
              <a:t>2005-2006 (10</a:t>
            </a:r>
            <a:r>
              <a:rPr lang="en-US" baseline="30000" dirty="0" smtClean="0"/>
              <a:t>th</a:t>
            </a:r>
            <a:r>
              <a:rPr lang="en-US" baseline="0" dirty="0" smtClean="0"/>
              <a:t> Grade) </a:t>
            </a:r>
            <a:r>
              <a:rPr lang="en-US" baseline="0" dirty="0" err="1"/>
              <a:t>Disagg</a:t>
            </a:r>
            <a:r>
              <a:rPr lang="en-US" baseline="0" dirty="0"/>
              <a:t> by Race</a:t>
            </a:r>
            <a:endParaRPr lang="en-US" dirty="0"/>
          </a:p>
        </c:rich>
      </c:tx>
      <c:layout/>
      <c:overlay val="0"/>
      <c:spPr>
        <a:noFill/>
        <a:ln>
          <a:noFill/>
        </a:ln>
        <a:effectLst/>
      </c:spPr>
    </c:title>
    <c:autoTitleDeleted val="0"/>
    <c:plotArea>
      <c:layout/>
      <c:barChart>
        <c:barDir val="bar"/>
        <c:grouping val="clustered"/>
        <c:varyColors val="0"/>
        <c:ser>
          <c:idx val="0"/>
          <c:order val="0"/>
          <c:tx>
            <c:strRef>
              <c:f>Sheet1!$B$1</c:f>
              <c:strCache>
                <c:ptCount val="1"/>
                <c:pt idx="0">
                  <c:v>White: Proficient +</c:v>
                </c:pt>
              </c:strCache>
            </c:strRef>
          </c:tx>
          <c:spPr>
            <a:solidFill>
              <a:schemeClr val="accent1"/>
            </a:solidFill>
            <a:ln>
              <a:noFill/>
            </a:ln>
            <a:effectLst/>
          </c:spPr>
          <c:invertIfNegative val="0"/>
          <c:cat>
            <c:strRef>
              <c:f>Sheet1!$A$2:$A$7</c:f>
              <c:strCache>
                <c:ptCount val="5"/>
                <c:pt idx="0">
                  <c:v>Writing</c:v>
                </c:pt>
                <c:pt idx="1">
                  <c:v>Reading</c:v>
                </c:pt>
                <c:pt idx="2">
                  <c:v>Science</c:v>
                </c:pt>
                <c:pt idx="3">
                  <c:v>Math</c:v>
                </c:pt>
                <c:pt idx="4">
                  <c:v>Social Studies</c:v>
                </c:pt>
              </c:strCache>
            </c:strRef>
          </c:cat>
          <c:val>
            <c:numRef>
              <c:f>Sheet1!$B$2:$B$7</c:f>
              <c:numCache>
                <c:formatCode>General</c:formatCode>
                <c:ptCount val="6"/>
                <c:pt idx="0">
                  <c:v>90.5</c:v>
                </c:pt>
                <c:pt idx="1">
                  <c:v>93</c:v>
                </c:pt>
                <c:pt idx="2">
                  <c:v>79.599999999999994</c:v>
                </c:pt>
                <c:pt idx="3">
                  <c:v>87.2</c:v>
                </c:pt>
                <c:pt idx="4">
                  <c:v>83.9</c:v>
                </c:pt>
              </c:numCache>
            </c:numRef>
          </c:val>
          <c:extLst xmlns:c16r2="http://schemas.microsoft.com/office/drawing/2015/06/chart">
            <c:ext xmlns:c16="http://schemas.microsoft.com/office/drawing/2014/chart" uri="{C3380CC4-5D6E-409C-BE32-E72D297353CC}">
              <c16:uniqueId val="{00000000-E880-478B-8371-4D6758EF1402}"/>
            </c:ext>
          </c:extLst>
        </c:ser>
        <c:ser>
          <c:idx val="1"/>
          <c:order val="1"/>
          <c:tx>
            <c:strRef>
              <c:f>Sheet1!$C$1</c:f>
              <c:strCache>
                <c:ptCount val="1"/>
                <c:pt idx="0">
                  <c:v>Black: Proficient: +</c:v>
                </c:pt>
              </c:strCache>
            </c:strRef>
          </c:tx>
          <c:spPr>
            <a:solidFill>
              <a:schemeClr val="accent2"/>
            </a:solidFill>
            <a:ln>
              <a:noFill/>
            </a:ln>
            <a:effectLst/>
          </c:spPr>
          <c:invertIfNegative val="0"/>
          <c:cat>
            <c:strRef>
              <c:f>Sheet1!$A$2:$A$7</c:f>
              <c:strCache>
                <c:ptCount val="5"/>
                <c:pt idx="0">
                  <c:v>Writing</c:v>
                </c:pt>
                <c:pt idx="1">
                  <c:v>Reading</c:v>
                </c:pt>
                <c:pt idx="2">
                  <c:v>Science</c:v>
                </c:pt>
                <c:pt idx="3">
                  <c:v>Math</c:v>
                </c:pt>
                <c:pt idx="4">
                  <c:v>Social Studies</c:v>
                </c:pt>
              </c:strCache>
            </c:strRef>
          </c:cat>
          <c:val>
            <c:numRef>
              <c:f>Sheet1!$C$2:$C$7</c:f>
              <c:numCache>
                <c:formatCode>General</c:formatCode>
                <c:ptCount val="6"/>
                <c:pt idx="0">
                  <c:v>75.599999999999994</c:v>
                </c:pt>
                <c:pt idx="1">
                  <c:v>75.5</c:v>
                </c:pt>
                <c:pt idx="2">
                  <c:v>40.6</c:v>
                </c:pt>
                <c:pt idx="3">
                  <c:v>59.7</c:v>
                </c:pt>
                <c:pt idx="4">
                  <c:v>57.2</c:v>
                </c:pt>
              </c:numCache>
            </c:numRef>
          </c:val>
          <c:extLst xmlns:c16r2="http://schemas.microsoft.com/office/drawing/2015/06/chart">
            <c:ext xmlns:c16="http://schemas.microsoft.com/office/drawing/2014/chart" uri="{C3380CC4-5D6E-409C-BE32-E72D297353CC}">
              <c16:uniqueId val="{00000001-E880-478B-8371-4D6758EF1402}"/>
            </c:ext>
          </c:extLst>
        </c:ser>
        <c:dLbls>
          <c:showLegendKey val="0"/>
          <c:showVal val="0"/>
          <c:showCatName val="0"/>
          <c:showSerName val="0"/>
          <c:showPercent val="0"/>
          <c:showBubbleSize val="0"/>
        </c:dLbls>
        <c:gapWidth val="182"/>
        <c:axId val="131459584"/>
        <c:axId val="153123008"/>
      </c:barChart>
      <c:catAx>
        <c:axId val="1314595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3123008"/>
        <c:crosses val="autoZero"/>
        <c:auto val="1"/>
        <c:lblAlgn val="ctr"/>
        <c:lblOffset val="100"/>
        <c:noMultiLvlLbl val="0"/>
      </c:catAx>
      <c:valAx>
        <c:axId val="15312300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14595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aseline="0" dirty="0" smtClean="0"/>
              <a:t>Ohio Graduation Test </a:t>
            </a:r>
            <a:r>
              <a:rPr lang="en-US" baseline="0" dirty="0"/>
              <a:t>Scores </a:t>
            </a:r>
            <a:r>
              <a:rPr lang="en-US" baseline="0" dirty="0" smtClean="0"/>
              <a:t>2014-2015 (10</a:t>
            </a:r>
            <a:r>
              <a:rPr lang="en-US" baseline="30000" dirty="0" smtClean="0"/>
              <a:t>th</a:t>
            </a:r>
            <a:r>
              <a:rPr lang="en-US" baseline="0" dirty="0" smtClean="0"/>
              <a:t> Grade) </a:t>
            </a:r>
            <a:r>
              <a:rPr lang="en-US" baseline="0" dirty="0" err="1" smtClean="0"/>
              <a:t>Disagg</a:t>
            </a:r>
            <a:r>
              <a:rPr lang="en-US" baseline="0" dirty="0" smtClean="0"/>
              <a:t> </a:t>
            </a:r>
            <a:r>
              <a:rPr lang="en-US" baseline="0" dirty="0"/>
              <a:t>by </a:t>
            </a:r>
            <a:r>
              <a:rPr lang="en-US" baseline="0" dirty="0" smtClean="0"/>
              <a:t>Race</a:t>
            </a:r>
            <a:endParaRPr lang="en-US" dirty="0"/>
          </a:p>
        </c:rich>
      </c:tx>
      <c:layout/>
      <c:overlay val="0"/>
      <c:spPr>
        <a:noFill/>
        <a:ln>
          <a:noFill/>
        </a:ln>
        <a:effectLst/>
      </c:spPr>
    </c:title>
    <c:autoTitleDeleted val="0"/>
    <c:plotArea>
      <c:layout/>
      <c:barChart>
        <c:barDir val="bar"/>
        <c:grouping val="clustered"/>
        <c:varyColors val="0"/>
        <c:ser>
          <c:idx val="0"/>
          <c:order val="0"/>
          <c:tx>
            <c:strRef>
              <c:f>Sheet1!$B$1</c:f>
              <c:strCache>
                <c:ptCount val="1"/>
                <c:pt idx="0">
                  <c:v>White: Proficient +</c:v>
                </c:pt>
              </c:strCache>
            </c:strRef>
          </c:tx>
          <c:spPr>
            <a:solidFill>
              <a:schemeClr val="accent1"/>
            </a:solidFill>
            <a:ln>
              <a:noFill/>
            </a:ln>
            <a:effectLst/>
          </c:spPr>
          <c:invertIfNegative val="0"/>
          <c:cat>
            <c:strRef>
              <c:f>Sheet1!$A$2:$A$7</c:f>
              <c:strCache>
                <c:ptCount val="5"/>
                <c:pt idx="0">
                  <c:v>Writing</c:v>
                </c:pt>
                <c:pt idx="1">
                  <c:v>Reading</c:v>
                </c:pt>
                <c:pt idx="2">
                  <c:v>Science</c:v>
                </c:pt>
                <c:pt idx="3">
                  <c:v>Math</c:v>
                </c:pt>
                <c:pt idx="4">
                  <c:v>Social Studies</c:v>
                </c:pt>
              </c:strCache>
            </c:strRef>
          </c:cat>
          <c:val>
            <c:numRef>
              <c:f>Sheet1!$B$2:$B$7</c:f>
              <c:numCache>
                <c:formatCode>General</c:formatCode>
                <c:ptCount val="6"/>
                <c:pt idx="0">
                  <c:v>88.1</c:v>
                </c:pt>
                <c:pt idx="1">
                  <c:v>89.7</c:v>
                </c:pt>
                <c:pt idx="2">
                  <c:v>81.099999999999994</c:v>
                </c:pt>
                <c:pt idx="3">
                  <c:v>86.9</c:v>
                </c:pt>
                <c:pt idx="4">
                  <c:v>85.8</c:v>
                </c:pt>
              </c:numCache>
            </c:numRef>
          </c:val>
          <c:extLst xmlns:c16r2="http://schemas.microsoft.com/office/drawing/2015/06/chart">
            <c:ext xmlns:c16="http://schemas.microsoft.com/office/drawing/2014/chart" uri="{C3380CC4-5D6E-409C-BE32-E72D297353CC}">
              <c16:uniqueId val="{00000000-E87B-4C8D-9736-67BF7006F602}"/>
            </c:ext>
          </c:extLst>
        </c:ser>
        <c:ser>
          <c:idx val="1"/>
          <c:order val="1"/>
          <c:tx>
            <c:strRef>
              <c:f>Sheet1!$C$1</c:f>
              <c:strCache>
                <c:ptCount val="1"/>
                <c:pt idx="0">
                  <c:v>Black: Proficient +</c:v>
                </c:pt>
              </c:strCache>
            </c:strRef>
          </c:tx>
          <c:spPr>
            <a:solidFill>
              <a:schemeClr val="accent2"/>
            </a:solidFill>
            <a:ln>
              <a:noFill/>
            </a:ln>
            <a:effectLst/>
          </c:spPr>
          <c:invertIfNegative val="0"/>
          <c:cat>
            <c:strRef>
              <c:f>Sheet1!$A$2:$A$7</c:f>
              <c:strCache>
                <c:ptCount val="5"/>
                <c:pt idx="0">
                  <c:v>Writing</c:v>
                </c:pt>
                <c:pt idx="1">
                  <c:v>Reading</c:v>
                </c:pt>
                <c:pt idx="2">
                  <c:v>Science</c:v>
                </c:pt>
                <c:pt idx="3">
                  <c:v>Math</c:v>
                </c:pt>
                <c:pt idx="4">
                  <c:v>Social Studies</c:v>
                </c:pt>
              </c:strCache>
            </c:strRef>
          </c:cat>
          <c:val>
            <c:numRef>
              <c:f>Sheet1!$C$2:$C$7</c:f>
              <c:numCache>
                <c:formatCode>General</c:formatCode>
                <c:ptCount val="6"/>
                <c:pt idx="0">
                  <c:v>71.2</c:v>
                </c:pt>
                <c:pt idx="1">
                  <c:v>72.8</c:v>
                </c:pt>
                <c:pt idx="2">
                  <c:v>47.6</c:v>
                </c:pt>
                <c:pt idx="3">
                  <c:v>61.7</c:v>
                </c:pt>
                <c:pt idx="4">
                  <c:v>63.3</c:v>
                </c:pt>
              </c:numCache>
            </c:numRef>
          </c:val>
          <c:extLst xmlns:c16r2="http://schemas.microsoft.com/office/drawing/2015/06/chart">
            <c:ext xmlns:c16="http://schemas.microsoft.com/office/drawing/2014/chart" uri="{C3380CC4-5D6E-409C-BE32-E72D297353CC}">
              <c16:uniqueId val="{00000001-E87B-4C8D-9736-67BF7006F602}"/>
            </c:ext>
          </c:extLst>
        </c:ser>
        <c:dLbls>
          <c:showLegendKey val="0"/>
          <c:showVal val="0"/>
          <c:showCatName val="0"/>
          <c:showSerName val="0"/>
          <c:showPercent val="0"/>
          <c:showBubbleSize val="0"/>
        </c:dLbls>
        <c:gapWidth val="182"/>
        <c:axId val="131633152"/>
        <c:axId val="153616960"/>
      </c:barChart>
      <c:catAx>
        <c:axId val="1316331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3616960"/>
        <c:crosses val="autoZero"/>
        <c:auto val="1"/>
        <c:lblAlgn val="ctr"/>
        <c:lblOffset val="100"/>
        <c:noMultiLvlLbl val="0"/>
      </c:catAx>
      <c:valAx>
        <c:axId val="15361696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16331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788E513C-BBDD-490F-B1A9-F2A03172973A}" type="datetimeFigureOut">
              <a:rPr lang="en-US" smtClean="0"/>
              <a:t>11/2/2017</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3CA7055-D2A9-4680-9362-3A06291C15A9}"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8E513C-BBDD-490F-B1A9-F2A03172973A}"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A7055-D2A9-4680-9362-3A06291C15A9}"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8E513C-BBDD-490F-B1A9-F2A03172973A}"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A7055-D2A9-4680-9362-3A06291C15A9}"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8E513C-BBDD-490F-B1A9-F2A03172973A}"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A7055-D2A9-4680-9362-3A06291C15A9}" type="slidenum">
              <a:rPr lang="en-US" smtClean="0"/>
              <a:t>‹#›</a:t>
            </a:fld>
            <a:endParaRPr lang="en-US"/>
          </a:p>
        </p:txBody>
      </p:sp>
      <p:sp>
        <p:nvSpPr>
          <p:cNvPr id="11" name="Title 10"/>
          <p:cNvSpPr>
            <a:spLocks noGrp="1"/>
          </p:cNvSpPr>
          <p:nvPr>
            <p:ph type="title"/>
          </p:nvPr>
        </p:nvSpPr>
        <p:spPr/>
        <p:txBody>
          <a:bodyPr/>
          <a:lstStyle/>
          <a:p>
            <a:r>
              <a:rPr lang="en-US"/>
              <a:t>Click to edit Master title style</a:t>
            </a:r>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8E513C-BBDD-490F-B1A9-F2A03172973A}"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A7055-D2A9-4680-9362-3A06291C15A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88E513C-BBDD-490F-B1A9-F2A03172973A}"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CA7055-D2A9-4680-9362-3A06291C15A9}"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9"/>
          <p:cNvSpPr>
            <a:spLocks noGrp="1"/>
          </p:cNvSpPr>
          <p:nvPr>
            <p:ph sz="quarter" idx="14"/>
          </p:nvPr>
        </p:nvSpPr>
        <p:spPr>
          <a:xfrm>
            <a:off x="4645151"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88E513C-BBDD-490F-B1A9-F2A03172973A}" type="datetimeFigureOut">
              <a:rPr lang="en-US" smtClean="0"/>
              <a:t>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CA7055-D2A9-4680-9362-3A06291C15A9}"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88E513C-BBDD-490F-B1A9-F2A03172973A}" type="datetimeFigureOut">
              <a:rPr lang="en-US" smtClean="0"/>
              <a:t>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CA7055-D2A9-4680-9362-3A06291C15A9}"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8E513C-BBDD-490F-B1A9-F2A03172973A}" type="datetimeFigureOut">
              <a:rPr lang="en-US" smtClean="0"/>
              <a:t>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CA7055-D2A9-4680-9362-3A06291C15A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a:t>Click to edit Master title style</a:t>
            </a:r>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8E513C-BBDD-490F-B1A9-F2A03172973A}"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CA7055-D2A9-4680-9362-3A06291C15A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a:t>Click to edit Master title style</a:t>
            </a:r>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8E513C-BBDD-490F-B1A9-F2A03172973A}"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CA7055-D2A9-4680-9362-3A06291C15A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788E513C-BBDD-490F-B1A9-F2A03172973A}" type="datetimeFigureOut">
              <a:rPr lang="en-US" smtClean="0"/>
              <a:t>11/2/2017</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63CA7055-D2A9-4680-9362-3A06291C15A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youtube.com/watch?v=SdBFa-g2Qts&amp;t=4s"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http://reportcard.education.ohio.gov/Pages/Power-User-Reports.aspx" TargetMode="External"/><Relationship Id="rId2" Type="http://schemas.openxmlformats.org/officeDocument/2006/relationships/hyperlink" Target="https://assets.aspeninstitute.org/content/uploads/2017/09/SEAD-Research-Brief-9.12_updated-web.pdf" TargetMode="External"/><Relationship Id="rId1" Type="http://schemas.openxmlformats.org/officeDocument/2006/relationships/slideLayout" Target="../slideLayouts/slideLayout2.xml"/><Relationship Id="rId5" Type="http://schemas.openxmlformats.org/officeDocument/2006/relationships/hyperlink" Target="https://www.theatlantic.com/education/archive/2014/10/american-kids-are-starving-for-words/381552/" TargetMode="External"/><Relationship Id="rId4" Type="http://schemas.openxmlformats.org/officeDocument/2006/relationships/hyperlink" Target="http://www.shankerinstitute.org/sites/shanker/files/Gregory-et-al.-The-Achievement-Gap-and-the-Discipline-Gap-Two-Sides-of-the-Same-Coin.pdf" TargetMode="External"/></Relationships>
</file>

<file path=ppt/slides/_rels/slide71.xml.rels><?xml version="1.0" encoding="UTF-8" standalone="yes"?>
<Relationships xmlns="http://schemas.openxmlformats.org/package/2006/relationships"><Relationship Id="rId3" Type="http://schemas.openxmlformats.org/officeDocument/2006/relationships/hyperlink" Target="https://www2.ed.gov/policy/gen/guid/school-discipline/rethink-discipline-resource-guide-supt-action.pdf" TargetMode="External"/><Relationship Id="rId2" Type="http://schemas.openxmlformats.org/officeDocument/2006/relationships/hyperlink" Target="http://www.slate.com/articles/health_and_science/medical_examiner/2016/05/the_stress_low_income_kids_experience_affects_their_brains_biologically.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6800" y="1143000"/>
            <a:ext cx="7315200" cy="1981200"/>
          </a:xfrm>
        </p:spPr>
        <p:txBody>
          <a:bodyPr>
            <a:normAutofit fontScale="90000"/>
          </a:bodyPr>
          <a:lstStyle/>
          <a:p>
            <a:r>
              <a:rPr lang="en-US" dirty="0"/>
              <a:t>Assessing  Trauma and the School Discipline Climate</a:t>
            </a:r>
          </a:p>
        </p:txBody>
      </p:sp>
      <p:sp>
        <p:nvSpPr>
          <p:cNvPr id="3" name="Subtitle 2"/>
          <p:cNvSpPr>
            <a:spLocks noGrp="1"/>
          </p:cNvSpPr>
          <p:nvPr>
            <p:ph type="subTitle" idx="1"/>
          </p:nvPr>
        </p:nvSpPr>
        <p:spPr/>
        <p:txBody>
          <a:bodyPr>
            <a:normAutofit/>
          </a:bodyPr>
          <a:lstStyle/>
          <a:p>
            <a:pPr algn="ctr"/>
            <a:r>
              <a:rPr lang="en-US" sz="3200" dirty="0"/>
              <a:t>State Senator Peggy Lehner</a:t>
            </a:r>
          </a:p>
          <a:p>
            <a:pPr algn="ctr"/>
            <a:r>
              <a:rPr lang="en-US" dirty="0"/>
              <a:t>October 27, 2017</a:t>
            </a:r>
          </a:p>
        </p:txBody>
      </p:sp>
    </p:spTree>
    <p:extLst>
      <p:ext uri="{BB962C8B-B14F-4D97-AF65-F5344CB8AC3E}">
        <p14:creationId xmlns:p14="http://schemas.microsoft.com/office/powerpoint/2010/main" val="17775087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 xmlns:a16="http://schemas.microsoft.com/office/drawing/2014/main" id="{005609BD-4B5C-455D-8CFF-A1942C592C3D}"/>
              </a:ext>
            </a:extLst>
          </p:cNvPr>
          <p:cNvGraphicFramePr>
            <a:graphicFrameLocks noGrp="1"/>
          </p:cNvGraphicFramePr>
          <p:nvPr>
            <p:ph idx="1"/>
            <p:extLst>
              <p:ext uri="{D42A27DB-BD31-4B8C-83A1-F6EECF244321}">
                <p14:modId xmlns:p14="http://schemas.microsoft.com/office/powerpoint/2010/main" val="2658349759"/>
              </p:ext>
            </p:extLst>
          </p:nvPr>
        </p:nvGraphicFramePr>
        <p:xfrm>
          <a:off x="698500" y="2247900"/>
          <a:ext cx="7747000" cy="3878263"/>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a:extLst>
              <a:ext uri="{FF2B5EF4-FFF2-40B4-BE49-F238E27FC236}">
                <a16:creationId xmlns="" xmlns:a16="http://schemas.microsoft.com/office/drawing/2014/main" id="{7DA37A97-8721-4D69-9A20-A2BD51A7D1C4}"/>
              </a:ext>
            </a:extLst>
          </p:cNvPr>
          <p:cNvSpPr>
            <a:spLocks noGrp="1"/>
          </p:cNvSpPr>
          <p:nvPr>
            <p:ph type="title"/>
          </p:nvPr>
        </p:nvSpPr>
        <p:spPr/>
        <p:txBody>
          <a:bodyPr/>
          <a:lstStyle/>
          <a:p>
            <a:endParaRPr lang="en-US" dirty="0"/>
          </a:p>
        </p:txBody>
      </p:sp>
    </p:spTree>
    <p:extLst>
      <p:ext uri="{BB962C8B-B14F-4D97-AF65-F5344CB8AC3E}">
        <p14:creationId xmlns:p14="http://schemas.microsoft.com/office/powerpoint/2010/main" val="4137724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2133600"/>
            <a:ext cx="7835152" cy="5592762"/>
          </a:xfrm>
        </p:spPr>
        <p:txBody>
          <a:bodyPr>
            <a:normAutofit/>
          </a:bodyPr>
          <a:lstStyle/>
          <a:p>
            <a:r>
              <a:rPr lang="en-US" sz="4400" dirty="0"/>
              <a:t>“Education then, beyond all other devices of human origin, is the great equalizer…” – Horace Mann</a:t>
            </a:r>
          </a:p>
        </p:txBody>
      </p:sp>
    </p:spTree>
    <p:extLst>
      <p:ext uri="{BB962C8B-B14F-4D97-AF65-F5344CB8AC3E}">
        <p14:creationId xmlns:p14="http://schemas.microsoft.com/office/powerpoint/2010/main" val="1084798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a:t> Students who feel safe and respected, who can regulate and articulate their feelings, who can persevere through difficult times are more likely to apply themselves and take advantage of learning opportunities. </a:t>
            </a:r>
          </a:p>
        </p:txBody>
      </p:sp>
      <p:sp>
        <p:nvSpPr>
          <p:cNvPr id="3" name="Title 2"/>
          <p:cNvSpPr>
            <a:spLocks noGrp="1"/>
          </p:cNvSpPr>
          <p:nvPr>
            <p:ph type="title"/>
          </p:nvPr>
        </p:nvSpPr>
        <p:spPr>
          <a:xfrm>
            <a:off x="0" y="609600"/>
            <a:ext cx="9144000" cy="1054250"/>
          </a:xfrm>
        </p:spPr>
        <p:txBody>
          <a:bodyPr/>
          <a:lstStyle/>
          <a:p>
            <a:endParaRPr lang="en-US" sz="4000" dirty="0"/>
          </a:p>
        </p:txBody>
      </p:sp>
    </p:spTree>
    <p:extLst>
      <p:ext uri="{BB962C8B-B14F-4D97-AF65-F5344CB8AC3E}">
        <p14:creationId xmlns:p14="http://schemas.microsoft.com/office/powerpoint/2010/main" val="1921752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lgn="ctr">
              <a:buNone/>
            </a:pPr>
            <a:endParaRPr lang="en-US" sz="3500" dirty="0"/>
          </a:p>
          <a:p>
            <a:pPr algn="ctr"/>
            <a:r>
              <a:rPr lang="en-US" sz="3500" dirty="0"/>
              <a:t>“The board of education of each…local school district shall adopt a policy of zero tolerance for violent, disruptive, or inappropriate behavior and establish strategies to address such behavior that range from prevention to intervention.”</a:t>
            </a:r>
          </a:p>
          <a:p>
            <a:pPr lvl="1" algn="ctr"/>
            <a:endParaRPr lang="en-US" sz="3000" b="1" dirty="0"/>
          </a:p>
          <a:p>
            <a:pPr lvl="8" algn="ctr"/>
            <a:r>
              <a:rPr lang="en-US" sz="3000" b="1" dirty="0"/>
              <a:t> R.C. § 3313.534 </a:t>
            </a:r>
            <a:endParaRPr lang="en-US" sz="3000" dirty="0"/>
          </a:p>
        </p:txBody>
      </p:sp>
      <p:sp>
        <p:nvSpPr>
          <p:cNvPr id="3" name="Title 2"/>
          <p:cNvSpPr>
            <a:spLocks noGrp="1"/>
          </p:cNvSpPr>
          <p:nvPr>
            <p:ph type="title"/>
          </p:nvPr>
        </p:nvSpPr>
        <p:spPr>
          <a:xfrm>
            <a:off x="685800" y="685800"/>
            <a:ext cx="7756263" cy="1054250"/>
          </a:xfrm>
        </p:spPr>
        <p:txBody>
          <a:bodyPr>
            <a:normAutofit/>
          </a:bodyPr>
          <a:lstStyle/>
          <a:p>
            <a:endParaRPr lang="en-US" dirty="0"/>
          </a:p>
        </p:txBody>
      </p:sp>
    </p:spTree>
    <p:extLst>
      <p:ext uri="{BB962C8B-B14F-4D97-AF65-F5344CB8AC3E}">
        <p14:creationId xmlns:p14="http://schemas.microsoft.com/office/powerpoint/2010/main" val="1482833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133600"/>
            <a:ext cx="7745505" cy="4267200"/>
          </a:xfrm>
        </p:spPr>
        <p:txBody>
          <a:bodyPr>
            <a:noAutofit/>
          </a:bodyPr>
          <a:lstStyle/>
          <a:p>
            <a:r>
              <a:rPr lang="en-US" sz="2800" dirty="0"/>
              <a:t> Since this policy was adopted in 1998, decades of research in child development, studies in trauma, and education policymaking, have informed us that harsh suspension and expulsion policies are </a:t>
            </a:r>
            <a:r>
              <a:rPr lang="en-US" sz="2800" dirty="0">
                <a:effectLst>
                  <a:outerShdw blurRad="38100" dist="38100" dir="2700000" algn="tl">
                    <a:srgbClr val="000000">
                      <a:alpha val="43137"/>
                    </a:srgbClr>
                  </a:outerShdw>
                </a:effectLst>
              </a:rPr>
              <a:t>not </a:t>
            </a:r>
            <a:r>
              <a:rPr lang="en-US" sz="2800" dirty="0"/>
              <a:t>effective strategies in mitigating negative behavior.</a:t>
            </a:r>
          </a:p>
        </p:txBody>
      </p:sp>
      <p:sp>
        <p:nvSpPr>
          <p:cNvPr id="3" name="Title 2"/>
          <p:cNvSpPr>
            <a:spLocks noGrp="1"/>
          </p:cNvSpPr>
          <p:nvPr>
            <p:ph type="title"/>
          </p:nvPr>
        </p:nvSpPr>
        <p:spPr>
          <a:xfrm>
            <a:off x="381000" y="457200"/>
            <a:ext cx="8153400" cy="1054250"/>
          </a:xfrm>
        </p:spPr>
        <p:txBody>
          <a:bodyPr/>
          <a:lstStyle/>
          <a:p>
            <a:endParaRPr lang="en-US" dirty="0"/>
          </a:p>
        </p:txBody>
      </p:sp>
    </p:spTree>
    <p:extLst>
      <p:ext uri="{BB962C8B-B14F-4D97-AF65-F5344CB8AC3E}">
        <p14:creationId xmlns:p14="http://schemas.microsoft.com/office/powerpoint/2010/main" val="989415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a:effectLst>
                  <a:outerShdw blurRad="38100" dist="38100" dir="2700000" algn="tl">
                    <a:srgbClr val="000000">
                      <a:alpha val="43137"/>
                    </a:srgbClr>
                  </a:outerShdw>
                </a:effectLst>
              </a:rPr>
              <a:t>How many days a child misses school matters</a:t>
            </a:r>
            <a:r>
              <a:rPr lang="en-US" sz="2800" dirty="0"/>
              <a:t>.</a:t>
            </a:r>
          </a:p>
          <a:p>
            <a:r>
              <a:rPr lang="en-US" sz="2800" dirty="0"/>
              <a:t>Daily attendance comes with gains in achievement, graduation rates, and college attainment – even </a:t>
            </a:r>
            <a:r>
              <a:rPr lang="en-US" sz="2800" b="1" dirty="0">
                <a:effectLst>
                  <a:outerShdw blurRad="38100" dist="38100" dir="2700000" algn="tl">
                    <a:srgbClr val="000000">
                      <a:alpha val="43137"/>
                    </a:srgbClr>
                  </a:outerShdw>
                </a:effectLst>
              </a:rPr>
              <a:t>without</a:t>
            </a:r>
            <a:r>
              <a:rPr lang="en-US" sz="2800" dirty="0"/>
              <a:t> any qualitative improvements in the education system. </a:t>
            </a:r>
          </a:p>
        </p:txBody>
      </p:sp>
      <p:sp>
        <p:nvSpPr>
          <p:cNvPr id="3" name="Title 2"/>
          <p:cNvSpPr>
            <a:spLocks noGrp="1"/>
          </p:cNvSpPr>
          <p:nvPr>
            <p:ph type="title"/>
          </p:nvPr>
        </p:nvSpPr>
        <p:spPr>
          <a:xfrm>
            <a:off x="609600" y="457200"/>
            <a:ext cx="7756263" cy="1054250"/>
          </a:xfrm>
        </p:spPr>
        <p:txBody>
          <a:bodyPr/>
          <a:lstStyle/>
          <a:p>
            <a:endParaRPr lang="en-US" dirty="0"/>
          </a:p>
        </p:txBody>
      </p:sp>
    </p:spTree>
    <p:extLst>
      <p:ext uri="{BB962C8B-B14F-4D97-AF65-F5344CB8AC3E}">
        <p14:creationId xmlns:p14="http://schemas.microsoft.com/office/powerpoint/2010/main" val="1824607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09800"/>
            <a:ext cx="7745505" cy="4038600"/>
          </a:xfrm>
        </p:spPr>
        <p:txBody>
          <a:bodyPr>
            <a:normAutofit/>
          </a:bodyPr>
          <a:lstStyle/>
          <a:p>
            <a:r>
              <a:rPr lang="en-US" sz="2800" dirty="0"/>
              <a:t>There are some who believe that removing a disruptive student from a classroom benefits those children left behind.</a:t>
            </a:r>
          </a:p>
          <a:p>
            <a:r>
              <a:rPr lang="en-US" sz="2800" dirty="0"/>
              <a:t>However, findings from a 2008 American Psychologists Association report concluding that schools with </a:t>
            </a:r>
            <a:r>
              <a:rPr lang="en-US" sz="2800" dirty="0">
                <a:effectLst>
                  <a:outerShdw blurRad="38100" dist="38100" dir="2700000" algn="tl">
                    <a:srgbClr val="000000">
                      <a:alpha val="43137"/>
                    </a:srgbClr>
                  </a:outerShdw>
                </a:effectLst>
              </a:rPr>
              <a:t>higher rates of suspensions </a:t>
            </a:r>
            <a:r>
              <a:rPr lang="en-US" sz="2800" dirty="0"/>
              <a:t>also </a:t>
            </a:r>
            <a:r>
              <a:rPr lang="en-US" sz="2800" dirty="0">
                <a:effectLst>
                  <a:outerShdw blurRad="38100" dist="38100" dir="2700000" algn="tl">
                    <a:srgbClr val="000000">
                      <a:alpha val="43137"/>
                    </a:srgbClr>
                  </a:outerShdw>
                </a:effectLst>
              </a:rPr>
              <a:t>have lower school climate ratings. </a:t>
            </a:r>
          </a:p>
        </p:txBody>
      </p:sp>
      <p:sp>
        <p:nvSpPr>
          <p:cNvPr id="3" name="Title 2"/>
          <p:cNvSpPr>
            <a:spLocks noGrp="1"/>
          </p:cNvSpPr>
          <p:nvPr>
            <p:ph type="title"/>
          </p:nvPr>
        </p:nvSpPr>
        <p:spPr>
          <a:xfrm>
            <a:off x="381000" y="457200"/>
            <a:ext cx="8303110" cy="1054250"/>
          </a:xfrm>
        </p:spPr>
        <p:txBody>
          <a:bodyPr/>
          <a:lstStyle/>
          <a:p>
            <a:endParaRPr lang="en-US" dirty="0"/>
          </a:p>
        </p:txBody>
      </p:sp>
    </p:spTree>
    <p:extLst>
      <p:ext uri="{BB962C8B-B14F-4D97-AF65-F5344CB8AC3E}">
        <p14:creationId xmlns:p14="http://schemas.microsoft.com/office/powerpoint/2010/main" val="2520140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09800"/>
            <a:ext cx="7924800" cy="4495800"/>
          </a:xfrm>
        </p:spPr>
        <p:txBody>
          <a:bodyPr>
            <a:noAutofit/>
          </a:bodyPr>
          <a:lstStyle/>
          <a:p>
            <a:r>
              <a:rPr lang="en-US" sz="2800" dirty="0"/>
              <a:t>In a study of 26,000 U.S. middle and high schools, researchers found that over two million students received out-of-school suspensions in 2009-10 school year. </a:t>
            </a:r>
          </a:p>
          <a:p>
            <a:r>
              <a:rPr lang="en-US" sz="2800" dirty="0"/>
              <a:t>A 2013 Chicago study found that 73% of children arrested as adolescents later dropped out of high school, compared with 51% of those not arrested. </a:t>
            </a:r>
          </a:p>
        </p:txBody>
      </p:sp>
      <p:sp>
        <p:nvSpPr>
          <p:cNvPr id="3" name="Title 2"/>
          <p:cNvSpPr>
            <a:spLocks noGrp="1"/>
          </p:cNvSpPr>
          <p:nvPr>
            <p:ph type="title"/>
          </p:nvPr>
        </p:nvSpPr>
        <p:spPr>
          <a:xfrm>
            <a:off x="152400" y="457200"/>
            <a:ext cx="8763000" cy="1054250"/>
          </a:xfrm>
        </p:spPr>
        <p:txBody>
          <a:bodyPr/>
          <a:lstStyle/>
          <a:p>
            <a:endParaRPr lang="en-US" dirty="0"/>
          </a:p>
        </p:txBody>
      </p:sp>
    </p:spTree>
    <p:extLst>
      <p:ext uri="{BB962C8B-B14F-4D97-AF65-F5344CB8AC3E}">
        <p14:creationId xmlns:p14="http://schemas.microsoft.com/office/powerpoint/2010/main" val="2876627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133600"/>
            <a:ext cx="8407893" cy="4373879"/>
          </a:xfrm>
        </p:spPr>
        <p:txBody>
          <a:bodyPr>
            <a:noAutofit/>
          </a:bodyPr>
          <a:lstStyle/>
          <a:p>
            <a:r>
              <a:rPr lang="en-US" sz="2800" dirty="0"/>
              <a:t>Research suggests that several factors </a:t>
            </a:r>
            <a:r>
              <a:rPr lang="en-US" sz="2800" dirty="0">
                <a:effectLst>
                  <a:outerShdw blurRad="38100" dist="38100" dir="2700000" algn="tl">
                    <a:srgbClr val="000000">
                      <a:alpha val="43137"/>
                    </a:srgbClr>
                  </a:outerShdw>
                </a:effectLst>
              </a:rPr>
              <a:t>other than child behavior </a:t>
            </a:r>
            <a:r>
              <a:rPr lang="en-US" sz="2800" dirty="0"/>
              <a:t>are related to an increased risk of expulsion.</a:t>
            </a:r>
            <a:endParaRPr lang="en-US" dirty="0"/>
          </a:p>
          <a:p>
            <a:r>
              <a:rPr lang="en-US" sz="2800" dirty="0"/>
              <a:t>Due more to outside factors such as:</a:t>
            </a:r>
          </a:p>
          <a:p>
            <a:pPr lvl="1"/>
            <a:r>
              <a:rPr lang="en-US" sz="2800" dirty="0"/>
              <a:t>Group Size</a:t>
            </a:r>
          </a:p>
          <a:p>
            <a:pPr lvl="1"/>
            <a:r>
              <a:rPr lang="en-US" sz="2800" dirty="0"/>
              <a:t>Child-teacher ratios</a:t>
            </a:r>
          </a:p>
          <a:p>
            <a:pPr lvl="1"/>
            <a:r>
              <a:rPr lang="en-US" sz="2800" dirty="0"/>
              <a:t>Availability of consultants and support staff</a:t>
            </a:r>
          </a:p>
          <a:p>
            <a:pPr lvl="1"/>
            <a:r>
              <a:rPr lang="en-US" sz="2800" dirty="0"/>
              <a:t>Teacher job stress</a:t>
            </a:r>
          </a:p>
          <a:p>
            <a:pPr lvl="1"/>
            <a:r>
              <a:rPr lang="en-US" sz="2800" dirty="0"/>
              <a:t>Child-teacher relationship strain</a:t>
            </a:r>
          </a:p>
        </p:txBody>
      </p:sp>
      <p:sp>
        <p:nvSpPr>
          <p:cNvPr id="3" name="Title 2"/>
          <p:cNvSpPr>
            <a:spLocks noGrp="1"/>
          </p:cNvSpPr>
          <p:nvPr>
            <p:ph type="title"/>
          </p:nvPr>
        </p:nvSpPr>
        <p:spPr>
          <a:xfrm>
            <a:off x="457200" y="304800"/>
            <a:ext cx="8216153" cy="1319606"/>
          </a:xfrm>
        </p:spPr>
        <p:txBody>
          <a:bodyPr>
            <a:noAutofit/>
          </a:bodyPr>
          <a:lstStyle/>
          <a:p>
            <a:endParaRPr lang="en-US" sz="4000" dirty="0"/>
          </a:p>
        </p:txBody>
      </p:sp>
    </p:spTree>
    <p:extLst>
      <p:ext uri="{BB962C8B-B14F-4D97-AF65-F5344CB8AC3E}">
        <p14:creationId xmlns:p14="http://schemas.microsoft.com/office/powerpoint/2010/main" val="2280852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2133600"/>
            <a:ext cx="8229600" cy="4419600"/>
          </a:xfrm>
        </p:spPr>
        <p:txBody>
          <a:bodyPr>
            <a:noAutofit/>
          </a:bodyPr>
          <a:lstStyle/>
          <a:p>
            <a:r>
              <a:rPr lang="en-US" sz="2600" dirty="0"/>
              <a:t>One study of school discipline in New Hampshire elementary schools reports that the average office disciplinary referral resulted in 45 minutes of lost classroom instruction for students.  </a:t>
            </a:r>
          </a:p>
          <a:p>
            <a:r>
              <a:rPr lang="en-US" sz="2600" dirty="0"/>
              <a:t>In the 2015-2016 school year, just under 203,000 Ohio students received an out-of-school suspension.  By approximation, then, just the disciplinary referrals </a:t>
            </a:r>
            <a:r>
              <a:rPr lang="en-US" sz="2600" dirty="0">
                <a:effectLst>
                  <a:outerShdw blurRad="38100" dist="38100" dir="2700000" algn="tl">
                    <a:srgbClr val="000000">
                      <a:alpha val="43137"/>
                    </a:srgbClr>
                  </a:outerShdw>
                </a:effectLst>
              </a:rPr>
              <a:t>alone</a:t>
            </a:r>
            <a:r>
              <a:rPr lang="en-US" sz="2600" dirty="0"/>
              <a:t> for out-of-school suspensions cost Ohio students roughly 154,000 instructional hours </a:t>
            </a:r>
            <a:r>
              <a:rPr lang="en-US" sz="2600" dirty="0">
                <a:effectLst>
                  <a:outerShdw blurRad="38100" dist="38100" dir="2700000" algn="tl">
                    <a:srgbClr val="000000">
                      <a:alpha val="43137"/>
                    </a:srgbClr>
                  </a:outerShdw>
                </a:effectLst>
              </a:rPr>
              <a:t>without even counting instructional time lost due to the suspension. </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724862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xmlns="" id="{A032676C-70F4-4D7D-8807-6F3002066751}"/>
              </a:ext>
            </a:extLst>
          </p:cNvPr>
          <p:cNvGraphicFramePr>
            <a:graphicFrameLocks noGrp="1"/>
          </p:cNvGraphicFramePr>
          <p:nvPr>
            <p:ph idx="1"/>
            <p:extLst>
              <p:ext uri="{D42A27DB-BD31-4B8C-83A1-F6EECF244321}">
                <p14:modId xmlns:p14="http://schemas.microsoft.com/office/powerpoint/2010/main" val="4103090572"/>
              </p:ext>
            </p:extLst>
          </p:nvPr>
        </p:nvGraphicFramePr>
        <p:xfrm>
          <a:off x="698500" y="2247900"/>
          <a:ext cx="7747000" cy="3878263"/>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a:extLst>
              <a:ext uri="{FF2B5EF4-FFF2-40B4-BE49-F238E27FC236}">
                <a16:creationId xmlns:a16="http://schemas.microsoft.com/office/drawing/2014/main" xmlns="" id="{DE3CAFCD-87E1-4457-BAE6-3F6D30809FED}"/>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13749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a:t>In the 2015-2016 school year, Ohio doled out over </a:t>
            </a:r>
            <a:r>
              <a:rPr lang="en-US" sz="2800" dirty="0">
                <a:effectLst>
                  <a:outerShdw blurRad="38100" dist="38100" dir="2700000" algn="tl">
                    <a:srgbClr val="000000">
                      <a:alpha val="43137"/>
                    </a:srgbClr>
                  </a:outerShdw>
                </a:effectLst>
              </a:rPr>
              <a:t>36,000 out-of-school suspensions </a:t>
            </a:r>
            <a:r>
              <a:rPr lang="en-US" sz="2800" dirty="0"/>
              <a:t>to children in grades kindergarten through third.  </a:t>
            </a:r>
          </a:p>
          <a:p>
            <a:r>
              <a:rPr lang="en-US" sz="2800" dirty="0">
                <a:effectLst>
                  <a:outerShdw blurRad="38100" dist="38100" dir="2700000" algn="tl">
                    <a:srgbClr val="000000">
                      <a:alpha val="43137"/>
                    </a:srgbClr>
                  </a:outerShdw>
                </a:effectLst>
              </a:rPr>
              <a:t>While 61% of out-of-school suspensions were for disobedient or disruptive behavior</a:t>
            </a:r>
            <a:r>
              <a:rPr lang="en-US" sz="2800" dirty="0"/>
              <a:t>, truancy, or intimidation (which often includes dress code violations or a disrespectful attitude)  </a:t>
            </a:r>
            <a:r>
              <a:rPr lang="en-US" sz="2800" dirty="0">
                <a:effectLst>
                  <a:outerShdw blurRad="38100" dist="38100" dir="2700000" algn="tl">
                    <a:srgbClr val="000000">
                      <a:alpha val="43137"/>
                    </a:srgbClr>
                  </a:outerShdw>
                </a:effectLst>
              </a:rPr>
              <a:t>only 5.7% percent were for weapon or drug offenses</a:t>
            </a:r>
            <a:r>
              <a:rPr lang="en-US" sz="2800" dirty="0"/>
              <a:t>. </a:t>
            </a:r>
          </a:p>
        </p:txBody>
      </p:sp>
      <p:sp>
        <p:nvSpPr>
          <p:cNvPr id="3" name="Title 2"/>
          <p:cNvSpPr>
            <a:spLocks noGrp="1"/>
          </p:cNvSpPr>
          <p:nvPr>
            <p:ph type="title"/>
          </p:nvPr>
        </p:nvSpPr>
        <p:spPr>
          <a:xfrm>
            <a:off x="-125506" y="462579"/>
            <a:ext cx="9117106" cy="1054250"/>
          </a:xfrm>
        </p:spPr>
        <p:txBody>
          <a:bodyPr/>
          <a:lstStyle/>
          <a:p>
            <a:endParaRPr lang="en-US" dirty="0"/>
          </a:p>
        </p:txBody>
      </p:sp>
    </p:spTree>
    <p:extLst>
      <p:ext uri="{BB962C8B-B14F-4D97-AF65-F5344CB8AC3E}">
        <p14:creationId xmlns:p14="http://schemas.microsoft.com/office/powerpoint/2010/main" val="981823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a:t>Nonviolent behaviors – like disruption and disobedience – may be more indicative of a child’s immaturity than of a child’s willful, conscious choice.  </a:t>
            </a:r>
          </a:p>
          <a:p>
            <a:r>
              <a:rPr lang="en-US" sz="2800" dirty="0"/>
              <a:t>Even more concerning is when a child’s misbehavior may be symptomatic of other, more serious underlying issues. This should be addressed through evaluations and appropriate services – not classroom exclusion. </a:t>
            </a:r>
          </a:p>
        </p:txBody>
      </p:sp>
      <p:sp>
        <p:nvSpPr>
          <p:cNvPr id="3" name="Title 2"/>
          <p:cNvSpPr>
            <a:spLocks noGrp="1"/>
          </p:cNvSpPr>
          <p:nvPr>
            <p:ph type="title"/>
          </p:nvPr>
        </p:nvSpPr>
        <p:spPr>
          <a:xfrm>
            <a:off x="457200" y="533400"/>
            <a:ext cx="8226910" cy="1054250"/>
          </a:xfrm>
        </p:spPr>
        <p:txBody>
          <a:bodyPr/>
          <a:lstStyle/>
          <a:p>
            <a:endParaRPr lang="en-US" dirty="0"/>
          </a:p>
        </p:txBody>
      </p:sp>
    </p:spTree>
    <p:extLst>
      <p:ext uri="{BB962C8B-B14F-4D97-AF65-F5344CB8AC3E}">
        <p14:creationId xmlns:p14="http://schemas.microsoft.com/office/powerpoint/2010/main" val="1013215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152453"/>
          </a:xfrm>
        </p:spPr>
        <p:txBody>
          <a:bodyPr>
            <a:normAutofit/>
          </a:bodyPr>
          <a:lstStyle/>
          <a:p>
            <a:r>
              <a:rPr lang="en-US" dirty="0"/>
              <a:t>“</a:t>
            </a:r>
            <a:r>
              <a:rPr lang="en-US" sz="3200" dirty="0"/>
              <a:t>We would never send a child home because that child was struggling at reading. We would never send a child home if that child was struggling with math. Why would we send a child home for struggling with social-emotional skills?” - Walter Gilliam, Yale School of Medicine </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528651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According to a 2014 report from the U.S. Departments of Education and Health &amp; Human Services, “Young students who are expelled or suspended are as much as 10 times more likely to drop out of high school, experience academic failure and grade retention, hold negative school attitudes, and face incarceration than those who are not.” </a:t>
            </a:r>
          </a:p>
        </p:txBody>
      </p:sp>
      <p:sp>
        <p:nvSpPr>
          <p:cNvPr id="3" name="Title 2"/>
          <p:cNvSpPr>
            <a:spLocks noGrp="1"/>
          </p:cNvSpPr>
          <p:nvPr>
            <p:ph type="title"/>
          </p:nvPr>
        </p:nvSpPr>
        <p:spPr>
          <a:xfrm>
            <a:off x="-76200" y="381000"/>
            <a:ext cx="9448800" cy="1054250"/>
          </a:xfrm>
        </p:spPr>
        <p:txBody>
          <a:bodyPr/>
          <a:lstStyle/>
          <a:p>
            <a:endParaRPr lang="en-US" dirty="0"/>
          </a:p>
        </p:txBody>
      </p:sp>
    </p:spTree>
    <p:extLst>
      <p:ext uri="{BB962C8B-B14F-4D97-AF65-F5344CB8AC3E}">
        <p14:creationId xmlns:p14="http://schemas.microsoft.com/office/powerpoint/2010/main" val="12244129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If the children are disabled, have a non-white ethnic background, or are impoverished, the negative effects of missing school are compounded because they tend to experience </a:t>
            </a:r>
            <a:r>
              <a:rPr lang="en-US" sz="2800" dirty="0">
                <a:effectLst>
                  <a:outerShdw blurRad="38100" dist="38100" dir="2700000" algn="tl">
                    <a:srgbClr val="000000">
                      <a:alpha val="43137"/>
                    </a:srgbClr>
                  </a:outerShdw>
                </a:effectLst>
              </a:rPr>
              <a:t>more trauma </a:t>
            </a:r>
            <a:r>
              <a:rPr lang="en-US" sz="2800" dirty="0"/>
              <a:t>and process it differently.</a:t>
            </a:r>
          </a:p>
        </p:txBody>
      </p:sp>
      <p:sp>
        <p:nvSpPr>
          <p:cNvPr id="3" name="Title 2"/>
          <p:cNvSpPr>
            <a:spLocks noGrp="1"/>
          </p:cNvSpPr>
          <p:nvPr>
            <p:ph type="title"/>
          </p:nvPr>
        </p:nvSpPr>
        <p:spPr>
          <a:xfrm>
            <a:off x="533400" y="533400"/>
            <a:ext cx="8303110" cy="1054250"/>
          </a:xfrm>
        </p:spPr>
        <p:txBody>
          <a:bodyPr/>
          <a:lstStyle/>
          <a:p>
            <a:endParaRPr lang="en-US" dirty="0"/>
          </a:p>
        </p:txBody>
      </p:sp>
    </p:spTree>
    <p:extLst>
      <p:ext uri="{BB962C8B-B14F-4D97-AF65-F5344CB8AC3E}">
        <p14:creationId xmlns:p14="http://schemas.microsoft.com/office/powerpoint/2010/main" val="2739705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362200"/>
            <a:ext cx="7745505" cy="3877815"/>
          </a:xfrm>
        </p:spPr>
        <p:txBody>
          <a:bodyPr>
            <a:normAutofit fontScale="92500"/>
          </a:bodyPr>
          <a:lstStyle/>
          <a:p>
            <a:r>
              <a:rPr lang="en-US" sz="2800" dirty="0"/>
              <a:t>With just under </a:t>
            </a:r>
            <a:r>
              <a:rPr lang="en-US" sz="2800" b="1" dirty="0"/>
              <a:t>half</a:t>
            </a:r>
            <a:r>
              <a:rPr lang="en-US" sz="2800" dirty="0">
                <a:effectLst>
                  <a:outerShdw blurRad="38100" dist="38100" dir="2700000" algn="tl">
                    <a:srgbClr val="000000">
                      <a:alpha val="43137"/>
                    </a:srgbClr>
                  </a:outerShdw>
                </a:effectLst>
              </a:rPr>
              <a:t> </a:t>
            </a:r>
            <a:r>
              <a:rPr lang="en-US" sz="2800" dirty="0"/>
              <a:t>(49.8% or 833,200 students) of Ohio students were flagged as </a:t>
            </a:r>
            <a:r>
              <a:rPr lang="en-US" sz="2800" b="1" dirty="0"/>
              <a:t>economically disadvantaged and over 18,000 flagged homeless</a:t>
            </a:r>
            <a:r>
              <a:rPr lang="en-US" sz="2800" dirty="0"/>
              <a:t>, we know that many of the children in the state live in toxic stress. </a:t>
            </a:r>
            <a:endParaRPr lang="en-US" sz="2800" dirty="0" smtClean="0"/>
          </a:p>
          <a:p>
            <a:r>
              <a:rPr lang="en-US" sz="2800" dirty="0" smtClean="0"/>
              <a:t>What’s </a:t>
            </a:r>
            <a:r>
              <a:rPr lang="en-US" sz="2800" dirty="0"/>
              <a:t>more: </a:t>
            </a:r>
            <a:r>
              <a:rPr lang="en-US" sz="2800" b="1" dirty="0"/>
              <a:t>87% of African American</a:t>
            </a:r>
            <a:r>
              <a:rPr lang="en-US" sz="2800" dirty="0"/>
              <a:t> students </a:t>
            </a:r>
            <a:r>
              <a:rPr lang="en-US" sz="2800" dirty="0" smtClean="0"/>
              <a:t>and </a:t>
            </a:r>
            <a:r>
              <a:rPr lang="en-US" sz="2800" dirty="0"/>
              <a:t>roughly </a:t>
            </a:r>
            <a:r>
              <a:rPr lang="en-US" sz="2800" b="1" dirty="0"/>
              <a:t>64% of students flagged with disabilities</a:t>
            </a:r>
            <a:r>
              <a:rPr lang="en-US" sz="2800" dirty="0"/>
              <a:t> </a:t>
            </a:r>
            <a:r>
              <a:rPr lang="en-US" sz="2800" dirty="0" smtClean="0"/>
              <a:t>in Ohio</a:t>
            </a:r>
            <a:r>
              <a:rPr lang="en-US" sz="2800" b="1" dirty="0" smtClean="0"/>
              <a:t> </a:t>
            </a:r>
            <a:r>
              <a:rPr lang="en-US" sz="2800" dirty="0" smtClean="0"/>
              <a:t>are </a:t>
            </a:r>
            <a:r>
              <a:rPr lang="en-US" sz="2800" dirty="0"/>
              <a:t>economically disadvantaged.  </a:t>
            </a:r>
            <a:r>
              <a:rPr lang="en-US" sz="2800" dirty="0" smtClean="0"/>
              <a:t>(</a:t>
            </a:r>
            <a:r>
              <a:rPr lang="en-US" sz="2800" dirty="0"/>
              <a:t>as of 2015-2016)</a:t>
            </a:r>
          </a:p>
        </p:txBody>
      </p:sp>
      <p:sp>
        <p:nvSpPr>
          <p:cNvPr id="3" name="Title 2"/>
          <p:cNvSpPr>
            <a:spLocks noGrp="1"/>
          </p:cNvSpPr>
          <p:nvPr>
            <p:ph type="title"/>
          </p:nvPr>
        </p:nvSpPr>
        <p:spPr>
          <a:xfrm>
            <a:off x="381000" y="304800"/>
            <a:ext cx="8303110" cy="1054250"/>
          </a:xfrm>
        </p:spPr>
        <p:txBody>
          <a:bodyPr/>
          <a:lstStyle/>
          <a:p>
            <a:endParaRPr lang="en-US" dirty="0"/>
          </a:p>
        </p:txBody>
      </p:sp>
    </p:spTree>
    <p:extLst>
      <p:ext uri="{BB962C8B-B14F-4D97-AF65-F5344CB8AC3E}">
        <p14:creationId xmlns:p14="http://schemas.microsoft.com/office/powerpoint/2010/main" val="1812990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81200"/>
            <a:ext cx="7745505" cy="4457253"/>
          </a:xfrm>
        </p:spPr>
        <p:txBody>
          <a:bodyPr>
            <a:normAutofit fontScale="92500" lnSpcReduction="20000"/>
          </a:bodyPr>
          <a:lstStyle/>
          <a:p>
            <a:endParaRPr lang="en-US" dirty="0"/>
          </a:p>
          <a:p>
            <a:r>
              <a:rPr lang="en-US" sz="3000" dirty="0"/>
              <a:t>One major effect of a low income is food insecurity</a:t>
            </a:r>
          </a:p>
          <a:p>
            <a:r>
              <a:rPr lang="en-US" sz="3000" dirty="0"/>
              <a:t>Ohio had 6</a:t>
            </a:r>
            <a:r>
              <a:rPr lang="en-US" sz="3000" baseline="30000" dirty="0"/>
              <a:t>th</a:t>
            </a:r>
            <a:r>
              <a:rPr lang="en-US" sz="3000" dirty="0"/>
              <a:t> highest rate of household food insecurity</a:t>
            </a:r>
          </a:p>
          <a:p>
            <a:pPr lvl="2"/>
            <a:r>
              <a:rPr lang="en-US" sz="2100" dirty="0"/>
              <a:t>According to USDA, years between 2012 and 2014.</a:t>
            </a:r>
          </a:p>
          <a:p>
            <a:r>
              <a:rPr lang="en-US" sz="3000" dirty="0"/>
              <a:t>Children facing hunger are more likely to:</a:t>
            </a:r>
          </a:p>
          <a:p>
            <a:pPr lvl="1"/>
            <a:r>
              <a:rPr lang="en-US" sz="3000" dirty="0"/>
              <a:t>Repeat a grade in elementary school</a:t>
            </a:r>
          </a:p>
          <a:p>
            <a:pPr lvl="1"/>
            <a:r>
              <a:rPr lang="en-US" sz="3000" dirty="0"/>
              <a:t>Experience developmental impairments	</a:t>
            </a:r>
          </a:p>
          <a:p>
            <a:pPr lvl="3"/>
            <a:r>
              <a:rPr lang="en-US" sz="2200" dirty="0"/>
              <a:t>Areas like language and motor skills</a:t>
            </a:r>
            <a:r>
              <a:rPr lang="en-US" sz="3000" dirty="0"/>
              <a:t>	</a:t>
            </a:r>
          </a:p>
          <a:p>
            <a:pPr lvl="1"/>
            <a:r>
              <a:rPr lang="en-US" sz="3000" dirty="0"/>
              <a:t>Have more social and behavioral problems</a:t>
            </a:r>
          </a:p>
          <a:p>
            <a:pPr marL="914400" lvl="3" indent="0">
              <a:buNone/>
            </a:pPr>
            <a:endParaRPr lang="en-US" dirty="0"/>
          </a:p>
          <a:p>
            <a:pPr marL="640080" lvl="2" indent="0">
              <a:buNone/>
            </a:pPr>
            <a:endParaRPr lang="en-US" dirty="0"/>
          </a:p>
        </p:txBody>
      </p:sp>
      <p:sp>
        <p:nvSpPr>
          <p:cNvPr id="3" name="Title 2"/>
          <p:cNvSpPr>
            <a:spLocks noGrp="1"/>
          </p:cNvSpPr>
          <p:nvPr>
            <p:ph type="title"/>
          </p:nvPr>
        </p:nvSpPr>
        <p:spPr>
          <a:xfrm>
            <a:off x="685800" y="457200"/>
            <a:ext cx="7756263" cy="1054250"/>
          </a:xfrm>
        </p:spPr>
        <p:txBody>
          <a:bodyPr/>
          <a:lstStyle/>
          <a:p>
            <a:endParaRPr lang="en-US" dirty="0"/>
          </a:p>
        </p:txBody>
      </p:sp>
    </p:spTree>
    <p:extLst>
      <p:ext uri="{BB962C8B-B14F-4D97-AF65-F5344CB8AC3E}">
        <p14:creationId xmlns:p14="http://schemas.microsoft.com/office/powerpoint/2010/main" val="2633274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600" dirty="0"/>
              <a:t>We have seen this research play out in our classrooms. Currently, by the time low-income children turn 3, researchers note </a:t>
            </a:r>
            <a:r>
              <a:rPr lang="en-US" sz="2600" dirty="0">
                <a:effectLst>
                  <a:outerShdw blurRad="38100" dist="38100" dir="2700000" algn="tl">
                    <a:srgbClr val="000000">
                      <a:alpha val="43137"/>
                    </a:srgbClr>
                  </a:outerShdw>
                </a:effectLst>
              </a:rPr>
              <a:t>they have learned half of the words</a:t>
            </a:r>
            <a:r>
              <a:rPr lang="en-US" sz="2600" dirty="0"/>
              <a:t> as children the same age from better-off families.  On the 2015-2016 3rd grade reading test, the </a:t>
            </a:r>
            <a:r>
              <a:rPr lang="en-US" sz="2600" dirty="0">
                <a:effectLst>
                  <a:outerShdw blurRad="38100" dist="38100" dir="2700000" algn="tl">
                    <a:srgbClr val="000000">
                      <a:alpha val="43137"/>
                    </a:srgbClr>
                  </a:outerShdw>
                </a:effectLst>
              </a:rPr>
              <a:t>largest number of low-income and black students scored ”limited”</a:t>
            </a:r>
            <a:r>
              <a:rPr lang="en-US" sz="2600" dirty="0"/>
              <a:t>  while the </a:t>
            </a:r>
            <a:r>
              <a:rPr lang="en-US" sz="2600" dirty="0">
                <a:effectLst>
                  <a:outerShdw blurRad="38100" dist="38100" dir="2700000" algn="tl">
                    <a:srgbClr val="000000">
                      <a:alpha val="43137"/>
                    </a:srgbClr>
                  </a:outerShdw>
                </a:effectLst>
              </a:rPr>
              <a:t>largest number of their higher-income peers tested “advanced”. </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4450167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133601"/>
            <a:ext cx="7745505" cy="4419600"/>
          </a:xfrm>
        </p:spPr>
        <p:txBody>
          <a:bodyPr>
            <a:noAutofit/>
          </a:bodyPr>
          <a:lstStyle/>
          <a:p>
            <a:r>
              <a:rPr lang="en-US" sz="2500" dirty="0"/>
              <a:t>According to a 2004 study, low-income parents are typically half as likely as higher-income parents to be able to track down where their children are in the neighborhood, and frequently they do not know the names of their children's teachers or friends. </a:t>
            </a:r>
          </a:p>
          <a:p>
            <a:r>
              <a:rPr lang="en-US" sz="2500" dirty="0"/>
              <a:t>The U.S. Department of Health and Human Services found in 2000 that only 36 percent of low-income parents were involved in three or more school activities on a regular basis, compared with 59 percent of parents above the poverty line. </a:t>
            </a:r>
          </a:p>
        </p:txBody>
      </p:sp>
      <p:sp>
        <p:nvSpPr>
          <p:cNvPr id="3" name="Title 2"/>
          <p:cNvSpPr>
            <a:spLocks noGrp="1"/>
          </p:cNvSpPr>
          <p:nvPr>
            <p:ph type="title"/>
          </p:nvPr>
        </p:nvSpPr>
        <p:spPr>
          <a:xfrm>
            <a:off x="76200" y="381000"/>
            <a:ext cx="8839200" cy="1054250"/>
          </a:xfrm>
        </p:spPr>
        <p:txBody>
          <a:bodyPr/>
          <a:lstStyle/>
          <a:p>
            <a:endParaRPr lang="en-US" dirty="0"/>
          </a:p>
        </p:txBody>
      </p:sp>
    </p:spTree>
    <p:extLst>
      <p:ext uri="{BB962C8B-B14F-4D97-AF65-F5344CB8AC3E}">
        <p14:creationId xmlns:p14="http://schemas.microsoft.com/office/powerpoint/2010/main" val="24659663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theory behind zero-tolerance and discipline-heavy approaches to misconduct is “behaviorism”. Behaviorism assumes that humans respond to incentives, reinforcement, and consequences. In the short term, these cues work</a:t>
            </a:r>
            <a:r>
              <a:rPr lang="en-US"/>
              <a:t>. </a:t>
            </a:r>
            <a:endParaRPr lang="en-US" smtClean="0"/>
          </a:p>
          <a:p>
            <a:r>
              <a:rPr lang="en-US" smtClean="0"/>
              <a:t>But </a:t>
            </a:r>
            <a:r>
              <a:rPr lang="en-US" dirty="0"/>
              <a:t>for youth whose neurological and psychological development has been shaped by toxic stress or trauma, reward/consequence systems do not work.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038571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xmlns="" id="{9EF9F2F2-3344-4BC7-8CDD-A41906D26414}"/>
              </a:ext>
            </a:extLst>
          </p:cNvPr>
          <p:cNvGraphicFramePr>
            <a:graphicFrameLocks noGrp="1"/>
          </p:cNvGraphicFramePr>
          <p:nvPr>
            <p:ph idx="1"/>
            <p:extLst>
              <p:ext uri="{D42A27DB-BD31-4B8C-83A1-F6EECF244321}">
                <p14:modId xmlns:p14="http://schemas.microsoft.com/office/powerpoint/2010/main" val="2878289779"/>
              </p:ext>
            </p:extLst>
          </p:nvPr>
        </p:nvGraphicFramePr>
        <p:xfrm>
          <a:off x="698500" y="2247900"/>
          <a:ext cx="7747000" cy="3878263"/>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a:extLst>
              <a:ext uri="{FF2B5EF4-FFF2-40B4-BE49-F238E27FC236}">
                <a16:creationId xmlns:a16="http://schemas.microsoft.com/office/drawing/2014/main" xmlns="" id="{2431D219-0415-43C7-AC52-D745C0B5D6C0}"/>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6800085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2209800"/>
            <a:ext cx="7745505" cy="4419600"/>
          </a:xfrm>
        </p:spPr>
        <p:txBody>
          <a:bodyPr>
            <a:normAutofit/>
          </a:bodyPr>
          <a:lstStyle/>
          <a:p>
            <a:r>
              <a:rPr lang="en-US" sz="2500" dirty="0"/>
              <a:t>Students who are expelled to suffer even more negative consequences as a result since expulsions may contribute to increased family strain and tension. In many cases, families of children who are expelled receive no help in finding an alternative placement or even outside resources, leaving the burden entirely to the family. </a:t>
            </a:r>
          </a:p>
          <a:p>
            <a:r>
              <a:rPr lang="en-US" sz="2500" dirty="0"/>
              <a:t>This leaves children more affected by trauma and stress when they enter the next educational setting, restarting the cycle. </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6002930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endParaRPr lang="en-US" sz="2800" dirty="0"/>
          </a:p>
          <a:p>
            <a:r>
              <a:rPr lang="en-US" sz="2800" dirty="0"/>
              <a:t> Students with added impediments need to receive more social/emotional supports and resources to learn unencumbered by added stressors they face.  However, this is not how our nation’s schools are responding today. </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9339369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09800"/>
            <a:ext cx="7745505" cy="4533453"/>
          </a:xfrm>
        </p:spPr>
        <p:txBody>
          <a:bodyPr>
            <a:normAutofit/>
          </a:bodyPr>
          <a:lstStyle/>
          <a:p>
            <a:r>
              <a:rPr lang="en-US" sz="2800" dirty="0"/>
              <a:t>A study of students who attended public schools in America from the 1980s through the 1990s—during which the urban poverty rate for children jumped from 26.2 percent to 30 percent—found that urban schools experienced significantly higher rates of disciplinary issues, particularly absenteeism, and insubordination.  </a:t>
            </a:r>
          </a:p>
          <a:p>
            <a:endParaRPr lang="en-US" dirty="0"/>
          </a:p>
        </p:txBody>
      </p:sp>
      <p:sp>
        <p:nvSpPr>
          <p:cNvPr id="3" name="Title 2"/>
          <p:cNvSpPr>
            <a:spLocks noGrp="1"/>
          </p:cNvSpPr>
          <p:nvPr>
            <p:ph type="title"/>
          </p:nvPr>
        </p:nvSpPr>
        <p:spPr>
          <a:xfrm>
            <a:off x="685800" y="762000"/>
            <a:ext cx="7756263" cy="1054250"/>
          </a:xfrm>
        </p:spPr>
        <p:txBody>
          <a:bodyPr/>
          <a:lstStyle/>
          <a:p>
            <a:endParaRPr lang="en-US"/>
          </a:p>
        </p:txBody>
      </p:sp>
    </p:spTree>
    <p:extLst>
      <p:ext uri="{BB962C8B-B14F-4D97-AF65-F5344CB8AC3E}">
        <p14:creationId xmlns:p14="http://schemas.microsoft.com/office/powerpoint/2010/main" val="38225501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800" dirty="0"/>
              <a:t>A 2006 study published in the Journal of Children &amp; Schools found that 35 percent of low-income males in urban schools experienced exclusionary disciplinary measures, compared to just 24 percent of males in higher-income schools.  A 2014 study from Indiana University’s Equity Project found that low-income students “are consistently overrepresented in the use of out-of-school suspension.” </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8611662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Civil Rights Data Collection noted that although students served under the Individuals with Disabilities Education Act (IDEA) represent 12 percent of students in the country, they are more than twice as likely to receive one or more out-of-school suspensions as non-IDEA students they make up 25% of students referred to law enforcement or are arrested in school.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059553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sz="3600" dirty="0"/>
              <a:t> </a:t>
            </a:r>
            <a:r>
              <a:rPr lang="en-US" sz="3900" dirty="0"/>
              <a:t>During the 2010–11 academic year, students with emotional disturbance were </a:t>
            </a:r>
            <a:r>
              <a:rPr lang="en-US" sz="3900" b="1" dirty="0"/>
              <a:t>7.2 times </a:t>
            </a:r>
            <a:r>
              <a:rPr lang="en-US" sz="3900" dirty="0"/>
              <a:t>more likely to be suspended than students </a:t>
            </a:r>
            <a:r>
              <a:rPr lang="en-US" sz="3900" dirty="0">
                <a:solidFill>
                  <a:schemeClr val="tx1"/>
                </a:solidFill>
              </a:rPr>
              <a:t>with no disability.  Low-income students </a:t>
            </a:r>
            <a:r>
              <a:rPr lang="en-US" sz="3900" dirty="0"/>
              <a:t>were </a:t>
            </a:r>
            <a:r>
              <a:rPr lang="en-US" sz="3900" b="1" dirty="0"/>
              <a:t>4.4 times </a:t>
            </a:r>
            <a:r>
              <a:rPr lang="en-US" sz="3900" dirty="0"/>
              <a:t>more likely to be suspended than students who are not low-income.  Black students were </a:t>
            </a:r>
            <a:r>
              <a:rPr lang="en-US" sz="3900" b="1" dirty="0"/>
              <a:t>5.2 times </a:t>
            </a:r>
            <a:r>
              <a:rPr lang="en-US" sz="3900" dirty="0"/>
              <a:t>more likely to be suspended from school than white students.  In 2017, the numbers increased.</a:t>
            </a:r>
          </a:p>
          <a:p>
            <a:pPr marL="0" indent="0">
              <a:buNone/>
            </a:pPr>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7077972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09800"/>
            <a:ext cx="7897905" cy="3877815"/>
          </a:xfrm>
        </p:spPr>
        <p:txBody>
          <a:bodyPr>
            <a:noAutofit/>
          </a:bodyPr>
          <a:lstStyle/>
          <a:p>
            <a:r>
              <a:rPr lang="en-US" sz="3200" dirty="0"/>
              <a:t> </a:t>
            </a:r>
            <a:r>
              <a:rPr lang="en-US" sz="2800" dirty="0"/>
              <a:t>As of the 2015-2016 school year, students with emotional disturbance are </a:t>
            </a:r>
            <a:r>
              <a:rPr lang="en-US" sz="2800" b="1" dirty="0"/>
              <a:t>9 times </a:t>
            </a:r>
            <a:r>
              <a:rPr lang="en-US" sz="2800" dirty="0"/>
              <a:t>more likely to be suspended than students with no disability. Low-income students are now </a:t>
            </a:r>
            <a:r>
              <a:rPr lang="en-US" sz="2800" b="1" dirty="0"/>
              <a:t>6 times</a:t>
            </a:r>
            <a:r>
              <a:rPr lang="en-US" sz="2800" dirty="0"/>
              <a:t> more likely to be suspended than their higher-income peers. Black students are now </a:t>
            </a:r>
            <a:r>
              <a:rPr lang="en-US" sz="2800" b="1" dirty="0"/>
              <a:t>6.4 times </a:t>
            </a:r>
            <a:r>
              <a:rPr lang="en-US" sz="2800" dirty="0"/>
              <a:t>more likely to be suspended than white students. </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5128379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a:t>Earlier this year, the Ohio Poverty Law Center noted that between 2005 and 2016, 76% - 85% of all out-of-school suspensions were given to economically disadvantaged students.  There was a 64% average increase in rate of suspensions among economically disadvantaged PreK-5 students while there was a 35% average increase in rate of suspensions among non-economically disadvantaged PreK-5 students. </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12288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381053"/>
          </a:xfrm>
        </p:spPr>
        <p:txBody>
          <a:bodyPr>
            <a:normAutofit/>
          </a:bodyPr>
          <a:lstStyle/>
          <a:p>
            <a:r>
              <a:rPr lang="en-US" sz="2800" dirty="0"/>
              <a:t>A summary of work recently published by the Centers for Disease Control suggests that roughly 28.3% of adults acknowledge having experienced physical abuse as a child. Approximately 21% have experienced sexual abuse and about 11% report having experienced some form of emotional abuse. Each year in the United States, close to one million children are confirmed victims of child mistreatment and abuse.</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3299437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09800"/>
            <a:ext cx="7745505" cy="4381053"/>
          </a:xfrm>
        </p:spPr>
        <p:txBody>
          <a:bodyPr>
            <a:noAutofit/>
          </a:bodyPr>
          <a:lstStyle/>
          <a:p>
            <a:r>
              <a:rPr lang="en-US" sz="2600" dirty="0"/>
              <a:t>This leaves the government, and therefore, taxpayers, to fund untreated problems caused by trauma. Estimates by category:</a:t>
            </a:r>
          </a:p>
          <a:p>
            <a:r>
              <a:rPr lang="en-US" dirty="0"/>
              <a:t>1) Lost productivity: $33 billion. </a:t>
            </a:r>
          </a:p>
          <a:p>
            <a:r>
              <a:rPr lang="en-US" dirty="0"/>
              <a:t>2)Mental Health and Health Care: $67 million. </a:t>
            </a:r>
          </a:p>
          <a:p>
            <a:r>
              <a:rPr lang="en-US" dirty="0"/>
              <a:t>3) Juvenile Delinquency: $7 billion.   </a:t>
            </a:r>
          </a:p>
          <a:p>
            <a:r>
              <a:rPr lang="en-US" dirty="0"/>
              <a:t>4) Hospitalization: $6 billion. </a:t>
            </a:r>
          </a:p>
          <a:p>
            <a:r>
              <a:rPr lang="en-US" dirty="0"/>
              <a:t>Child Welfare Services: $25 billion . </a:t>
            </a:r>
          </a:p>
          <a:p>
            <a:r>
              <a:rPr lang="en-US" dirty="0"/>
              <a:t>Special Education: $2 billion. </a:t>
            </a:r>
          </a:p>
          <a:p>
            <a:r>
              <a:rPr lang="en-US" dirty="0"/>
              <a:t>*As of 2007</a:t>
            </a:r>
          </a:p>
          <a:p>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014569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xmlns="" id="{382412BD-10AD-4216-A5C8-52A5F59AAE10}"/>
              </a:ext>
            </a:extLst>
          </p:cNvPr>
          <p:cNvGraphicFramePr>
            <a:graphicFrameLocks noGrp="1"/>
          </p:cNvGraphicFramePr>
          <p:nvPr>
            <p:ph idx="1"/>
            <p:extLst>
              <p:ext uri="{D42A27DB-BD31-4B8C-83A1-F6EECF244321}">
                <p14:modId xmlns:p14="http://schemas.microsoft.com/office/powerpoint/2010/main" val="2184693077"/>
              </p:ext>
            </p:extLst>
          </p:nvPr>
        </p:nvGraphicFramePr>
        <p:xfrm>
          <a:off x="698500" y="2247900"/>
          <a:ext cx="7747000" cy="3878263"/>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a:extLst>
              <a:ext uri="{FF2B5EF4-FFF2-40B4-BE49-F238E27FC236}">
                <a16:creationId xmlns:a16="http://schemas.microsoft.com/office/drawing/2014/main" xmlns="" id="{F9CCEADD-8C89-4A3B-8DA0-F35D7CCB7308}"/>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31236825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a:t>A cost-benefit analysis of prominent social and emotional learning initiatives revealed a positive return on investment averaging a yield of $11 in long term benefits over a range of outcomes for every $1 invested, according to the Council of Distinguished Scientists commissioned by the Aspen  Institute’s National Commission on Social, Emotional, and Academic Development.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6497892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A longitudinal study following more than 1,000 children which found that early self-control predicted a “range of long-term outcomes, including better physical health and personal finances, and lower substance dependence and criminal activity.”</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8684270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2800" dirty="0"/>
          </a:p>
          <a:p>
            <a:r>
              <a:rPr lang="en-US" sz="2800" dirty="0"/>
              <a:t>There are ways to leverage federal dollars for the purpose of social and emotional systems training to extend the impact of local and state dollars.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2814007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The Ohio Department of Education is currently leveraging the federal School Climate Transformation Grant to expand PBIS which is you may already know is not a classroom management program, but a multi-tiered behavioral framework that focuses on school-wide interventions and supports. </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2946887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In their 2016 Annual Report, they noted that 44 introductory training and coaching support training sessions were provided for 1,836 attendees in 455 “new adopter” schools representing, advanced training was provided to 174 attendees from 81 schools on PBIS-aligned classroom management, advanced Tier II/III coaching supports were provided to 554 attendees from 220 schools and, finally, “train the trainer” sessions were held for 122 attendees from 52 schools. </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5764461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381053"/>
          </a:xfrm>
        </p:spPr>
        <p:txBody>
          <a:bodyPr>
            <a:normAutofit/>
          </a:bodyPr>
          <a:lstStyle/>
          <a:p>
            <a:r>
              <a:rPr lang="en-US" dirty="0"/>
              <a:t>The Ohio Department of Mental Health and Addiction Services (MHAS) is currently utilizing a federal SAMHSA (Substance Abuse and Mental Health Services Administration) grant. They are using it in collaboration with the Ohio Department of Education to train early grades teachers in the PAX Good Behavior Game, an evidence-based classroom management program with notable long-term benefits. Through these funds, they provide initial teacher training, professional development, resource materials, and PAX Partner Training.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2560787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0"/>
            <a:ext cx="8763000" cy="4191000"/>
          </a:xfrm>
        </p:spPr>
        <p:txBody>
          <a:bodyPr>
            <a:normAutofit/>
          </a:bodyPr>
          <a:lstStyle/>
          <a:p>
            <a:endParaRPr lang="en-US" sz="2800" dirty="0"/>
          </a:p>
          <a:p>
            <a:endParaRPr lang="en-US" sz="2800" dirty="0"/>
          </a:p>
          <a:p>
            <a:pPr lvl="0">
              <a:buClr>
                <a:srgbClr val="873624"/>
              </a:buClr>
            </a:pPr>
            <a:r>
              <a:rPr lang="en-US" sz="3200" dirty="0">
                <a:solidFill>
                  <a:prstClr val="black">
                    <a:lumMod val="85000"/>
                    <a:lumOff val="15000"/>
                  </a:prstClr>
                </a:solidFill>
              </a:rPr>
              <a:t>Watch </a:t>
            </a:r>
            <a:r>
              <a:rPr lang="en-US" sz="3200" dirty="0">
                <a:solidFill>
                  <a:prstClr val="black">
                    <a:lumMod val="85000"/>
                    <a:lumOff val="15000"/>
                  </a:prstClr>
                </a:solidFill>
                <a:hlinkClick r:id="rId2"/>
              </a:rPr>
              <a:t>The Good Behavior Game </a:t>
            </a:r>
            <a:r>
              <a:rPr lang="en-US" sz="3200" dirty="0">
                <a:solidFill>
                  <a:prstClr val="black">
                    <a:lumMod val="85000"/>
                    <a:lumOff val="15000"/>
                  </a:prstClr>
                </a:solidFill>
              </a:rPr>
              <a:t>in Action</a:t>
            </a:r>
          </a:p>
          <a:p>
            <a:endParaRPr lang="en-US" sz="32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2865215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Lastly, there is reason to believe that utilizing Managed Care will allow for social and emotional program training to be able to be reimbursed by Medicaid because need for such programs is increasingly be considered medically necessary.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56131184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t>
            </a:r>
            <a:r>
              <a:rPr lang="en-US" sz="2800" dirty="0"/>
              <a:t>Both the American Academy of Child and Adolescent Psychiatry and Mental Health of America are supportive of this, and the Mental Health Administration is involved in creating federal policies for this.” - Dennis Embry, the President of the PAXIS Institute. </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5331110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 In 2011, the U.S. Departments of Education and Justice formed the Supportive School Discipline Initiative (SSDI) to reduce the school to prison pipeline by supporting school discipline practices that foster safe, positive learning environments and keep children in school.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274497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 xmlns:a16="http://schemas.microsoft.com/office/drawing/2014/main" id="{F381DA67-2ED4-4872-B79F-0B848F99F823}"/>
              </a:ext>
            </a:extLst>
          </p:cNvPr>
          <p:cNvGraphicFramePr>
            <a:graphicFrameLocks noGrp="1"/>
          </p:cNvGraphicFramePr>
          <p:nvPr>
            <p:ph idx="1"/>
            <p:extLst>
              <p:ext uri="{D42A27DB-BD31-4B8C-83A1-F6EECF244321}">
                <p14:modId xmlns:p14="http://schemas.microsoft.com/office/powerpoint/2010/main" val="882045086"/>
              </p:ext>
            </p:extLst>
          </p:nvPr>
        </p:nvGraphicFramePr>
        <p:xfrm>
          <a:off x="698500" y="2247900"/>
          <a:ext cx="7747000" cy="3878263"/>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a:extLst>
              <a:ext uri="{FF2B5EF4-FFF2-40B4-BE49-F238E27FC236}">
                <a16:creationId xmlns="" xmlns:a16="http://schemas.microsoft.com/office/drawing/2014/main" id="{789A2A78-669F-454E-83C7-B120CB84C743}"/>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329907118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2209800"/>
            <a:ext cx="8915400" cy="4304853"/>
          </a:xfrm>
        </p:spPr>
        <p:txBody>
          <a:bodyPr>
            <a:noAutofit/>
          </a:bodyPr>
          <a:lstStyle/>
          <a:p>
            <a:r>
              <a:rPr lang="en-US" sz="2500" dirty="0"/>
              <a:t> </a:t>
            </a:r>
            <a:r>
              <a:rPr lang="en-US" dirty="0"/>
              <a:t>In 2013, the Ohio Department of Education created an administrative rule to enact the positive behavioral intervention and supports model policy. This rule explicitly directs each school district to implement positive behavior intervention and supports on a system-wide basis. It also states that school districts must “ensure that an appropriate number of personnel in each building are trained in crisis management and de-escalation techniques.” It further requires that “school districts maintain written or elec</a:t>
            </a:r>
            <a:r>
              <a:rPr lang="en-US" sz="2500" dirty="0"/>
              <a:t>tronic documentation on training provided and lists of participants in each training”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7782259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2209800"/>
            <a:ext cx="8915400" cy="4495801"/>
          </a:xfrm>
        </p:spPr>
        <p:txBody>
          <a:bodyPr>
            <a:noAutofit/>
          </a:bodyPr>
          <a:lstStyle/>
          <a:p>
            <a:r>
              <a:rPr lang="en-US" sz="2700" dirty="0"/>
              <a:t>A few years later, in 2015, the US Department of Education put out a Resource Guide for Superintendent Action that spoke to the necessity of creating a positive school </a:t>
            </a:r>
            <a:r>
              <a:rPr lang="en-US" sz="2700" dirty="0" smtClean="0"/>
              <a:t>climate</a:t>
            </a:r>
            <a:r>
              <a:rPr lang="en-US" sz="2700" dirty="0"/>
              <a:t> </a:t>
            </a:r>
            <a:r>
              <a:rPr lang="en-US" sz="2700" dirty="0" smtClean="0"/>
              <a:t>stating that “Research </a:t>
            </a:r>
            <a:r>
              <a:rPr lang="en-US" sz="2700" dirty="0"/>
              <a:t>clearly shows that discipline policies and practices that remove students from engaging instruction — such as suspensions, expulsions, and inappropriate referrals to law enforcement — generally fail to help students improve their behavior and fail to improve school safety.” </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5542952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When ESSA was signed into law it allowed states the flexibility to choose new statewide indicators to create a more complete view of student performance and progress. Thus, they placed particular importance on school climate and safety as a new indicator measure of success.</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4171732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48347"/>
            <a:ext cx="8534399" cy="4609653"/>
          </a:xfrm>
        </p:spPr>
        <p:txBody>
          <a:bodyPr>
            <a:normAutofit lnSpcReduction="10000"/>
          </a:bodyPr>
          <a:lstStyle/>
          <a:p>
            <a:r>
              <a:rPr lang="en-US" sz="2700" dirty="0"/>
              <a:t> In 2016, the Ohio State Board of Education adopted a Resolution to clarify intent of Student Suspensions for Ohio School Districts. This resolution sought to clarify the Ohio Revised code definition of zero tolerance, stating that school districts should update their discipline policies to hone in more on preventative strategies and alternatives to exclusionary discipline measures. It also called on school officials to “implement strategies designed to reduce out-of-school suspensions and…improve student behavior and school climate”. </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902608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2248347"/>
            <a:ext cx="8915399" cy="3877815"/>
          </a:xfrm>
        </p:spPr>
        <p:txBody>
          <a:bodyPr>
            <a:noAutofit/>
          </a:bodyPr>
          <a:lstStyle/>
          <a:p>
            <a:r>
              <a:rPr lang="en-US" sz="2800" dirty="0"/>
              <a:t> In April of that year, Ohio House Bill 410 passed the state legislature and signed by the Governor. The bill, which was created primarily to exclude truancy as a reason to suspend/expel students, went further to speak about speak about positive behavior interventions and the prescribed that school districts create discipline policies emphasizing the use of alternatives to out-of-school suspensions and expulsions. </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5139819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a:t> In August, 2016, the US Department of Education –wrote a policy letter on the importance of positive behavior interventions for students with IEP’s. It stated that when a child with an IEP disrupts the learning process, the child’s IEP team should work to use positive behavioral interventions and supports, and other strategies, to address that behavior.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8124970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8216153" cy="4457253"/>
          </a:xfrm>
        </p:spPr>
        <p:txBody>
          <a:bodyPr/>
          <a:lstStyle/>
          <a:p>
            <a:r>
              <a:rPr lang="en-US" sz="2800" dirty="0">
                <a:solidFill>
                  <a:srgbClr val="000000"/>
                </a:solidFill>
              </a:rPr>
              <a:t>These efforts are not to mention the host of other states, both red and blue, that have been moving toward positive behavior interventions and away from harsh, exclusionary discipline. These include: Arkansas, California, Connecticut, District of Columbia, Louisiana, New Jersey, Oregon, Tennessee, Rhode Island, Oregon, North Carolina, Nevada, New Mexico, New Hampshire, and Texas according to NCSL. </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1993916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8216153" cy="4457253"/>
          </a:xfrm>
        </p:spPr>
        <p:txBody>
          <a:bodyPr>
            <a:noAutofit/>
          </a:bodyPr>
          <a:lstStyle/>
          <a:p>
            <a:r>
              <a:rPr lang="en-US" sz="2800" dirty="0"/>
              <a:t>This merging of advances in research, increasing support from local education and business communities, and policy momentum across the country has culminated in a window of opportunity for a bill I am looking to introduce in two weeks which is called the </a:t>
            </a:r>
            <a:r>
              <a:rPr lang="en-US" sz="2800" b="1" dirty="0"/>
              <a:t>S.A.F.E. Act, </a:t>
            </a:r>
            <a:r>
              <a:rPr lang="en-US" sz="2800" dirty="0"/>
              <a:t>which stands for </a:t>
            </a:r>
            <a:r>
              <a:rPr lang="en-US" sz="2800" b="1" dirty="0"/>
              <a:t>“Supporting Alternatives for Fair Education”</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26125892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381000"/>
            <a:ext cx="7745505" cy="6172200"/>
          </a:xfrm>
        </p:spPr>
        <p:txBody>
          <a:bodyPr>
            <a:normAutofit fontScale="92500" lnSpcReduction="10000"/>
          </a:bodyPr>
          <a:lstStyle/>
          <a:p>
            <a:pPr marL="914400" lvl="3" indent="0">
              <a:buNone/>
            </a:pPr>
            <a:endParaRPr lang="en-US" sz="2200" b="1" dirty="0"/>
          </a:p>
          <a:p>
            <a:r>
              <a:rPr lang="en-US" sz="4800" b="1" u="sng" dirty="0"/>
              <a:t>S</a:t>
            </a:r>
            <a:r>
              <a:rPr lang="en-US" sz="4000" dirty="0"/>
              <a:t>equenced activities to teach skills</a:t>
            </a:r>
          </a:p>
          <a:p>
            <a:r>
              <a:rPr lang="en-US" sz="4800" b="1" u="sng" dirty="0"/>
              <a:t>A</a:t>
            </a:r>
            <a:r>
              <a:rPr lang="en-US" sz="4000" dirty="0"/>
              <a:t>ctively engaged students in learning skills</a:t>
            </a:r>
          </a:p>
          <a:p>
            <a:r>
              <a:rPr lang="en-US" sz="4800" b="1" u="sng" dirty="0"/>
              <a:t>F</a:t>
            </a:r>
            <a:r>
              <a:rPr lang="en-US" sz="4000" dirty="0"/>
              <a:t>ocused time on social and emotional learning skill development</a:t>
            </a:r>
          </a:p>
          <a:p>
            <a:r>
              <a:rPr lang="en-US" sz="5200" b="1" u="sng" dirty="0"/>
              <a:t>E</a:t>
            </a:r>
            <a:r>
              <a:rPr lang="en-US" sz="4000" dirty="0"/>
              <a:t>xplicitly targeted social and emotional skills</a:t>
            </a:r>
          </a:p>
          <a:p>
            <a:endParaRPr lang="en-US" dirty="0"/>
          </a:p>
        </p:txBody>
      </p:sp>
    </p:spTree>
    <p:extLst>
      <p:ext uri="{BB962C8B-B14F-4D97-AF65-F5344CB8AC3E}">
        <p14:creationId xmlns:p14="http://schemas.microsoft.com/office/powerpoint/2010/main" val="37038394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sz="2800" dirty="0"/>
          </a:p>
          <a:p>
            <a:r>
              <a:rPr lang="en-US" sz="2800" dirty="0"/>
              <a:t>Our legislation aims at not just limiting of school suspensions and expulsions for children pre-k through 3</a:t>
            </a:r>
            <a:r>
              <a:rPr lang="en-US" sz="2800" baseline="30000" dirty="0"/>
              <a:t>rd</a:t>
            </a:r>
            <a:r>
              <a:rPr lang="en-US" sz="2800" dirty="0"/>
              <a:t> grade, but promoting a school-wide replacement of positive interventions and supports that meet SAFE criteria. </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531300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 xmlns:a16="http://schemas.microsoft.com/office/drawing/2014/main" id="{46ED8B55-E5A1-4E04-89AD-5F7DA2B248B9}"/>
              </a:ext>
            </a:extLst>
          </p:cNvPr>
          <p:cNvGraphicFramePr>
            <a:graphicFrameLocks noGrp="1"/>
          </p:cNvGraphicFramePr>
          <p:nvPr>
            <p:ph idx="1"/>
            <p:extLst>
              <p:ext uri="{D42A27DB-BD31-4B8C-83A1-F6EECF244321}">
                <p14:modId xmlns:p14="http://schemas.microsoft.com/office/powerpoint/2010/main" val="4101428773"/>
              </p:ext>
            </p:extLst>
          </p:nvPr>
        </p:nvGraphicFramePr>
        <p:xfrm>
          <a:off x="698500" y="2247900"/>
          <a:ext cx="7747000" cy="3878263"/>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a:extLst>
              <a:ext uri="{FF2B5EF4-FFF2-40B4-BE49-F238E27FC236}">
                <a16:creationId xmlns="" xmlns:a16="http://schemas.microsoft.com/office/drawing/2014/main" id="{0601F822-CEFC-4218-89DA-CB41B2C9013D}"/>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76776449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xmlns="" id="{54F0FC7A-9EC9-47BC-9C69-8FDF6517DF5C}"/>
              </a:ext>
            </a:extLst>
          </p:cNvPr>
          <p:cNvSpPr>
            <a:spLocks noGrp="1"/>
          </p:cNvSpPr>
          <p:nvPr>
            <p:ph type="ftr" sz="quarter" idx="11"/>
          </p:nvPr>
        </p:nvSpPr>
        <p:spPr/>
        <p:txBody>
          <a:bodyPr/>
          <a:lstStyle/>
          <a:p>
            <a:r>
              <a:rPr lang="en-US"/>
              <a:t>Draft</a:t>
            </a:r>
            <a:endParaRPr lang="en-US" dirty="0"/>
          </a:p>
        </p:txBody>
      </p:sp>
      <p:sp>
        <p:nvSpPr>
          <p:cNvPr id="2" name="Title 1"/>
          <p:cNvSpPr>
            <a:spLocks noGrp="1"/>
          </p:cNvSpPr>
          <p:nvPr>
            <p:ph type="title"/>
          </p:nvPr>
        </p:nvSpPr>
        <p:spPr/>
        <p:txBody>
          <a:bodyPr/>
          <a:lstStyle/>
          <a:p>
            <a:r>
              <a:rPr lang="en-US" dirty="0">
                <a:solidFill>
                  <a:schemeClr val="bg1"/>
                </a:solidFill>
              </a:rPr>
              <a:t>Kindergarten</a:t>
            </a:r>
          </a:p>
        </p:txBody>
      </p:sp>
      <p:graphicFrame>
        <p:nvGraphicFramePr>
          <p:cNvPr id="6" name="Table 5">
            <a:extLst>
              <a:ext uri="{FF2B5EF4-FFF2-40B4-BE49-F238E27FC236}">
                <a16:creationId xmlns:a16="http://schemas.microsoft.com/office/drawing/2014/main" xmlns="" id="{1F5F9A8F-38A7-407A-BA18-FF2E40D1D81C}"/>
              </a:ext>
            </a:extLst>
          </p:cNvPr>
          <p:cNvGraphicFramePr>
            <a:graphicFrameLocks noGrp="1"/>
          </p:cNvGraphicFramePr>
          <p:nvPr>
            <p:extLst>
              <p:ext uri="{D42A27DB-BD31-4B8C-83A1-F6EECF244321}">
                <p14:modId xmlns:p14="http://schemas.microsoft.com/office/powerpoint/2010/main" val="295545869"/>
              </p:ext>
            </p:extLst>
          </p:nvPr>
        </p:nvGraphicFramePr>
        <p:xfrm>
          <a:off x="0" y="152400"/>
          <a:ext cx="9143998" cy="6629400"/>
        </p:xfrm>
        <a:graphic>
          <a:graphicData uri="http://schemas.openxmlformats.org/drawingml/2006/table">
            <a:tbl>
              <a:tblPr>
                <a:tableStyleId>{775DCB02-9BB8-47FD-8907-85C794F793BA}</a:tableStyleId>
              </a:tblPr>
              <a:tblGrid>
                <a:gridCol w="990599">
                  <a:extLst>
                    <a:ext uri="{9D8B030D-6E8A-4147-A177-3AD203B41FA5}">
                      <a16:colId xmlns:a16="http://schemas.microsoft.com/office/drawing/2014/main" xmlns="" val="1793669871"/>
                    </a:ext>
                  </a:extLst>
                </a:gridCol>
                <a:gridCol w="966803">
                  <a:extLst>
                    <a:ext uri="{9D8B030D-6E8A-4147-A177-3AD203B41FA5}">
                      <a16:colId xmlns:a16="http://schemas.microsoft.com/office/drawing/2014/main" xmlns="" val="1085127778"/>
                    </a:ext>
                  </a:extLst>
                </a:gridCol>
                <a:gridCol w="605187">
                  <a:extLst>
                    <a:ext uri="{9D8B030D-6E8A-4147-A177-3AD203B41FA5}">
                      <a16:colId xmlns:a16="http://schemas.microsoft.com/office/drawing/2014/main" xmlns="" val="1974505076"/>
                    </a:ext>
                  </a:extLst>
                </a:gridCol>
                <a:gridCol w="605187">
                  <a:extLst>
                    <a:ext uri="{9D8B030D-6E8A-4147-A177-3AD203B41FA5}">
                      <a16:colId xmlns:a16="http://schemas.microsoft.com/office/drawing/2014/main" xmlns="" val="1029885619"/>
                    </a:ext>
                  </a:extLst>
                </a:gridCol>
                <a:gridCol w="605187">
                  <a:extLst>
                    <a:ext uri="{9D8B030D-6E8A-4147-A177-3AD203B41FA5}">
                      <a16:colId xmlns:a16="http://schemas.microsoft.com/office/drawing/2014/main" xmlns="" val="4090750111"/>
                    </a:ext>
                  </a:extLst>
                </a:gridCol>
                <a:gridCol w="605187">
                  <a:extLst>
                    <a:ext uri="{9D8B030D-6E8A-4147-A177-3AD203B41FA5}">
                      <a16:colId xmlns:a16="http://schemas.microsoft.com/office/drawing/2014/main" xmlns="" val="2533172254"/>
                    </a:ext>
                  </a:extLst>
                </a:gridCol>
                <a:gridCol w="605187">
                  <a:extLst>
                    <a:ext uri="{9D8B030D-6E8A-4147-A177-3AD203B41FA5}">
                      <a16:colId xmlns:a16="http://schemas.microsoft.com/office/drawing/2014/main" xmlns="" val="4293666759"/>
                    </a:ext>
                  </a:extLst>
                </a:gridCol>
                <a:gridCol w="605187">
                  <a:extLst>
                    <a:ext uri="{9D8B030D-6E8A-4147-A177-3AD203B41FA5}">
                      <a16:colId xmlns:a16="http://schemas.microsoft.com/office/drawing/2014/main" xmlns="" val="3112267284"/>
                    </a:ext>
                  </a:extLst>
                </a:gridCol>
                <a:gridCol w="605187">
                  <a:extLst>
                    <a:ext uri="{9D8B030D-6E8A-4147-A177-3AD203B41FA5}">
                      <a16:colId xmlns:a16="http://schemas.microsoft.com/office/drawing/2014/main" xmlns="" val="2430961206"/>
                    </a:ext>
                  </a:extLst>
                </a:gridCol>
                <a:gridCol w="605187">
                  <a:extLst>
                    <a:ext uri="{9D8B030D-6E8A-4147-A177-3AD203B41FA5}">
                      <a16:colId xmlns:a16="http://schemas.microsoft.com/office/drawing/2014/main" xmlns="" val="390521659"/>
                    </a:ext>
                  </a:extLst>
                </a:gridCol>
                <a:gridCol w="605187">
                  <a:extLst>
                    <a:ext uri="{9D8B030D-6E8A-4147-A177-3AD203B41FA5}">
                      <a16:colId xmlns:a16="http://schemas.microsoft.com/office/drawing/2014/main" xmlns="" val="2069316523"/>
                    </a:ext>
                  </a:extLst>
                </a:gridCol>
                <a:gridCol w="605187">
                  <a:extLst>
                    <a:ext uri="{9D8B030D-6E8A-4147-A177-3AD203B41FA5}">
                      <a16:colId xmlns:a16="http://schemas.microsoft.com/office/drawing/2014/main" xmlns="" val="3486711540"/>
                    </a:ext>
                  </a:extLst>
                </a:gridCol>
                <a:gridCol w="1134726">
                  <a:extLst>
                    <a:ext uri="{9D8B030D-6E8A-4147-A177-3AD203B41FA5}">
                      <a16:colId xmlns:a16="http://schemas.microsoft.com/office/drawing/2014/main" xmlns="" val="877161127"/>
                    </a:ext>
                  </a:extLst>
                </a:gridCol>
              </a:tblGrid>
              <a:tr h="681198">
                <a:tc gridSpan="12">
                  <a:txBody>
                    <a:bodyPr/>
                    <a:lstStyle/>
                    <a:p>
                      <a:pPr algn="ctr" fontAlgn="b"/>
                      <a:r>
                        <a:rPr lang="en-US" sz="2000" b="1" u="none" strike="noStrike" dirty="0">
                          <a:effectLst/>
                        </a:rPr>
                        <a:t>Total Out of School Suspensions PreK - 5th (per 100 students)</a:t>
                      </a:r>
                      <a:endParaRPr lang="en-US" sz="2000" b="1" i="0" u="none" strike="noStrike" dirty="0">
                        <a:solidFill>
                          <a:srgbClr val="FFFFFF"/>
                        </a:solidFill>
                        <a:effectLst/>
                        <a:latin typeface="Calibri" panose="020F0502020204030204" pitchFamily="34" charset="0"/>
                      </a:endParaRPr>
                    </a:p>
                  </a:txBody>
                  <a:tcPr marL="7144" marR="7144"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xmlns="" val="591940504"/>
                  </a:ext>
                </a:extLst>
              </a:tr>
              <a:tr h="1957825">
                <a:tc>
                  <a:txBody>
                    <a:bodyPr/>
                    <a:lstStyle/>
                    <a:p>
                      <a:pPr algn="l" fontAlgn="b"/>
                      <a:endParaRPr lang="en-US" sz="2000" b="1"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en-US" sz="2000" u="none" strike="noStrike" dirty="0">
                          <a:effectLst/>
                        </a:rPr>
                        <a:t>2005-2006 School Year</a:t>
                      </a:r>
                      <a:endParaRPr lang="en-US"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en-US" sz="2000" u="none" strike="noStrike" dirty="0">
                          <a:effectLst/>
                        </a:rPr>
                        <a:t>2006-2007 School Year</a:t>
                      </a:r>
                      <a:endParaRPr lang="en-US"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en-US" sz="2000" u="none" strike="noStrike">
                          <a:effectLst/>
                        </a:rPr>
                        <a:t>2007-2008 School Year</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en-US" sz="2000" u="none" strike="noStrike">
                          <a:effectLst/>
                        </a:rPr>
                        <a:t>2008-2009 School Year</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en-US" sz="2000" u="none" strike="noStrike" dirty="0">
                          <a:effectLst/>
                        </a:rPr>
                        <a:t>2009-2010 School Year</a:t>
                      </a:r>
                      <a:endParaRPr lang="en-US"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en-US" sz="2000" u="none" strike="noStrike">
                          <a:effectLst/>
                        </a:rPr>
                        <a:t>2010-2011 School Year</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en-US" sz="2000" u="none" strike="noStrike" dirty="0">
                          <a:effectLst/>
                        </a:rPr>
                        <a:t>2011-2012 School Year</a:t>
                      </a:r>
                      <a:endParaRPr lang="en-US"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en-US" sz="2000" u="none" strike="noStrike">
                          <a:effectLst/>
                        </a:rPr>
                        <a:t>2012-2013 School Year</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en-US" sz="2000" u="none" strike="noStrike">
                          <a:effectLst/>
                        </a:rPr>
                        <a:t>2013-2014 School Year</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en-US" sz="2000" u="none" strike="noStrike" dirty="0">
                          <a:effectLst/>
                        </a:rPr>
                        <a:t>2014-2015 School Year</a:t>
                      </a:r>
                      <a:endParaRPr lang="en-US"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l" fontAlgn="b"/>
                      <a:r>
                        <a:rPr lang="en-US" sz="2000" u="none" strike="noStrike">
                          <a:effectLst/>
                        </a:rPr>
                        <a:t>2015-2016 School Year</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r>
                        <a:rPr lang="en-US" sz="2000" u="none" strike="noStrike" dirty="0">
                          <a:effectLst/>
                        </a:rPr>
                        <a:t>Percent Change</a:t>
                      </a:r>
                      <a:endParaRPr lang="en-US" sz="2000" b="1"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xmlns="" val="1232037857"/>
                  </a:ext>
                </a:extLst>
              </a:tr>
              <a:tr h="1170977">
                <a:tc>
                  <a:txBody>
                    <a:bodyPr/>
                    <a:lstStyle/>
                    <a:p>
                      <a:pPr algn="l" fontAlgn="b"/>
                      <a:r>
                        <a:rPr lang="en-US" sz="1250" u="none" strike="noStrike" dirty="0">
                          <a:effectLst/>
                        </a:rPr>
                        <a:t>Kindergarten</a:t>
                      </a:r>
                      <a:endParaRPr lang="en-US" sz="1250" b="0" i="0" u="none" strike="noStrike" dirty="0">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dirty="0">
                          <a:effectLst/>
                        </a:rPr>
                        <a:t>1.9</a:t>
                      </a:r>
                      <a:endParaRPr lang="en-US"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dirty="0">
                          <a:effectLst/>
                        </a:rPr>
                        <a:t>2</a:t>
                      </a:r>
                      <a:endParaRPr lang="en-US"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dirty="0">
                          <a:effectLst/>
                        </a:rPr>
                        <a:t>2.2</a:t>
                      </a:r>
                      <a:endParaRPr lang="en-US"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2.3</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2.6</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2.2</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3.2</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4.2</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3.9</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4.6</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5.4</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184.21%</a:t>
                      </a:r>
                      <a:endParaRPr lang="en-US" sz="20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xmlns="" val="2592760156"/>
                  </a:ext>
                </a:extLst>
              </a:tr>
              <a:tr h="838200">
                <a:tc>
                  <a:txBody>
                    <a:bodyPr/>
                    <a:lstStyle/>
                    <a:p>
                      <a:pPr algn="l" fontAlgn="b"/>
                      <a:r>
                        <a:rPr lang="en-US" sz="2000" u="none" strike="noStrike" dirty="0">
                          <a:effectLst/>
                        </a:rPr>
                        <a:t>1st Grade</a:t>
                      </a:r>
                      <a:endParaRPr lang="en-US"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2.8</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2.9</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dirty="0">
                          <a:effectLst/>
                        </a:rPr>
                        <a:t>3.2</a:t>
                      </a:r>
                      <a:endParaRPr lang="en-US"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dirty="0">
                          <a:effectLst/>
                        </a:rPr>
                        <a:t>3.3</a:t>
                      </a:r>
                      <a:endParaRPr lang="en-US"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3.3</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dirty="0">
                          <a:effectLst/>
                        </a:rPr>
                        <a:t>3.3</a:t>
                      </a:r>
                      <a:endParaRPr lang="en-US"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4.1</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4.9</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4.5</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6.4</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128.57%</a:t>
                      </a:r>
                      <a:endParaRPr lang="en-US" sz="20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xmlns="" val="3548275973"/>
                  </a:ext>
                </a:extLst>
              </a:tr>
              <a:tr h="1066800">
                <a:tc>
                  <a:txBody>
                    <a:bodyPr/>
                    <a:lstStyle/>
                    <a:p>
                      <a:pPr algn="l" fontAlgn="b"/>
                      <a:r>
                        <a:rPr lang="en-US" sz="2000" u="none" strike="noStrike">
                          <a:effectLst/>
                        </a:rPr>
                        <a:t>2nd Grade</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3.7</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3.7</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4.1</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4.5</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dirty="0">
                          <a:effectLst/>
                        </a:rPr>
                        <a:t>4.2</a:t>
                      </a:r>
                      <a:endParaRPr lang="en-US"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4.2</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5.1</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5.7</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5.4</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6</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7.5</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102.70%</a:t>
                      </a:r>
                      <a:endParaRPr lang="en-US" sz="20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xmlns="" val="2252440133"/>
                  </a:ext>
                </a:extLst>
              </a:tr>
              <a:tr h="914400">
                <a:tc>
                  <a:txBody>
                    <a:bodyPr/>
                    <a:lstStyle/>
                    <a:p>
                      <a:pPr algn="l" fontAlgn="b"/>
                      <a:r>
                        <a:rPr lang="en-US" sz="2000" u="none" strike="noStrike">
                          <a:effectLst/>
                        </a:rPr>
                        <a:t>3rd Grade</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4.6</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4.8</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5.3</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5.2</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dirty="0">
                          <a:effectLst/>
                        </a:rPr>
                        <a:t>5.4</a:t>
                      </a:r>
                      <a:endParaRPr lang="en-US"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dirty="0">
                          <a:effectLst/>
                        </a:rPr>
                        <a:t>5.4</a:t>
                      </a:r>
                      <a:endParaRPr lang="en-US"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dirty="0">
                          <a:effectLst/>
                        </a:rPr>
                        <a:t>5.8</a:t>
                      </a:r>
                      <a:endParaRPr lang="en-US" sz="2000" b="0" i="0" u="none" strike="noStrike" dirty="0">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6.8</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6.3</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7.4</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a:effectLst/>
                        </a:rPr>
                        <a:t>9.2</a:t>
                      </a:r>
                      <a:endParaRPr lang="en-US" sz="20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en-US" sz="2000" u="none" strike="noStrike" dirty="0">
                          <a:effectLst/>
                        </a:rPr>
                        <a:t>100.00%</a:t>
                      </a:r>
                      <a:endParaRPr lang="en-US" sz="20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a16="http://schemas.microsoft.com/office/drawing/2014/main" xmlns="" val="3342498601"/>
                  </a:ext>
                </a:extLst>
              </a:tr>
            </a:tbl>
          </a:graphicData>
        </a:graphic>
      </p:graphicFrame>
      <p:sp>
        <p:nvSpPr>
          <p:cNvPr id="3" name="TextBox 2"/>
          <p:cNvSpPr txBox="1"/>
          <p:nvPr/>
        </p:nvSpPr>
        <p:spPr>
          <a:xfrm>
            <a:off x="3200400" y="6172216"/>
            <a:ext cx="2438400" cy="276999"/>
          </a:xfrm>
          <a:prstGeom prst="rect">
            <a:avLst/>
          </a:prstGeom>
          <a:noFill/>
        </p:spPr>
        <p:txBody>
          <a:bodyPr wrap="square" rtlCol="0">
            <a:spAutoFit/>
          </a:bodyPr>
          <a:lstStyle/>
          <a:p>
            <a:r>
              <a:rPr lang="en-US" sz="1200" dirty="0"/>
              <a:t>Ohio Poverty Law Center Draft</a:t>
            </a:r>
          </a:p>
        </p:txBody>
      </p:sp>
    </p:spTree>
    <p:extLst>
      <p:ext uri="{BB962C8B-B14F-4D97-AF65-F5344CB8AC3E}">
        <p14:creationId xmlns:p14="http://schemas.microsoft.com/office/powerpoint/2010/main" val="4558250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1" y="2248347"/>
            <a:ext cx="8610600" cy="3877815"/>
          </a:xfrm>
        </p:spPr>
        <p:txBody>
          <a:bodyPr>
            <a:noAutofit/>
          </a:bodyPr>
          <a:lstStyle/>
          <a:p>
            <a:r>
              <a:rPr lang="en-US" sz="2700" dirty="0"/>
              <a:t>A</a:t>
            </a:r>
            <a:r>
              <a:rPr lang="en-US" sz="2700" dirty="0" smtClean="0"/>
              <a:t>s </a:t>
            </a:r>
            <a:r>
              <a:rPr lang="en-US" sz="2700" dirty="0"/>
              <a:t>previously mentioned, in the 2015-2016 school year, Ohio doled out over </a:t>
            </a:r>
            <a:r>
              <a:rPr lang="en-US" sz="2700" b="1" dirty="0"/>
              <a:t>36,000 out-of-school suspensions to students grades pre-kindergarten through third. </a:t>
            </a:r>
            <a:r>
              <a:rPr lang="en-US" sz="2700" dirty="0"/>
              <a:t>Taking a more individualistic look at this, </a:t>
            </a:r>
            <a:r>
              <a:rPr lang="en-US" sz="2700" b="1" dirty="0"/>
              <a:t>6 and a half percent of Ohio’s preK-3 students </a:t>
            </a:r>
            <a:r>
              <a:rPr lang="en-US" sz="2700" dirty="0"/>
              <a:t>received an </a:t>
            </a:r>
            <a:r>
              <a:rPr lang="en-US" sz="2700" b="1" dirty="0"/>
              <a:t>out-of-school suspension </a:t>
            </a:r>
            <a:r>
              <a:rPr lang="en-US" sz="2700" dirty="0"/>
              <a:t>which is high compared to other states.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6831575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733" y="533400"/>
            <a:ext cx="8382000" cy="1054250"/>
          </a:xfrm>
        </p:spPr>
        <p:txBody>
          <a:bodyPr>
            <a:noAutofit/>
          </a:bodyPr>
          <a:lstStyle/>
          <a:p>
            <a:endParaRPr lang="en-US" sz="4800" dirty="0"/>
          </a:p>
        </p:txBody>
      </p:sp>
      <p:sp>
        <p:nvSpPr>
          <p:cNvPr id="2" name="Content Placeholder 1"/>
          <p:cNvSpPr>
            <a:spLocks noGrp="1"/>
          </p:cNvSpPr>
          <p:nvPr>
            <p:ph sz="quarter" idx="13"/>
          </p:nvPr>
        </p:nvSpPr>
        <p:spPr>
          <a:xfrm>
            <a:off x="448733" y="2819400"/>
            <a:ext cx="4038600" cy="3688080"/>
          </a:xfrm>
        </p:spPr>
        <p:txBody>
          <a:bodyPr>
            <a:noAutofit/>
          </a:bodyPr>
          <a:lstStyle/>
          <a:p>
            <a:r>
              <a:rPr lang="en-US" sz="2200" dirty="0"/>
              <a:t>Illegally possessing a firearm</a:t>
            </a:r>
          </a:p>
          <a:p>
            <a:r>
              <a:rPr lang="en-US" sz="2200" dirty="0"/>
              <a:t>Carrying a concealed weapon on school property or at a school event</a:t>
            </a:r>
          </a:p>
          <a:p>
            <a:r>
              <a:rPr lang="en-US" sz="2200" dirty="0"/>
              <a:t>Illegal possession of controlled substances on school property or at a school event	</a:t>
            </a:r>
          </a:p>
        </p:txBody>
      </p:sp>
      <p:sp>
        <p:nvSpPr>
          <p:cNvPr id="3" name="Content Placeholder 2"/>
          <p:cNvSpPr>
            <a:spLocks noGrp="1"/>
          </p:cNvSpPr>
          <p:nvPr>
            <p:ph sz="quarter" idx="14"/>
          </p:nvPr>
        </p:nvSpPr>
        <p:spPr>
          <a:xfrm>
            <a:off x="4648200" y="2438400"/>
            <a:ext cx="4038600" cy="3688080"/>
          </a:xfrm>
        </p:spPr>
        <p:txBody>
          <a:bodyPr>
            <a:noAutofit/>
          </a:bodyPr>
          <a:lstStyle/>
          <a:p>
            <a:r>
              <a:rPr lang="en-US" sz="2000" dirty="0"/>
              <a:t>Assault or rape of any kind, on or off school property</a:t>
            </a:r>
          </a:p>
          <a:p>
            <a:r>
              <a:rPr lang="en-US" sz="2000" dirty="0"/>
              <a:t>Complicity in aforementioned violations, regardless of whether on school property</a:t>
            </a:r>
          </a:p>
          <a:p>
            <a:r>
              <a:rPr lang="en-US" sz="2000" dirty="0"/>
              <a:t>Other offenses which the school district determined was necessary to protect health and safety of the student, and least-restrictive means available</a:t>
            </a:r>
          </a:p>
        </p:txBody>
      </p:sp>
      <p:sp>
        <p:nvSpPr>
          <p:cNvPr id="5" name="TextBox 4"/>
          <p:cNvSpPr txBox="1"/>
          <p:nvPr/>
        </p:nvSpPr>
        <p:spPr>
          <a:xfrm>
            <a:off x="448733" y="1714500"/>
            <a:ext cx="8382000" cy="1200328"/>
          </a:xfrm>
          <a:prstGeom prst="rect">
            <a:avLst/>
          </a:prstGeom>
          <a:noFill/>
        </p:spPr>
        <p:txBody>
          <a:bodyPr wrap="square" rtlCol="0">
            <a:spAutoFit/>
          </a:bodyPr>
          <a:lstStyle/>
          <a:p>
            <a:endParaRPr lang="en-US" sz="2400" b="1" dirty="0">
              <a:solidFill>
                <a:schemeClr val="tx2"/>
              </a:solidFill>
            </a:endParaRPr>
          </a:p>
          <a:p>
            <a:r>
              <a:rPr lang="en-US" sz="2400" b="1" dirty="0">
                <a:solidFill>
                  <a:schemeClr val="tx2"/>
                </a:solidFill>
              </a:rPr>
              <a:t>Under S.A.F.E. student will be given an out-of-school suspension unless:</a:t>
            </a:r>
          </a:p>
        </p:txBody>
      </p:sp>
    </p:spTree>
    <p:extLst>
      <p:ext uri="{BB962C8B-B14F-4D97-AF65-F5344CB8AC3E}">
        <p14:creationId xmlns:p14="http://schemas.microsoft.com/office/powerpoint/2010/main" val="36231076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09800"/>
            <a:ext cx="7745505" cy="3877815"/>
          </a:xfrm>
        </p:spPr>
        <p:txBody>
          <a:bodyPr/>
          <a:lstStyle/>
          <a:p>
            <a:r>
              <a:rPr lang="en-US" sz="2800" dirty="0"/>
              <a:t>We recognize that out-of-school suspensions are a widely used classroom management tool and that it may take time to completely phase out unnecessary out-of-school suspensions. Therefore, our bill establishes a transition period for three school years. </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1558611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1" y="2248347"/>
            <a:ext cx="8839200" cy="4457253"/>
          </a:xfrm>
        </p:spPr>
        <p:txBody>
          <a:bodyPr/>
          <a:lstStyle/>
          <a:p>
            <a:r>
              <a:rPr lang="en-US" sz="2700" dirty="0"/>
              <a:t>Although any classroom removal creates lost instructional time, students still need to keep up with their academics. Therefore, under the SAFE Act, students who receive out-of-school suspensions must be allowed to complete any classroom assignments missed because of the suspension. For a student issued in-school suspensions, the superintendent or principal must ensure that the students serve the suspension in a supervised learning environment and completing classroom assignments missed.</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8648475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248347"/>
            <a:ext cx="8762999" cy="4381053"/>
          </a:xfrm>
        </p:spPr>
        <p:txBody>
          <a:bodyPr>
            <a:normAutofit/>
          </a:bodyPr>
          <a:lstStyle/>
          <a:p>
            <a:r>
              <a:rPr lang="en-US" dirty="0"/>
              <a:t>The legislation stipulates that any institution providing teacher training must include a semester course (or equivalent) in classroom behavior management. </a:t>
            </a:r>
          </a:p>
          <a:p>
            <a:r>
              <a:rPr lang="en-US" dirty="0"/>
              <a:t>This requirement is for teacher preparation programs for grades kindergarten through five. The course must include research-based behavioral management programs, including practical positive behavioral supports, exposure to leading positive behavior curricula such as the PAX good behavior game, Love and Logic educational resources, and other programs, cultural competence, and the psychological consequences of stress on young children.</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136887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09800"/>
            <a:ext cx="8686800" cy="4457253"/>
          </a:xfrm>
        </p:spPr>
        <p:txBody>
          <a:bodyPr>
            <a:normAutofit/>
          </a:bodyPr>
          <a:lstStyle/>
          <a:p>
            <a:r>
              <a:rPr lang="en-US" sz="2800" dirty="0"/>
              <a:t>The 2012 National Survey of Early Care and Education indicates that only about 20% of teachers and providers serving children under five reported receiving specific training on facilitating children’s social and emotional growth in the past year. Other studies have found that early learning teachers report that dealing with student behavioral challenges is their most urgent need for professional development.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88975710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248347"/>
            <a:ext cx="8686799" cy="4304853"/>
          </a:xfrm>
        </p:spPr>
        <p:txBody>
          <a:bodyPr>
            <a:normAutofit/>
          </a:bodyPr>
          <a:lstStyle/>
          <a:p>
            <a:r>
              <a:rPr lang="en-US" dirty="0" smtClean="0"/>
              <a:t>In </a:t>
            </a:r>
            <a:r>
              <a:rPr lang="en-US" dirty="0"/>
              <a:t>fact, it is proven that teachers who are aware of and use knowledge about child and adolescent development are better able to design and carry out learning experiences in ways that support students’ social, emotional, and academic competencies, and enhance student outcomes. This suggests that recidivism and teacher burnout may also be reduced as a result of more focused positive behavior intervention efforts</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2225805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09800"/>
            <a:ext cx="8610599" cy="4381053"/>
          </a:xfrm>
        </p:spPr>
        <p:txBody>
          <a:bodyPr>
            <a:normAutofit/>
          </a:bodyPr>
          <a:lstStyle/>
          <a:p>
            <a:r>
              <a:rPr lang="en-US" sz="2800" dirty="0"/>
              <a:t> I strongly support child and school safety, and this legislation is not intended to limit the appropriate use of disciplinary removals that are necessary to protect children. My vision is that legislation will be the first step towards the overarching goal of making our school environments safer and more collaborative, and empowering teachers and students to more actively engage in the learning process.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9220302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1" y="2248347"/>
            <a:ext cx="7911352" cy="4381053"/>
          </a:xfrm>
        </p:spPr>
        <p:txBody>
          <a:bodyPr>
            <a:normAutofit/>
          </a:bodyPr>
          <a:lstStyle/>
          <a:p>
            <a:r>
              <a:rPr lang="en-US" sz="2800" dirty="0"/>
              <a:t> If we still believe education to be “the great equalizer”, we must focus our efforts to uphold this ideal by infusing future classrooms with a deeper understanding and compassion for the different perspectives of young learners. Upon this foundation we can inspire future generations of leaders and, in doing so, build a better, more engaged society.</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315332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 xmlns:a16="http://schemas.microsoft.com/office/drawing/2014/main" id="{D40751FB-0540-43F2-8A49-0A2A668F4373}"/>
              </a:ext>
            </a:extLst>
          </p:cNvPr>
          <p:cNvGraphicFramePr>
            <a:graphicFrameLocks noGrp="1"/>
          </p:cNvGraphicFramePr>
          <p:nvPr>
            <p:ph idx="1"/>
            <p:extLst>
              <p:ext uri="{D42A27DB-BD31-4B8C-83A1-F6EECF244321}">
                <p14:modId xmlns:p14="http://schemas.microsoft.com/office/powerpoint/2010/main" val="1117933696"/>
              </p:ext>
            </p:extLst>
          </p:nvPr>
        </p:nvGraphicFramePr>
        <p:xfrm>
          <a:off x="698500" y="2247900"/>
          <a:ext cx="7747000" cy="3878263"/>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a:extLst>
              <a:ext uri="{FF2B5EF4-FFF2-40B4-BE49-F238E27FC236}">
                <a16:creationId xmlns="" xmlns:a16="http://schemas.microsoft.com/office/drawing/2014/main" id="{BE1EA95D-EA3F-4B5D-891F-BCE83DFD314E}"/>
              </a:ext>
            </a:extLst>
          </p:cNvPr>
          <p:cNvSpPr>
            <a:spLocks noGrp="1"/>
          </p:cNvSpPr>
          <p:nvPr>
            <p:ph type="title"/>
          </p:nvPr>
        </p:nvSpPr>
        <p:spPr/>
        <p:txBody>
          <a:bodyPr/>
          <a:lstStyle/>
          <a:p>
            <a:endParaRPr lang="en-US" dirty="0"/>
          </a:p>
        </p:txBody>
      </p:sp>
    </p:spTree>
    <p:extLst>
      <p:ext uri="{BB962C8B-B14F-4D97-AF65-F5344CB8AC3E}">
        <p14:creationId xmlns:p14="http://schemas.microsoft.com/office/powerpoint/2010/main" val="91020415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133600"/>
            <a:ext cx="9144000" cy="4876800"/>
          </a:xfrm>
        </p:spPr>
        <p:txBody>
          <a:bodyPr>
            <a:noAutofit/>
          </a:bodyPr>
          <a:lstStyle/>
          <a:p>
            <a:r>
              <a:rPr lang="en-US" sz="1000" dirty="0"/>
              <a:t>Kahn, Jennifer, and Stephanie M. Jones. September 2017. The Evidence for How We Learn. Aspen Institute. </a:t>
            </a:r>
            <a:r>
              <a:rPr lang="en-US" sz="1000" dirty="0">
                <a:hlinkClick r:id="rId2"/>
              </a:rPr>
              <a:t>https://assets.aspeninstitute.org/content/uploads/2017/09/SEAD-Research-Brief-9.12_updated-web.pdf</a:t>
            </a:r>
            <a:r>
              <a:rPr lang="en-US" sz="1000" dirty="0"/>
              <a:t> </a:t>
            </a:r>
          </a:p>
          <a:p>
            <a:r>
              <a:rPr lang="en-US" sz="1000" dirty="0"/>
              <a:t>Predicting Child Outcomes at the End of Kindergarten from the Quality of Pre-Kindergarten Teacher–Child Interactions and Instruction. </a:t>
            </a:r>
            <a:r>
              <a:rPr lang="en-US" sz="1000" dirty="0" err="1"/>
              <a:t>Burchinal</a:t>
            </a:r>
            <a:r>
              <a:rPr lang="en-US" sz="1000" dirty="0"/>
              <a:t> et al. 2008.</a:t>
            </a:r>
          </a:p>
          <a:p>
            <a:r>
              <a:rPr lang="en-US" sz="1000" dirty="0"/>
              <a:t>When Successful Alternative Students “Disengage” from Regular School. McCall, Herman. 2003.</a:t>
            </a:r>
          </a:p>
          <a:p>
            <a:r>
              <a:rPr lang="en-US" sz="1000" dirty="0"/>
              <a:t>   “Zero Tolerance and Alternative Strategies: A Fact Sheet for Educators and Policymakers.” National Association of School Psychologists, 2008, ccsd.net/internal/</a:t>
            </a:r>
            <a:r>
              <a:rPr lang="en-US" sz="1000" dirty="0" err="1"/>
              <a:t>cms</a:t>
            </a:r>
            <a:r>
              <a:rPr lang="en-US" sz="1000" dirty="0"/>
              <a:t>/doc-vault/resources/archive/zero.tolerance.fact.sheet.pdf </a:t>
            </a:r>
          </a:p>
          <a:p>
            <a:r>
              <a:rPr lang="en-US" sz="1000" dirty="0" err="1"/>
              <a:t>Muscott</a:t>
            </a:r>
            <a:r>
              <a:rPr lang="en-US" sz="1000" dirty="0"/>
              <a:t>, Mann, &amp; </a:t>
            </a:r>
            <a:r>
              <a:rPr lang="en-US" sz="1000" dirty="0" err="1"/>
              <a:t>LeBrun</a:t>
            </a:r>
            <a:r>
              <a:rPr lang="en-US" sz="1000" dirty="0"/>
              <a:t>.  Positive Behavioral Interventions and Supports in New Hampshire</a:t>
            </a:r>
          </a:p>
          <a:p>
            <a:r>
              <a:rPr lang="en-US" sz="1000" dirty="0"/>
              <a:t>Effects of Large-Scale Implementation of Schoolwide Positive Behavior Support on Student Discipline and Academic Achievement. July 2008.</a:t>
            </a:r>
          </a:p>
          <a:p>
            <a:r>
              <a:rPr lang="en-US" sz="1000" dirty="0"/>
              <a:t>Advanced Reports; Ohio Department of Education. </a:t>
            </a:r>
            <a:r>
              <a:rPr lang="en-US" sz="1000" u="sng" dirty="0">
                <a:hlinkClick r:id="rId3"/>
              </a:rPr>
              <a:t>http://reportcard.education.ohio.gov/Pages/Power-User-Reports.aspx</a:t>
            </a:r>
            <a:r>
              <a:rPr lang="en-US" sz="1000" dirty="0"/>
              <a:t> </a:t>
            </a:r>
          </a:p>
          <a:p>
            <a:r>
              <a:rPr lang="en-US" sz="1000" dirty="0"/>
              <a:t>Achievement and Enrollment Status of Suspended Students Outcomes in a Large, Multicultural School District. </a:t>
            </a:r>
            <a:r>
              <a:rPr lang="en-US" sz="1000" dirty="0" err="1"/>
              <a:t>Arcia</a:t>
            </a:r>
            <a:r>
              <a:rPr lang="en-US" sz="1000" dirty="0"/>
              <a:t>, Emily. 2006. </a:t>
            </a:r>
          </a:p>
          <a:p>
            <a:r>
              <a:rPr lang="en-US" sz="1000" dirty="0"/>
              <a:t>The Achievement Gap and the Discipline Gap: Two Sides of the Same Coin? Gregory et al. 2010. </a:t>
            </a:r>
            <a:r>
              <a:rPr lang="en-US" sz="1000" u="sng" dirty="0">
                <a:hlinkClick r:id="rId4"/>
              </a:rPr>
              <a:t>http://www.shankerinstitute.org/sites/shanker/files/Gregory-et-al.-The-Achievement-Gap-and-the-Discipline-Gap-Two-Sides-of-the-Same-Coin.pdf</a:t>
            </a:r>
            <a:r>
              <a:rPr lang="en-US" sz="1000" dirty="0"/>
              <a:t> </a:t>
            </a:r>
          </a:p>
          <a:p>
            <a:r>
              <a:rPr lang="en-US" sz="1000" dirty="0"/>
              <a:t>School Discipline Policies and the Cradle to Prison Pipeline; Children’s Defense Fund-Ohio. May 2017.</a:t>
            </a:r>
          </a:p>
          <a:p>
            <a:r>
              <a:rPr lang="en-US" sz="1000" dirty="0"/>
              <a:t>Eccles, J. S. 1999. The development of children ages 6 to 14. The future of children, 30-44</a:t>
            </a:r>
          </a:p>
          <a:p>
            <a:r>
              <a:rPr lang="en-US" sz="1000" dirty="0" err="1"/>
              <a:t>Eckenrode</a:t>
            </a:r>
            <a:r>
              <a:rPr lang="en-US" sz="1000" dirty="0"/>
              <a:t>, J., Laird, M., &amp; Doris, J. (1993). School performance and disciplinary problems among abused and neglected children. Developmental Psychology, 29(1), 53-62. </a:t>
            </a:r>
          </a:p>
          <a:p>
            <a:r>
              <a:rPr lang="en-US" sz="1000" dirty="0"/>
              <a:t>Blakemore, Sarah-Jayne, </a:t>
            </a:r>
            <a:r>
              <a:rPr lang="en-US" sz="1000" dirty="0" err="1"/>
              <a:t>Suparna</a:t>
            </a:r>
            <a:r>
              <a:rPr lang="en-US" sz="1000" dirty="0"/>
              <a:t> Choudhury. Social cognitive development during adolescence. December 2006.</a:t>
            </a:r>
          </a:p>
          <a:p>
            <a:r>
              <a:rPr lang="en-US" sz="1000" dirty="0"/>
              <a:t>Lahey, </a:t>
            </a:r>
            <a:r>
              <a:rPr lang="en-US" sz="1000" dirty="0" err="1"/>
              <a:t>Jessica.Poor</a:t>
            </a:r>
            <a:r>
              <a:rPr lang="en-US" sz="1000" dirty="0"/>
              <a:t> Kids and the ‘Word Gap’.  </a:t>
            </a:r>
            <a:r>
              <a:rPr lang="en-US" sz="1000" dirty="0">
                <a:hlinkClick r:id="rId5"/>
              </a:rPr>
              <a:t>https://www.theatlantic.com/education/archive/2014/10/american-kids-are-starving-for-words/381552/</a:t>
            </a:r>
            <a:endParaRPr lang="en-US" sz="1000" dirty="0"/>
          </a:p>
          <a:p>
            <a:r>
              <a:rPr lang="en-US" sz="1000" dirty="0"/>
              <a:t>Dube, S. R., </a:t>
            </a:r>
            <a:r>
              <a:rPr lang="en-US" sz="1000" dirty="0" err="1"/>
              <a:t>Anda</a:t>
            </a:r>
            <a:r>
              <a:rPr lang="en-US" sz="1000" dirty="0"/>
              <a:t>, R. F., Felitti, V. J., Chapman, D. P., Williamson, D. F., &amp; Giles, W. H. (2001). Childhood abuse, household dysfunction, and the risk of attempted suicide throughout the life span: Findings from the Adverse Childhood Experiences Study. Jama, 286(24), 3089-3096.</a:t>
            </a:r>
          </a:p>
          <a:p>
            <a:r>
              <a:rPr lang="en-US" sz="1000" dirty="0"/>
              <a:t>Jensen, Eric. Teaching With Poverty in Mind, p. 16. November 2009.</a:t>
            </a:r>
          </a:p>
          <a:p>
            <a:r>
              <a:rPr lang="en-US" sz="1000" dirty="0"/>
              <a:t>Ohio Administrative Rule 3301-35-1. http://codes.ohio.gov/oac/3301-35-15 </a:t>
            </a:r>
          </a:p>
          <a:p>
            <a:endParaRPr lang="en-US" sz="1000" dirty="0"/>
          </a:p>
        </p:txBody>
      </p:sp>
      <p:sp>
        <p:nvSpPr>
          <p:cNvPr id="3" name="Title 2"/>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8464652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4A2FCC4F-A184-4F7C-81F9-6AAC82BB0884}"/>
              </a:ext>
            </a:extLst>
          </p:cNvPr>
          <p:cNvSpPr>
            <a:spLocks noGrp="1"/>
          </p:cNvSpPr>
          <p:nvPr>
            <p:ph idx="1"/>
          </p:nvPr>
        </p:nvSpPr>
        <p:spPr>
          <a:xfrm>
            <a:off x="1" y="2248347"/>
            <a:ext cx="9144000" cy="4838253"/>
          </a:xfrm>
        </p:spPr>
        <p:txBody>
          <a:bodyPr>
            <a:noAutofit/>
          </a:bodyPr>
          <a:lstStyle/>
          <a:p>
            <a:r>
              <a:rPr lang="en-US" sz="1000" dirty="0"/>
              <a:t>2016 Annual Plan and 2014-2015 Summary Report. Ohio PBIS Network. January 2016. http://education.ohio.gov/getattachment/Topics/Other-Resources/School-Safety/Building-Better-Learning-Environments/PBIS-Resources/PBIS_Annual-Report-2015-16-FINAL-v-1.pdf.aspx </a:t>
            </a:r>
          </a:p>
          <a:p>
            <a:r>
              <a:rPr lang="en-US" sz="1000" dirty="0"/>
              <a:t>  PAX Good Behavior Game. https://www.paxohio.org/ </a:t>
            </a:r>
          </a:p>
          <a:p>
            <a:r>
              <a:rPr lang="en-US" sz="1000" dirty="0"/>
              <a:t>Juvenile Justice Fact Sheet Series: School to Prison Pipeline; Children’s Defense Fund-Ohio. February 2015. </a:t>
            </a:r>
          </a:p>
          <a:p>
            <a:r>
              <a:rPr lang="en-US" sz="1000" dirty="0"/>
              <a:t>Moffitt, T. E., </a:t>
            </a:r>
            <a:r>
              <a:rPr lang="en-US" sz="1000" dirty="0" err="1"/>
              <a:t>Arseneault</a:t>
            </a:r>
            <a:r>
              <a:rPr lang="en-US" sz="1000" dirty="0"/>
              <a:t>, L., Belsky, D., Dickson, N., </a:t>
            </a:r>
            <a:r>
              <a:rPr lang="en-US" sz="1000" dirty="0" err="1"/>
              <a:t>Hancox</a:t>
            </a:r>
            <a:r>
              <a:rPr lang="en-US" sz="1000" dirty="0"/>
              <a:t>, R. J., Harrington, H., &amp; Sears, M. R. (2011). A gradient of childhood self-control predicts health, wealth, and public safety. Proceedings of the National Academy of Sciences, 108(7), 2693-2698.</a:t>
            </a:r>
          </a:p>
          <a:p>
            <a:r>
              <a:rPr lang="en-US" sz="1000" dirty="0"/>
              <a:t>Effects of School-Wide Positive Behavioral Interventions and Supports on Child Behavior Problems . Bradshaw et. al. November 2012. </a:t>
            </a:r>
          </a:p>
          <a:p>
            <a:r>
              <a:rPr lang="en-US" sz="1000" dirty="0"/>
              <a:t>  The Impact of Enhancing Students’ Social and Emotional Learning: A Meta-Analysis of School-Based Universal Interventions  </a:t>
            </a:r>
            <a:r>
              <a:rPr lang="en-US" sz="1000" dirty="0" err="1"/>
              <a:t>Durlak</a:t>
            </a:r>
            <a:r>
              <a:rPr lang="en-US" sz="1000" dirty="0"/>
              <a:t> et al. 2011.</a:t>
            </a:r>
          </a:p>
          <a:p>
            <a:r>
              <a:rPr lang="en-US" sz="1000" dirty="0"/>
              <a:t>Early Care and Education Quality and Child outcomes. </a:t>
            </a:r>
            <a:r>
              <a:rPr lang="en-US" sz="1000" dirty="0" err="1"/>
              <a:t>Burchinal</a:t>
            </a:r>
            <a:r>
              <a:rPr lang="en-US" sz="1000" dirty="0"/>
              <a:t> et al. May 2009.</a:t>
            </a:r>
          </a:p>
          <a:p>
            <a:r>
              <a:rPr lang="en-US" sz="1000" dirty="0"/>
              <a:t>Dolezal, T., McCollum, D., &amp; Callahan, M. (2009). Hidden costs in health care: The economic impact of violence and abuse.</a:t>
            </a:r>
          </a:p>
          <a:p>
            <a:r>
              <a:rPr lang="en-US" sz="1000" dirty="0"/>
              <a:t>Child Welfare Information Gateway, 2006; Goldman, Salus, Wolcott, &amp; Kennedy, 2003; </a:t>
            </a:r>
            <a:r>
              <a:rPr lang="en-US" sz="1000" dirty="0" err="1"/>
              <a:t>Hagele</a:t>
            </a:r>
            <a:r>
              <a:rPr lang="en-US" sz="1000" dirty="0"/>
              <a:t>, 2005</a:t>
            </a:r>
          </a:p>
          <a:p>
            <a:r>
              <a:rPr lang="en-US" sz="1000" dirty="0"/>
              <a:t>Wang, C. T., &amp; Holton, J. (2007). Total estimated cost of child abuse and neglect in the United States. Chicago, IL: Prevent Child Abuse America.</a:t>
            </a:r>
          </a:p>
          <a:p>
            <a:r>
              <a:rPr lang="en-US" sz="1000" baseline="30000" dirty="0"/>
              <a:t>Skiba, Russell and Natasha Williams. Are Black Kids Worse? Myths and Facts About Racial Differences in Behavior. March 2014. </a:t>
            </a:r>
          </a:p>
          <a:p>
            <a:r>
              <a:rPr lang="en-US" sz="1000" dirty="0"/>
              <a:t>Data Snapshot: School Discipline. Civil Rights Data Collection. March 2014.</a:t>
            </a:r>
          </a:p>
          <a:p>
            <a:r>
              <a:rPr lang="en-US" sz="1000" dirty="0"/>
              <a:t>Zero Tolerance and Exclusionary School Discipline Policies Harm Students and </a:t>
            </a:r>
            <a:r>
              <a:rPr lang="en-US" sz="1000" dirty="0" err="1"/>
              <a:t>Contribue</a:t>
            </a:r>
            <a:r>
              <a:rPr lang="en-US" sz="1000" dirty="0"/>
              <a:t> to the Cradle to Prison Pipeline. Children’s Defense Fund-Ohio, Kids Count, &amp; OPLC. November 2012.</a:t>
            </a:r>
          </a:p>
          <a:p>
            <a:r>
              <a:rPr lang="en-US" sz="1000" dirty="0"/>
              <a:t>Keller, Jared. Unhelpful Punishment. May 2016. </a:t>
            </a:r>
            <a:r>
              <a:rPr lang="en-US" sz="1000" u="sng" dirty="0">
                <a:hlinkClick r:id="rId2"/>
              </a:rPr>
              <a:t>http://www.slate.com/articles/health_and_science/medical_examiner/2016/05/the_stress_low_income_kids_experience_affects_their_brains_biologically.html</a:t>
            </a:r>
            <a:r>
              <a:rPr lang="en-US" sz="1000" dirty="0"/>
              <a:t> </a:t>
            </a:r>
          </a:p>
          <a:p>
            <a:r>
              <a:rPr lang="en-US" sz="1000" dirty="0"/>
              <a:t>Meek, S.E., and W.S. Gilliam. 2016. Expulsion and Suspension as Matters of Social Justice and Health Equity. Discussion Paper, National Academy of Medicine, Washington, DC.</a:t>
            </a:r>
          </a:p>
          <a:p>
            <a:r>
              <a:rPr lang="en-US" sz="1000" dirty="0"/>
              <a:t>Resource Guide for Superintendent Action. United States Department of Education. July 2015. </a:t>
            </a:r>
            <a:r>
              <a:rPr lang="en-US" sz="1000" dirty="0">
                <a:hlinkClick r:id="rId3"/>
              </a:rPr>
              <a:t>https://www2.ed.gov/policy/gen/guid/school-discipline/rethink-discipline-resource-guide-supt-action.pdf</a:t>
            </a:r>
            <a:r>
              <a:rPr lang="en-US" sz="1000" dirty="0"/>
              <a:t> </a:t>
            </a:r>
          </a:p>
          <a:p>
            <a:r>
              <a:rPr lang="en-US" sz="1000" dirty="0"/>
              <a:t>Felitti, M. D., Vincent, J., </a:t>
            </a:r>
            <a:r>
              <a:rPr lang="en-US" sz="1000" dirty="0" err="1"/>
              <a:t>Anda</a:t>
            </a:r>
            <a:r>
              <a:rPr lang="en-US" sz="1000" dirty="0"/>
              <a:t>, M. D., Robert, F., </a:t>
            </a:r>
            <a:r>
              <a:rPr lang="en-US" sz="1000" dirty="0" err="1"/>
              <a:t>Nordenberg</a:t>
            </a:r>
            <a:r>
              <a:rPr lang="en-US" sz="1000" dirty="0"/>
              <a:t>, M. D., Williamson, M. S., … &amp; James, S. (1998). Relationship of childhood abuse and household dysfunction to many of the leading causes of death in adults: The Adverse Childhood Experiences (ACE) Study. American Journal of Preventive Medicine, 14(4), 245-258.</a:t>
            </a:r>
          </a:p>
          <a:p>
            <a:endParaRPr lang="en-US" sz="1000" dirty="0"/>
          </a:p>
        </p:txBody>
      </p:sp>
      <p:sp>
        <p:nvSpPr>
          <p:cNvPr id="3" name="Title 2">
            <a:extLst>
              <a:ext uri="{FF2B5EF4-FFF2-40B4-BE49-F238E27FC236}">
                <a16:creationId xmlns:a16="http://schemas.microsoft.com/office/drawing/2014/main" xmlns="" id="{40F6CEFD-E54A-4DBA-A8A3-6DF7A03799AB}"/>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1913829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 xmlns:a16="http://schemas.microsoft.com/office/drawing/2014/main" id="{BC77AD55-084F-48FD-859C-3E847C45D276}"/>
              </a:ext>
            </a:extLst>
          </p:cNvPr>
          <p:cNvGraphicFramePr>
            <a:graphicFrameLocks noGrp="1"/>
          </p:cNvGraphicFramePr>
          <p:nvPr>
            <p:ph idx="1"/>
            <p:extLst>
              <p:ext uri="{D42A27DB-BD31-4B8C-83A1-F6EECF244321}">
                <p14:modId xmlns:p14="http://schemas.microsoft.com/office/powerpoint/2010/main" val="1686875819"/>
              </p:ext>
            </p:extLst>
          </p:nvPr>
        </p:nvGraphicFramePr>
        <p:xfrm>
          <a:off x="698500" y="2247900"/>
          <a:ext cx="7747000" cy="3878263"/>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a:extLst>
              <a:ext uri="{FF2B5EF4-FFF2-40B4-BE49-F238E27FC236}">
                <a16:creationId xmlns="" xmlns:a16="http://schemas.microsoft.com/office/drawing/2014/main" id="{677B5E01-0D37-4C4A-ACBA-5156C7FE5BA4}"/>
              </a:ext>
            </a:extLst>
          </p:cNvPr>
          <p:cNvSpPr>
            <a:spLocks noGrp="1"/>
          </p:cNvSpPr>
          <p:nvPr>
            <p:ph type="title"/>
          </p:nvPr>
        </p:nvSpPr>
        <p:spPr/>
        <p:txBody>
          <a:bodyPr/>
          <a:lstStyle/>
          <a:p>
            <a:endParaRPr lang="en-US" dirty="0"/>
          </a:p>
        </p:txBody>
      </p:sp>
    </p:spTree>
    <p:extLst>
      <p:ext uri="{BB962C8B-B14F-4D97-AF65-F5344CB8AC3E}">
        <p14:creationId xmlns:p14="http://schemas.microsoft.com/office/powerpoint/2010/main" val="361563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 xmlns:a16="http://schemas.microsoft.com/office/drawing/2014/main" id="{325DAE52-09D2-41DF-8EA1-338C651EAF28}"/>
              </a:ext>
            </a:extLst>
          </p:cNvPr>
          <p:cNvGraphicFramePr>
            <a:graphicFrameLocks noGrp="1"/>
          </p:cNvGraphicFramePr>
          <p:nvPr>
            <p:ph idx="1"/>
            <p:extLst>
              <p:ext uri="{D42A27DB-BD31-4B8C-83A1-F6EECF244321}">
                <p14:modId xmlns:p14="http://schemas.microsoft.com/office/powerpoint/2010/main" val="914462773"/>
              </p:ext>
            </p:extLst>
          </p:nvPr>
        </p:nvGraphicFramePr>
        <p:xfrm>
          <a:off x="698500" y="2247900"/>
          <a:ext cx="7747000" cy="3878263"/>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a:extLst>
              <a:ext uri="{FF2B5EF4-FFF2-40B4-BE49-F238E27FC236}">
                <a16:creationId xmlns="" xmlns:a16="http://schemas.microsoft.com/office/drawing/2014/main" id="{C0183343-0D13-41BB-8C34-AFEEF5994862}"/>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855409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2512</TotalTime>
  <Words>3856</Words>
  <Application>Microsoft Office PowerPoint</Application>
  <PresentationFormat>On-screen Show (4:3)</PresentationFormat>
  <Paragraphs>226</Paragraphs>
  <Slides>71</Slides>
  <Notes>0</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Hardcover</vt:lpstr>
      <vt:lpstr>Assessing  Trauma and the School Discipline Climate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Kindergarten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lpstr>References</vt:lpstr>
    </vt:vector>
  </TitlesOfParts>
  <Company>Ohio Senate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the school discipline climate &amp; evaluating solutions</dc:title>
  <dc:creator>SD06 Page</dc:creator>
  <cp:lastModifiedBy>Brickner, Kate</cp:lastModifiedBy>
  <cp:revision>82</cp:revision>
  <dcterms:created xsi:type="dcterms:W3CDTF">2017-10-19T17:49:36Z</dcterms:created>
  <dcterms:modified xsi:type="dcterms:W3CDTF">2017-11-02T12:14:47Z</dcterms:modified>
</cp:coreProperties>
</file>