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4"/>
  </p:notesMasterIdLst>
  <p:handoutMasterIdLst>
    <p:handoutMasterId r:id="rId35"/>
  </p:handoutMasterIdLst>
  <p:sldIdLst>
    <p:sldId id="256" r:id="rId2"/>
    <p:sldId id="306" r:id="rId3"/>
    <p:sldId id="310" r:id="rId4"/>
    <p:sldId id="258" r:id="rId5"/>
    <p:sldId id="287" r:id="rId6"/>
    <p:sldId id="288" r:id="rId7"/>
    <p:sldId id="289" r:id="rId8"/>
    <p:sldId id="324" r:id="rId9"/>
    <p:sldId id="267" r:id="rId10"/>
    <p:sldId id="292" r:id="rId11"/>
    <p:sldId id="293" r:id="rId12"/>
    <p:sldId id="294" r:id="rId13"/>
    <p:sldId id="295" r:id="rId14"/>
    <p:sldId id="316" r:id="rId15"/>
    <p:sldId id="305" r:id="rId16"/>
    <p:sldId id="308" r:id="rId17"/>
    <p:sldId id="325" r:id="rId18"/>
    <p:sldId id="313" r:id="rId19"/>
    <p:sldId id="266" r:id="rId20"/>
    <p:sldId id="268" r:id="rId21"/>
    <p:sldId id="271" r:id="rId22"/>
    <p:sldId id="317" r:id="rId23"/>
    <p:sldId id="314" r:id="rId24"/>
    <p:sldId id="315" r:id="rId25"/>
    <p:sldId id="296" r:id="rId26"/>
    <p:sldId id="312" r:id="rId27"/>
    <p:sldId id="318" r:id="rId28"/>
    <p:sldId id="319" r:id="rId29"/>
    <p:sldId id="320" r:id="rId30"/>
    <p:sldId id="321" r:id="rId31"/>
    <p:sldId id="322" r:id="rId32"/>
    <p:sldId id="323" r:id="rId33"/>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a="http://schemas.openxmlformats.org/drawingml/2006/main" xmlns:r="http://schemas.openxmlformats.org/officeDocument/2006/relationships" xmlns:p="http://schemas.openxmlformats.org/presentationml/2006/main" xmlns:p15="http://schemas.microsoft.com/office/powerpoint/2012/main" xmlns="" xmlns:mv="urn:schemas-microsoft-com:mac:vml" xmlns:mc="http://schemas.openxmlformats.org/markup-compatibility/2006">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9" frameSlides="1"/>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a="http://schemas.openxmlformats.org/drawingml/2006/main" xmlns:r="http://schemas.openxmlformats.org/officeDocument/2006/relationships" xmlns:p="http://schemas.openxmlformats.org/presentationml/2006/main" xmlns:p15="http://schemas.microsoft.com/office/powerpoint/2012/main" xmlns=""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92" d="100"/>
          <a:sy n="92" d="100"/>
        </p:scale>
        <p:origin x="-816"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CBF54E71-976B-AA42-A7BC-B20EF8BF3EEB}" type="datetimeFigureOut">
              <a:rPr lang="en-US" smtClean="0"/>
              <a:pPr/>
              <a:t>10/25/17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E83342CD-DB7B-4746-9BEA-6D2D963E4052}"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21248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1D443C3A-7B53-B64B-BDB2-A17D428879C7}" type="datetimeFigureOut">
              <a:rPr lang="en-US" smtClean="0"/>
              <a:pPr/>
              <a:t>10/25/17</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29665EE7-BA6F-5C41-9671-C582AEBBC9F9}"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635244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Marius Opens</a:t>
            </a:r>
          </a:p>
          <a:p>
            <a:endParaRPr lang="en-US" dirty="0" smtClean="0"/>
          </a:p>
          <a:p>
            <a:r>
              <a:rPr lang="en-US" dirty="0" smtClean="0"/>
              <a:t>What does the acronym</a:t>
            </a:r>
            <a:r>
              <a:rPr lang="en-US" baseline="0" dirty="0" smtClean="0"/>
              <a:t> CREATE stand for?</a:t>
            </a:r>
            <a:endParaRPr lang="en-US" dirty="0"/>
          </a:p>
        </p:txBody>
      </p:sp>
      <p:sp>
        <p:nvSpPr>
          <p:cNvPr id="4" name="Slide Number Placeholder 3"/>
          <p:cNvSpPr>
            <a:spLocks noGrp="1"/>
          </p:cNvSpPr>
          <p:nvPr>
            <p:ph type="sldNum" sz="quarter" idx="10"/>
          </p:nvPr>
        </p:nvSpPr>
        <p:spPr/>
        <p:txBody>
          <a:bodyPr/>
          <a:lstStyle/>
          <a:p>
            <a:fld id="{29665EE7-BA6F-5C41-9671-C582AEBBC9F9}" type="slidenum">
              <a:rPr lang="en-US" smtClean="0"/>
              <a:pPr/>
              <a:t>1</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70030534"/>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65EE7-BA6F-5C41-9671-C582AEBBC9F9}" type="slidenum">
              <a:rPr lang="en-US" smtClean="0"/>
              <a:pPr/>
              <a:t>4</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3600966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65EE7-BA6F-5C41-9671-C582AEBBC9F9}" type="slidenum">
              <a:rPr lang="en-US" smtClean="0"/>
              <a:pPr/>
              <a:t>10</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43765982"/>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Grant Takes Over.</a:t>
            </a:r>
            <a:endParaRPr lang="en-US" dirty="0"/>
          </a:p>
        </p:txBody>
      </p:sp>
      <p:sp>
        <p:nvSpPr>
          <p:cNvPr id="4" name="Slide Number Placeholder 3"/>
          <p:cNvSpPr>
            <a:spLocks noGrp="1"/>
          </p:cNvSpPr>
          <p:nvPr>
            <p:ph type="sldNum" sz="quarter" idx="10"/>
          </p:nvPr>
        </p:nvSpPr>
        <p:spPr/>
        <p:txBody>
          <a:bodyPr/>
          <a:lstStyle/>
          <a:p>
            <a:fld id="{29665EE7-BA6F-5C41-9671-C582AEBBC9F9}" type="slidenum">
              <a:rPr lang="en-US" smtClean="0"/>
              <a:pPr/>
              <a:t>19</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09931573"/>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Anne Takes Over</a:t>
            </a:r>
            <a:endParaRPr lang="en-US" dirty="0"/>
          </a:p>
        </p:txBody>
      </p:sp>
      <p:sp>
        <p:nvSpPr>
          <p:cNvPr id="4" name="Slide Number Placeholder 3"/>
          <p:cNvSpPr>
            <a:spLocks noGrp="1"/>
          </p:cNvSpPr>
          <p:nvPr>
            <p:ph type="sldNum" sz="quarter" idx="10"/>
          </p:nvPr>
        </p:nvSpPr>
        <p:spPr/>
        <p:txBody>
          <a:bodyPr/>
          <a:lstStyle/>
          <a:p>
            <a:fld id="{29665EE7-BA6F-5C41-9671-C582AEBBC9F9}" type="slidenum">
              <a:rPr lang="en-US" smtClean="0"/>
              <a:pPr/>
              <a:t>25</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8416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DFAF06-61CA-044D-B5D8-0CE148C86C6A}" type="datetimeFigureOut">
              <a:rPr lang="en-US" smtClean="0"/>
              <a:pPr/>
              <a:t>10/25/17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891C24-E33D-D040-AF58-E93D44586B2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FAF06-61CA-044D-B5D8-0CE148C86C6A}" type="datetimeFigureOut">
              <a:rPr lang="en-US" smtClean="0"/>
              <a:pPr/>
              <a:t>10/25/17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91C24-E33D-D040-AF58-E93D44586B2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The 5-C’s Approach (Curriculum, Clinical, Cohort, Community = Cognition): </a:t>
            </a:r>
            <a:br>
              <a:rPr lang="en-US" sz="3600" dirty="0" smtClean="0"/>
            </a:br>
            <a:r>
              <a:rPr lang="en-US" sz="3600" dirty="0" smtClean="0"/>
              <a:t>An Integrative Urban Education Teacher Preparation Model for Understanding Families and Communities</a:t>
            </a: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endParaRPr lang="en-US" dirty="0" smtClean="0"/>
          </a:p>
          <a:p>
            <a:r>
              <a:rPr lang="en-US" dirty="0" smtClean="0"/>
              <a:t>Glenda </a:t>
            </a:r>
            <a:r>
              <a:rPr lang="en-US" dirty="0" err="1" smtClean="0"/>
              <a:t>Toneff-Cotner</a:t>
            </a:r>
            <a:r>
              <a:rPr lang="en-US" dirty="0" smtClean="0"/>
              <a:t> &amp; Doug </a:t>
            </a:r>
            <a:r>
              <a:rPr lang="en-US" dirty="0" err="1" smtClean="0"/>
              <a:t>Heuer</a:t>
            </a:r>
            <a:endParaRPr lang="en-US" dirty="0" smtClean="0"/>
          </a:p>
          <a:p>
            <a:r>
              <a:rPr lang="en-US" dirty="0" smtClean="0"/>
              <a:t>Fall 2017</a:t>
            </a:r>
          </a:p>
          <a:p>
            <a:r>
              <a:rPr lang="en-US" dirty="0" smtClean="0"/>
              <a:t>OCTEO Conference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u="sng" dirty="0"/>
              <a:t>Curriculum</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4525963"/>
          </a:xfrm>
        </p:spPr>
        <p:txBody>
          <a:bodyPr>
            <a:normAutofit fontScale="92500" lnSpcReduction="10000"/>
          </a:bodyPr>
          <a:lstStyle/>
          <a:p>
            <a:r>
              <a:rPr lang="en-US" b="1" dirty="0"/>
              <a:t>Example of an Integrated Lesson HUD </a:t>
            </a:r>
            <a:r>
              <a:rPr lang="en-US" b="1" dirty="0" smtClean="0"/>
              <a:t>article in a city newspaper</a:t>
            </a:r>
          </a:p>
          <a:p>
            <a:pPr lvl="1"/>
            <a:r>
              <a:rPr lang="en-US" dirty="0" smtClean="0"/>
              <a:t>Used to prepare students for Do I Dare Disturb the Universe: From Projects to Prep Schools (Lyles</a:t>
            </a:r>
            <a:r>
              <a:rPr lang="en-US" dirty="0" smtClean="0"/>
              <a:t>, 1994)</a:t>
            </a:r>
            <a:endParaRPr lang="en-US" dirty="0" smtClean="0"/>
          </a:p>
          <a:p>
            <a:pPr lvl="1"/>
            <a:r>
              <a:rPr lang="en-US" dirty="0" smtClean="0"/>
              <a:t>Policy (Section 8 Housing)</a:t>
            </a:r>
          </a:p>
          <a:p>
            <a:pPr lvl="2"/>
            <a:r>
              <a:rPr lang="en-US" dirty="0" smtClean="0"/>
              <a:t>This particular situation is unique because the subsidized funding can only be used by the tenants at this specific housing project.  Tenants feel trapped there.</a:t>
            </a:r>
          </a:p>
          <a:p>
            <a:pPr lvl="2"/>
            <a:r>
              <a:rPr lang="en-US" dirty="0" smtClean="0"/>
              <a:t>Economic Issues (Tenants and Owner of the Housing Project)</a:t>
            </a:r>
          </a:p>
          <a:p>
            <a:pPr marL="914400" lvl="2" indent="0">
              <a:buNone/>
            </a:pPr>
            <a:endParaRPr lang="en-US" sz="1900" dirty="0"/>
          </a:p>
          <a:p>
            <a:pPr marL="914400" lvl="2" indent="0">
              <a:buNone/>
            </a:pPr>
            <a:r>
              <a:rPr lang="en-US" sz="1900" dirty="0" smtClean="0"/>
              <a:t>(See “Excerpt from: ‘Do I Dare Disturb the Universe?’ and ‘No Place Like HUD’”)</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Curriculum</a:t>
            </a:r>
            <a:endParaRPr lang="en-US" dirty="0"/>
          </a:p>
        </p:txBody>
      </p:sp>
      <p:sp>
        <p:nvSpPr>
          <p:cNvPr id="3" name="Content Placeholder 2"/>
          <p:cNvSpPr>
            <a:spLocks noGrp="1"/>
          </p:cNvSpPr>
          <p:nvPr>
            <p:ph idx="1"/>
          </p:nvPr>
        </p:nvSpPr>
        <p:spPr/>
        <p:txBody>
          <a:bodyPr/>
          <a:lstStyle/>
          <a:p>
            <a:r>
              <a:rPr lang="en-US" b="1" dirty="0"/>
              <a:t>Example of </a:t>
            </a:r>
            <a:r>
              <a:rPr lang="en-US" b="1" dirty="0" smtClean="0"/>
              <a:t>an Integrated Lesson: Pre-assessment</a:t>
            </a:r>
          </a:p>
          <a:p>
            <a:pPr marL="0" indent="0">
              <a:buNone/>
            </a:pPr>
            <a:endParaRPr lang="en-US" b="1" dirty="0"/>
          </a:p>
          <a:p>
            <a:pPr lvl="1"/>
            <a:r>
              <a:rPr lang="en-US" dirty="0" smtClean="0"/>
              <a:t>What Experience do you have with housing projects?</a:t>
            </a:r>
          </a:p>
          <a:p>
            <a:pPr marL="457200" lvl="1" indent="0">
              <a:buNone/>
            </a:pPr>
            <a:endParaRPr lang="en-US" dirty="0" smtClean="0"/>
          </a:p>
          <a:p>
            <a:pPr lvl="1"/>
            <a:r>
              <a:rPr lang="en-US" dirty="0" smtClean="0"/>
              <a:t>What do you know about them?</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Curriculum</a:t>
            </a:r>
            <a:endParaRPr lang="en-US" dirty="0"/>
          </a:p>
        </p:txBody>
      </p:sp>
      <p:sp>
        <p:nvSpPr>
          <p:cNvPr id="3" name="Content Placeholder 2"/>
          <p:cNvSpPr>
            <a:spLocks noGrp="1"/>
          </p:cNvSpPr>
          <p:nvPr>
            <p:ph idx="1"/>
          </p:nvPr>
        </p:nvSpPr>
        <p:spPr/>
        <p:txBody>
          <a:bodyPr/>
          <a:lstStyle/>
          <a:p>
            <a:pPr marL="0" indent="0">
              <a:buNone/>
            </a:pPr>
            <a:r>
              <a:rPr lang="en-US" b="1" dirty="0"/>
              <a:t>Sample Response Pre-Lesson </a:t>
            </a:r>
            <a:endParaRPr lang="en-US" b="1" dirty="0" smtClean="0"/>
          </a:p>
          <a:p>
            <a:pPr marL="0" indent="0">
              <a:buNone/>
            </a:pPr>
            <a:r>
              <a:rPr lang="en-US" dirty="0" smtClean="0"/>
              <a:t>	“I know nothing about housing projects” 			 (Student 2015)</a:t>
            </a:r>
          </a:p>
          <a:p>
            <a:pPr lvl="1"/>
            <a:r>
              <a:rPr lang="en-US" dirty="0" smtClean="0"/>
              <a:t>Reflects the majority of the students in the class</a:t>
            </a:r>
          </a:p>
          <a:p>
            <a:pPr lvl="1"/>
            <a:r>
              <a:rPr lang="en-US" dirty="0" smtClean="0"/>
              <a:t>2/11 students were able to show some evidence of prior knowledge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Curriculum</a:t>
            </a:r>
            <a:endParaRPr lang="en-US" dirty="0"/>
          </a:p>
        </p:txBody>
      </p:sp>
      <p:sp>
        <p:nvSpPr>
          <p:cNvPr id="3" name="Content Placeholder 2"/>
          <p:cNvSpPr>
            <a:spLocks noGrp="1"/>
          </p:cNvSpPr>
          <p:nvPr>
            <p:ph idx="1"/>
          </p:nvPr>
        </p:nvSpPr>
        <p:spPr/>
        <p:txBody>
          <a:bodyPr>
            <a:normAutofit/>
          </a:bodyPr>
          <a:lstStyle/>
          <a:p>
            <a:pPr marL="0" indent="0">
              <a:buNone/>
            </a:pPr>
            <a:r>
              <a:rPr lang="en-US" b="1" dirty="0"/>
              <a:t>Sample Response Post-Lesson (2015</a:t>
            </a:r>
            <a:r>
              <a:rPr lang="en-US" b="1" dirty="0" smtClean="0"/>
              <a:t>)</a:t>
            </a:r>
          </a:p>
          <a:p>
            <a:pPr lvl="1"/>
            <a:r>
              <a:rPr lang="en-US" dirty="0" smtClean="0"/>
              <a:t>“Section 8 Housing” “Government Subsidized”</a:t>
            </a:r>
          </a:p>
          <a:p>
            <a:pPr lvl="1"/>
            <a:r>
              <a:rPr lang="en-US" dirty="0" smtClean="0"/>
              <a:t>“unsafe” “over-crowded” “violence”</a:t>
            </a:r>
          </a:p>
          <a:p>
            <a:pPr lvl="1"/>
            <a:r>
              <a:rPr lang="en-US" dirty="0" smtClean="0"/>
              <a:t>“Residents feel trapped”</a:t>
            </a:r>
          </a:p>
          <a:p>
            <a:pPr lvl="1"/>
            <a:r>
              <a:rPr lang="en-US" dirty="0" smtClean="0"/>
              <a:t>“Residents feel ostracized from the community”</a:t>
            </a:r>
          </a:p>
          <a:p>
            <a:pPr lvl="1"/>
            <a:r>
              <a:rPr lang="en-US" dirty="0" smtClean="0"/>
              <a:t>Perspectives shared from multiple stakeholders: (city leaders, owner of the housing project, residents, community organizers)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Curriculum</a:t>
            </a:r>
            <a:endParaRPr lang="en-US" u="sng" dirty="0"/>
          </a:p>
        </p:txBody>
      </p:sp>
      <p:sp>
        <p:nvSpPr>
          <p:cNvPr id="3" name="Content Placeholder 2"/>
          <p:cNvSpPr>
            <a:spLocks noGrp="1"/>
          </p:cNvSpPr>
          <p:nvPr>
            <p:ph idx="1"/>
          </p:nvPr>
        </p:nvSpPr>
        <p:spPr/>
        <p:txBody>
          <a:bodyPr/>
          <a:lstStyle/>
          <a:p>
            <a:r>
              <a:rPr lang="en-US" dirty="0" smtClean="0"/>
              <a:t>“I felt that there’s a lot of connection with different things we talked about in the course, and then seeing it in the schools…testing was going on while we were tutoring… it was affecting what they were teaching in the classroom…it kind of brought to light, talking about it in the course” (Student 2017)</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07377746"/>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smtClean="0"/>
              <a:t>Clinical &amp; Community</a:t>
            </a:r>
            <a:endParaRPr lang="en-US" sz="5400" u="sng" dirty="0"/>
          </a:p>
        </p:txBody>
      </p:sp>
      <p:sp>
        <p:nvSpPr>
          <p:cNvPr id="3" name="Content Placeholder 2"/>
          <p:cNvSpPr>
            <a:spLocks noGrp="1"/>
          </p:cNvSpPr>
          <p:nvPr>
            <p:ph idx="1"/>
          </p:nvPr>
        </p:nvSpPr>
        <p:spPr/>
        <p:txBody>
          <a:bodyPr>
            <a:normAutofit fontScale="85000" lnSpcReduction="20000"/>
          </a:bodyPr>
          <a:lstStyle/>
          <a:p>
            <a:endParaRPr lang="en-US" dirty="0" smtClean="0"/>
          </a:p>
          <a:p>
            <a:pPr marL="0" indent="0">
              <a:buNone/>
            </a:pPr>
            <a:r>
              <a:rPr lang="en-US" sz="3900" dirty="0"/>
              <a:t>Key reasons given for leaving the profession</a:t>
            </a:r>
          </a:p>
          <a:p>
            <a:pPr marL="0" indent="0">
              <a:buNone/>
            </a:pPr>
            <a:endParaRPr lang="en-US" dirty="0" smtClean="0"/>
          </a:p>
          <a:p>
            <a:r>
              <a:rPr lang="en-US" sz="3765" dirty="0" smtClean="0"/>
              <a:t>Lack of adequate preparation for the demands of the job</a:t>
            </a:r>
          </a:p>
          <a:p>
            <a:pPr marL="0" indent="0">
              <a:buNone/>
            </a:pPr>
            <a:endParaRPr lang="en-US" sz="3765" dirty="0" smtClean="0"/>
          </a:p>
          <a:p>
            <a:r>
              <a:rPr lang="en-US" sz="3765" dirty="0" smtClean="0"/>
              <a:t>Lack of understanding of the work environment</a:t>
            </a:r>
          </a:p>
          <a:p>
            <a:pPr marL="0" indent="0">
              <a:buNone/>
            </a:pPr>
            <a:endParaRPr lang="en-US" dirty="0" smtClean="0"/>
          </a:p>
          <a:p>
            <a:pPr marL="0" indent="0" algn="r">
              <a:buNone/>
            </a:pPr>
            <a:r>
              <a:rPr lang="en-US" dirty="0" smtClean="0"/>
              <a:t>(Davis, 2015)</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71766407"/>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smtClean="0"/>
              <a:t>Clinical &amp; Community</a:t>
            </a:r>
            <a:endParaRPr lang="en-US" sz="5400" u="sng" dirty="0"/>
          </a:p>
        </p:txBody>
      </p:sp>
      <p:sp>
        <p:nvSpPr>
          <p:cNvPr id="3" name="Content Placeholder 2"/>
          <p:cNvSpPr>
            <a:spLocks noGrp="1"/>
          </p:cNvSpPr>
          <p:nvPr>
            <p:ph idx="1"/>
          </p:nvPr>
        </p:nvSpPr>
        <p:spPr/>
        <p:txBody>
          <a:bodyPr>
            <a:normAutofit fontScale="92500" lnSpcReduction="20000"/>
          </a:bodyPr>
          <a:lstStyle/>
          <a:p>
            <a:r>
              <a:rPr lang="en-US" dirty="0"/>
              <a:t>C</a:t>
            </a:r>
            <a:r>
              <a:rPr lang="en-US" dirty="0" smtClean="0"/>
              <a:t>linical </a:t>
            </a:r>
            <a:r>
              <a:rPr lang="en-US" dirty="0"/>
              <a:t>experiences have a history in the </a:t>
            </a:r>
            <a:r>
              <a:rPr lang="en-US" dirty="0" smtClean="0"/>
              <a:t>traditional </a:t>
            </a:r>
            <a:r>
              <a:rPr lang="en-US" dirty="0" err="1" smtClean="0"/>
              <a:t>preservice</a:t>
            </a:r>
            <a:r>
              <a:rPr lang="en-US" dirty="0" smtClean="0"/>
              <a:t> </a:t>
            </a:r>
            <a:r>
              <a:rPr lang="en-US" dirty="0"/>
              <a:t>model of being treated haphazardly with minimal effort made to define the parameters of the experience (</a:t>
            </a:r>
            <a:r>
              <a:rPr lang="en-US" dirty="0" err="1"/>
              <a:t>Kalchman</a:t>
            </a:r>
            <a:r>
              <a:rPr lang="en-US" dirty="0"/>
              <a:t>, 2015) </a:t>
            </a:r>
            <a:endParaRPr lang="en-US" dirty="0" smtClean="0"/>
          </a:p>
          <a:p>
            <a:pPr marL="0" indent="0">
              <a:buNone/>
            </a:pPr>
            <a:endParaRPr lang="en-US" dirty="0" smtClean="0"/>
          </a:p>
          <a:p>
            <a:r>
              <a:rPr lang="en-US" dirty="0" smtClean="0"/>
              <a:t>When the curriculum is not explicitly connected to the clinical experience, </a:t>
            </a:r>
            <a:r>
              <a:rPr lang="en-US" dirty="0"/>
              <a:t>students often express seeing little connection between their clinical experiences and the content of their preparation curriculum </a:t>
            </a:r>
            <a:r>
              <a:rPr lang="en-US" dirty="0" smtClean="0"/>
              <a:t>(Davis, 2015)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39340512"/>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Clinical &amp; Community</a:t>
            </a:r>
            <a:endParaRPr lang="en-US" dirty="0"/>
          </a:p>
        </p:txBody>
      </p:sp>
      <p:sp>
        <p:nvSpPr>
          <p:cNvPr id="3" name="Content Placeholder 2"/>
          <p:cNvSpPr>
            <a:spLocks noGrp="1"/>
          </p:cNvSpPr>
          <p:nvPr>
            <p:ph idx="1"/>
          </p:nvPr>
        </p:nvSpPr>
        <p:spPr/>
        <p:txBody>
          <a:bodyPr/>
          <a:lstStyle/>
          <a:p>
            <a:pPr marL="0" indent="0">
              <a:buNone/>
            </a:pPr>
            <a:r>
              <a:rPr lang="en-US" dirty="0"/>
              <a:t>Key </a:t>
            </a:r>
            <a:r>
              <a:rPr lang="en-US" dirty="0" smtClean="0"/>
              <a:t>points</a:t>
            </a:r>
          </a:p>
          <a:p>
            <a:r>
              <a:rPr lang="en-US" dirty="0"/>
              <a:t>Embedded course objectives into the clinical experience (</a:t>
            </a:r>
            <a:r>
              <a:rPr lang="en-US" dirty="0" err="1"/>
              <a:t>McDonnough</a:t>
            </a:r>
            <a:r>
              <a:rPr lang="en-US" dirty="0"/>
              <a:t> and </a:t>
            </a:r>
            <a:r>
              <a:rPr lang="en-US" dirty="0" err="1"/>
              <a:t>Matkins</a:t>
            </a:r>
            <a:r>
              <a:rPr lang="en-US" dirty="0"/>
              <a:t>, 2010) </a:t>
            </a:r>
          </a:p>
          <a:p>
            <a:r>
              <a:rPr lang="en-US" dirty="0"/>
              <a:t>Quality control of the clinical experience (</a:t>
            </a:r>
            <a:r>
              <a:rPr lang="en-US" dirty="0" err="1"/>
              <a:t>Kalchman</a:t>
            </a:r>
            <a:r>
              <a:rPr lang="en-US" dirty="0"/>
              <a:t>, 2015) </a:t>
            </a:r>
          </a:p>
          <a:p>
            <a:r>
              <a:rPr lang="en-US" dirty="0"/>
              <a:t>Partnership with schools (Davis, 2015)</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85365374"/>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 &amp; Community</a:t>
            </a:r>
            <a:endParaRPr lang="en-US" u="sng" dirty="0"/>
          </a:p>
        </p:txBody>
      </p:sp>
      <p:sp>
        <p:nvSpPr>
          <p:cNvPr id="3" name="Content Placeholder 2"/>
          <p:cNvSpPr>
            <a:spLocks noGrp="1"/>
          </p:cNvSpPr>
          <p:nvPr>
            <p:ph idx="1"/>
          </p:nvPr>
        </p:nvSpPr>
        <p:spPr/>
        <p:txBody>
          <a:bodyPr>
            <a:normAutofit fontScale="55000" lnSpcReduction="20000"/>
          </a:bodyPr>
          <a:lstStyle/>
          <a:p>
            <a:pPr marL="0" indent="0">
              <a:buNone/>
            </a:pPr>
            <a:r>
              <a:rPr lang="en-US" b="1" u="sng" dirty="0" smtClean="0"/>
              <a:t>Models</a:t>
            </a:r>
          </a:p>
          <a:p>
            <a:pPr>
              <a:buFont typeface="Arial" panose="020B0604020202020204" pitchFamily="34" charset="0"/>
              <a:buChar char="•"/>
            </a:pPr>
            <a:r>
              <a:rPr lang="en-US" dirty="0"/>
              <a:t>	</a:t>
            </a:r>
            <a:r>
              <a:rPr lang="en-US" b="1" dirty="0" smtClean="0"/>
              <a:t>Interactive school based (teacher assist/tutor)</a:t>
            </a:r>
          </a:p>
          <a:p>
            <a:pPr marL="0" indent="0">
              <a:buNone/>
            </a:pPr>
            <a:r>
              <a:rPr lang="en-US" dirty="0"/>
              <a:t>	</a:t>
            </a:r>
            <a:r>
              <a:rPr lang="en-US" dirty="0" smtClean="0"/>
              <a:t>Mary B. Martin School (CMSD K-8); George W. Carver School (CMSD K-8)</a:t>
            </a:r>
          </a:p>
          <a:p>
            <a:pPr marL="0" indent="0">
              <a:buNone/>
            </a:pPr>
            <a:endParaRPr lang="en-US" dirty="0" smtClean="0"/>
          </a:p>
          <a:p>
            <a:pPr>
              <a:buFont typeface="Arial" panose="020B0604020202020204" pitchFamily="34" charset="0"/>
              <a:buChar char="•"/>
            </a:pPr>
            <a:r>
              <a:rPr lang="en-US" b="1" dirty="0" smtClean="0"/>
              <a:t>After school based (PAR)</a:t>
            </a:r>
          </a:p>
          <a:p>
            <a:pPr marL="0" indent="0">
              <a:buNone/>
            </a:pPr>
            <a:r>
              <a:rPr lang="en-US" dirty="0"/>
              <a:t>	</a:t>
            </a:r>
            <a:r>
              <a:rPr lang="en-US" dirty="0" smtClean="0"/>
              <a:t>Case School (CMSD K-8)</a:t>
            </a:r>
          </a:p>
          <a:p>
            <a:pPr marL="0" indent="0">
              <a:buNone/>
            </a:pPr>
            <a:endParaRPr lang="en-US" dirty="0" smtClean="0"/>
          </a:p>
          <a:p>
            <a:pPr>
              <a:buFont typeface="Arial" panose="020B0604020202020204" pitchFamily="34" charset="0"/>
              <a:buChar char="•"/>
            </a:pPr>
            <a:r>
              <a:rPr lang="en-US" b="1" dirty="0" smtClean="0"/>
              <a:t>After school, community center based (tutors)</a:t>
            </a:r>
          </a:p>
          <a:p>
            <a:pPr marL="0" indent="0">
              <a:buNone/>
            </a:pPr>
            <a:r>
              <a:rPr lang="en-US" dirty="0"/>
              <a:t>	</a:t>
            </a:r>
            <a:r>
              <a:rPr lang="en-US" dirty="0" err="1" smtClean="0"/>
              <a:t>Outhwaite</a:t>
            </a:r>
            <a:r>
              <a:rPr lang="en-US" dirty="0" smtClean="0"/>
              <a:t> Community Center (Cleveland)</a:t>
            </a:r>
          </a:p>
          <a:p>
            <a:pPr marL="0" indent="0">
              <a:buNone/>
            </a:pPr>
            <a:endParaRPr lang="en-US" dirty="0" smtClean="0"/>
          </a:p>
          <a:p>
            <a:pPr>
              <a:buFont typeface="Arial" panose="020B0604020202020204" pitchFamily="34" charset="0"/>
              <a:buChar char="•"/>
            </a:pPr>
            <a:r>
              <a:rPr lang="en-US" b="1" dirty="0" smtClean="0"/>
              <a:t>Observational school based</a:t>
            </a:r>
          </a:p>
          <a:p>
            <a:pPr marL="0" indent="0">
              <a:buNone/>
            </a:pPr>
            <a:r>
              <a:rPr lang="en-US" dirty="0"/>
              <a:t>	</a:t>
            </a:r>
            <a:r>
              <a:rPr lang="en-US" dirty="0" smtClean="0"/>
              <a:t>Arbor Elementary (Euclid)</a:t>
            </a:r>
          </a:p>
          <a:p>
            <a:pPr marL="0" indent="0">
              <a:buNone/>
            </a:pPr>
            <a:r>
              <a:rPr lang="en-US" dirty="0"/>
              <a:t>	</a:t>
            </a:r>
            <a:r>
              <a:rPr lang="en-US" dirty="0" smtClean="0"/>
              <a:t>Cleveland Heights HS,  (CHUH)</a:t>
            </a:r>
          </a:p>
          <a:p>
            <a:pPr marL="0" indent="0">
              <a:buNone/>
            </a:pPr>
            <a:r>
              <a:rPr lang="en-US" dirty="0"/>
              <a:t>	</a:t>
            </a:r>
            <a:r>
              <a:rPr lang="en-US" dirty="0" smtClean="0"/>
              <a:t>Monticello MS (CHUH)</a:t>
            </a:r>
          </a:p>
          <a:p>
            <a:pPr marL="0" indent="0">
              <a:buNone/>
            </a:pPr>
            <a:r>
              <a:rPr lang="en-US" dirty="0"/>
              <a:t>	</a:t>
            </a:r>
            <a:r>
              <a:rPr lang="en-US" dirty="0" smtClean="0"/>
              <a:t>Roxboro MS (CHUH)</a:t>
            </a:r>
          </a:p>
          <a:p>
            <a:pPr marL="0" indent="0">
              <a:buNone/>
            </a:pPr>
            <a:r>
              <a:rPr lang="en-US" dirty="0"/>
              <a:t>	</a:t>
            </a:r>
            <a:r>
              <a:rPr lang="en-US" dirty="0" smtClean="0"/>
              <a:t>John Hay HS (CMSD)</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43466173"/>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Clinical &amp; Community</a:t>
            </a:r>
            <a:endParaRPr lang="en-US" u="sng" dirty="0"/>
          </a:p>
        </p:txBody>
      </p:sp>
      <p:sp>
        <p:nvSpPr>
          <p:cNvPr id="3" name="Content Placeholder 2"/>
          <p:cNvSpPr>
            <a:spLocks noGrp="1"/>
          </p:cNvSpPr>
          <p:nvPr>
            <p:ph idx="1"/>
          </p:nvPr>
        </p:nvSpPr>
        <p:spPr/>
        <p:txBody>
          <a:bodyPr>
            <a:normAutofit/>
          </a:bodyPr>
          <a:lstStyle/>
          <a:p>
            <a:pPr marL="0" indent="0">
              <a:buNone/>
            </a:pPr>
            <a:r>
              <a:rPr lang="en-US" dirty="0" smtClean="0"/>
              <a:t>Rotation </a:t>
            </a:r>
            <a:r>
              <a:rPr lang="en-US" dirty="0"/>
              <a:t>#</a:t>
            </a:r>
            <a:r>
              <a:rPr lang="en-US" dirty="0" smtClean="0"/>
              <a:t>1</a:t>
            </a:r>
            <a:endParaRPr lang="en-US" dirty="0"/>
          </a:p>
          <a:p>
            <a:r>
              <a:rPr lang="en-US" dirty="0" smtClean="0"/>
              <a:t>Fall 2014 (Pilot- 1 section)</a:t>
            </a:r>
          </a:p>
          <a:p>
            <a:r>
              <a:rPr lang="en-US" dirty="0" smtClean="0"/>
              <a:t>Fall 2015 (Pilot- 1 section)</a:t>
            </a:r>
          </a:p>
          <a:p>
            <a:r>
              <a:rPr lang="en-US" dirty="0" smtClean="0"/>
              <a:t>Spring 2016, 4 sections</a:t>
            </a:r>
          </a:p>
          <a:p>
            <a:r>
              <a:rPr lang="en-US" dirty="0" smtClean="0"/>
              <a:t>Spring 2017, 4 sections</a:t>
            </a:r>
          </a:p>
          <a:p>
            <a:pPr marL="0" indent="0">
              <a:buNone/>
            </a:pPr>
            <a:r>
              <a:rPr lang="en-US" sz="1900" dirty="0" smtClean="0"/>
              <a:t>	</a:t>
            </a:r>
          </a:p>
          <a:p>
            <a:pPr marL="0" indent="0">
              <a:buNone/>
            </a:pPr>
            <a:r>
              <a:rPr lang="en-US" sz="1900" dirty="0"/>
              <a:t>	</a:t>
            </a:r>
            <a:r>
              <a:rPr lang="en-US" sz="1900" dirty="0" smtClean="0"/>
              <a:t>(See “Create Rotation #1 Field Experience 2014-2017)</a:t>
            </a:r>
            <a:endParaRPr lang="en-US" sz="19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smtClean="0"/>
              <a:t>Curriculum</a:t>
            </a:r>
            <a:endParaRPr lang="en-US" sz="5400" u="sng" dirty="0"/>
          </a:p>
        </p:txBody>
      </p:sp>
      <p:sp>
        <p:nvSpPr>
          <p:cNvPr id="3" name="Content Placeholder 2"/>
          <p:cNvSpPr>
            <a:spLocks noGrp="1"/>
          </p:cNvSpPr>
          <p:nvPr>
            <p:ph idx="1"/>
          </p:nvPr>
        </p:nvSpPr>
        <p:spPr/>
        <p:txBody>
          <a:bodyPr>
            <a:normAutofit/>
          </a:bodyPr>
          <a:lstStyle/>
          <a:p>
            <a:r>
              <a:rPr lang="en-US" dirty="0"/>
              <a:t>A</a:t>
            </a:r>
            <a:r>
              <a:rPr lang="en-US" dirty="0" smtClean="0"/>
              <a:t> </a:t>
            </a:r>
            <a:r>
              <a:rPr lang="en-US" dirty="0"/>
              <a:t>curriculum model that embeds content into clinical experiences as early as the initial year of entry into the program (Wilson, 2014). </a:t>
            </a:r>
            <a:endParaRPr lang="en-US" dirty="0" smtClean="0"/>
          </a:p>
          <a:p>
            <a:endParaRPr lang="en-US" dirty="0" smtClean="0"/>
          </a:p>
          <a:p>
            <a:r>
              <a:rPr lang="en-US" dirty="0" err="1" smtClean="0"/>
              <a:t>Preservice</a:t>
            </a:r>
            <a:r>
              <a:rPr lang="en-US" dirty="0" smtClean="0"/>
              <a:t> classroom instruction </a:t>
            </a:r>
            <a:r>
              <a:rPr lang="en-US" dirty="0"/>
              <a:t>combined with integrated, laboratory </a:t>
            </a:r>
            <a:r>
              <a:rPr lang="en-US" dirty="0" smtClean="0"/>
              <a:t>experiences (</a:t>
            </a:r>
            <a:r>
              <a:rPr lang="en-US" dirty="0" err="1" smtClean="0"/>
              <a:t>Edeiken</a:t>
            </a:r>
            <a:r>
              <a:rPr lang="en-US" dirty="0"/>
              <a:t>-</a:t>
            </a:r>
            <a:r>
              <a:rPr lang="en-US" dirty="0" smtClean="0"/>
              <a:t>Cooperman, 2013</a:t>
            </a:r>
            <a:r>
              <a:rPr lang="en-US" dirty="0"/>
              <a:t>)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42121715"/>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 &amp; Community</a:t>
            </a:r>
            <a:endParaRPr lang="en-US" u="sng" dirty="0"/>
          </a:p>
        </p:txBody>
      </p:sp>
      <p:sp>
        <p:nvSpPr>
          <p:cNvPr id="3" name="Content Placeholder 2"/>
          <p:cNvSpPr>
            <a:spLocks noGrp="1"/>
          </p:cNvSpPr>
          <p:nvPr>
            <p:ph idx="1"/>
          </p:nvPr>
        </p:nvSpPr>
        <p:spPr/>
        <p:txBody>
          <a:bodyPr>
            <a:normAutofit/>
          </a:bodyPr>
          <a:lstStyle/>
          <a:p>
            <a:pPr marL="0" indent="0">
              <a:buNone/>
            </a:pPr>
            <a:r>
              <a:rPr lang="en-US" dirty="0" smtClean="0"/>
              <a:t>Defining Field Experiences (ongoing)</a:t>
            </a:r>
          </a:p>
          <a:p>
            <a:pPr marL="457200" lvl="1" indent="0">
              <a:buNone/>
            </a:pPr>
            <a:r>
              <a:rPr lang="en-US" dirty="0" smtClean="0"/>
              <a:t>	Organically Evolving </a:t>
            </a:r>
          </a:p>
          <a:p>
            <a:pPr lvl="2"/>
            <a:r>
              <a:rPr lang="en-US" dirty="0" smtClean="0"/>
              <a:t>Based on school/community partners’ needs and organizational structures  </a:t>
            </a:r>
          </a:p>
          <a:p>
            <a:pPr lvl="2"/>
            <a:r>
              <a:rPr lang="en-US" dirty="0" smtClean="0"/>
              <a:t>Focus on how CSU faculty might support partner’s mission/vision/goals, while also meeting the goal of CSU CREATE</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Clinical &amp; Community</a:t>
            </a:r>
            <a:endParaRPr lang="en-US" u="sng" dirty="0"/>
          </a:p>
        </p:txBody>
      </p:sp>
      <p:sp>
        <p:nvSpPr>
          <p:cNvPr id="3" name="Content Placeholder 2"/>
          <p:cNvSpPr>
            <a:spLocks noGrp="1"/>
          </p:cNvSpPr>
          <p:nvPr>
            <p:ph idx="1"/>
          </p:nvPr>
        </p:nvSpPr>
        <p:spPr/>
        <p:txBody>
          <a:bodyPr>
            <a:normAutofit/>
          </a:bodyPr>
          <a:lstStyle/>
          <a:p>
            <a:pPr marL="0" indent="0">
              <a:buNone/>
            </a:pPr>
            <a:r>
              <a:rPr lang="en-US" dirty="0" smtClean="0"/>
              <a:t>Students as Teachers, Leaders, &amp; Researchers</a:t>
            </a:r>
          </a:p>
          <a:p>
            <a:pPr lvl="1"/>
            <a:r>
              <a:rPr lang="en-US" dirty="0" smtClean="0"/>
              <a:t>Researchers</a:t>
            </a:r>
          </a:p>
          <a:p>
            <a:pPr lvl="2"/>
            <a:r>
              <a:rPr lang="en-US" sz="2000" dirty="0" smtClean="0"/>
              <a:t>Invisible College</a:t>
            </a:r>
          </a:p>
          <a:p>
            <a:pPr lvl="2"/>
            <a:r>
              <a:rPr lang="en-US" sz="2000" dirty="0" smtClean="0"/>
              <a:t>Participatory Action Research (PAR)</a:t>
            </a:r>
          </a:p>
          <a:p>
            <a:pPr lvl="2"/>
            <a:r>
              <a:rPr lang="en-US" sz="2000" dirty="0" smtClean="0"/>
              <a:t>Student Focus Groups</a:t>
            </a:r>
          </a:p>
          <a:p>
            <a:pPr lvl="2"/>
            <a:r>
              <a:rPr lang="en-US" sz="2000" dirty="0" smtClean="0"/>
              <a:t>Community Mapping</a:t>
            </a:r>
          </a:p>
          <a:p>
            <a:pPr lvl="1"/>
            <a:r>
              <a:rPr lang="en-US" dirty="0" smtClean="0"/>
              <a:t>Professional Orientation</a:t>
            </a:r>
          </a:p>
          <a:p>
            <a:pPr lvl="2"/>
            <a:r>
              <a:rPr lang="en-US" sz="2000" dirty="0" smtClean="0"/>
              <a:t>Tutors</a:t>
            </a:r>
          </a:p>
          <a:p>
            <a:pPr lvl="2"/>
            <a:r>
              <a:rPr lang="en-US" sz="2000" dirty="0" smtClean="0"/>
              <a:t>Paid Tutors</a:t>
            </a:r>
          </a:p>
          <a:p>
            <a:endParaRPr lang="en-US" dirty="0" smtClean="0"/>
          </a:p>
          <a:p>
            <a:pPr lvl="1">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Clinical/Community</a:t>
            </a:r>
            <a:endParaRPr lang="en-US" u="sng" dirty="0"/>
          </a:p>
        </p:txBody>
      </p:sp>
      <p:sp>
        <p:nvSpPr>
          <p:cNvPr id="3" name="Content Placeholder 2"/>
          <p:cNvSpPr>
            <a:spLocks noGrp="1"/>
          </p:cNvSpPr>
          <p:nvPr>
            <p:ph idx="1"/>
          </p:nvPr>
        </p:nvSpPr>
        <p:spPr/>
        <p:txBody>
          <a:bodyPr>
            <a:normAutofit fontScale="92500" lnSpcReduction="10000"/>
          </a:bodyPr>
          <a:lstStyle/>
          <a:p>
            <a:r>
              <a:rPr lang="en-US" dirty="0" smtClean="0"/>
              <a:t>“…the experience going out into the urban areas…I’ve never experienced anything like that” (Student 2017)</a:t>
            </a:r>
          </a:p>
          <a:p>
            <a:pPr marL="0" indent="0">
              <a:buNone/>
            </a:pPr>
            <a:endParaRPr lang="en-US" dirty="0" smtClean="0"/>
          </a:p>
          <a:p>
            <a:r>
              <a:rPr lang="en-US" dirty="0" smtClean="0"/>
              <a:t>“I noticed that all the kids were like a family, like they understood everyone’s problems [a student] was in total anger and [another student said] ‘don’t worry, she’ll be OK after lunch’…like they [the other students] were just so at ease” (Student 2017)</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46767721"/>
      </p:ext>
    </p:extLst>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Cohort</a:t>
            </a:r>
            <a:endParaRPr lang="en-US" u="sng" dirty="0"/>
          </a:p>
        </p:txBody>
      </p:sp>
      <p:sp>
        <p:nvSpPr>
          <p:cNvPr id="3" name="Content Placeholder 2"/>
          <p:cNvSpPr>
            <a:spLocks noGrp="1"/>
          </p:cNvSpPr>
          <p:nvPr>
            <p:ph idx="1"/>
          </p:nvPr>
        </p:nvSpPr>
        <p:spPr/>
        <p:txBody>
          <a:bodyPr>
            <a:normAutofit fontScale="77500" lnSpcReduction="20000"/>
          </a:bodyPr>
          <a:lstStyle/>
          <a:p>
            <a:r>
              <a:rPr lang="en-US" dirty="0" smtClean="0"/>
              <a:t>Rotation #1 Cohort Model</a:t>
            </a:r>
          </a:p>
          <a:p>
            <a:pPr lvl="1"/>
            <a:r>
              <a:rPr lang="en-US" dirty="0" smtClean="0"/>
              <a:t>EDB 241 (2-Credits)</a:t>
            </a:r>
          </a:p>
          <a:p>
            <a:pPr lvl="2"/>
            <a:r>
              <a:rPr lang="en-US" dirty="0" smtClean="0"/>
              <a:t>Social Foundations </a:t>
            </a:r>
          </a:p>
          <a:p>
            <a:pPr lvl="2"/>
            <a:r>
              <a:rPr lang="en-US" dirty="0" smtClean="0"/>
              <a:t>Anchor Course/Non-TAG</a:t>
            </a:r>
          </a:p>
          <a:p>
            <a:pPr marL="914400" lvl="2" indent="0">
              <a:buNone/>
            </a:pPr>
            <a:endParaRPr lang="en-US" dirty="0" smtClean="0"/>
          </a:p>
          <a:p>
            <a:pPr lvl="1"/>
            <a:r>
              <a:rPr lang="en-US" dirty="0" smtClean="0"/>
              <a:t>EDB 242 (2-Credits)</a:t>
            </a:r>
          </a:p>
          <a:p>
            <a:pPr lvl="2"/>
            <a:r>
              <a:rPr lang="en-US" dirty="0" smtClean="0"/>
              <a:t>Intro </a:t>
            </a:r>
            <a:r>
              <a:rPr lang="en-US" dirty="0"/>
              <a:t>to </a:t>
            </a:r>
            <a:r>
              <a:rPr lang="en-US" dirty="0" smtClean="0"/>
              <a:t>Education</a:t>
            </a:r>
          </a:p>
          <a:p>
            <a:pPr lvl="2"/>
            <a:r>
              <a:rPr lang="en-US" dirty="0" smtClean="0"/>
              <a:t>TAG</a:t>
            </a:r>
            <a:endParaRPr lang="en-US" dirty="0"/>
          </a:p>
          <a:p>
            <a:pPr lvl="2"/>
            <a:endParaRPr lang="en-US" dirty="0" smtClean="0"/>
          </a:p>
          <a:p>
            <a:pPr lvl="1"/>
            <a:r>
              <a:rPr lang="en-US" dirty="0" smtClean="0"/>
              <a:t>ETE 243  (1-Credit)</a:t>
            </a:r>
          </a:p>
          <a:p>
            <a:pPr lvl="2"/>
            <a:r>
              <a:rPr lang="en-US" dirty="0" smtClean="0"/>
              <a:t>Technology (Web-based)</a:t>
            </a:r>
          </a:p>
          <a:p>
            <a:pPr lvl="2"/>
            <a:r>
              <a:rPr lang="en-US" dirty="0" smtClean="0"/>
              <a:t>TAG</a:t>
            </a:r>
          </a:p>
          <a:p>
            <a:pPr marL="914400" lvl="2" indent="0">
              <a:buNone/>
            </a:pPr>
            <a:endParaRPr lang="en-US" dirty="0" smtClean="0"/>
          </a:p>
          <a:p>
            <a:pPr marL="914400" lvl="2" indent="0">
              <a:buNone/>
            </a:pPr>
            <a:r>
              <a:rPr lang="en-US" dirty="0" smtClean="0"/>
              <a:t>(See “October 21, 2015 Summary of Student Enrollment by Cohort”)</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24467335"/>
      </p:ext>
    </p:extLst>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Cohort</a:t>
            </a:r>
            <a:endParaRPr lang="en-US" dirty="0"/>
          </a:p>
        </p:txBody>
      </p:sp>
      <p:sp>
        <p:nvSpPr>
          <p:cNvPr id="3" name="Content Placeholder 2"/>
          <p:cNvSpPr>
            <a:spLocks noGrp="1"/>
          </p:cNvSpPr>
          <p:nvPr>
            <p:ph idx="1"/>
          </p:nvPr>
        </p:nvSpPr>
        <p:spPr/>
        <p:txBody>
          <a:bodyPr/>
          <a:lstStyle/>
          <a:p>
            <a:r>
              <a:rPr lang="en-US" dirty="0" smtClean="0"/>
              <a:t>“We developed a better relationship with each other from seeing each other all the time, all semester basically” (Student 2014).</a:t>
            </a:r>
          </a:p>
          <a:p>
            <a:pPr marL="0" indent="0">
              <a:buNone/>
            </a:pPr>
            <a:endParaRPr lang="en-US" dirty="0" smtClean="0"/>
          </a:p>
          <a:p>
            <a:r>
              <a:rPr lang="en-US" dirty="0" smtClean="0"/>
              <a:t>“[the professors] were always on the same page, always knew what was going on” (Student 2016).</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01517236"/>
      </p:ext>
    </p:extLst>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Cognition</a:t>
            </a:r>
            <a:endParaRPr lang="en-US" u="sng"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Early data (2014-2015) from students </a:t>
            </a:r>
            <a:br>
              <a:rPr lang="en-US" dirty="0"/>
            </a:br>
            <a:r>
              <a:rPr lang="en-US" dirty="0"/>
              <a:t>(surveys, focus group, field notes</a:t>
            </a:r>
            <a:r>
              <a:rPr lang="en-US" dirty="0" smtClean="0"/>
              <a:t>)</a:t>
            </a:r>
          </a:p>
          <a:p>
            <a:pPr marL="0" indent="0">
              <a:buNone/>
            </a:pPr>
            <a:endParaRPr lang="en-US" dirty="0"/>
          </a:p>
          <a:p>
            <a:pPr marL="0" indent="0">
              <a:buNone/>
            </a:pPr>
            <a:r>
              <a:rPr lang="en-US" dirty="0" smtClean="0"/>
              <a:t>Differing views on whether Introduction to Education to the Profession and Social Foundations in Education should be combined:</a:t>
            </a:r>
          </a:p>
          <a:p>
            <a:pPr lvl="1"/>
            <a:r>
              <a:rPr lang="en-US" dirty="0" smtClean="0"/>
              <a:t>Course content of each is valuable and should be kept separate – also fear of losing content “There’s so much stuff to miss, and we were already so crammed.”</a:t>
            </a:r>
          </a:p>
          <a:p>
            <a:pPr lvl="1"/>
            <a:r>
              <a:rPr lang="en-US" dirty="0" smtClean="0"/>
              <a:t>Having courses back to back and professors collaborating allowed flexibility</a:t>
            </a:r>
          </a:p>
          <a:p>
            <a:pPr lvl="1"/>
            <a:r>
              <a:rPr lang="en-US" dirty="0" smtClean="0"/>
              <a:t>Some crossover:</a:t>
            </a:r>
          </a:p>
          <a:p>
            <a:pPr lvl="2"/>
            <a:r>
              <a:rPr lang="en-US" dirty="0" smtClean="0"/>
              <a:t>Use of Beverly Tatum’s text, </a:t>
            </a:r>
            <a:r>
              <a:rPr lang="en-US" i="1" dirty="0" smtClean="0"/>
              <a:t>Can We Talk about Race?</a:t>
            </a:r>
            <a:r>
              <a:rPr lang="en-US" dirty="0" smtClean="0"/>
              <a:t> connected with content in social foundations </a:t>
            </a:r>
          </a:p>
          <a:p>
            <a:pPr lvl="2"/>
            <a:r>
              <a:rPr lang="en-US" dirty="0" smtClean="0"/>
              <a:t>Opportunities for alignment of course content through various readings and assignments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Cognition</a:t>
            </a:r>
            <a:endParaRPr lang="en-US" u="sng" dirty="0"/>
          </a:p>
        </p:txBody>
      </p:sp>
      <p:sp>
        <p:nvSpPr>
          <p:cNvPr id="3" name="Content Placeholder 2"/>
          <p:cNvSpPr>
            <a:spLocks noGrp="1"/>
          </p:cNvSpPr>
          <p:nvPr>
            <p:ph idx="1"/>
          </p:nvPr>
        </p:nvSpPr>
        <p:spPr/>
        <p:txBody>
          <a:bodyPr/>
          <a:lstStyle/>
          <a:p>
            <a:pPr marL="0" indent="0">
              <a:buNone/>
            </a:pPr>
            <a:r>
              <a:rPr lang="en-US" dirty="0" smtClean="0"/>
              <a:t>“I think just looking at the social issues that are prevalent nowadays… allows me to adapt my future teaching style…and behavior towards my audience…I think that’s really important.  That’s mostly what I gained from this course” (Student 2016)</a:t>
            </a:r>
          </a:p>
          <a:p>
            <a:pPr marL="0" indent="0">
              <a:buNone/>
            </a:pPr>
            <a:endParaRPr lang="en-US" dirty="0" smtClean="0"/>
          </a:p>
          <a:p>
            <a:pPr marL="0" indent="0">
              <a:buNone/>
            </a:pPr>
            <a:r>
              <a:rPr lang="en-US" sz="2000" dirty="0" smtClean="0"/>
              <a:t>CREATE Outcome: “Can step right into a classroom, any demographic setting”</a:t>
            </a:r>
            <a:endParaRPr lang="en-US"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44930847"/>
      </p:ext>
    </p:extLst>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Cognition</a:t>
            </a:r>
            <a:endParaRPr lang="en-US" u="sng" dirty="0"/>
          </a:p>
        </p:txBody>
      </p:sp>
      <p:sp>
        <p:nvSpPr>
          <p:cNvPr id="3" name="Content Placeholder 2"/>
          <p:cNvSpPr>
            <a:spLocks noGrp="1"/>
          </p:cNvSpPr>
          <p:nvPr>
            <p:ph idx="1"/>
          </p:nvPr>
        </p:nvSpPr>
        <p:spPr/>
        <p:txBody>
          <a:bodyPr>
            <a:normAutofit fontScale="92500" lnSpcReduction="10000"/>
          </a:bodyPr>
          <a:lstStyle/>
          <a:p>
            <a:r>
              <a:rPr lang="en-US" dirty="0" smtClean="0"/>
              <a:t>“…it made me grow as an educator and it kind of took my biases away from urban education” (Student 2017)</a:t>
            </a:r>
          </a:p>
          <a:p>
            <a:pPr marL="0" indent="0">
              <a:buNone/>
            </a:pPr>
            <a:r>
              <a:rPr lang="en-US" sz="1900" dirty="0" smtClean="0"/>
              <a:t>	</a:t>
            </a:r>
            <a:r>
              <a:rPr lang="en-US" sz="2595" dirty="0" smtClean="0"/>
              <a:t>CREATE </a:t>
            </a:r>
            <a:r>
              <a:rPr lang="en-US" sz="2595" dirty="0"/>
              <a:t>Outcome: </a:t>
            </a:r>
            <a:r>
              <a:rPr lang="en-US" sz="2595" dirty="0" smtClean="0"/>
              <a:t>“Are comfortable in diverse settings”</a:t>
            </a:r>
            <a:endParaRPr lang="en-US" sz="2595" dirty="0"/>
          </a:p>
          <a:p>
            <a:pPr marL="0" indent="0">
              <a:buNone/>
            </a:pPr>
            <a:endParaRPr lang="en-US" sz="2000" dirty="0" smtClean="0"/>
          </a:p>
          <a:p>
            <a:pPr marL="0" indent="0">
              <a:buNone/>
            </a:pPr>
            <a:endParaRPr lang="en-US" dirty="0" smtClean="0"/>
          </a:p>
          <a:p>
            <a:r>
              <a:rPr lang="en-US" dirty="0" smtClean="0"/>
              <a:t>“Segregation’s alive, and that’s the biggest thing I got from this course.  That it’s still going on and it’s strong” (Student 2017)</a:t>
            </a:r>
          </a:p>
          <a:p>
            <a:pPr marL="0" indent="0">
              <a:buNone/>
            </a:pPr>
            <a:r>
              <a:rPr lang="en-US" sz="2200" dirty="0" smtClean="0"/>
              <a:t>	</a:t>
            </a:r>
            <a:r>
              <a:rPr lang="en-US" sz="2595" dirty="0" smtClean="0"/>
              <a:t>CREATE </a:t>
            </a:r>
            <a:r>
              <a:rPr lang="en-US" sz="2595" dirty="0"/>
              <a:t>Outcome: “Are comfortable in diverse settings”</a:t>
            </a:r>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8784676"/>
      </p:ext>
    </p:extLst>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Cognition</a:t>
            </a:r>
            <a:endParaRPr lang="en-US" u="sng" dirty="0"/>
          </a:p>
        </p:txBody>
      </p:sp>
      <p:sp>
        <p:nvSpPr>
          <p:cNvPr id="3" name="Content Placeholder 2"/>
          <p:cNvSpPr>
            <a:spLocks noGrp="1"/>
          </p:cNvSpPr>
          <p:nvPr>
            <p:ph idx="1"/>
          </p:nvPr>
        </p:nvSpPr>
        <p:spPr/>
        <p:txBody>
          <a:bodyPr/>
          <a:lstStyle/>
          <a:p>
            <a:pPr marL="0" indent="0">
              <a:buNone/>
            </a:pPr>
            <a:r>
              <a:rPr lang="en-US" dirty="0" smtClean="0"/>
              <a:t>“…it actually changed the area I thought I wanted to teach in because now I think I probably want to do urban education…</a:t>
            </a:r>
            <a:r>
              <a:rPr lang="en-US" dirty="0" smtClean="0"/>
              <a:t>if I </a:t>
            </a:r>
            <a:r>
              <a:rPr lang="en-US" dirty="0" smtClean="0"/>
              <a:t>wouldn’t have went…then I probably would have never known” (Student 2017)</a:t>
            </a:r>
          </a:p>
          <a:p>
            <a:pPr marL="0" indent="0">
              <a:buNone/>
            </a:pPr>
            <a:endParaRPr lang="en-US" dirty="0" smtClean="0"/>
          </a:p>
          <a:p>
            <a:pPr marL="0" indent="0">
              <a:buNone/>
            </a:pPr>
            <a:r>
              <a:rPr lang="en-US" sz="2000" dirty="0" smtClean="0"/>
              <a:t>CREATE </a:t>
            </a:r>
            <a:r>
              <a:rPr lang="en-US" sz="2000" dirty="0"/>
              <a:t>Outcome: “Can step right into a classroom, any demographic setting”</a:t>
            </a:r>
          </a:p>
          <a:p>
            <a:pPr marL="0" indent="0">
              <a:buNone/>
            </a:pPr>
            <a:endParaRPr lang="en-US"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53124058"/>
      </p:ext>
    </p:extLst>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Cognition</a:t>
            </a:r>
            <a:endParaRPr lang="en-US" u="sng" dirty="0"/>
          </a:p>
        </p:txBody>
      </p:sp>
      <p:sp>
        <p:nvSpPr>
          <p:cNvPr id="3" name="Content Placeholder 2"/>
          <p:cNvSpPr>
            <a:spLocks noGrp="1"/>
          </p:cNvSpPr>
          <p:nvPr>
            <p:ph idx="1"/>
          </p:nvPr>
        </p:nvSpPr>
        <p:spPr/>
        <p:txBody>
          <a:bodyPr/>
          <a:lstStyle/>
          <a:p>
            <a:pPr marL="0" indent="0">
              <a:buNone/>
            </a:pPr>
            <a:r>
              <a:rPr lang="en-US" dirty="0" smtClean="0"/>
              <a:t>“As a teacher you see a child that’s hurt and you think, ‘Oh, I’ve got to fix this right now.’ But I need to learn it might not always be in your power… You have to refer it to somebody who can” (Student 2014)</a:t>
            </a:r>
          </a:p>
          <a:p>
            <a:pPr marL="0" indent="0">
              <a:buNone/>
            </a:pPr>
            <a:endParaRPr lang="en-US" dirty="0" smtClean="0"/>
          </a:p>
          <a:p>
            <a:pPr marL="0" indent="0">
              <a:buNone/>
            </a:pPr>
            <a:r>
              <a:rPr lang="en-US" sz="2000" dirty="0" smtClean="0"/>
              <a:t>	</a:t>
            </a:r>
            <a:r>
              <a:rPr lang="en-US" sz="2400" dirty="0" smtClean="0"/>
              <a:t>CREATE </a:t>
            </a:r>
            <a:r>
              <a:rPr lang="en-US" sz="2400" dirty="0"/>
              <a:t>Outcome: </a:t>
            </a:r>
            <a:r>
              <a:rPr lang="en-US" sz="2400" dirty="0" smtClean="0"/>
              <a:t>“Demonstrate professionalism”</a:t>
            </a:r>
            <a:endParaRPr lang="en-US" sz="2400" dirty="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19569521"/>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Curriculum</a:t>
            </a:r>
            <a:endParaRPr lang="en-US" dirty="0"/>
          </a:p>
        </p:txBody>
      </p:sp>
      <p:sp>
        <p:nvSpPr>
          <p:cNvPr id="3" name="Content Placeholder 2"/>
          <p:cNvSpPr>
            <a:spLocks noGrp="1"/>
          </p:cNvSpPr>
          <p:nvPr>
            <p:ph idx="1"/>
          </p:nvPr>
        </p:nvSpPr>
        <p:spPr/>
        <p:txBody>
          <a:bodyPr/>
          <a:lstStyle/>
          <a:p>
            <a:r>
              <a:rPr lang="en-US" dirty="0" smtClean="0"/>
              <a:t>Support for change</a:t>
            </a:r>
          </a:p>
          <a:p>
            <a:pPr lvl="1"/>
            <a:r>
              <a:rPr lang="en-US" dirty="0" smtClean="0"/>
              <a:t>The </a:t>
            </a:r>
            <a:r>
              <a:rPr lang="en-US" dirty="0"/>
              <a:t>National Council for Accreditation of Teacher Education (NCATE) in 2010, proposed that teacher education should be turned upside down by placing clinical experience at the heart of teacher preparation and not in the margins or limited to a capstone experience (Wilson, </a:t>
            </a:r>
            <a:r>
              <a:rPr lang="en-US" dirty="0" smtClean="0"/>
              <a:t>2014)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69490091"/>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Cognition</a:t>
            </a:r>
            <a:endParaRPr lang="en-US" u="sng" dirty="0"/>
          </a:p>
        </p:txBody>
      </p:sp>
      <p:sp>
        <p:nvSpPr>
          <p:cNvPr id="3" name="Content Placeholder 2"/>
          <p:cNvSpPr>
            <a:spLocks noGrp="1"/>
          </p:cNvSpPr>
          <p:nvPr>
            <p:ph idx="1"/>
          </p:nvPr>
        </p:nvSpPr>
        <p:spPr/>
        <p:txBody>
          <a:bodyPr>
            <a:normAutofit/>
          </a:bodyPr>
          <a:lstStyle/>
          <a:p>
            <a:pPr marL="0" indent="0">
              <a:buNone/>
            </a:pPr>
            <a:r>
              <a:rPr lang="en-US" dirty="0" smtClean="0"/>
              <a:t>“I liked that we got to go out in the field…and be in the classroom…and reflect on everything… it’s different when you learn something in the classroom and then you go actually into the schools, and you implement what you’ve learned in there and you see what works and what does not” (Student 2017)</a:t>
            </a:r>
            <a:endParaRPr lang="en-US" dirty="0"/>
          </a:p>
          <a:p>
            <a:pPr marL="0" indent="0">
              <a:buNone/>
            </a:pPr>
            <a:endParaRPr lang="en-US" sz="2200" dirty="0" smtClean="0"/>
          </a:p>
          <a:p>
            <a:pPr marL="0" indent="0">
              <a:buNone/>
            </a:pPr>
            <a:r>
              <a:rPr lang="en-US" sz="2200" dirty="0" smtClean="0"/>
              <a:t>CREATE </a:t>
            </a:r>
            <a:r>
              <a:rPr lang="en-US" sz="2200" dirty="0"/>
              <a:t>Outcome: </a:t>
            </a:r>
            <a:r>
              <a:rPr lang="en-US" sz="2200" dirty="0" smtClean="0"/>
              <a:t>“</a:t>
            </a:r>
            <a:r>
              <a:rPr lang="en-US" sz="2400" dirty="0"/>
              <a:t>Demonstrate reflective practice</a:t>
            </a:r>
            <a:r>
              <a:rPr lang="en-US" sz="2200" dirty="0" smtClean="0"/>
              <a:t>”</a:t>
            </a:r>
            <a:endParaRPr lang="en-US" sz="2200" dirty="0"/>
          </a:p>
          <a:p>
            <a:pPr marL="0" indent="0">
              <a:buNone/>
            </a:pP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87734466"/>
      </p:ext>
    </p:extLst>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Cognition</a:t>
            </a:r>
            <a:endParaRPr lang="en-US" u="sng"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“…week three…a student comes running out of a room screaming at the teacher…and I turned around and asked him what was wrong and I kneeled down, because I don’t want him looking up to me…I want to be on his level and have good eye contact with him…he was like, ‘I can’t do math’…obviously, he is trying and he just can’t get it” (Student 2017)</a:t>
            </a:r>
          </a:p>
          <a:p>
            <a:pPr marL="0" indent="0">
              <a:buNone/>
            </a:pPr>
            <a:endParaRPr lang="en-US" dirty="0" smtClean="0"/>
          </a:p>
          <a:p>
            <a:pPr marL="0" indent="0">
              <a:buNone/>
            </a:pPr>
            <a:r>
              <a:rPr lang="en-US" sz="2000" dirty="0" smtClean="0"/>
              <a:t>	</a:t>
            </a:r>
            <a:r>
              <a:rPr lang="en-US" sz="2400" dirty="0" smtClean="0"/>
              <a:t>CREATE </a:t>
            </a:r>
            <a:r>
              <a:rPr lang="en-US" sz="2400" dirty="0"/>
              <a:t>Outcome: </a:t>
            </a:r>
            <a:r>
              <a:rPr lang="en-US" sz="2400" dirty="0" smtClean="0"/>
              <a:t>“Are problem solvers”</a:t>
            </a:r>
            <a:endParaRPr lang="en-US" sz="2400" dirty="0"/>
          </a:p>
          <a:p>
            <a:endParaRPr lang="en-US"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22634762"/>
      </p:ext>
    </p:extLst>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Cognition</a:t>
            </a:r>
            <a:endParaRPr lang="en-US" u="sng" dirty="0"/>
          </a:p>
        </p:txBody>
      </p:sp>
      <p:sp>
        <p:nvSpPr>
          <p:cNvPr id="3" name="Content Placeholder 2"/>
          <p:cNvSpPr>
            <a:spLocks noGrp="1"/>
          </p:cNvSpPr>
          <p:nvPr>
            <p:ph idx="1"/>
          </p:nvPr>
        </p:nvSpPr>
        <p:spPr/>
        <p:txBody>
          <a:bodyPr/>
          <a:lstStyle/>
          <a:p>
            <a:pPr marL="0" indent="0">
              <a:buNone/>
            </a:pPr>
            <a:r>
              <a:rPr lang="en-US" dirty="0" smtClean="0"/>
              <a:t>“…let’s make a team out of it…it took like two or three weeks but…we all tell each other when assignments were due…helped each other out…like a team of feedback for everybody” (Student 2016)</a:t>
            </a:r>
          </a:p>
          <a:p>
            <a:pPr marL="0" indent="0">
              <a:buNone/>
            </a:pPr>
            <a:endParaRPr lang="en-US" dirty="0" smtClean="0"/>
          </a:p>
          <a:p>
            <a:pPr marL="0" indent="0">
              <a:buNone/>
            </a:pPr>
            <a:r>
              <a:rPr lang="en-US" sz="2400" dirty="0"/>
              <a:t>CREATE Outcome: </a:t>
            </a:r>
            <a:r>
              <a:rPr lang="en-US" sz="2400" dirty="0" smtClean="0"/>
              <a:t>“Work collaboratively”</a:t>
            </a:r>
            <a:endParaRPr lang="en-US" sz="2400" dirty="0"/>
          </a:p>
          <a:p>
            <a:pPr marL="0" indent="0">
              <a:buNone/>
            </a:pPr>
            <a:endParaRPr lang="en-US" sz="2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02776565"/>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Curriculum</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sz="4400" dirty="0" smtClean="0"/>
              <a:t>C.R.E.A.T.E</a:t>
            </a:r>
          </a:p>
          <a:p>
            <a:pPr lvl="1"/>
            <a:r>
              <a:rPr lang="en-US" b="1" u="sng" dirty="0" smtClean="0"/>
              <a:t>C</a:t>
            </a:r>
            <a:r>
              <a:rPr lang="en-US" dirty="0" smtClean="0"/>
              <a:t>urriculum </a:t>
            </a:r>
          </a:p>
          <a:p>
            <a:pPr lvl="1"/>
            <a:r>
              <a:rPr lang="en-US" b="1" u="sng" dirty="0" smtClean="0"/>
              <a:t>R</a:t>
            </a:r>
            <a:r>
              <a:rPr lang="en-US" dirty="0" smtClean="0"/>
              <a:t>edesign </a:t>
            </a:r>
          </a:p>
          <a:p>
            <a:pPr lvl="1"/>
            <a:r>
              <a:rPr lang="en-US" b="1" u="sng" dirty="0" smtClean="0"/>
              <a:t>E</a:t>
            </a:r>
            <a:r>
              <a:rPr lang="en-US" dirty="0" smtClean="0"/>
              <a:t>ffort </a:t>
            </a:r>
          </a:p>
          <a:p>
            <a:pPr lvl="1"/>
            <a:r>
              <a:rPr lang="en-US" b="1" u="sng" dirty="0" smtClean="0"/>
              <a:t>A</a:t>
            </a:r>
            <a:r>
              <a:rPr lang="en-US" dirty="0" smtClean="0"/>
              <a:t>dvancing </a:t>
            </a:r>
          </a:p>
          <a:p>
            <a:pPr lvl="1"/>
            <a:r>
              <a:rPr lang="en-US" b="1" u="sng" dirty="0" smtClean="0"/>
              <a:t>T</a:t>
            </a:r>
            <a:r>
              <a:rPr lang="en-US" dirty="0" smtClean="0"/>
              <a:t>eacher </a:t>
            </a:r>
          </a:p>
          <a:p>
            <a:pPr lvl="1"/>
            <a:r>
              <a:rPr lang="en-US" b="1" u="sng" dirty="0" smtClean="0"/>
              <a:t>E</a:t>
            </a:r>
            <a:r>
              <a:rPr lang="en-US" dirty="0" smtClean="0"/>
              <a:t>ducation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Curriculum</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sz="2900" dirty="0"/>
              <a:t>Project CREATE Curriculum Proposal, Spring 2013Project CREATE Curriculum Proposal, Spring 2013, Submitted by T. Banks, D. Jackson, &amp; B. </a:t>
            </a:r>
            <a:r>
              <a:rPr lang="en-US" sz="2900" dirty="0" smtClean="0"/>
              <a:t>Harper</a:t>
            </a:r>
          </a:p>
          <a:p>
            <a:endParaRPr lang="en-US" dirty="0"/>
          </a:p>
          <a:p>
            <a:r>
              <a:rPr lang="en-US" dirty="0" smtClean="0"/>
              <a:t>CREATE success defined as:</a:t>
            </a:r>
          </a:p>
          <a:p>
            <a:endParaRPr lang="en-US" dirty="0" smtClean="0"/>
          </a:p>
          <a:p>
            <a:pPr lvl="1"/>
            <a:r>
              <a:rPr lang="en-US" dirty="0" smtClean="0"/>
              <a:t>Integration among courses, between coursework, and clinical work in laboratory setting </a:t>
            </a:r>
          </a:p>
          <a:p>
            <a:pPr lvl="1">
              <a:buNone/>
            </a:pPr>
            <a:endParaRPr lang="en-US" dirty="0" smtClean="0"/>
          </a:p>
          <a:p>
            <a:pPr lvl="1"/>
            <a:r>
              <a:rPr lang="en-US" dirty="0" smtClean="0"/>
              <a:t>Extensive/Intensive supervised clinical work integrated with coursework</a:t>
            </a:r>
          </a:p>
          <a:p>
            <a:pPr lvl="1">
              <a:buNone/>
            </a:pPr>
            <a:endParaRPr lang="en-US" dirty="0" smtClean="0"/>
          </a:p>
          <a:p>
            <a:pPr lvl="1"/>
            <a:r>
              <a:rPr lang="en-US" dirty="0" smtClean="0"/>
              <a:t>Relationships with schools with emphasis on diverse learners and model of good teaching</a:t>
            </a:r>
          </a:p>
          <a:p>
            <a:pPr lvl="1">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Curriculum</a:t>
            </a:r>
            <a:endParaRPr lang="en-US" u="sng" dirty="0"/>
          </a:p>
        </p:txBody>
      </p:sp>
      <p:sp>
        <p:nvSpPr>
          <p:cNvPr id="3" name="Content Placeholder 2"/>
          <p:cNvSpPr>
            <a:spLocks noGrp="1"/>
          </p:cNvSpPr>
          <p:nvPr>
            <p:ph idx="1"/>
          </p:nvPr>
        </p:nvSpPr>
        <p:spPr/>
        <p:txBody>
          <a:bodyPr>
            <a:normAutofit fontScale="62500" lnSpcReduction="20000"/>
          </a:bodyPr>
          <a:lstStyle/>
          <a:p>
            <a:pPr>
              <a:buNone/>
            </a:pPr>
            <a:r>
              <a:rPr lang="en-US" dirty="0"/>
              <a:t>Project CREATE candidates successful when…</a:t>
            </a:r>
            <a:endParaRPr lang="en-US" dirty="0" smtClean="0"/>
          </a:p>
          <a:p>
            <a:endParaRPr lang="en-US" dirty="0" smtClean="0"/>
          </a:p>
          <a:p>
            <a:pPr lvl="1"/>
            <a:r>
              <a:rPr lang="en-US" sz="3429" dirty="0" smtClean="0"/>
              <a:t>Experience clinical work in variety of settings</a:t>
            </a:r>
          </a:p>
          <a:p>
            <a:pPr lvl="1">
              <a:buNone/>
            </a:pPr>
            <a:endParaRPr lang="en-US" sz="3429" dirty="0" smtClean="0"/>
          </a:p>
          <a:p>
            <a:pPr lvl="1"/>
            <a:r>
              <a:rPr lang="en-US" sz="3429" dirty="0" smtClean="0"/>
              <a:t>Can step right into a classroom in any school, any demographic setting</a:t>
            </a:r>
          </a:p>
          <a:p>
            <a:pPr lvl="1">
              <a:buNone/>
            </a:pPr>
            <a:endParaRPr lang="en-US" sz="3429" dirty="0" smtClean="0"/>
          </a:p>
          <a:p>
            <a:pPr lvl="1"/>
            <a:r>
              <a:rPr lang="en-US" sz="3429" dirty="0" smtClean="0"/>
              <a:t>Demonstrate that they can successfully manage student behavior</a:t>
            </a:r>
          </a:p>
          <a:p>
            <a:pPr lvl="1"/>
            <a:endParaRPr lang="en-US" sz="3429" dirty="0" smtClean="0"/>
          </a:p>
          <a:p>
            <a:pPr lvl="1"/>
            <a:r>
              <a:rPr lang="en-US" sz="3429" dirty="0" smtClean="0"/>
              <a:t>Are comfortable in diverse settings </a:t>
            </a:r>
          </a:p>
          <a:p>
            <a:pPr lvl="1">
              <a:buNone/>
            </a:pPr>
            <a:r>
              <a:rPr lang="en-US" sz="3429" dirty="0" smtClean="0"/>
              <a:t>          (culture, ability, life orientations)</a:t>
            </a:r>
          </a:p>
          <a:p>
            <a:pPr lvl="1"/>
            <a:endParaRPr lang="en-US" sz="3429" dirty="0" smtClean="0"/>
          </a:p>
          <a:p>
            <a:pPr lvl="1"/>
            <a:r>
              <a:rPr lang="en-US" sz="3429" dirty="0" smtClean="0"/>
              <a:t>Skilled in technology/use technology to facilitate learning and communicate</a:t>
            </a:r>
          </a:p>
          <a:p>
            <a:pPr lvl="1"/>
            <a:endParaRPr lang="en-US" dirty="0" smtClean="0"/>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Curriculum</a:t>
            </a:r>
            <a:endParaRPr lang="en-US" u="sng" dirty="0"/>
          </a:p>
        </p:txBody>
      </p:sp>
      <p:sp>
        <p:nvSpPr>
          <p:cNvPr id="3" name="Content Placeholder 2"/>
          <p:cNvSpPr>
            <a:spLocks noGrp="1"/>
          </p:cNvSpPr>
          <p:nvPr>
            <p:ph idx="1"/>
          </p:nvPr>
        </p:nvSpPr>
        <p:spPr/>
        <p:txBody>
          <a:bodyPr>
            <a:normAutofit fontScale="77500" lnSpcReduction="20000"/>
          </a:bodyPr>
          <a:lstStyle/>
          <a:p>
            <a:pPr lvl="1">
              <a:buNone/>
            </a:pPr>
            <a:r>
              <a:rPr lang="en-US" dirty="0"/>
              <a:t>Project CREATE candidates successful when</a:t>
            </a:r>
            <a:r>
              <a:rPr lang="en-US" dirty="0" smtClean="0"/>
              <a:t>…</a:t>
            </a:r>
          </a:p>
          <a:p>
            <a:pPr lvl="1">
              <a:buNone/>
            </a:pPr>
            <a:endParaRPr lang="en-US" dirty="0" smtClean="0"/>
          </a:p>
          <a:p>
            <a:pPr lvl="1"/>
            <a:r>
              <a:rPr lang="en-US" dirty="0" smtClean="0"/>
              <a:t>Demonstrate reflective practice/use data to improve instruction</a:t>
            </a:r>
          </a:p>
          <a:p>
            <a:pPr lvl="1">
              <a:buNone/>
            </a:pPr>
            <a:endParaRPr lang="en-US" dirty="0" smtClean="0"/>
          </a:p>
          <a:p>
            <a:pPr lvl="1"/>
            <a:r>
              <a:rPr lang="en-US" dirty="0" smtClean="0"/>
              <a:t>Differentiate instruction</a:t>
            </a:r>
          </a:p>
          <a:p>
            <a:pPr lvl="1"/>
            <a:endParaRPr lang="en-US" dirty="0" smtClean="0"/>
          </a:p>
          <a:p>
            <a:pPr lvl="1"/>
            <a:r>
              <a:rPr lang="en-US" dirty="0" smtClean="0"/>
              <a:t>Are problem solvers/use inquiry/adjust teaching &amp; learning</a:t>
            </a:r>
          </a:p>
          <a:p>
            <a:pPr lvl="1"/>
            <a:endParaRPr lang="en-US" dirty="0" smtClean="0"/>
          </a:p>
          <a:p>
            <a:pPr lvl="1"/>
            <a:r>
              <a:rPr lang="en-US" dirty="0" smtClean="0"/>
              <a:t>Work collaboratively/Teaming with all stakeholders</a:t>
            </a:r>
          </a:p>
          <a:p>
            <a:pPr lvl="1">
              <a:buNone/>
            </a:pPr>
            <a:endParaRPr lang="en-US" dirty="0" smtClean="0"/>
          </a:p>
          <a:p>
            <a:pPr lvl="1"/>
            <a:r>
              <a:rPr lang="en-US" dirty="0" smtClean="0"/>
              <a:t>Demonstrate Professionalism </a:t>
            </a:r>
          </a:p>
          <a:p>
            <a:pPr lvl="1">
              <a:buNone/>
            </a:pPr>
            <a:r>
              <a:rPr lang="en-US" dirty="0" smtClean="0"/>
              <a:t>          (attitude, behavior/appearance)</a:t>
            </a:r>
          </a:p>
          <a:p>
            <a:pPr lvl="1"/>
            <a:endParaRPr lang="en-US" dirty="0" smtClean="0"/>
          </a:p>
          <a:p>
            <a:pPr lvl="1"/>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Curriculum</a:t>
            </a:r>
            <a:endParaRPr lang="en-US" u="sng" dirty="0"/>
          </a:p>
        </p:txBody>
      </p:sp>
      <p:graphicFrame>
        <p:nvGraphicFramePr>
          <p:cNvPr id="4" name="Content Placeholder 3"/>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8067144"/>
              </p:ext>
            </p:extLst>
          </p:nvPr>
        </p:nvGraphicFramePr>
        <p:xfrm>
          <a:off x="457200" y="1600200"/>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Clinical Work</a:t>
                      </a:r>
                      <a:endParaRPr lang="en-US" dirty="0"/>
                    </a:p>
                  </a:txBody>
                  <a:tcPr/>
                </a:tc>
                <a:tc>
                  <a:txBody>
                    <a:bodyPr/>
                    <a:lstStyle/>
                    <a:p>
                      <a:r>
                        <a:rPr lang="en-US" dirty="0" smtClean="0"/>
                        <a:t>Theme</a:t>
                      </a:r>
                      <a:endParaRPr lang="en-US" dirty="0"/>
                    </a:p>
                  </a:txBody>
                  <a:tcPr/>
                </a:tc>
                <a:tc>
                  <a:txBody>
                    <a:bodyPr/>
                    <a:lstStyle/>
                    <a:p>
                      <a:r>
                        <a:rPr lang="en-US" dirty="0" smtClean="0"/>
                        <a:t>Field</a:t>
                      </a:r>
                      <a:r>
                        <a:rPr lang="en-US" baseline="0" dirty="0" smtClean="0"/>
                        <a:t> Hours</a:t>
                      </a:r>
                      <a:endParaRPr lang="en-US" dirty="0"/>
                    </a:p>
                  </a:txBody>
                  <a:tcPr/>
                </a:tc>
              </a:tr>
              <a:tr h="370840">
                <a:tc>
                  <a:txBody>
                    <a:bodyPr/>
                    <a:lstStyle/>
                    <a:p>
                      <a:r>
                        <a:rPr lang="en-US" dirty="0" smtClean="0"/>
                        <a:t>Rotation One</a:t>
                      </a:r>
                      <a:r>
                        <a:rPr lang="en-US" baseline="0" dirty="0" smtClean="0"/>
                        <a:t> &amp; Seminar</a:t>
                      </a:r>
                      <a:endParaRPr lang="en-US" dirty="0"/>
                    </a:p>
                  </a:txBody>
                  <a:tcPr/>
                </a:tc>
                <a:tc>
                  <a:txBody>
                    <a:bodyPr/>
                    <a:lstStyle/>
                    <a:p>
                      <a:r>
                        <a:rPr lang="en-US" dirty="0" smtClean="0"/>
                        <a:t>Setting the Context</a:t>
                      </a:r>
                      <a:endParaRPr lang="en-US" dirty="0"/>
                    </a:p>
                  </a:txBody>
                  <a:tcPr/>
                </a:tc>
                <a:tc>
                  <a:txBody>
                    <a:bodyPr/>
                    <a:lstStyle/>
                    <a:p>
                      <a:r>
                        <a:rPr lang="en-US" dirty="0" smtClean="0"/>
                        <a:t>45</a:t>
                      </a:r>
                      <a:endParaRPr lang="en-US" dirty="0"/>
                    </a:p>
                  </a:txBody>
                  <a:tcPr/>
                </a:tc>
              </a:tr>
              <a:tr h="370840">
                <a:tc>
                  <a:txBody>
                    <a:bodyPr/>
                    <a:lstStyle/>
                    <a:p>
                      <a:r>
                        <a:rPr lang="en-US" dirty="0" smtClean="0"/>
                        <a:t>Rotation</a:t>
                      </a:r>
                      <a:r>
                        <a:rPr lang="en-US" baseline="0" dirty="0" smtClean="0"/>
                        <a:t> Two &amp; Seminar</a:t>
                      </a:r>
                      <a:endParaRPr lang="en-US" dirty="0"/>
                    </a:p>
                  </a:txBody>
                  <a:tcPr/>
                </a:tc>
                <a:tc>
                  <a:txBody>
                    <a:bodyPr/>
                    <a:lstStyle/>
                    <a:p>
                      <a:r>
                        <a:rPr lang="en-US" dirty="0" smtClean="0"/>
                        <a:t>Instruction &amp; Assessment</a:t>
                      </a:r>
                      <a:endParaRPr lang="en-US" dirty="0"/>
                    </a:p>
                  </a:txBody>
                  <a:tcPr/>
                </a:tc>
                <a:tc>
                  <a:txBody>
                    <a:bodyPr/>
                    <a:lstStyle/>
                    <a:p>
                      <a:r>
                        <a:rPr lang="en-US" dirty="0" smtClean="0"/>
                        <a:t>75</a:t>
                      </a:r>
                      <a:endParaRPr lang="en-US" dirty="0"/>
                    </a:p>
                  </a:txBody>
                  <a:tcPr/>
                </a:tc>
              </a:tr>
              <a:tr h="370840">
                <a:tc>
                  <a:txBody>
                    <a:bodyPr/>
                    <a:lstStyle/>
                    <a:p>
                      <a:r>
                        <a:rPr lang="en-US" dirty="0" smtClean="0"/>
                        <a:t>Rotation Three</a:t>
                      </a:r>
                      <a:r>
                        <a:rPr lang="en-US" baseline="0" dirty="0" smtClean="0"/>
                        <a:t> &amp; Seminar</a:t>
                      </a:r>
                      <a:endParaRPr lang="en-US" dirty="0"/>
                    </a:p>
                  </a:txBody>
                  <a:tcPr/>
                </a:tc>
                <a:tc>
                  <a:txBody>
                    <a:bodyPr/>
                    <a:lstStyle/>
                    <a:p>
                      <a:r>
                        <a:rPr lang="en-US" dirty="0" smtClean="0"/>
                        <a:t>Students as Learners</a:t>
                      </a:r>
                      <a:endParaRPr lang="en-US" dirty="0"/>
                    </a:p>
                  </a:txBody>
                  <a:tcPr/>
                </a:tc>
                <a:tc>
                  <a:txBody>
                    <a:bodyPr/>
                    <a:lstStyle/>
                    <a:p>
                      <a:r>
                        <a:rPr lang="en-US" dirty="0" smtClean="0"/>
                        <a:t>75</a:t>
                      </a:r>
                      <a:endParaRPr lang="en-US" dirty="0"/>
                    </a:p>
                  </a:txBody>
                  <a:tcPr/>
                </a:tc>
              </a:tr>
              <a:tr h="370840">
                <a:tc>
                  <a:txBody>
                    <a:bodyPr/>
                    <a:lstStyle/>
                    <a:p>
                      <a:r>
                        <a:rPr lang="en-US" dirty="0" smtClean="0"/>
                        <a:t>Internship One</a:t>
                      </a:r>
                      <a:endParaRPr lang="en-US" dirty="0"/>
                    </a:p>
                  </a:txBody>
                  <a:tcPr/>
                </a:tc>
                <a:tc>
                  <a:txBody>
                    <a:bodyPr/>
                    <a:lstStyle/>
                    <a:p>
                      <a:r>
                        <a:rPr lang="en-US" dirty="0" smtClean="0"/>
                        <a:t>Practice</a:t>
                      </a:r>
                      <a:r>
                        <a:rPr lang="en-US" baseline="0" dirty="0" smtClean="0"/>
                        <a:t> &amp; Professionalism</a:t>
                      </a:r>
                      <a:endParaRPr lang="en-US" dirty="0"/>
                    </a:p>
                  </a:txBody>
                  <a:tcPr/>
                </a:tc>
                <a:tc>
                  <a:txBody>
                    <a:bodyPr/>
                    <a:lstStyle/>
                    <a:p>
                      <a:r>
                        <a:rPr lang="en-US" dirty="0" smtClean="0"/>
                        <a:t>180</a:t>
                      </a:r>
                      <a:endParaRPr lang="en-US" dirty="0"/>
                    </a:p>
                  </a:txBody>
                  <a:tcPr/>
                </a:tc>
              </a:tr>
              <a:tr h="370840">
                <a:tc>
                  <a:txBody>
                    <a:bodyPr/>
                    <a:lstStyle/>
                    <a:p>
                      <a:r>
                        <a:rPr lang="en-US" dirty="0" smtClean="0"/>
                        <a:t>Internship Two</a:t>
                      </a:r>
                      <a:endParaRPr lang="en-US" dirty="0"/>
                    </a:p>
                  </a:txBody>
                  <a:tcPr/>
                </a:tc>
                <a:tc>
                  <a:txBody>
                    <a:bodyPr/>
                    <a:lstStyle/>
                    <a:p>
                      <a:r>
                        <a:rPr lang="en-US" dirty="0" smtClean="0"/>
                        <a:t>Teachers as Leaders</a:t>
                      </a:r>
                      <a:endParaRPr lang="en-US" dirty="0"/>
                    </a:p>
                  </a:txBody>
                  <a:tcPr/>
                </a:tc>
                <a:tc>
                  <a:txBody>
                    <a:bodyPr/>
                    <a:lstStyle/>
                    <a:p>
                      <a:r>
                        <a:rPr lang="en-US" dirty="0" smtClean="0"/>
                        <a:t>405</a:t>
                      </a:r>
                      <a:endParaRPr lang="en-US" dirty="0"/>
                    </a:p>
                  </a:txBody>
                  <a:tcPr/>
                </a:tc>
              </a:tr>
            </a:tbl>
          </a:graphicData>
        </a:graphic>
      </p:graphicFrame>
      <p:sp>
        <p:nvSpPr>
          <p:cNvPr id="5" name="TextBox 4"/>
          <p:cNvSpPr txBox="1"/>
          <p:nvPr/>
        </p:nvSpPr>
        <p:spPr>
          <a:xfrm>
            <a:off x="1295400" y="4572000"/>
            <a:ext cx="6789679" cy="369332"/>
          </a:xfrm>
          <a:prstGeom prst="rect">
            <a:avLst/>
          </a:prstGeom>
          <a:noFill/>
        </p:spPr>
        <p:txBody>
          <a:bodyPr wrap="none" rtlCol="0">
            <a:spAutoFit/>
          </a:bodyPr>
          <a:lstStyle/>
          <a:p>
            <a:r>
              <a:rPr lang="en-US" dirty="0" smtClean="0"/>
              <a:t>Cleveland State University College of Education CREATE Proposal, 2013</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5720728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Curriculum</a:t>
            </a:r>
            <a:endParaRPr lang="en-US" u="sng" dirty="0"/>
          </a:p>
        </p:txBody>
      </p:sp>
      <p:sp>
        <p:nvSpPr>
          <p:cNvPr id="3" name="Content Placeholder 2"/>
          <p:cNvSpPr>
            <a:spLocks noGrp="1"/>
          </p:cNvSpPr>
          <p:nvPr>
            <p:ph idx="1"/>
          </p:nvPr>
        </p:nvSpPr>
        <p:spPr/>
        <p:txBody>
          <a:bodyPr>
            <a:normAutofit fontScale="47500" lnSpcReduction="20000"/>
          </a:bodyPr>
          <a:lstStyle/>
          <a:p>
            <a:pPr marL="0" indent="0">
              <a:buNone/>
            </a:pPr>
            <a:r>
              <a:rPr lang="en-US" sz="6000" b="1" u="sng" dirty="0" smtClean="0"/>
              <a:t>Rotation One</a:t>
            </a:r>
          </a:p>
          <a:p>
            <a:pPr marL="0" indent="0">
              <a:buNone/>
            </a:pPr>
            <a:endParaRPr lang="en-US" sz="4400" b="1" u="sng" dirty="0" smtClean="0"/>
          </a:p>
          <a:p>
            <a:r>
              <a:rPr lang="en-US" sz="4400" dirty="0" smtClean="0"/>
              <a:t>Alignment </a:t>
            </a:r>
            <a:r>
              <a:rPr lang="en-US" sz="4400" dirty="0"/>
              <a:t>of Intro to Education syllabus to Social Foundations (2014-Present)</a:t>
            </a:r>
          </a:p>
          <a:p>
            <a:pPr lvl="1"/>
            <a:r>
              <a:rPr lang="en-US" sz="4400" dirty="0"/>
              <a:t>Focus on duplication of materials by topic</a:t>
            </a:r>
          </a:p>
          <a:p>
            <a:pPr lvl="1"/>
            <a:r>
              <a:rPr lang="en-US" sz="4400" dirty="0"/>
              <a:t>Focus on reducing Social Foundations from 3 credits to </a:t>
            </a:r>
            <a:r>
              <a:rPr lang="en-US" sz="4400" dirty="0" smtClean="0"/>
              <a:t>2</a:t>
            </a:r>
          </a:p>
          <a:p>
            <a:pPr lvl="2"/>
            <a:r>
              <a:rPr lang="en-US" sz="4000" dirty="0" smtClean="0"/>
              <a:t>Course was reduced to 2 credits in CREATE Proposal</a:t>
            </a:r>
            <a:endParaRPr lang="en-US" sz="4000" dirty="0"/>
          </a:p>
          <a:p>
            <a:pPr lvl="1"/>
            <a:r>
              <a:rPr lang="en-US" sz="4400" dirty="0"/>
              <a:t>Focus on integration of technology (projects/assignments</a:t>
            </a:r>
            <a:r>
              <a:rPr lang="en-US" sz="4400" dirty="0" smtClean="0"/>
              <a:t>)</a:t>
            </a:r>
          </a:p>
          <a:p>
            <a:pPr lvl="1"/>
            <a:endParaRPr lang="en-US" sz="4400" dirty="0"/>
          </a:p>
          <a:p>
            <a:r>
              <a:rPr lang="en-US" sz="4400" dirty="0" smtClean="0"/>
              <a:t>Invisible College: AERA 2015 </a:t>
            </a:r>
          </a:p>
          <a:p>
            <a:pPr lvl="1"/>
            <a:r>
              <a:rPr lang="en-US" sz="4400" dirty="0" smtClean="0"/>
              <a:t>2-Rotation #1 students presented along with faculty</a:t>
            </a:r>
          </a:p>
          <a:p>
            <a:pPr lvl="2"/>
            <a:r>
              <a:rPr lang="en-US" sz="4000" dirty="0" smtClean="0"/>
              <a:t>Feedback from external experts</a:t>
            </a:r>
          </a:p>
          <a:p>
            <a:pPr marL="457200" lvl="1" indent="0">
              <a:buNone/>
            </a:pPr>
            <a:endParaRPr lang="en-US" sz="4400" dirty="0" smtClean="0"/>
          </a:p>
          <a:p>
            <a:r>
              <a:rPr lang="en-US" sz="4400" dirty="0" smtClean="0"/>
              <a:t>Student Focus Group Data: Fall Pilot 2014; Spring  2016; Spring 2017</a:t>
            </a:r>
          </a:p>
          <a:p>
            <a:pPr marL="0" indent="0">
              <a:buNone/>
            </a:pPr>
            <a:endParaRPr lang="en-US" sz="4400" dirty="0" smtClean="0"/>
          </a:p>
          <a:p>
            <a:pPr lvl="1"/>
            <a:endParaRPr lang="en-US" dirty="0" smtClean="0"/>
          </a:p>
          <a:p>
            <a:pPr marL="457200" lvl="1" indent="0">
              <a:buNone/>
            </a:pPr>
            <a:endParaRPr lang="en-US" sz="35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816</TotalTime>
  <Words>1944</Words>
  <Application>Microsoft Macintosh PowerPoint</Application>
  <PresentationFormat>On-screen Show (4:3)</PresentationFormat>
  <Paragraphs>252</Paragraphs>
  <Slides>32</Slides>
  <Notes>5</Notes>
  <HiddenSlides>0</HiddenSlides>
  <MMClips>0</MMClips>
  <ScaleCrop>false</ScaleCrop>
  <HeadingPairs>
    <vt:vector size="4" baseType="variant">
      <vt:variant>
        <vt:lpstr>Design Template</vt:lpstr>
      </vt:variant>
      <vt:variant>
        <vt:i4>1</vt:i4>
      </vt:variant>
      <vt:variant>
        <vt:lpstr>Slide Titles</vt:lpstr>
      </vt:variant>
      <vt:variant>
        <vt:i4>32</vt:i4>
      </vt:variant>
    </vt:vector>
  </HeadingPairs>
  <TitlesOfParts>
    <vt:vector size="33" baseType="lpstr">
      <vt:lpstr>Office Theme</vt:lpstr>
      <vt:lpstr>The 5-C’s Approach (Curriculum, Clinical, Cohort, Community = Cognition):  An Integrative Urban Education Teacher Preparation Model for Understanding Families and Communities </vt:lpstr>
      <vt:lpstr>Curriculum</vt:lpstr>
      <vt:lpstr>Curriculum</vt:lpstr>
      <vt:lpstr>Curriculum</vt:lpstr>
      <vt:lpstr>Curriculum</vt:lpstr>
      <vt:lpstr>Curriculum</vt:lpstr>
      <vt:lpstr>Curriculum</vt:lpstr>
      <vt:lpstr>Curriculum</vt:lpstr>
      <vt:lpstr>Curriculum</vt:lpstr>
      <vt:lpstr>Curriculum </vt:lpstr>
      <vt:lpstr>Curriculum</vt:lpstr>
      <vt:lpstr>Curriculum</vt:lpstr>
      <vt:lpstr>Curriculum</vt:lpstr>
      <vt:lpstr>Curriculum</vt:lpstr>
      <vt:lpstr>Clinical &amp; Community</vt:lpstr>
      <vt:lpstr>Clinical &amp; Community</vt:lpstr>
      <vt:lpstr>Clinical &amp; Community</vt:lpstr>
      <vt:lpstr>Clinical &amp; Community</vt:lpstr>
      <vt:lpstr>Clinical &amp; Community</vt:lpstr>
      <vt:lpstr>Clinical &amp; Community</vt:lpstr>
      <vt:lpstr>Clinical &amp; Community</vt:lpstr>
      <vt:lpstr>Clinical/Community</vt:lpstr>
      <vt:lpstr>Cohort</vt:lpstr>
      <vt:lpstr>Cohort</vt:lpstr>
      <vt:lpstr>Cognition</vt:lpstr>
      <vt:lpstr>Cognition</vt:lpstr>
      <vt:lpstr>Cognition</vt:lpstr>
      <vt:lpstr>Cognition</vt:lpstr>
      <vt:lpstr>Cognition</vt:lpstr>
      <vt:lpstr>Cognition</vt:lpstr>
      <vt:lpstr>Cognition</vt:lpstr>
      <vt:lpstr>Cognition</vt:lpstr>
    </vt:vector>
  </TitlesOfParts>
  <Company>Cleveland Metropolian School District</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Glenda Hathaway</dc:creator>
  <cp:lastModifiedBy>Glenda Hathaway</cp:lastModifiedBy>
  <cp:revision>86</cp:revision>
  <cp:lastPrinted>2017-10-24T17:30:15Z</cp:lastPrinted>
  <dcterms:created xsi:type="dcterms:W3CDTF">2017-10-25T14:36:06Z</dcterms:created>
  <dcterms:modified xsi:type="dcterms:W3CDTF">2017-10-25T14:50:39Z</dcterms:modified>
</cp:coreProperties>
</file>