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7"/>
  </p:notesMasterIdLst>
  <p:handoutMasterIdLst>
    <p:handoutMasterId r:id="rId38"/>
  </p:handoutMasterIdLst>
  <p:sldIdLst>
    <p:sldId id="256" r:id="rId5"/>
    <p:sldId id="328" r:id="rId6"/>
    <p:sldId id="337" r:id="rId7"/>
    <p:sldId id="282" r:id="rId8"/>
    <p:sldId id="280" r:id="rId9"/>
    <p:sldId id="281" r:id="rId10"/>
    <p:sldId id="295" r:id="rId11"/>
    <p:sldId id="309" r:id="rId12"/>
    <p:sldId id="310" r:id="rId13"/>
    <p:sldId id="311" r:id="rId14"/>
    <p:sldId id="312" r:id="rId15"/>
    <p:sldId id="313" r:id="rId16"/>
    <p:sldId id="314" r:id="rId17"/>
    <p:sldId id="317" r:id="rId18"/>
    <p:sldId id="318" r:id="rId19"/>
    <p:sldId id="338" r:id="rId20"/>
    <p:sldId id="307" r:id="rId21"/>
    <p:sldId id="320" r:id="rId22"/>
    <p:sldId id="321" r:id="rId23"/>
    <p:sldId id="322" r:id="rId24"/>
    <p:sldId id="323" r:id="rId25"/>
    <p:sldId id="324" r:id="rId26"/>
    <p:sldId id="325" r:id="rId27"/>
    <p:sldId id="326" r:id="rId28"/>
    <p:sldId id="329" r:id="rId29"/>
    <p:sldId id="334" r:id="rId30"/>
    <p:sldId id="340" r:id="rId31"/>
    <p:sldId id="339" r:id="rId32"/>
    <p:sldId id="341" r:id="rId33"/>
    <p:sldId id="335" r:id="rId34"/>
    <p:sldId id="333" r:id="rId35"/>
    <p:sldId id="327" r:id="rId3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BD30"/>
    <a:srgbClr val="CD0920"/>
    <a:srgbClr val="C0DB37"/>
    <a:srgbClr val="83A2CA"/>
    <a:srgbClr val="040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3770" autoAdjust="0"/>
  </p:normalViewPr>
  <p:slideViewPr>
    <p:cSldViewPr snapToGrid="0" snapToObjects="1">
      <p:cViewPr varScale="1">
        <p:scale>
          <a:sx n="84" d="100"/>
          <a:sy n="84" d="100"/>
        </p:scale>
        <p:origin x="237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6" d="100"/>
          <a:sy n="86"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579EBE-4B60-4164-937B-87D6E3986643}" type="doc">
      <dgm:prSet loTypeId="urn:microsoft.com/office/officeart/2005/8/layout/vList6" loCatId="list" qsTypeId="urn:microsoft.com/office/officeart/2005/8/quickstyle/3d2" qsCatId="3D" csTypeId="urn:microsoft.com/office/officeart/2005/8/colors/colorful1" csCatId="colorful" phldr="1"/>
      <dgm:spPr/>
      <dgm:t>
        <a:bodyPr/>
        <a:lstStyle/>
        <a:p>
          <a:endParaRPr lang="en-US"/>
        </a:p>
      </dgm:t>
    </dgm:pt>
    <dgm:pt modelId="{B333CC66-8DD0-4531-A7B7-184A6AFB864E}">
      <dgm:prSet phldrT="[Text]" custT="1"/>
      <dgm:spPr/>
      <dgm:t>
        <a:bodyPr/>
        <a:lstStyle/>
        <a:p>
          <a:pPr>
            <a:spcAft>
              <a:spcPts val="0"/>
            </a:spcAft>
          </a:pPr>
          <a:r>
            <a:rPr lang="en-US" sz="3200" b="1" dirty="0">
              <a:solidFill>
                <a:schemeClr val="tx1"/>
              </a:solidFill>
              <a:latin typeface="Arial" panose="020B0604020202020204" pitchFamily="34" charset="0"/>
              <a:cs typeface="Arial" panose="020B0604020202020204" pitchFamily="34" charset="0"/>
            </a:rPr>
            <a:t>Mentoring </a:t>
          </a:r>
        </a:p>
        <a:p>
          <a:pPr>
            <a:spcAft>
              <a:spcPts val="0"/>
            </a:spcAft>
          </a:pPr>
          <a:r>
            <a:rPr lang="en-US" sz="3200" b="1" dirty="0">
              <a:solidFill>
                <a:schemeClr val="tx1"/>
              </a:solidFill>
              <a:latin typeface="Arial" panose="020B0604020202020204" pitchFamily="34" charset="0"/>
              <a:cs typeface="Arial" panose="020B0604020202020204" pitchFamily="34" charset="0"/>
            </a:rPr>
            <a:t>Year 2</a:t>
          </a:r>
        </a:p>
      </dgm:t>
    </dgm:pt>
    <dgm:pt modelId="{7529BF99-4D43-4AD9-A7F3-BE29D4D51C06}" type="parTrans" cxnId="{73BFA643-7E60-42E1-BABF-BEFE5EA13D70}">
      <dgm:prSet/>
      <dgm:spPr/>
      <dgm:t>
        <a:bodyPr/>
        <a:lstStyle/>
        <a:p>
          <a:endParaRPr lang="en-US" sz="2000"/>
        </a:p>
      </dgm:t>
    </dgm:pt>
    <dgm:pt modelId="{F3A50640-E96C-4DE4-8E20-0339C263C672}" type="sibTrans" cxnId="{73BFA643-7E60-42E1-BABF-BEFE5EA13D70}">
      <dgm:prSet/>
      <dgm:spPr/>
      <dgm:t>
        <a:bodyPr/>
        <a:lstStyle/>
        <a:p>
          <a:endParaRPr lang="en-US" sz="2000"/>
        </a:p>
      </dgm:t>
    </dgm:pt>
    <dgm:pt modelId="{89FB0AFF-1A4F-48CF-8C96-7594C83240B0}">
      <dgm:prSet phldrT="[Text]" custT="1"/>
      <dgm:spPr>
        <a:solidFill>
          <a:schemeClr val="tx2">
            <a:lumMod val="40000"/>
            <a:lumOff val="60000"/>
          </a:schemeClr>
        </a:solidFill>
      </dgm:spPr>
      <dgm:t>
        <a:bodyPr/>
        <a:lstStyle/>
        <a:p>
          <a:pPr>
            <a:spcAft>
              <a:spcPts val="0"/>
            </a:spcAft>
          </a:pPr>
          <a:r>
            <a:rPr lang="en-US" sz="3200" b="1" dirty="0">
              <a:solidFill>
                <a:schemeClr val="tx1"/>
              </a:solidFill>
              <a:latin typeface="Arial" panose="020B0604020202020204" pitchFamily="34" charset="0"/>
              <a:cs typeface="Arial" panose="020B0604020202020204" pitchFamily="34" charset="0"/>
            </a:rPr>
            <a:t>Mentoring</a:t>
          </a:r>
        </a:p>
        <a:p>
          <a:pPr>
            <a:spcAft>
              <a:spcPts val="0"/>
            </a:spcAft>
          </a:pPr>
          <a:r>
            <a:rPr lang="en-US" sz="3200" b="1" dirty="0">
              <a:solidFill>
                <a:schemeClr val="tx1"/>
              </a:solidFill>
              <a:latin typeface="Arial" panose="020B0604020202020204" pitchFamily="34" charset="0"/>
              <a:cs typeface="Arial" panose="020B0604020202020204" pitchFamily="34" charset="0"/>
            </a:rPr>
            <a:t>Year 1</a:t>
          </a:r>
        </a:p>
      </dgm:t>
    </dgm:pt>
    <dgm:pt modelId="{37A4E791-5A97-4AA8-8285-9DDFC5797217}" type="sibTrans" cxnId="{9140DD9A-5FE1-44D7-B7DC-509BA0C69139}">
      <dgm:prSet/>
      <dgm:spPr/>
      <dgm:t>
        <a:bodyPr/>
        <a:lstStyle/>
        <a:p>
          <a:endParaRPr lang="en-US" sz="2000"/>
        </a:p>
      </dgm:t>
    </dgm:pt>
    <dgm:pt modelId="{277E75E9-9BB7-4740-86E9-157EC10D34B2}" type="parTrans" cxnId="{9140DD9A-5FE1-44D7-B7DC-509BA0C69139}">
      <dgm:prSet/>
      <dgm:spPr/>
      <dgm:t>
        <a:bodyPr/>
        <a:lstStyle/>
        <a:p>
          <a:endParaRPr lang="en-US" sz="2000"/>
        </a:p>
      </dgm:t>
    </dgm:pt>
    <dgm:pt modelId="{E13A477A-E66E-4927-AAF3-0BA686705BC9}">
      <dgm:prSet phldrT="[Text]" custT="1"/>
      <dgm:spPr>
        <a:solidFill>
          <a:schemeClr val="tx2">
            <a:lumMod val="20000"/>
            <a:lumOff val="80000"/>
            <a:alpha val="90000"/>
          </a:schemeClr>
        </a:solidFill>
      </dgm:spPr>
      <dgm:t>
        <a:bodyPr anchor="ctr"/>
        <a:lstStyle/>
        <a:p>
          <a:r>
            <a:rPr lang="en-US" sz="2000" b="1" dirty="0">
              <a:latin typeface="Arial" panose="020B0604020202020204" pitchFamily="34" charset="0"/>
              <a:cs typeface="Arial" panose="020B0604020202020204" pitchFamily="34" charset="0"/>
            </a:rPr>
            <a:t>Focused Mentoring </a:t>
          </a:r>
        </a:p>
      </dgm:t>
    </dgm:pt>
    <dgm:pt modelId="{92C63368-4B53-44A5-B9D2-E9A011795784}" type="sibTrans" cxnId="{327A8DB0-EB5D-4FF0-8B2B-9B11CBCBD340}">
      <dgm:prSet/>
      <dgm:spPr/>
      <dgm:t>
        <a:bodyPr/>
        <a:lstStyle/>
        <a:p>
          <a:endParaRPr lang="en-US"/>
        </a:p>
      </dgm:t>
    </dgm:pt>
    <dgm:pt modelId="{CD42230F-512B-4B95-9045-88351A5CF0F7}" type="parTrans" cxnId="{327A8DB0-EB5D-4FF0-8B2B-9B11CBCBD340}">
      <dgm:prSet/>
      <dgm:spPr/>
      <dgm:t>
        <a:bodyPr/>
        <a:lstStyle/>
        <a:p>
          <a:endParaRPr lang="en-US"/>
        </a:p>
      </dgm:t>
    </dgm:pt>
    <dgm:pt modelId="{EA2F0FB0-433E-499D-9817-C03D35457EAA}">
      <dgm:prSet phldrT="[Text]" custT="1"/>
      <dgm:spPr>
        <a:solidFill>
          <a:schemeClr val="tx2">
            <a:lumMod val="20000"/>
            <a:lumOff val="80000"/>
            <a:alpha val="90000"/>
          </a:schemeClr>
        </a:solidFill>
      </dgm:spPr>
      <dgm:t>
        <a:bodyPr anchor="ctr"/>
        <a:lstStyle/>
        <a:p>
          <a:r>
            <a:rPr lang="en-US" sz="2000" dirty="0">
              <a:latin typeface="Arial" panose="020B0604020202020204" pitchFamily="34" charset="0"/>
              <a:cs typeface="Arial" panose="020B0604020202020204" pitchFamily="34" charset="0"/>
            </a:rPr>
            <a:t>Teaching and Learning Cycle</a:t>
          </a:r>
        </a:p>
      </dgm:t>
    </dgm:pt>
    <dgm:pt modelId="{26C28A56-881D-4F57-9672-2582FD957DAE}">
      <dgm:prSet phldrT="[Text]" custT="1"/>
      <dgm:spPr>
        <a:solidFill>
          <a:schemeClr val="tx2">
            <a:lumMod val="20000"/>
            <a:lumOff val="80000"/>
            <a:alpha val="90000"/>
          </a:schemeClr>
        </a:solidFill>
      </dgm:spPr>
      <dgm:t>
        <a:bodyPr anchor="ctr"/>
        <a:lstStyle/>
        <a:p>
          <a:r>
            <a:rPr lang="en-US" sz="2000" b="1" dirty="0">
              <a:latin typeface="Arial" panose="020B0604020202020204" pitchFamily="34" charset="0"/>
              <a:cs typeface="Arial" panose="020B0604020202020204" pitchFamily="34" charset="0"/>
            </a:rPr>
            <a:t>Instructional Mentoring</a:t>
          </a:r>
        </a:p>
      </dgm:t>
    </dgm:pt>
    <dgm:pt modelId="{1B1B3022-E28D-45D0-9756-FA7047D6F872}" type="sibTrans" cxnId="{36FBF835-A0A3-4E97-B08F-24984F1442D3}">
      <dgm:prSet/>
      <dgm:spPr/>
      <dgm:t>
        <a:bodyPr/>
        <a:lstStyle/>
        <a:p>
          <a:endParaRPr lang="en-US" sz="2000"/>
        </a:p>
      </dgm:t>
    </dgm:pt>
    <dgm:pt modelId="{21B2E30C-2C2C-4C3A-B414-07C3E54EF048}" type="parTrans" cxnId="{36FBF835-A0A3-4E97-B08F-24984F1442D3}">
      <dgm:prSet/>
      <dgm:spPr/>
      <dgm:t>
        <a:bodyPr/>
        <a:lstStyle/>
        <a:p>
          <a:endParaRPr lang="en-US" sz="2000"/>
        </a:p>
      </dgm:t>
    </dgm:pt>
    <dgm:pt modelId="{425068E1-8E63-4ED5-90B6-D62F4E5E3E2F}" type="sibTrans" cxnId="{A5CCEA55-E1BB-4093-8023-6FC2ED0F38D8}">
      <dgm:prSet/>
      <dgm:spPr/>
      <dgm:t>
        <a:bodyPr/>
        <a:lstStyle/>
        <a:p>
          <a:endParaRPr lang="en-US"/>
        </a:p>
      </dgm:t>
    </dgm:pt>
    <dgm:pt modelId="{102B1E1A-CC52-4C67-B9A7-2A36737E0A8A}" type="parTrans" cxnId="{A5CCEA55-E1BB-4093-8023-6FC2ED0F38D8}">
      <dgm:prSet/>
      <dgm:spPr/>
      <dgm:t>
        <a:bodyPr/>
        <a:lstStyle/>
        <a:p>
          <a:endParaRPr lang="en-US"/>
        </a:p>
      </dgm:t>
    </dgm:pt>
    <dgm:pt modelId="{79AF1802-F105-4002-AFAC-DA63DA2B3C1D}">
      <dgm:prSet phldrT="[Text]" custT="1"/>
      <dgm:spPr>
        <a:solidFill>
          <a:schemeClr val="tx2">
            <a:lumMod val="20000"/>
            <a:lumOff val="80000"/>
            <a:alpha val="90000"/>
          </a:schemeClr>
        </a:solidFill>
      </dgm:spPr>
      <dgm:t>
        <a:bodyPr anchor="ctr"/>
        <a:lstStyle/>
        <a:p>
          <a:r>
            <a:rPr lang="en-US" sz="2000" dirty="0">
              <a:latin typeface="Arial" panose="020B0604020202020204" pitchFamily="34" charset="0"/>
              <a:cs typeface="Arial" panose="020B0604020202020204" pitchFamily="34" charset="0"/>
            </a:rPr>
            <a:t>Communication, Collaboration, Professional Growth</a:t>
          </a:r>
        </a:p>
      </dgm:t>
    </dgm:pt>
    <dgm:pt modelId="{AF91A200-8C85-4693-B198-10A3679D6340}" type="parTrans" cxnId="{AE718ACE-5111-4143-888B-620BE963E32F}">
      <dgm:prSet/>
      <dgm:spPr/>
      <dgm:t>
        <a:bodyPr/>
        <a:lstStyle/>
        <a:p>
          <a:endParaRPr lang="en-US"/>
        </a:p>
      </dgm:t>
    </dgm:pt>
    <dgm:pt modelId="{A2AEEC57-1552-4066-8AD0-B78EB467EDA7}" type="sibTrans" cxnId="{AE718ACE-5111-4143-888B-620BE963E32F}">
      <dgm:prSet/>
      <dgm:spPr/>
      <dgm:t>
        <a:bodyPr/>
        <a:lstStyle/>
        <a:p>
          <a:endParaRPr lang="en-US"/>
        </a:p>
      </dgm:t>
    </dgm:pt>
    <dgm:pt modelId="{FB623004-E987-463A-B252-8F3B4F0ADC6C}">
      <dgm:prSet phldrT="[Text]" custT="1"/>
      <dgm:spPr/>
      <dgm:t>
        <a:bodyPr anchor="ctr"/>
        <a:lstStyle/>
        <a:p>
          <a:r>
            <a:rPr lang="en-US" sz="2000" dirty="0">
              <a:latin typeface="Arial" panose="020B0604020202020204" pitchFamily="34" charset="0"/>
              <a:cs typeface="Arial" panose="020B0604020202020204" pitchFamily="34" charset="0"/>
            </a:rPr>
            <a:t>Teaching and Learning Cycle</a:t>
          </a:r>
        </a:p>
      </dgm:t>
    </dgm:pt>
    <dgm:pt modelId="{FD3FFD17-62EF-4025-9759-0F275794632F}" type="parTrans" cxnId="{1932E8D7-E7DB-4C02-87EE-027C89A9C428}">
      <dgm:prSet/>
      <dgm:spPr/>
      <dgm:t>
        <a:bodyPr/>
        <a:lstStyle/>
        <a:p>
          <a:endParaRPr lang="en-US"/>
        </a:p>
      </dgm:t>
    </dgm:pt>
    <dgm:pt modelId="{FBB88350-C485-4C07-8627-3F737616B58A}" type="sibTrans" cxnId="{1932E8D7-E7DB-4C02-87EE-027C89A9C428}">
      <dgm:prSet/>
      <dgm:spPr/>
      <dgm:t>
        <a:bodyPr/>
        <a:lstStyle/>
        <a:p>
          <a:endParaRPr lang="en-US"/>
        </a:p>
      </dgm:t>
    </dgm:pt>
    <dgm:pt modelId="{6842CB40-B353-41AB-80E5-2FA840AEAC3E}">
      <dgm:prSet phldrT="[Text]" custT="1"/>
      <dgm:spPr/>
      <dgm:t>
        <a:bodyPr anchor="ctr"/>
        <a:lstStyle/>
        <a:p>
          <a:r>
            <a:rPr lang="en-US" sz="2000" b="1" dirty="0">
              <a:latin typeface="Arial" panose="020B0604020202020204" pitchFamily="34" charset="0"/>
              <a:cs typeface="Arial" panose="020B0604020202020204" pitchFamily="34" charset="0"/>
            </a:rPr>
            <a:t>Focused Mentoring</a:t>
          </a:r>
        </a:p>
      </dgm:t>
    </dgm:pt>
    <dgm:pt modelId="{5BC2402A-C8FC-4245-B0EF-AAB6B9F1AC62}" type="parTrans" cxnId="{3067C7C6-E59E-4BD8-9666-A8C12EA111D8}">
      <dgm:prSet/>
      <dgm:spPr/>
      <dgm:t>
        <a:bodyPr/>
        <a:lstStyle/>
        <a:p>
          <a:endParaRPr lang="en-US"/>
        </a:p>
      </dgm:t>
    </dgm:pt>
    <dgm:pt modelId="{2983E9FE-8E4E-4D9C-86BE-B9271A43451B}" type="sibTrans" cxnId="{3067C7C6-E59E-4BD8-9666-A8C12EA111D8}">
      <dgm:prSet/>
      <dgm:spPr/>
      <dgm:t>
        <a:bodyPr/>
        <a:lstStyle/>
        <a:p>
          <a:endParaRPr lang="en-US"/>
        </a:p>
      </dgm:t>
    </dgm:pt>
    <dgm:pt modelId="{01332A47-175E-400F-9278-1AF7B93CE8D9}">
      <dgm:prSet phldrT="[Text]" custT="1"/>
      <dgm:spPr/>
      <dgm:t>
        <a:bodyPr anchor="ctr"/>
        <a:lstStyle/>
        <a:p>
          <a:r>
            <a:rPr lang="en-US" sz="2000" dirty="0">
              <a:latin typeface="Arial" panose="020B0604020202020204" pitchFamily="34" charset="0"/>
              <a:cs typeface="Arial" panose="020B0604020202020204" pitchFamily="34" charset="0"/>
            </a:rPr>
            <a:t>Formative &amp; Summative Assessment</a:t>
          </a:r>
        </a:p>
      </dgm:t>
    </dgm:pt>
    <dgm:pt modelId="{ACF416AC-6B66-4EA9-8CD3-083FD344E09D}" type="parTrans" cxnId="{F5ECE2D9-25D1-4462-97B2-2AC908A8DD39}">
      <dgm:prSet/>
      <dgm:spPr/>
      <dgm:t>
        <a:bodyPr/>
        <a:lstStyle/>
        <a:p>
          <a:endParaRPr lang="en-US"/>
        </a:p>
      </dgm:t>
    </dgm:pt>
    <dgm:pt modelId="{88859CA2-5DF6-46B2-A6D9-01A30AB683E3}" type="sibTrans" cxnId="{F5ECE2D9-25D1-4462-97B2-2AC908A8DD39}">
      <dgm:prSet/>
      <dgm:spPr/>
      <dgm:t>
        <a:bodyPr/>
        <a:lstStyle/>
        <a:p>
          <a:endParaRPr lang="en-US"/>
        </a:p>
      </dgm:t>
    </dgm:pt>
    <dgm:pt modelId="{0FCD98A6-053B-424C-88AE-347C313FE61E}">
      <dgm:prSet phldrT="[Text]" custT="1"/>
      <dgm:spPr/>
      <dgm:t>
        <a:bodyPr anchor="ctr"/>
        <a:lstStyle/>
        <a:p>
          <a:r>
            <a:rPr lang="en-US" sz="2000" b="1" dirty="0">
              <a:latin typeface="Arial" panose="020B0604020202020204" pitchFamily="34" charset="0"/>
              <a:cs typeface="Arial" panose="020B0604020202020204" pitchFamily="34" charset="0"/>
            </a:rPr>
            <a:t>Instructional Mentoring</a:t>
          </a:r>
        </a:p>
      </dgm:t>
    </dgm:pt>
    <dgm:pt modelId="{F67FDBEF-205B-4A5F-B630-5051C1529DDE}" type="parTrans" cxnId="{A39711DF-37BD-410B-A091-6A96B68A358D}">
      <dgm:prSet/>
      <dgm:spPr/>
      <dgm:t>
        <a:bodyPr/>
        <a:lstStyle/>
        <a:p>
          <a:endParaRPr lang="en-US"/>
        </a:p>
      </dgm:t>
    </dgm:pt>
    <dgm:pt modelId="{F7C6D869-46EF-4C19-9F81-02F9487EEF49}" type="sibTrans" cxnId="{A39711DF-37BD-410B-A091-6A96B68A358D}">
      <dgm:prSet/>
      <dgm:spPr/>
      <dgm:t>
        <a:bodyPr/>
        <a:lstStyle/>
        <a:p>
          <a:endParaRPr lang="en-US"/>
        </a:p>
      </dgm:t>
    </dgm:pt>
    <dgm:pt modelId="{452894EC-C265-4592-A53D-0371D1FABF3D}" type="pres">
      <dgm:prSet presAssocID="{6F579EBE-4B60-4164-937B-87D6E3986643}" presName="Name0" presStyleCnt="0">
        <dgm:presLayoutVars>
          <dgm:dir/>
          <dgm:animLvl val="lvl"/>
          <dgm:resizeHandles/>
        </dgm:presLayoutVars>
      </dgm:prSet>
      <dgm:spPr/>
    </dgm:pt>
    <dgm:pt modelId="{2C0A84F9-98F2-4043-8B9D-57D0C126172E}" type="pres">
      <dgm:prSet presAssocID="{89FB0AFF-1A4F-48CF-8C96-7594C83240B0}" presName="linNode" presStyleCnt="0"/>
      <dgm:spPr/>
    </dgm:pt>
    <dgm:pt modelId="{36D587F1-D3E7-44DB-951D-B1AA5B4EE8E1}" type="pres">
      <dgm:prSet presAssocID="{89FB0AFF-1A4F-48CF-8C96-7594C83240B0}" presName="parentShp" presStyleLbl="node1" presStyleIdx="0" presStyleCnt="2" custScaleX="74977" custScaleY="110297" custLinFactNeighborX="-81" custLinFactNeighborY="-2716">
        <dgm:presLayoutVars>
          <dgm:bulletEnabled val="1"/>
        </dgm:presLayoutVars>
      </dgm:prSet>
      <dgm:spPr/>
    </dgm:pt>
    <dgm:pt modelId="{77A886E7-B862-4DDA-8B7A-B58F515E9A5F}" type="pres">
      <dgm:prSet presAssocID="{89FB0AFF-1A4F-48CF-8C96-7594C83240B0}" presName="childShp" presStyleLbl="bgAccFollowNode1" presStyleIdx="0" presStyleCnt="2" custScaleX="86708" custScaleY="124194" custLinFactNeighborX="0" custLinFactNeighborY="-3014">
        <dgm:presLayoutVars>
          <dgm:bulletEnabled val="1"/>
        </dgm:presLayoutVars>
      </dgm:prSet>
      <dgm:spPr/>
    </dgm:pt>
    <dgm:pt modelId="{643122A9-B3B9-4943-AB8A-11B77A1D7239}" type="pres">
      <dgm:prSet presAssocID="{37A4E791-5A97-4AA8-8285-9DDFC5797217}" presName="spacing" presStyleCnt="0"/>
      <dgm:spPr/>
    </dgm:pt>
    <dgm:pt modelId="{76208F86-DE0A-4A43-90F9-A68729BF9B7F}" type="pres">
      <dgm:prSet presAssocID="{B333CC66-8DD0-4531-A7B7-184A6AFB864E}" presName="linNode" presStyleCnt="0"/>
      <dgm:spPr/>
    </dgm:pt>
    <dgm:pt modelId="{828827F6-9ABC-46AF-BF9D-97E082B75F24}" type="pres">
      <dgm:prSet presAssocID="{B333CC66-8DD0-4531-A7B7-184A6AFB864E}" presName="parentShp" presStyleLbl="node1" presStyleIdx="1" presStyleCnt="2" custScaleX="74977" custScaleY="111494" custLinFactNeighborX="-81" custLinFactNeighborY="806">
        <dgm:presLayoutVars>
          <dgm:bulletEnabled val="1"/>
        </dgm:presLayoutVars>
      </dgm:prSet>
      <dgm:spPr/>
    </dgm:pt>
    <dgm:pt modelId="{0A16646B-4DD7-4A29-A1E2-A4D7286D9B17}" type="pres">
      <dgm:prSet presAssocID="{B333CC66-8DD0-4531-A7B7-184A6AFB864E}" presName="childShp" presStyleLbl="bgAccFollowNode1" presStyleIdx="1" presStyleCnt="2" custScaleX="91013" custScaleY="125209">
        <dgm:presLayoutVars>
          <dgm:bulletEnabled val="1"/>
        </dgm:presLayoutVars>
      </dgm:prSet>
      <dgm:spPr/>
    </dgm:pt>
  </dgm:ptLst>
  <dgm:cxnLst>
    <dgm:cxn modelId="{AD178D0E-CDF1-4F19-9140-AAF1CDC0E375}" type="presOf" srcId="{79AF1802-F105-4002-AFAC-DA63DA2B3C1D}" destId="{77A886E7-B862-4DDA-8B7A-B58F515E9A5F}" srcOrd="0" destOrd="3" presId="urn:microsoft.com/office/officeart/2005/8/layout/vList6"/>
    <dgm:cxn modelId="{6041C823-D57C-4D0E-A753-2C78CFED854E}" type="presOf" srcId="{B333CC66-8DD0-4531-A7B7-184A6AFB864E}" destId="{828827F6-9ABC-46AF-BF9D-97E082B75F24}" srcOrd="0" destOrd="0" presId="urn:microsoft.com/office/officeart/2005/8/layout/vList6"/>
    <dgm:cxn modelId="{598BD633-2B20-43BB-908D-E6D3CD3A4274}" type="presOf" srcId="{EA2F0FB0-433E-499D-9817-C03D35457EAA}" destId="{77A886E7-B862-4DDA-8B7A-B58F515E9A5F}" srcOrd="0" destOrd="1" presId="urn:microsoft.com/office/officeart/2005/8/layout/vList6"/>
    <dgm:cxn modelId="{36FBF835-A0A3-4E97-B08F-24984F1442D3}" srcId="{89FB0AFF-1A4F-48CF-8C96-7594C83240B0}" destId="{26C28A56-881D-4F57-9672-2582FD957DAE}" srcOrd="0" destOrd="0" parTransId="{21B2E30C-2C2C-4C3A-B414-07C3E54EF048}" sibTransId="{1B1B3022-E28D-45D0-9756-FA7047D6F872}"/>
    <dgm:cxn modelId="{73BFA643-7E60-42E1-BABF-BEFE5EA13D70}" srcId="{6F579EBE-4B60-4164-937B-87D6E3986643}" destId="{B333CC66-8DD0-4531-A7B7-184A6AFB864E}" srcOrd="1" destOrd="0" parTransId="{7529BF99-4D43-4AD9-A7F3-BE29D4D51C06}" sibTransId="{F3A50640-E96C-4DE4-8E20-0339C263C672}"/>
    <dgm:cxn modelId="{2D100D70-E7B5-43DF-BDE9-B4B16F39167F}" type="presOf" srcId="{FB623004-E987-463A-B252-8F3B4F0ADC6C}" destId="{0A16646B-4DD7-4A29-A1E2-A4D7286D9B17}" srcOrd="0" destOrd="1" presId="urn:microsoft.com/office/officeart/2005/8/layout/vList6"/>
    <dgm:cxn modelId="{A5CCEA55-E1BB-4093-8023-6FC2ED0F38D8}" srcId="{26C28A56-881D-4F57-9672-2582FD957DAE}" destId="{EA2F0FB0-433E-499D-9817-C03D35457EAA}" srcOrd="0" destOrd="0" parTransId="{102B1E1A-CC52-4C67-B9A7-2A36737E0A8A}" sibTransId="{425068E1-8E63-4ED5-90B6-D62F4E5E3E2F}"/>
    <dgm:cxn modelId="{1BD28281-402B-4BDF-BFF5-87CFB07C7467}" type="presOf" srcId="{0FCD98A6-053B-424C-88AE-347C313FE61E}" destId="{0A16646B-4DD7-4A29-A1E2-A4D7286D9B17}" srcOrd="0" destOrd="0" presId="urn:microsoft.com/office/officeart/2005/8/layout/vList6"/>
    <dgm:cxn modelId="{8EDBC284-795D-4D5D-A73E-C8A61EA276FB}" type="presOf" srcId="{6842CB40-B353-41AB-80E5-2FA840AEAC3E}" destId="{0A16646B-4DD7-4A29-A1E2-A4D7286D9B17}" srcOrd="0" destOrd="2" presId="urn:microsoft.com/office/officeart/2005/8/layout/vList6"/>
    <dgm:cxn modelId="{E5B8788C-C92F-4F1A-A14E-2258027686A4}" type="presOf" srcId="{26C28A56-881D-4F57-9672-2582FD957DAE}" destId="{77A886E7-B862-4DDA-8B7A-B58F515E9A5F}" srcOrd="0" destOrd="0" presId="urn:microsoft.com/office/officeart/2005/8/layout/vList6"/>
    <dgm:cxn modelId="{5C123295-A77E-4B54-B55B-6397086C3754}" type="presOf" srcId="{E13A477A-E66E-4927-AAF3-0BA686705BC9}" destId="{77A886E7-B862-4DDA-8B7A-B58F515E9A5F}" srcOrd="0" destOrd="2" presId="urn:microsoft.com/office/officeart/2005/8/layout/vList6"/>
    <dgm:cxn modelId="{9140DD9A-5FE1-44D7-B7DC-509BA0C69139}" srcId="{6F579EBE-4B60-4164-937B-87D6E3986643}" destId="{89FB0AFF-1A4F-48CF-8C96-7594C83240B0}" srcOrd="0" destOrd="0" parTransId="{277E75E9-9BB7-4740-86E9-157EC10D34B2}" sibTransId="{37A4E791-5A97-4AA8-8285-9DDFC5797217}"/>
    <dgm:cxn modelId="{327A8DB0-EB5D-4FF0-8B2B-9B11CBCBD340}" srcId="{89FB0AFF-1A4F-48CF-8C96-7594C83240B0}" destId="{E13A477A-E66E-4927-AAF3-0BA686705BC9}" srcOrd="1" destOrd="0" parTransId="{CD42230F-512B-4B95-9045-88351A5CF0F7}" sibTransId="{92C63368-4B53-44A5-B9D2-E9A011795784}"/>
    <dgm:cxn modelId="{B82960C3-250E-4C87-8E40-EE548F3AB41D}" type="presOf" srcId="{89FB0AFF-1A4F-48CF-8C96-7594C83240B0}" destId="{36D587F1-D3E7-44DB-951D-B1AA5B4EE8E1}" srcOrd="0" destOrd="0" presId="urn:microsoft.com/office/officeart/2005/8/layout/vList6"/>
    <dgm:cxn modelId="{3067C7C6-E59E-4BD8-9666-A8C12EA111D8}" srcId="{B333CC66-8DD0-4531-A7B7-184A6AFB864E}" destId="{6842CB40-B353-41AB-80E5-2FA840AEAC3E}" srcOrd="1" destOrd="0" parTransId="{5BC2402A-C8FC-4245-B0EF-AAB6B9F1AC62}" sibTransId="{2983E9FE-8E4E-4D9C-86BE-B9271A43451B}"/>
    <dgm:cxn modelId="{AE718ACE-5111-4143-888B-620BE963E32F}" srcId="{E13A477A-E66E-4927-AAF3-0BA686705BC9}" destId="{79AF1802-F105-4002-AFAC-DA63DA2B3C1D}" srcOrd="0" destOrd="0" parTransId="{AF91A200-8C85-4693-B198-10A3679D6340}" sibTransId="{A2AEEC57-1552-4066-8AD0-B78EB467EDA7}"/>
    <dgm:cxn modelId="{1932E8D7-E7DB-4C02-87EE-027C89A9C428}" srcId="{0FCD98A6-053B-424C-88AE-347C313FE61E}" destId="{FB623004-E987-463A-B252-8F3B4F0ADC6C}" srcOrd="0" destOrd="0" parTransId="{FD3FFD17-62EF-4025-9759-0F275794632F}" sibTransId="{FBB88350-C485-4C07-8627-3F737616B58A}"/>
    <dgm:cxn modelId="{F5ECE2D9-25D1-4462-97B2-2AC908A8DD39}" srcId="{6842CB40-B353-41AB-80E5-2FA840AEAC3E}" destId="{01332A47-175E-400F-9278-1AF7B93CE8D9}" srcOrd="0" destOrd="0" parTransId="{ACF416AC-6B66-4EA9-8CD3-083FD344E09D}" sibTransId="{88859CA2-5DF6-46B2-A6D9-01A30AB683E3}"/>
    <dgm:cxn modelId="{A39711DF-37BD-410B-A091-6A96B68A358D}" srcId="{B333CC66-8DD0-4531-A7B7-184A6AFB864E}" destId="{0FCD98A6-053B-424C-88AE-347C313FE61E}" srcOrd="0" destOrd="0" parTransId="{F67FDBEF-205B-4A5F-B630-5051C1529DDE}" sibTransId="{F7C6D869-46EF-4C19-9F81-02F9487EEF49}"/>
    <dgm:cxn modelId="{02AB42EE-8C4F-4ECD-B2AE-EC30672B698C}" type="presOf" srcId="{01332A47-175E-400F-9278-1AF7B93CE8D9}" destId="{0A16646B-4DD7-4A29-A1E2-A4D7286D9B17}" srcOrd="0" destOrd="3" presId="urn:microsoft.com/office/officeart/2005/8/layout/vList6"/>
    <dgm:cxn modelId="{F0FD94F8-F0AF-4F33-98B8-80122F8F9820}" type="presOf" srcId="{6F579EBE-4B60-4164-937B-87D6E3986643}" destId="{452894EC-C265-4592-A53D-0371D1FABF3D}" srcOrd="0" destOrd="0" presId="urn:microsoft.com/office/officeart/2005/8/layout/vList6"/>
    <dgm:cxn modelId="{E3D04989-4435-499A-874C-A8E69AF7CA42}" type="presParOf" srcId="{452894EC-C265-4592-A53D-0371D1FABF3D}" destId="{2C0A84F9-98F2-4043-8B9D-57D0C126172E}" srcOrd="0" destOrd="0" presId="urn:microsoft.com/office/officeart/2005/8/layout/vList6"/>
    <dgm:cxn modelId="{A7E69AEF-03E2-4A15-B43C-00DEE44D720C}" type="presParOf" srcId="{2C0A84F9-98F2-4043-8B9D-57D0C126172E}" destId="{36D587F1-D3E7-44DB-951D-B1AA5B4EE8E1}" srcOrd="0" destOrd="0" presId="urn:microsoft.com/office/officeart/2005/8/layout/vList6"/>
    <dgm:cxn modelId="{1F7EA7B0-292E-4D23-9120-10D2A69C9CEA}" type="presParOf" srcId="{2C0A84F9-98F2-4043-8B9D-57D0C126172E}" destId="{77A886E7-B862-4DDA-8B7A-B58F515E9A5F}" srcOrd="1" destOrd="0" presId="urn:microsoft.com/office/officeart/2005/8/layout/vList6"/>
    <dgm:cxn modelId="{51BC7140-2509-4E45-B9E5-7A9BE55BC996}" type="presParOf" srcId="{452894EC-C265-4592-A53D-0371D1FABF3D}" destId="{643122A9-B3B9-4943-AB8A-11B77A1D7239}" srcOrd="1" destOrd="0" presId="urn:microsoft.com/office/officeart/2005/8/layout/vList6"/>
    <dgm:cxn modelId="{EE1FB1F3-8B08-4068-8015-1AE87DF105E8}" type="presParOf" srcId="{452894EC-C265-4592-A53D-0371D1FABF3D}" destId="{76208F86-DE0A-4A43-90F9-A68729BF9B7F}" srcOrd="2" destOrd="0" presId="urn:microsoft.com/office/officeart/2005/8/layout/vList6"/>
    <dgm:cxn modelId="{142A3D9F-560A-4B30-83EF-059B3A6F1E6F}" type="presParOf" srcId="{76208F86-DE0A-4A43-90F9-A68729BF9B7F}" destId="{828827F6-9ABC-46AF-BF9D-97E082B75F24}" srcOrd="0" destOrd="0" presId="urn:microsoft.com/office/officeart/2005/8/layout/vList6"/>
    <dgm:cxn modelId="{320D0E4F-741F-4039-B650-7A63AD882E36}" type="presParOf" srcId="{76208F86-DE0A-4A43-90F9-A68729BF9B7F}" destId="{0A16646B-4DD7-4A29-A1E2-A4D7286D9B17}"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579EBE-4B60-4164-937B-87D6E3986643}" type="doc">
      <dgm:prSet loTypeId="urn:microsoft.com/office/officeart/2005/8/layout/vList6" loCatId="list" qsTypeId="urn:microsoft.com/office/officeart/2005/8/quickstyle/3d2" qsCatId="3D" csTypeId="urn:microsoft.com/office/officeart/2005/8/colors/colorful1" csCatId="colorful" phldr="1"/>
      <dgm:spPr/>
      <dgm:t>
        <a:bodyPr/>
        <a:lstStyle/>
        <a:p>
          <a:endParaRPr lang="en-US"/>
        </a:p>
      </dgm:t>
    </dgm:pt>
    <dgm:pt modelId="{26C28A56-881D-4F57-9672-2582FD957DAE}">
      <dgm:prSet phldrT="[Text]" custT="1"/>
      <dgm:spPr>
        <a:solidFill>
          <a:schemeClr val="accent5">
            <a:lumMod val="40000"/>
            <a:lumOff val="60000"/>
            <a:alpha val="90000"/>
          </a:schemeClr>
        </a:solidFill>
      </dgm:spPr>
      <dgm:t>
        <a:bodyPr anchor="ctr"/>
        <a:lstStyle/>
        <a:p>
          <a:r>
            <a:rPr lang="en-US" sz="2000" b="1" dirty="0">
              <a:latin typeface="Arial" panose="020B0604020202020204" pitchFamily="34" charset="0"/>
              <a:cs typeface="Arial" panose="020B0604020202020204" pitchFamily="34" charset="0"/>
            </a:rPr>
            <a:t>Resident Educator Summative Assessment (RESA)</a:t>
          </a:r>
        </a:p>
      </dgm:t>
    </dgm:pt>
    <dgm:pt modelId="{21B2E30C-2C2C-4C3A-B414-07C3E54EF048}" type="parTrans" cxnId="{36FBF835-A0A3-4E97-B08F-24984F1442D3}">
      <dgm:prSet/>
      <dgm:spPr/>
      <dgm:t>
        <a:bodyPr/>
        <a:lstStyle/>
        <a:p>
          <a:endParaRPr lang="en-US" sz="2000"/>
        </a:p>
      </dgm:t>
    </dgm:pt>
    <dgm:pt modelId="{1B1B3022-E28D-45D0-9756-FA7047D6F872}" type="sibTrans" cxnId="{36FBF835-A0A3-4E97-B08F-24984F1442D3}">
      <dgm:prSet/>
      <dgm:spPr/>
      <dgm:t>
        <a:bodyPr/>
        <a:lstStyle/>
        <a:p>
          <a:endParaRPr lang="en-US" sz="2000"/>
        </a:p>
      </dgm:t>
    </dgm:pt>
    <dgm:pt modelId="{B333CC66-8DD0-4531-A7B7-184A6AFB864E}">
      <dgm:prSet phldrT="[Text]" custT="1"/>
      <dgm:spPr>
        <a:solidFill>
          <a:schemeClr val="accent4">
            <a:lumMod val="60000"/>
            <a:lumOff val="40000"/>
          </a:schemeClr>
        </a:solidFill>
      </dgm:spPr>
      <dgm:t>
        <a:bodyPr/>
        <a:lstStyle/>
        <a:p>
          <a:pPr>
            <a:spcAft>
              <a:spcPts val="0"/>
            </a:spcAft>
          </a:pPr>
          <a:r>
            <a:rPr lang="en-US" sz="3200" b="1" dirty="0">
              <a:solidFill>
                <a:schemeClr val="tx1"/>
              </a:solidFill>
              <a:latin typeface="Arial" panose="020B0604020202020204" pitchFamily="34" charset="0"/>
              <a:cs typeface="Arial" panose="020B0604020202020204" pitchFamily="34" charset="0"/>
            </a:rPr>
            <a:t>Performance </a:t>
          </a:r>
        </a:p>
        <a:p>
          <a:pPr>
            <a:spcAft>
              <a:spcPts val="0"/>
            </a:spcAft>
          </a:pPr>
          <a:r>
            <a:rPr lang="en-US" sz="3200" b="1" dirty="0">
              <a:solidFill>
                <a:schemeClr val="tx1"/>
              </a:solidFill>
              <a:latin typeface="Arial" panose="020B0604020202020204" pitchFamily="34" charset="0"/>
              <a:cs typeface="Arial" panose="020B0604020202020204" pitchFamily="34" charset="0"/>
            </a:rPr>
            <a:t>Year 4</a:t>
          </a:r>
        </a:p>
      </dgm:t>
    </dgm:pt>
    <dgm:pt modelId="{7529BF99-4D43-4AD9-A7F3-BE29D4D51C06}" type="parTrans" cxnId="{73BFA643-7E60-42E1-BABF-BEFE5EA13D70}">
      <dgm:prSet/>
      <dgm:spPr/>
      <dgm:t>
        <a:bodyPr/>
        <a:lstStyle/>
        <a:p>
          <a:endParaRPr lang="en-US" sz="2000"/>
        </a:p>
      </dgm:t>
    </dgm:pt>
    <dgm:pt modelId="{F3A50640-E96C-4DE4-8E20-0339C263C672}" type="sibTrans" cxnId="{73BFA643-7E60-42E1-BABF-BEFE5EA13D70}">
      <dgm:prSet/>
      <dgm:spPr/>
      <dgm:t>
        <a:bodyPr/>
        <a:lstStyle/>
        <a:p>
          <a:endParaRPr lang="en-US" sz="2000"/>
        </a:p>
      </dgm:t>
    </dgm:pt>
    <dgm:pt modelId="{526FAC43-3F08-4D21-AB37-A166F49F3547}">
      <dgm:prSet phldrT="[Text]" custT="1"/>
      <dgm:spPr>
        <a:solidFill>
          <a:schemeClr val="accent4">
            <a:lumMod val="20000"/>
            <a:lumOff val="80000"/>
            <a:alpha val="90000"/>
          </a:schemeClr>
        </a:solidFill>
      </dgm:spPr>
      <dgm:t>
        <a:bodyPr anchor="ctr"/>
        <a:lstStyle/>
        <a:p>
          <a:r>
            <a:rPr lang="en-US" sz="2000" b="1" dirty="0">
              <a:latin typeface="Arial" panose="020B0604020202020204" pitchFamily="34" charset="0"/>
              <a:cs typeface="Arial" panose="020B0604020202020204" pitchFamily="34" charset="0"/>
            </a:rPr>
            <a:t>Activities determined by local Resident Educator Programs</a:t>
          </a:r>
        </a:p>
      </dgm:t>
    </dgm:pt>
    <dgm:pt modelId="{80575D24-90AC-4E69-A8DC-19B352F9A187}" type="parTrans" cxnId="{77409516-D72A-4A4A-9DD1-6302C2E97CC2}">
      <dgm:prSet/>
      <dgm:spPr/>
      <dgm:t>
        <a:bodyPr/>
        <a:lstStyle/>
        <a:p>
          <a:endParaRPr lang="en-US" sz="2000"/>
        </a:p>
      </dgm:t>
    </dgm:pt>
    <dgm:pt modelId="{D102B31A-A103-4682-B498-31FECAC9CA83}" type="sibTrans" cxnId="{77409516-D72A-4A4A-9DD1-6302C2E97CC2}">
      <dgm:prSet/>
      <dgm:spPr/>
      <dgm:t>
        <a:bodyPr/>
        <a:lstStyle/>
        <a:p>
          <a:endParaRPr lang="en-US" sz="2000"/>
        </a:p>
      </dgm:t>
    </dgm:pt>
    <dgm:pt modelId="{89FB0AFF-1A4F-48CF-8C96-7594C83240B0}">
      <dgm:prSet phldrT="[Text]" custT="1"/>
      <dgm:spPr>
        <a:solidFill>
          <a:schemeClr val="accent5">
            <a:lumMod val="60000"/>
            <a:lumOff val="40000"/>
          </a:schemeClr>
        </a:solidFill>
      </dgm:spPr>
      <dgm:t>
        <a:bodyPr/>
        <a:lstStyle/>
        <a:p>
          <a:pPr>
            <a:spcAft>
              <a:spcPts val="0"/>
            </a:spcAft>
          </a:pPr>
          <a:r>
            <a:rPr lang="en-US" sz="3200" b="1" dirty="0">
              <a:solidFill>
                <a:schemeClr val="tx1"/>
              </a:solidFill>
              <a:latin typeface="Arial" panose="020B0604020202020204" pitchFamily="34" charset="0"/>
              <a:cs typeface="Arial" panose="020B0604020202020204" pitchFamily="34" charset="0"/>
            </a:rPr>
            <a:t>Performance</a:t>
          </a:r>
        </a:p>
        <a:p>
          <a:pPr>
            <a:spcAft>
              <a:spcPts val="0"/>
            </a:spcAft>
          </a:pPr>
          <a:r>
            <a:rPr lang="en-US" sz="3200" b="1" dirty="0">
              <a:solidFill>
                <a:schemeClr val="tx1"/>
              </a:solidFill>
              <a:latin typeface="Arial" panose="020B0604020202020204" pitchFamily="34" charset="0"/>
              <a:cs typeface="Arial" panose="020B0604020202020204" pitchFamily="34" charset="0"/>
            </a:rPr>
            <a:t>Year 3</a:t>
          </a:r>
        </a:p>
      </dgm:t>
    </dgm:pt>
    <dgm:pt modelId="{37A4E791-5A97-4AA8-8285-9DDFC5797217}" type="sibTrans" cxnId="{9140DD9A-5FE1-44D7-B7DC-509BA0C69139}">
      <dgm:prSet/>
      <dgm:spPr/>
      <dgm:t>
        <a:bodyPr/>
        <a:lstStyle/>
        <a:p>
          <a:endParaRPr lang="en-US" sz="2000"/>
        </a:p>
      </dgm:t>
    </dgm:pt>
    <dgm:pt modelId="{277E75E9-9BB7-4740-86E9-157EC10D34B2}" type="parTrans" cxnId="{9140DD9A-5FE1-44D7-B7DC-509BA0C69139}">
      <dgm:prSet/>
      <dgm:spPr/>
      <dgm:t>
        <a:bodyPr/>
        <a:lstStyle/>
        <a:p>
          <a:endParaRPr lang="en-US" sz="2000"/>
        </a:p>
      </dgm:t>
    </dgm:pt>
    <dgm:pt modelId="{B8EE3DDB-76F7-4925-8E57-D6C1FD366309}">
      <dgm:prSet phldrT="[Text]" custT="1"/>
      <dgm:spPr>
        <a:solidFill>
          <a:schemeClr val="accent4">
            <a:lumMod val="20000"/>
            <a:lumOff val="80000"/>
            <a:alpha val="90000"/>
          </a:schemeClr>
        </a:solidFill>
      </dgm:spPr>
      <dgm:t>
        <a:bodyPr anchor="ctr"/>
        <a:lstStyle/>
        <a:p>
          <a:endParaRPr lang="en-US" sz="2000" dirty="0">
            <a:latin typeface="Arial" panose="020B0604020202020204" pitchFamily="34" charset="0"/>
            <a:cs typeface="Arial" panose="020B0604020202020204" pitchFamily="34" charset="0"/>
          </a:endParaRPr>
        </a:p>
      </dgm:t>
    </dgm:pt>
    <dgm:pt modelId="{A4056326-3305-4D57-A0B2-A9B901B1BCD0}" type="parTrans" cxnId="{B91DB647-403D-43A7-8677-B477ECAC0290}">
      <dgm:prSet/>
      <dgm:spPr/>
      <dgm:t>
        <a:bodyPr/>
        <a:lstStyle/>
        <a:p>
          <a:endParaRPr lang="en-US"/>
        </a:p>
      </dgm:t>
    </dgm:pt>
    <dgm:pt modelId="{7F833473-8CFA-413E-AC12-2079F4D35738}" type="sibTrans" cxnId="{B91DB647-403D-43A7-8677-B477ECAC0290}">
      <dgm:prSet/>
      <dgm:spPr/>
      <dgm:t>
        <a:bodyPr/>
        <a:lstStyle/>
        <a:p>
          <a:endParaRPr lang="en-US"/>
        </a:p>
      </dgm:t>
    </dgm:pt>
    <dgm:pt modelId="{70512D2A-F5A1-44E2-9B36-1A72FEA49EAC}">
      <dgm:prSet phldrT="[Text]" custT="1"/>
      <dgm:spPr>
        <a:solidFill>
          <a:schemeClr val="accent4">
            <a:lumMod val="20000"/>
            <a:lumOff val="80000"/>
            <a:alpha val="90000"/>
          </a:schemeClr>
        </a:solidFill>
      </dgm:spPr>
      <dgm:t>
        <a:bodyPr anchor="ctr"/>
        <a:lstStyle/>
        <a:p>
          <a:endParaRPr lang="en-US" sz="2000" b="0" dirty="0">
            <a:latin typeface="Arial" panose="020B0604020202020204" pitchFamily="34" charset="0"/>
            <a:cs typeface="Arial" panose="020B0604020202020204" pitchFamily="34" charset="0"/>
          </a:endParaRPr>
        </a:p>
      </dgm:t>
    </dgm:pt>
    <dgm:pt modelId="{2A8669C0-DC66-447E-92C3-A02FD4759BEF}" type="parTrans" cxnId="{E5186E5E-62C2-4CE3-91C1-8B9D343C3292}">
      <dgm:prSet/>
      <dgm:spPr/>
      <dgm:t>
        <a:bodyPr/>
        <a:lstStyle/>
        <a:p>
          <a:endParaRPr lang="en-US"/>
        </a:p>
      </dgm:t>
    </dgm:pt>
    <dgm:pt modelId="{B40B52AD-90E3-4783-B6FA-7966C8CF65BF}" type="sibTrans" cxnId="{E5186E5E-62C2-4CE3-91C1-8B9D343C3292}">
      <dgm:prSet/>
      <dgm:spPr/>
      <dgm:t>
        <a:bodyPr/>
        <a:lstStyle/>
        <a:p>
          <a:endParaRPr lang="en-US"/>
        </a:p>
      </dgm:t>
    </dgm:pt>
    <dgm:pt modelId="{B206D414-C2D1-44DD-8EC2-04333C328762}">
      <dgm:prSet phldrT="[Text]" custT="1"/>
      <dgm:spPr>
        <a:solidFill>
          <a:schemeClr val="accent4">
            <a:lumMod val="20000"/>
            <a:lumOff val="80000"/>
            <a:alpha val="90000"/>
          </a:schemeClr>
        </a:solidFill>
      </dgm:spPr>
      <dgm:t>
        <a:bodyPr anchor="ctr"/>
        <a:lstStyle/>
        <a:p>
          <a:r>
            <a:rPr lang="en-US" sz="1800" b="0" dirty="0">
              <a:latin typeface="Arial" panose="020B0604020202020204" pitchFamily="34" charset="0"/>
              <a:cs typeface="Arial" panose="020B0604020202020204" pitchFamily="34" charset="0"/>
            </a:rPr>
            <a:t>Optional participation in the Learn to Lead module on the Department’s Learning Management System (LMS)</a:t>
          </a:r>
        </a:p>
      </dgm:t>
    </dgm:pt>
    <dgm:pt modelId="{667B17E7-F877-4E2E-A225-D343DE22AA52}" type="parTrans" cxnId="{4B4E1EC8-0333-4FF5-AD7F-C5A3518BFAB8}">
      <dgm:prSet/>
      <dgm:spPr/>
      <dgm:t>
        <a:bodyPr/>
        <a:lstStyle/>
        <a:p>
          <a:endParaRPr lang="en-US"/>
        </a:p>
      </dgm:t>
    </dgm:pt>
    <dgm:pt modelId="{68EC9810-1E0E-44D9-8682-8B1DABE6F143}" type="sibTrans" cxnId="{4B4E1EC8-0333-4FF5-AD7F-C5A3518BFAB8}">
      <dgm:prSet/>
      <dgm:spPr/>
      <dgm:t>
        <a:bodyPr/>
        <a:lstStyle/>
        <a:p>
          <a:endParaRPr lang="en-US"/>
        </a:p>
      </dgm:t>
    </dgm:pt>
    <dgm:pt modelId="{8074AF3F-A554-472C-A75D-56A94F7C95FE}">
      <dgm:prSet phldrT="[Text]" custT="1"/>
      <dgm:spPr>
        <a:solidFill>
          <a:schemeClr val="accent4">
            <a:lumMod val="20000"/>
            <a:lumOff val="80000"/>
            <a:alpha val="90000"/>
          </a:schemeClr>
        </a:solidFill>
      </dgm:spPr>
      <dgm:t>
        <a:bodyPr anchor="ctr"/>
        <a:lstStyle/>
        <a:p>
          <a:endParaRPr lang="en-US" sz="2000" b="1" dirty="0">
            <a:latin typeface="Arial" panose="020B0604020202020204" pitchFamily="34" charset="0"/>
            <a:cs typeface="Arial" panose="020B0604020202020204" pitchFamily="34" charset="0"/>
          </a:endParaRPr>
        </a:p>
      </dgm:t>
    </dgm:pt>
    <dgm:pt modelId="{0E71839D-3F79-4F0A-9159-A847DE58E168}" type="parTrans" cxnId="{7BC28844-3C54-426D-8075-11BEECEC285D}">
      <dgm:prSet/>
      <dgm:spPr/>
      <dgm:t>
        <a:bodyPr/>
        <a:lstStyle/>
        <a:p>
          <a:endParaRPr lang="en-US"/>
        </a:p>
      </dgm:t>
    </dgm:pt>
    <dgm:pt modelId="{877C4BEA-544F-40B8-8590-371CA1CEDC2E}" type="sibTrans" cxnId="{7BC28844-3C54-426D-8075-11BEECEC285D}">
      <dgm:prSet/>
      <dgm:spPr/>
      <dgm:t>
        <a:bodyPr/>
        <a:lstStyle/>
        <a:p>
          <a:endParaRPr lang="en-US"/>
        </a:p>
      </dgm:t>
    </dgm:pt>
    <dgm:pt modelId="{852B000C-2193-4569-802C-C6C18CA65729}">
      <dgm:prSet phldrT="[Text]" custT="1"/>
      <dgm:spPr>
        <a:solidFill>
          <a:schemeClr val="accent4">
            <a:lumMod val="20000"/>
            <a:lumOff val="80000"/>
            <a:alpha val="90000"/>
          </a:schemeClr>
        </a:solidFill>
      </dgm:spPr>
      <dgm:t>
        <a:bodyPr anchor="ctr"/>
        <a:lstStyle/>
        <a:p>
          <a:endParaRPr lang="en-US" sz="2000" b="1" dirty="0">
            <a:latin typeface="Arial" panose="020B0604020202020204" pitchFamily="34" charset="0"/>
            <a:cs typeface="Arial" panose="020B0604020202020204" pitchFamily="34" charset="0"/>
          </a:endParaRPr>
        </a:p>
      </dgm:t>
    </dgm:pt>
    <dgm:pt modelId="{0D24DE7E-F10B-4992-B665-18C460B78A7E}" type="parTrans" cxnId="{138010C9-4947-46D2-891E-7CAB582EA981}">
      <dgm:prSet/>
      <dgm:spPr/>
      <dgm:t>
        <a:bodyPr/>
        <a:lstStyle/>
        <a:p>
          <a:endParaRPr lang="en-US"/>
        </a:p>
      </dgm:t>
    </dgm:pt>
    <dgm:pt modelId="{8CCF3128-7D38-490E-A96A-2E9AB7997B59}" type="sibTrans" cxnId="{138010C9-4947-46D2-891E-7CAB582EA981}">
      <dgm:prSet/>
      <dgm:spPr/>
      <dgm:t>
        <a:bodyPr/>
        <a:lstStyle/>
        <a:p>
          <a:endParaRPr lang="en-US"/>
        </a:p>
      </dgm:t>
    </dgm:pt>
    <dgm:pt modelId="{452894EC-C265-4592-A53D-0371D1FABF3D}" type="pres">
      <dgm:prSet presAssocID="{6F579EBE-4B60-4164-937B-87D6E3986643}" presName="Name0" presStyleCnt="0">
        <dgm:presLayoutVars>
          <dgm:dir/>
          <dgm:animLvl val="lvl"/>
          <dgm:resizeHandles/>
        </dgm:presLayoutVars>
      </dgm:prSet>
      <dgm:spPr/>
    </dgm:pt>
    <dgm:pt modelId="{2C0A84F9-98F2-4043-8B9D-57D0C126172E}" type="pres">
      <dgm:prSet presAssocID="{89FB0AFF-1A4F-48CF-8C96-7594C83240B0}" presName="linNode" presStyleCnt="0"/>
      <dgm:spPr/>
    </dgm:pt>
    <dgm:pt modelId="{36D587F1-D3E7-44DB-951D-B1AA5B4EE8E1}" type="pres">
      <dgm:prSet presAssocID="{89FB0AFF-1A4F-48CF-8C96-7594C83240B0}" presName="parentShp" presStyleLbl="node1" presStyleIdx="0" presStyleCnt="2" custScaleX="80089" custScaleY="95317" custLinFactNeighborX="-81" custLinFactNeighborY="-2716">
        <dgm:presLayoutVars>
          <dgm:bulletEnabled val="1"/>
        </dgm:presLayoutVars>
      </dgm:prSet>
      <dgm:spPr/>
    </dgm:pt>
    <dgm:pt modelId="{77A886E7-B862-4DDA-8B7A-B58F515E9A5F}" type="pres">
      <dgm:prSet presAssocID="{89FB0AFF-1A4F-48CF-8C96-7594C83240B0}" presName="childShp" presStyleLbl="bgAccFollowNode1" presStyleIdx="0" presStyleCnt="2" custScaleX="91193" custScaleY="126034" custLinFactNeighborX="0" custLinFactNeighborY="-3014">
        <dgm:presLayoutVars>
          <dgm:bulletEnabled val="1"/>
        </dgm:presLayoutVars>
      </dgm:prSet>
      <dgm:spPr/>
    </dgm:pt>
    <dgm:pt modelId="{643122A9-B3B9-4943-AB8A-11B77A1D7239}" type="pres">
      <dgm:prSet presAssocID="{37A4E791-5A97-4AA8-8285-9DDFC5797217}" presName="spacing" presStyleCnt="0"/>
      <dgm:spPr/>
    </dgm:pt>
    <dgm:pt modelId="{76208F86-DE0A-4A43-90F9-A68729BF9B7F}" type="pres">
      <dgm:prSet presAssocID="{B333CC66-8DD0-4531-A7B7-184A6AFB864E}" presName="linNode" presStyleCnt="0"/>
      <dgm:spPr/>
    </dgm:pt>
    <dgm:pt modelId="{828827F6-9ABC-46AF-BF9D-97E082B75F24}" type="pres">
      <dgm:prSet presAssocID="{B333CC66-8DD0-4531-A7B7-184A6AFB864E}" presName="parentShp" presStyleLbl="node1" presStyleIdx="1" presStyleCnt="2" custScaleX="79551" custScaleY="104290" custLinFactNeighborX="-81" custLinFactNeighborY="806">
        <dgm:presLayoutVars>
          <dgm:bulletEnabled val="1"/>
        </dgm:presLayoutVars>
      </dgm:prSet>
      <dgm:spPr/>
    </dgm:pt>
    <dgm:pt modelId="{0A16646B-4DD7-4A29-A1E2-A4D7286D9B17}" type="pres">
      <dgm:prSet presAssocID="{B333CC66-8DD0-4531-A7B7-184A6AFB864E}" presName="childShp" presStyleLbl="bgAccFollowNode1" presStyleIdx="1" presStyleCnt="2" custScaleX="93542" custScaleY="124592" custLinFactNeighborX="122" custLinFactNeighborY="11323">
        <dgm:presLayoutVars>
          <dgm:bulletEnabled val="1"/>
        </dgm:presLayoutVars>
      </dgm:prSet>
      <dgm:spPr/>
    </dgm:pt>
  </dgm:ptLst>
  <dgm:cxnLst>
    <dgm:cxn modelId="{E1E65613-077D-4C76-B7E0-4D6267B1937A}" type="presOf" srcId="{70512D2A-F5A1-44E2-9B36-1A72FEA49EAC}" destId="{0A16646B-4DD7-4A29-A1E2-A4D7286D9B17}" srcOrd="0" destOrd="4" presId="urn:microsoft.com/office/officeart/2005/8/layout/vList6"/>
    <dgm:cxn modelId="{77409516-D72A-4A4A-9DD1-6302C2E97CC2}" srcId="{B333CC66-8DD0-4531-A7B7-184A6AFB864E}" destId="{526FAC43-3F08-4D21-AB37-A166F49F3547}" srcOrd="2" destOrd="0" parTransId="{80575D24-90AC-4E69-A8DC-19B352F9A187}" sibTransId="{D102B31A-A103-4682-B498-31FECAC9CA83}"/>
    <dgm:cxn modelId="{36FBF835-A0A3-4E97-B08F-24984F1442D3}" srcId="{89FB0AFF-1A4F-48CF-8C96-7594C83240B0}" destId="{26C28A56-881D-4F57-9672-2582FD957DAE}" srcOrd="0" destOrd="0" parTransId="{21B2E30C-2C2C-4C3A-B414-07C3E54EF048}" sibTransId="{1B1B3022-E28D-45D0-9756-FA7047D6F872}"/>
    <dgm:cxn modelId="{D2F4FA38-C5E6-4EC0-A60A-A7BDDEFBB7CD}" type="presOf" srcId="{8074AF3F-A554-472C-A75D-56A94F7C95FE}" destId="{0A16646B-4DD7-4A29-A1E2-A4D7286D9B17}" srcOrd="0" destOrd="0" presId="urn:microsoft.com/office/officeart/2005/8/layout/vList6"/>
    <dgm:cxn modelId="{5F10345C-5D6F-4673-9F4D-0E81B7B5BA0D}" type="presOf" srcId="{852B000C-2193-4569-802C-C6C18CA65729}" destId="{0A16646B-4DD7-4A29-A1E2-A4D7286D9B17}" srcOrd="0" destOrd="1" presId="urn:microsoft.com/office/officeart/2005/8/layout/vList6"/>
    <dgm:cxn modelId="{E5186E5E-62C2-4CE3-91C1-8B9D343C3292}" srcId="{526FAC43-3F08-4D21-AB37-A166F49F3547}" destId="{70512D2A-F5A1-44E2-9B36-1A72FEA49EAC}" srcOrd="1" destOrd="0" parTransId="{2A8669C0-DC66-447E-92C3-A02FD4759BEF}" sibTransId="{B40B52AD-90E3-4783-B6FA-7966C8CF65BF}"/>
    <dgm:cxn modelId="{2DC23543-737B-4C67-9DBD-90CBB1A58C76}" type="presOf" srcId="{89FB0AFF-1A4F-48CF-8C96-7594C83240B0}" destId="{36D587F1-D3E7-44DB-951D-B1AA5B4EE8E1}" srcOrd="0" destOrd="0" presId="urn:microsoft.com/office/officeart/2005/8/layout/vList6"/>
    <dgm:cxn modelId="{73BFA643-7E60-42E1-BABF-BEFE5EA13D70}" srcId="{6F579EBE-4B60-4164-937B-87D6E3986643}" destId="{B333CC66-8DD0-4531-A7B7-184A6AFB864E}" srcOrd="1" destOrd="0" parTransId="{7529BF99-4D43-4AD9-A7F3-BE29D4D51C06}" sibTransId="{F3A50640-E96C-4DE4-8E20-0339C263C672}"/>
    <dgm:cxn modelId="{7BC28844-3C54-426D-8075-11BEECEC285D}" srcId="{B333CC66-8DD0-4531-A7B7-184A6AFB864E}" destId="{8074AF3F-A554-472C-A75D-56A94F7C95FE}" srcOrd="0" destOrd="0" parTransId="{0E71839D-3F79-4F0A-9159-A847DE58E168}" sibTransId="{877C4BEA-544F-40B8-8590-371CA1CEDC2E}"/>
    <dgm:cxn modelId="{B91DB647-403D-43A7-8677-B477ECAC0290}" srcId="{B333CC66-8DD0-4531-A7B7-184A6AFB864E}" destId="{B8EE3DDB-76F7-4925-8E57-D6C1FD366309}" srcOrd="3" destOrd="0" parTransId="{A4056326-3305-4D57-A0B2-A9B901B1BCD0}" sibTransId="{7F833473-8CFA-413E-AC12-2079F4D35738}"/>
    <dgm:cxn modelId="{A996974C-F66E-4694-8741-67C5002BB0EE}" type="presOf" srcId="{B333CC66-8DD0-4531-A7B7-184A6AFB864E}" destId="{828827F6-9ABC-46AF-BF9D-97E082B75F24}" srcOrd="0" destOrd="0" presId="urn:microsoft.com/office/officeart/2005/8/layout/vList6"/>
    <dgm:cxn modelId="{D7ED3982-9236-497E-BA4B-1AB15278B2C1}" type="presOf" srcId="{B8EE3DDB-76F7-4925-8E57-D6C1FD366309}" destId="{0A16646B-4DD7-4A29-A1E2-A4D7286D9B17}" srcOrd="0" destOrd="5" presId="urn:microsoft.com/office/officeart/2005/8/layout/vList6"/>
    <dgm:cxn modelId="{9140DD9A-5FE1-44D7-B7DC-509BA0C69139}" srcId="{6F579EBE-4B60-4164-937B-87D6E3986643}" destId="{89FB0AFF-1A4F-48CF-8C96-7594C83240B0}" srcOrd="0" destOrd="0" parTransId="{277E75E9-9BB7-4740-86E9-157EC10D34B2}" sibTransId="{37A4E791-5A97-4AA8-8285-9DDFC5797217}"/>
    <dgm:cxn modelId="{04158F9D-3F0C-44EB-B8DC-640601ACB48D}" type="presOf" srcId="{B206D414-C2D1-44DD-8EC2-04333C328762}" destId="{0A16646B-4DD7-4A29-A1E2-A4D7286D9B17}" srcOrd="0" destOrd="3" presId="urn:microsoft.com/office/officeart/2005/8/layout/vList6"/>
    <dgm:cxn modelId="{58A978AA-02C4-4596-8C17-EF8E969C38F7}" type="presOf" srcId="{26C28A56-881D-4F57-9672-2582FD957DAE}" destId="{77A886E7-B862-4DDA-8B7A-B58F515E9A5F}" srcOrd="0" destOrd="0" presId="urn:microsoft.com/office/officeart/2005/8/layout/vList6"/>
    <dgm:cxn modelId="{0969B0B3-2F23-4C71-A2EC-6010F813DF21}" type="presOf" srcId="{6F579EBE-4B60-4164-937B-87D6E3986643}" destId="{452894EC-C265-4592-A53D-0371D1FABF3D}" srcOrd="0" destOrd="0" presId="urn:microsoft.com/office/officeart/2005/8/layout/vList6"/>
    <dgm:cxn modelId="{4B4E1EC8-0333-4FF5-AD7F-C5A3518BFAB8}" srcId="{526FAC43-3F08-4D21-AB37-A166F49F3547}" destId="{B206D414-C2D1-44DD-8EC2-04333C328762}" srcOrd="0" destOrd="0" parTransId="{667B17E7-F877-4E2E-A225-D343DE22AA52}" sibTransId="{68EC9810-1E0E-44D9-8682-8B1DABE6F143}"/>
    <dgm:cxn modelId="{138010C9-4947-46D2-891E-7CAB582EA981}" srcId="{B333CC66-8DD0-4531-A7B7-184A6AFB864E}" destId="{852B000C-2193-4569-802C-C6C18CA65729}" srcOrd="1" destOrd="0" parTransId="{0D24DE7E-F10B-4992-B665-18C460B78A7E}" sibTransId="{8CCF3128-7D38-490E-A96A-2E9AB7997B59}"/>
    <dgm:cxn modelId="{9A6E13F8-B240-424D-9812-CDE4E01D06F3}" type="presOf" srcId="{526FAC43-3F08-4D21-AB37-A166F49F3547}" destId="{0A16646B-4DD7-4A29-A1E2-A4D7286D9B17}" srcOrd="0" destOrd="2" presId="urn:microsoft.com/office/officeart/2005/8/layout/vList6"/>
    <dgm:cxn modelId="{002589EA-AF19-4356-821E-5D338F088BEE}" type="presParOf" srcId="{452894EC-C265-4592-A53D-0371D1FABF3D}" destId="{2C0A84F9-98F2-4043-8B9D-57D0C126172E}" srcOrd="0" destOrd="0" presId="urn:microsoft.com/office/officeart/2005/8/layout/vList6"/>
    <dgm:cxn modelId="{4EEFE319-2F0E-4582-B1E1-64097FFA6FAE}" type="presParOf" srcId="{2C0A84F9-98F2-4043-8B9D-57D0C126172E}" destId="{36D587F1-D3E7-44DB-951D-B1AA5B4EE8E1}" srcOrd="0" destOrd="0" presId="urn:microsoft.com/office/officeart/2005/8/layout/vList6"/>
    <dgm:cxn modelId="{37998FE9-481A-450B-A161-578F78B80AFB}" type="presParOf" srcId="{2C0A84F9-98F2-4043-8B9D-57D0C126172E}" destId="{77A886E7-B862-4DDA-8B7A-B58F515E9A5F}" srcOrd="1" destOrd="0" presId="urn:microsoft.com/office/officeart/2005/8/layout/vList6"/>
    <dgm:cxn modelId="{FF38EDBA-DCFA-4144-8A1A-AD98D16B22B5}" type="presParOf" srcId="{452894EC-C265-4592-A53D-0371D1FABF3D}" destId="{643122A9-B3B9-4943-AB8A-11B77A1D7239}" srcOrd="1" destOrd="0" presId="urn:microsoft.com/office/officeart/2005/8/layout/vList6"/>
    <dgm:cxn modelId="{A64B1728-9826-450D-A130-57E7E4E2E7C5}" type="presParOf" srcId="{452894EC-C265-4592-A53D-0371D1FABF3D}" destId="{76208F86-DE0A-4A43-90F9-A68729BF9B7F}" srcOrd="2" destOrd="0" presId="urn:microsoft.com/office/officeart/2005/8/layout/vList6"/>
    <dgm:cxn modelId="{2E5F8E0E-4C73-45E6-9DAE-5BC7E1C9F3AE}" type="presParOf" srcId="{76208F86-DE0A-4A43-90F9-A68729BF9B7F}" destId="{828827F6-9ABC-46AF-BF9D-97E082B75F24}" srcOrd="0" destOrd="0" presId="urn:microsoft.com/office/officeart/2005/8/layout/vList6"/>
    <dgm:cxn modelId="{5147357A-A666-4B3C-95AA-46C2396BA196}" type="presParOf" srcId="{76208F86-DE0A-4A43-90F9-A68729BF9B7F}" destId="{0A16646B-4DD7-4A29-A1E2-A4D7286D9B17}"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5A992F-720B-4A80-B9DB-EF20F01A126A}"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US"/>
        </a:p>
      </dgm:t>
    </dgm:pt>
    <dgm:pt modelId="{DCC33776-9EC6-4BC8-898D-2C205CF318CB}">
      <dgm:prSet phldrT="[Text]" custT="1"/>
      <dgm:spPr/>
      <dgm:t>
        <a:bodyPr/>
        <a:lstStyle/>
        <a:p>
          <a:r>
            <a:rPr lang="en-US" sz="1600" dirty="0">
              <a:latin typeface="Arial" panose="020B0604020202020204" pitchFamily="34" charset="0"/>
              <a:cs typeface="Arial" panose="020B0604020202020204" pitchFamily="34" charset="0"/>
            </a:rPr>
            <a:t>Principals</a:t>
          </a:r>
        </a:p>
      </dgm:t>
    </dgm:pt>
    <dgm:pt modelId="{C9A07AD2-D79F-43F1-B2F0-9B20AABB4DD6}" type="parTrans" cxnId="{09E99476-0BC3-4B4F-AE27-66B8F30376F1}">
      <dgm:prSet/>
      <dgm:spPr/>
      <dgm:t>
        <a:bodyPr/>
        <a:lstStyle/>
        <a:p>
          <a:endParaRPr lang="en-US" sz="1600">
            <a:latin typeface="Arial" panose="020B0604020202020204" pitchFamily="34" charset="0"/>
            <a:cs typeface="Arial" panose="020B0604020202020204" pitchFamily="34" charset="0"/>
          </a:endParaRPr>
        </a:p>
      </dgm:t>
    </dgm:pt>
    <dgm:pt modelId="{F0040838-C901-494E-8C1C-9455AA502121}" type="sibTrans" cxnId="{09E99476-0BC3-4B4F-AE27-66B8F30376F1}">
      <dgm:prSet/>
      <dgm:spPr/>
      <dgm:t>
        <a:bodyPr/>
        <a:lstStyle/>
        <a:p>
          <a:endParaRPr lang="en-US" sz="1600">
            <a:latin typeface="Arial" panose="020B0604020202020204" pitchFamily="34" charset="0"/>
            <a:cs typeface="Arial" panose="020B0604020202020204" pitchFamily="34" charset="0"/>
          </a:endParaRPr>
        </a:p>
      </dgm:t>
    </dgm:pt>
    <dgm:pt modelId="{F08F32B5-66D4-4166-9C41-F622F3751CF9}">
      <dgm:prSet phldrT="[Text]" custT="1"/>
      <dgm:spPr/>
      <dgm:t>
        <a:bodyPr/>
        <a:lstStyle/>
        <a:p>
          <a:r>
            <a:rPr lang="en-US" sz="1600" dirty="0">
              <a:latin typeface="Arial" panose="020B0604020202020204" pitchFamily="34" charset="0"/>
              <a:cs typeface="Arial" panose="020B0604020202020204" pitchFamily="34" charset="0"/>
            </a:rPr>
            <a:t>Principal Supervisors</a:t>
          </a:r>
        </a:p>
      </dgm:t>
    </dgm:pt>
    <dgm:pt modelId="{D3B57D65-8119-4E6F-8CBA-28C388669213}" type="parTrans" cxnId="{1470A7C1-E5A5-4987-9E2E-DD442DE292E8}">
      <dgm:prSet/>
      <dgm:spPr/>
      <dgm:t>
        <a:bodyPr/>
        <a:lstStyle/>
        <a:p>
          <a:endParaRPr lang="en-US" sz="1600">
            <a:latin typeface="Arial" panose="020B0604020202020204" pitchFamily="34" charset="0"/>
            <a:cs typeface="Arial" panose="020B0604020202020204" pitchFamily="34" charset="0"/>
          </a:endParaRPr>
        </a:p>
      </dgm:t>
    </dgm:pt>
    <dgm:pt modelId="{7602A360-DA71-4DE2-9A0B-9C6EC41B0940}" type="sibTrans" cxnId="{1470A7C1-E5A5-4987-9E2E-DD442DE292E8}">
      <dgm:prSet/>
      <dgm:spPr/>
      <dgm:t>
        <a:bodyPr/>
        <a:lstStyle/>
        <a:p>
          <a:endParaRPr lang="en-US" sz="1600">
            <a:latin typeface="Arial" panose="020B0604020202020204" pitchFamily="34" charset="0"/>
            <a:cs typeface="Arial" panose="020B0604020202020204" pitchFamily="34" charset="0"/>
          </a:endParaRPr>
        </a:p>
      </dgm:t>
    </dgm:pt>
    <dgm:pt modelId="{22DF42A5-33E7-4C25-9F01-0E1E368D1350}">
      <dgm:prSet phldrT="[Text]" custT="1"/>
      <dgm:spPr/>
      <dgm:t>
        <a:bodyPr/>
        <a:lstStyle/>
        <a:p>
          <a:r>
            <a:rPr lang="en-US" sz="1600" dirty="0">
              <a:latin typeface="Arial" panose="020B0604020202020204" pitchFamily="34" charset="0"/>
              <a:cs typeface="Arial" panose="020B0604020202020204" pitchFamily="34" charset="0"/>
            </a:rPr>
            <a:t>Supt.’s</a:t>
          </a:r>
        </a:p>
      </dgm:t>
    </dgm:pt>
    <dgm:pt modelId="{68B60A17-1D8A-4FA3-943F-490E604C1B44}" type="parTrans" cxnId="{7A2AE2C2-2194-4410-AD6E-F6BE4F6CE3CB}">
      <dgm:prSet/>
      <dgm:spPr/>
      <dgm:t>
        <a:bodyPr/>
        <a:lstStyle/>
        <a:p>
          <a:endParaRPr lang="en-US" sz="1600">
            <a:latin typeface="Arial" panose="020B0604020202020204" pitchFamily="34" charset="0"/>
            <a:cs typeface="Arial" panose="020B0604020202020204" pitchFamily="34" charset="0"/>
          </a:endParaRPr>
        </a:p>
      </dgm:t>
    </dgm:pt>
    <dgm:pt modelId="{FBD54DC9-3D62-4E83-B356-10D07C1C7398}" type="sibTrans" cxnId="{7A2AE2C2-2194-4410-AD6E-F6BE4F6CE3CB}">
      <dgm:prSet/>
      <dgm:spPr/>
      <dgm:t>
        <a:bodyPr/>
        <a:lstStyle/>
        <a:p>
          <a:endParaRPr lang="en-US" sz="1600">
            <a:latin typeface="Arial" panose="020B0604020202020204" pitchFamily="34" charset="0"/>
            <a:cs typeface="Arial" panose="020B0604020202020204" pitchFamily="34" charset="0"/>
          </a:endParaRPr>
        </a:p>
      </dgm:t>
    </dgm:pt>
    <dgm:pt modelId="{5E3232A3-8109-4223-8FD0-5944285CFBEE}">
      <dgm:prSet phldrT="[Text]" custT="1"/>
      <dgm:spPr/>
      <dgm:t>
        <a:bodyPr/>
        <a:lstStyle/>
        <a:p>
          <a:r>
            <a:rPr lang="en-US" sz="1600" dirty="0">
              <a:latin typeface="Arial" panose="020B0604020202020204" pitchFamily="34" charset="0"/>
              <a:cs typeface="Arial" panose="020B0604020202020204" pitchFamily="34" charset="0"/>
            </a:rPr>
            <a:t>State Support </a:t>
          </a:r>
        </a:p>
      </dgm:t>
    </dgm:pt>
    <dgm:pt modelId="{2BA09B7E-91E2-40C7-A90E-EECA2A582A1E}" type="parTrans" cxnId="{1A1D9F59-3EAF-4286-96AD-D4EFCAA09F60}">
      <dgm:prSet/>
      <dgm:spPr/>
      <dgm:t>
        <a:bodyPr/>
        <a:lstStyle/>
        <a:p>
          <a:endParaRPr lang="en-US" sz="1600">
            <a:latin typeface="Arial" panose="020B0604020202020204" pitchFamily="34" charset="0"/>
            <a:cs typeface="Arial" panose="020B0604020202020204" pitchFamily="34" charset="0"/>
          </a:endParaRPr>
        </a:p>
      </dgm:t>
    </dgm:pt>
    <dgm:pt modelId="{72E2538E-5429-4550-872B-D3CA9EF04F8D}" type="sibTrans" cxnId="{1A1D9F59-3EAF-4286-96AD-D4EFCAA09F60}">
      <dgm:prSet/>
      <dgm:spPr/>
      <dgm:t>
        <a:bodyPr/>
        <a:lstStyle/>
        <a:p>
          <a:endParaRPr lang="en-US" sz="1600">
            <a:latin typeface="Arial" panose="020B0604020202020204" pitchFamily="34" charset="0"/>
            <a:cs typeface="Arial" panose="020B0604020202020204" pitchFamily="34" charset="0"/>
          </a:endParaRPr>
        </a:p>
      </dgm:t>
    </dgm:pt>
    <dgm:pt modelId="{C106AC2D-3BF5-47B0-A1B1-CC7A345DC7E9}">
      <dgm:prSet phldrT="[Text]" custT="1"/>
      <dgm:spPr/>
      <dgm:t>
        <a:bodyPr/>
        <a:lstStyle/>
        <a:p>
          <a:r>
            <a:rPr lang="en-US" sz="1600" dirty="0">
              <a:latin typeface="Arial" panose="020B0604020202020204" pitchFamily="34" charset="0"/>
              <a:cs typeface="Arial" panose="020B0604020202020204" pitchFamily="34" charset="0"/>
            </a:rPr>
            <a:t>Higher Education Faculty</a:t>
          </a:r>
        </a:p>
      </dgm:t>
    </dgm:pt>
    <dgm:pt modelId="{4182B51F-C9B1-4DCD-B1D2-D54E927F0F8B}" type="parTrans" cxnId="{1726537F-54FF-42DB-8699-1B22DD70F519}">
      <dgm:prSet/>
      <dgm:spPr/>
      <dgm:t>
        <a:bodyPr/>
        <a:lstStyle/>
        <a:p>
          <a:endParaRPr lang="en-US" sz="1600">
            <a:latin typeface="Arial" panose="020B0604020202020204" pitchFamily="34" charset="0"/>
            <a:cs typeface="Arial" panose="020B0604020202020204" pitchFamily="34" charset="0"/>
          </a:endParaRPr>
        </a:p>
      </dgm:t>
    </dgm:pt>
    <dgm:pt modelId="{6202DB4A-F079-4D22-9B27-EFF9C9194CAB}" type="sibTrans" cxnId="{1726537F-54FF-42DB-8699-1B22DD70F519}">
      <dgm:prSet/>
      <dgm:spPr/>
      <dgm:t>
        <a:bodyPr/>
        <a:lstStyle/>
        <a:p>
          <a:endParaRPr lang="en-US" sz="1600">
            <a:latin typeface="Arial" panose="020B0604020202020204" pitchFamily="34" charset="0"/>
            <a:cs typeface="Arial" panose="020B0604020202020204" pitchFamily="34" charset="0"/>
          </a:endParaRPr>
        </a:p>
      </dgm:t>
    </dgm:pt>
    <dgm:pt modelId="{FD503307-33A7-42FD-9A58-ABBB60387895}" type="pres">
      <dgm:prSet presAssocID="{385A992F-720B-4A80-B9DB-EF20F01A126A}" presName="Name0" presStyleCnt="0">
        <dgm:presLayoutVars>
          <dgm:dir/>
          <dgm:resizeHandles val="exact"/>
        </dgm:presLayoutVars>
      </dgm:prSet>
      <dgm:spPr/>
    </dgm:pt>
    <dgm:pt modelId="{3EFB85D6-84A3-4555-8041-79C8A51D6AD9}" type="pres">
      <dgm:prSet presAssocID="{DCC33776-9EC6-4BC8-898D-2C205CF318CB}" presName="Name5" presStyleLbl="vennNode1" presStyleIdx="0" presStyleCnt="5">
        <dgm:presLayoutVars>
          <dgm:bulletEnabled val="1"/>
        </dgm:presLayoutVars>
      </dgm:prSet>
      <dgm:spPr/>
    </dgm:pt>
    <dgm:pt modelId="{52C1830E-9655-4DCF-B26A-817C457FA49B}" type="pres">
      <dgm:prSet presAssocID="{F0040838-C901-494E-8C1C-9455AA502121}" presName="space" presStyleCnt="0"/>
      <dgm:spPr/>
    </dgm:pt>
    <dgm:pt modelId="{9FF8ECC7-9406-4ADB-802D-18EF000C4D35}" type="pres">
      <dgm:prSet presAssocID="{F08F32B5-66D4-4166-9C41-F622F3751CF9}" presName="Name5" presStyleLbl="vennNode1" presStyleIdx="1" presStyleCnt="5">
        <dgm:presLayoutVars>
          <dgm:bulletEnabled val="1"/>
        </dgm:presLayoutVars>
      </dgm:prSet>
      <dgm:spPr/>
    </dgm:pt>
    <dgm:pt modelId="{4B93C787-23D2-40D3-84EA-6B6C82A85001}" type="pres">
      <dgm:prSet presAssocID="{7602A360-DA71-4DE2-9A0B-9C6EC41B0940}" presName="space" presStyleCnt="0"/>
      <dgm:spPr/>
    </dgm:pt>
    <dgm:pt modelId="{BE06F0DE-6A26-49C0-807C-C7DEB8326C2B}" type="pres">
      <dgm:prSet presAssocID="{22DF42A5-33E7-4C25-9F01-0E1E368D1350}" presName="Name5" presStyleLbl="vennNode1" presStyleIdx="2" presStyleCnt="5">
        <dgm:presLayoutVars>
          <dgm:bulletEnabled val="1"/>
        </dgm:presLayoutVars>
      </dgm:prSet>
      <dgm:spPr/>
    </dgm:pt>
    <dgm:pt modelId="{D2B479E3-3023-4360-B0A6-BA4E44951AAE}" type="pres">
      <dgm:prSet presAssocID="{FBD54DC9-3D62-4E83-B356-10D07C1C7398}" presName="space" presStyleCnt="0"/>
      <dgm:spPr/>
    </dgm:pt>
    <dgm:pt modelId="{4F1920F7-8CBE-4CF7-A02E-E34301F71789}" type="pres">
      <dgm:prSet presAssocID="{C106AC2D-3BF5-47B0-A1B1-CC7A345DC7E9}" presName="Name5" presStyleLbl="vennNode1" presStyleIdx="3" presStyleCnt="5">
        <dgm:presLayoutVars>
          <dgm:bulletEnabled val="1"/>
        </dgm:presLayoutVars>
      </dgm:prSet>
      <dgm:spPr/>
    </dgm:pt>
    <dgm:pt modelId="{1C27C912-1F86-4A1F-A22B-F6DA7BDDBB22}" type="pres">
      <dgm:prSet presAssocID="{6202DB4A-F079-4D22-9B27-EFF9C9194CAB}" presName="space" presStyleCnt="0"/>
      <dgm:spPr/>
    </dgm:pt>
    <dgm:pt modelId="{672311D2-744F-45DC-9D5B-BDF37783447C}" type="pres">
      <dgm:prSet presAssocID="{5E3232A3-8109-4223-8FD0-5944285CFBEE}" presName="Name5" presStyleLbl="vennNode1" presStyleIdx="4" presStyleCnt="5">
        <dgm:presLayoutVars>
          <dgm:bulletEnabled val="1"/>
        </dgm:presLayoutVars>
      </dgm:prSet>
      <dgm:spPr/>
    </dgm:pt>
  </dgm:ptLst>
  <dgm:cxnLst>
    <dgm:cxn modelId="{20585028-A2BF-44EE-BA65-F120B4F609F8}" type="presOf" srcId="{22DF42A5-33E7-4C25-9F01-0E1E368D1350}" destId="{BE06F0DE-6A26-49C0-807C-C7DEB8326C2B}" srcOrd="0" destOrd="0" presId="urn:microsoft.com/office/officeart/2005/8/layout/venn3"/>
    <dgm:cxn modelId="{C5F04733-951D-4E21-BF3F-A3EE2DA1118E}" type="presOf" srcId="{5E3232A3-8109-4223-8FD0-5944285CFBEE}" destId="{672311D2-744F-45DC-9D5B-BDF37783447C}" srcOrd="0" destOrd="0" presId="urn:microsoft.com/office/officeart/2005/8/layout/venn3"/>
    <dgm:cxn modelId="{D2F74F72-3C48-45EE-B304-25D3C6EB20BE}" type="presOf" srcId="{DCC33776-9EC6-4BC8-898D-2C205CF318CB}" destId="{3EFB85D6-84A3-4555-8041-79C8A51D6AD9}" srcOrd="0" destOrd="0" presId="urn:microsoft.com/office/officeart/2005/8/layout/venn3"/>
    <dgm:cxn modelId="{09E99476-0BC3-4B4F-AE27-66B8F30376F1}" srcId="{385A992F-720B-4A80-B9DB-EF20F01A126A}" destId="{DCC33776-9EC6-4BC8-898D-2C205CF318CB}" srcOrd="0" destOrd="0" parTransId="{C9A07AD2-D79F-43F1-B2F0-9B20AABB4DD6}" sibTransId="{F0040838-C901-494E-8C1C-9455AA502121}"/>
    <dgm:cxn modelId="{1A1D9F59-3EAF-4286-96AD-D4EFCAA09F60}" srcId="{385A992F-720B-4A80-B9DB-EF20F01A126A}" destId="{5E3232A3-8109-4223-8FD0-5944285CFBEE}" srcOrd="4" destOrd="0" parTransId="{2BA09B7E-91E2-40C7-A90E-EECA2A582A1E}" sibTransId="{72E2538E-5429-4550-872B-D3CA9EF04F8D}"/>
    <dgm:cxn modelId="{1726537F-54FF-42DB-8699-1B22DD70F519}" srcId="{385A992F-720B-4A80-B9DB-EF20F01A126A}" destId="{C106AC2D-3BF5-47B0-A1B1-CC7A345DC7E9}" srcOrd="3" destOrd="0" parTransId="{4182B51F-C9B1-4DCD-B1D2-D54E927F0F8B}" sibTransId="{6202DB4A-F079-4D22-9B27-EFF9C9194CAB}"/>
    <dgm:cxn modelId="{09910788-A111-4D9F-A361-907FEAAB6CB1}" type="presOf" srcId="{F08F32B5-66D4-4166-9C41-F622F3751CF9}" destId="{9FF8ECC7-9406-4ADB-802D-18EF000C4D35}" srcOrd="0" destOrd="0" presId="urn:microsoft.com/office/officeart/2005/8/layout/venn3"/>
    <dgm:cxn modelId="{C6DC4F97-C0A6-4831-AC7C-EFD353C9CB46}" type="presOf" srcId="{385A992F-720B-4A80-B9DB-EF20F01A126A}" destId="{FD503307-33A7-42FD-9A58-ABBB60387895}" srcOrd="0" destOrd="0" presId="urn:microsoft.com/office/officeart/2005/8/layout/venn3"/>
    <dgm:cxn modelId="{1470A7C1-E5A5-4987-9E2E-DD442DE292E8}" srcId="{385A992F-720B-4A80-B9DB-EF20F01A126A}" destId="{F08F32B5-66D4-4166-9C41-F622F3751CF9}" srcOrd="1" destOrd="0" parTransId="{D3B57D65-8119-4E6F-8CBA-28C388669213}" sibTransId="{7602A360-DA71-4DE2-9A0B-9C6EC41B0940}"/>
    <dgm:cxn modelId="{7A2AE2C2-2194-4410-AD6E-F6BE4F6CE3CB}" srcId="{385A992F-720B-4A80-B9DB-EF20F01A126A}" destId="{22DF42A5-33E7-4C25-9F01-0E1E368D1350}" srcOrd="2" destOrd="0" parTransId="{68B60A17-1D8A-4FA3-943F-490E604C1B44}" sibTransId="{FBD54DC9-3D62-4E83-B356-10D07C1C7398}"/>
    <dgm:cxn modelId="{B10E0EFC-8946-40FD-8995-37F5B8D827FD}" type="presOf" srcId="{C106AC2D-3BF5-47B0-A1B1-CC7A345DC7E9}" destId="{4F1920F7-8CBE-4CF7-A02E-E34301F71789}" srcOrd="0" destOrd="0" presId="urn:microsoft.com/office/officeart/2005/8/layout/venn3"/>
    <dgm:cxn modelId="{5CD7DF58-636E-4C2C-869A-A866B6B09B64}" type="presParOf" srcId="{FD503307-33A7-42FD-9A58-ABBB60387895}" destId="{3EFB85D6-84A3-4555-8041-79C8A51D6AD9}" srcOrd="0" destOrd="0" presId="urn:microsoft.com/office/officeart/2005/8/layout/venn3"/>
    <dgm:cxn modelId="{78732924-7F5A-4B04-9FBF-EF6322F07D05}" type="presParOf" srcId="{FD503307-33A7-42FD-9A58-ABBB60387895}" destId="{52C1830E-9655-4DCF-B26A-817C457FA49B}" srcOrd="1" destOrd="0" presId="urn:microsoft.com/office/officeart/2005/8/layout/venn3"/>
    <dgm:cxn modelId="{0A173F98-BE6B-46A7-AC47-ED2262D32E68}" type="presParOf" srcId="{FD503307-33A7-42FD-9A58-ABBB60387895}" destId="{9FF8ECC7-9406-4ADB-802D-18EF000C4D35}" srcOrd="2" destOrd="0" presId="urn:microsoft.com/office/officeart/2005/8/layout/venn3"/>
    <dgm:cxn modelId="{F59880ED-04AA-45E2-8459-B47ADDF8405B}" type="presParOf" srcId="{FD503307-33A7-42FD-9A58-ABBB60387895}" destId="{4B93C787-23D2-40D3-84EA-6B6C82A85001}" srcOrd="3" destOrd="0" presId="urn:microsoft.com/office/officeart/2005/8/layout/venn3"/>
    <dgm:cxn modelId="{DFDD28AE-EE0A-46AF-8883-D735CC597565}" type="presParOf" srcId="{FD503307-33A7-42FD-9A58-ABBB60387895}" destId="{BE06F0DE-6A26-49C0-807C-C7DEB8326C2B}" srcOrd="4" destOrd="0" presId="urn:microsoft.com/office/officeart/2005/8/layout/venn3"/>
    <dgm:cxn modelId="{0C7A9FF8-3051-4878-BF20-3B8E1C2E235A}" type="presParOf" srcId="{FD503307-33A7-42FD-9A58-ABBB60387895}" destId="{D2B479E3-3023-4360-B0A6-BA4E44951AAE}" srcOrd="5" destOrd="0" presId="urn:microsoft.com/office/officeart/2005/8/layout/venn3"/>
    <dgm:cxn modelId="{A4B1F5EC-C7BE-4AAF-A82C-A6A75479F098}" type="presParOf" srcId="{FD503307-33A7-42FD-9A58-ABBB60387895}" destId="{4F1920F7-8CBE-4CF7-A02E-E34301F71789}" srcOrd="6" destOrd="0" presId="urn:microsoft.com/office/officeart/2005/8/layout/venn3"/>
    <dgm:cxn modelId="{DF7C1D41-71F9-4020-934C-F493365FA9CA}" type="presParOf" srcId="{FD503307-33A7-42FD-9A58-ABBB60387895}" destId="{1C27C912-1F86-4A1F-A22B-F6DA7BDDBB22}" srcOrd="7" destOrd="0" presId="urn:microsoft.com/office/officeart/2005/8/layout/venn3"/>
    <dgm:cxn modelId="{4845E834-1DAB-40FF-9580-9B9EE9423FBE}" type="presParOf" srcId="{FD503307-33A7-42FD-9A58-ABBB60387895}" destId="{672311D2-744F-45DC-9D5B-BDF37783447C}"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886E7-B862-4DDA-8B7A-B58F515E9A5F}">
      <dsp:nvSpPr>
        <dsp:cNvPr id="0" name=""/>
        <dsp:cNvSpPr/>
      </dsp:nvSpPr>
      <dsp:spPr>
        <a:xfrm>
          <a:off x="3565589" y="0"/>
          <a:ext cx="4752502" cy="2121903"/>
        </a:xfrm>
        <a:prstGeom prst="rightArrow">
          <a:avLst>
            <a:gd name="adj1" fmla="val 75000"/>
            <a:gd name="adj2" fmla="val 50000"/>
          </a:avLst>
        </a:prstGeom>
        <a:solidFill>
          <a:schemeClr val="tx2">
            <a:lumMod val="20000"/>
            <a:lumOff val="80000"/>
            <a:alpha val="9000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latin typeface="Arial" panose="020B0604020202020204" pitchFamily="34" charset="0"/>
              <a:cs typeface="Arial" panose="020B0604020202020204" pitchFamily="34" charset="0"/>
            </a:rPr>
            <a:t>Instructional Mentoring</a:t>
          </a:r>
        </a:p>
        <a:p>
          <a:pPr marL="457200" lvl="2"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Teaching and Learning Cycle</a:t>
          </a:r>
        </a:p>
        <a:p>
          <a:pPr marL="228600" lvl="1" indent="-228600" algn="l" defTabSz="889000">
            <a:lnSpc>
              <a:spcPct val="90000"/>
            </a:lnSpc>
            <a:spcBef>
              <a:spcPct val="0"/>
            </a:spcBef>
            <a:spcAft>
              <a:spcPct val="15000"/>
            </a:spcAft>
            <a:buChar char="•"/>
          </a:pPr>
          <a:r>
            <a:rPr lang="en-US" sz="2000" b="1" kern="1200" dirty="0">
              <a:latin typeface="Arial" panose="020B0604020202020204" pitchFamily="34" charset="0"/>
              <a:cs typeface="Arial" panose="020B0604020202020204" pitchFamily="34" charset="0"/>
            </a:rPr>
            <a:t>Focused Mentoring </a:t>
          </a:r>
        </a:p>
        <a:p>
          <a:pPr marL="457200" lvl="2"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Communication, Collaboration, Professional Growth</a:t>
          </a:r>
        </a:p>
      </dsp:txBody>
      <dsp:txXfrm>
        <a:off x="3565589" y="265238"/>
        <a:ext cx="3956788" cy="1591427"/>
      </dsp:txXfrm>
    </dsp:sp>
    <dsp:sp modelId="{36D587F1-D3E7-44DB-951D-B1AA5B4EE8E1}">
      <dsp:nvSpPr>
        <dsp:cNvPr id="0" name=""/>
        <dsp:cNvSpPr/>
      </dsp:nvSpPr>
      <dsp:spPr>
        <a:xfrm>
          <a:off x="821468" y="73732"/>
          <a:ext cx="2739680" cy="1884467"/>
        </a:xfrm>
        <a:prstGeom prst="round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ts val="0"/>
            </a:spcAft>
            <a:buNone/>
          </a:pPr>
          <a:r>
            <a:rPr lang="en-US" sz="3200" b="1" kern="1200" dirty="0">
              <a:solidFill>
                <a:schemeClr val="tx1"/>
              </a:solidFill>
              <a:latin typeface="Arial" panose="020B0604020202020204" pitchFamily="34" charset="0"/>
              <a:cs typeface="Arial" panose="020B0604020202020204" pitchFamily="34" charset="0"/>
            </a:rPr>
            <a:t>Mentoring</a:t>
          </a:r>
        </a:p>
        <a:p>
          <a:pPr marL="0" lvl="0" indent="0" algn="ctr" defTabSz="1422400">
            <a:lnSpc>
              <a:spcPct val="90000"/>
            </a:lnSpc>
            <a:spcBef>
              <a:spcPct val="0"/>
            </a:spcBef>
            <a:spcAft>
              <a:spcPts val="0"/>
            </a:spcAft>
            <a:buNone/>
          </a:pPr>
          <a:r>
            <a:rPr lang="en-US" sz="3200" b="1" kern="1200" dirty="0">
              <a:solidFill>
                <a:schemeClr val="tx1"/>
              </a:solidFill>
              <a:latin typeface="Arial" panose="020B0604020202020204" pitchFamily="34" charset="0"/>
              <a:cs typeface="Arial" panose="020B0604020202020204" pitchFamily="34" charset="0"/>
            </a:rPr>
            <a:t>Year 1</a:t>
          </a:r>
        </a:p>
      </dsp:txBody>
      <dsp:txXfrm>
        <a:off x="913460" y="165724"/>
        <a:ext cx="2555696" cy="1700483"/>
      </dsp:txXfrm>
    </dsp:sp>
    <dsp:sp modelId="{0A16646B-4DD7-4A29-A1E2-A4D7286D9B17}">
      <dsp:nvSpPr>
        <dsp:cNvPr id="0" name=""/>
        <dsp:cNvSpPr/>
      </dsp:nvSpPr>
      <dsp:spPr>
        <a:xfrm>
          <a:off x="3447609" y="2294176"/>
          <a:ext cx="4988460" cy="2139245"/>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latin typeface="Arial" panose="020B0604020202020204" pitchFamily="34" charset="0"/>
              <a:cs typeface="Arial" panose="020B0604020202020204" pitchFamily="34" charset="0"/>
            </a:rPr>
            <a:t>Instructional Mentoring</a:t>
          </a:r>
        </a:p>
        <a:p>
          <a:pPr marL="457200" lvl="2"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Teaching and Learning Cycle</a:t>
          </a:r>
        </a:p>
        <a:p>
          <a:pPr marL="228600" lvl="1" indent="-228600" algn="l" defTabSz="889000">
            <a:lnSpc>
              <a:spcPct val="90000"/>
            </a:lnSpc>
            <a:spcBef>
              <a:spcPct val="0"/>
            </a:spcBef>
            <a:spcAft>
              <a:spcPct val="15000"/>
            </a:spcAft>
            <a:buChar char="•"/>
          </a:pPr>
          <a:r>
            <a:rPr lang="en-US" sz="2000" b="1" kern="1200" dirty="0">
              <a:latin typeface="Arial" panose="020B0604020202020204" pitchFamily="34" charset="0"/>
              <a:cs typeface="Arial" panose="020B0604020202020204" pitchFamily="34" charset="0"/>
            </a:rPr>
            <a:t>Focused Mentoring</a:t>
          </a:r>
        </a:p>
        <a:p>
          <a:pPr marL="457200" lvl="2"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Formative &amp; Summative Assessment</a:t>
          </a:r>
        </a:p>
      </dsp:txBody>
      <dsp:txXfrm>
        <a:off x="3447609" y="2561582"/>
        <a:ext cx="4186243" cy="1604433"/>
      </dsp:txXfrm>
    </dsp:sp>
    <dsp:sp modelId="{828827F6-9ABC-46AF-BF9D-97E082B75F24}">
      <dsp:nvSpPr>
        <dsp:cNvPr id="0" name=""/>
        <dsp:cNvSpPr/>
      </dsp:nvSpPr>
      <dsp:spPr>
        <a:xfrm>
          <a:off x="703489" y="2425110"/>
          <a:ext cx="2739680" cy="1904918"/>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ts val="0"/>
            </a:spcAft>
            <a:buNone/>
          </a:pPr>
          <a:r>
            <a:rPr lang="en-US" sz="3200" b="1" kern="1200" dirty="0">
              <a:solidFill>
                <a:schemeClr val="tx1"/>
              </a:solidFill>
              <a:latin typeface="Arial" panose="020B0604020202020204" pitchFamily="34" charset="0"/>
              <a:cs typeface="Arial" panose="020B0604020202020204" pitchFamily="34" charset="0"/>
            </a:rPr>
            <a:t>Mentoring </a:t>
          </a:r>
        </a:p>
        <a:p>
          <a:pPr marL="0" lvl="0" indent="0" algn="ctr" defTabSz="1422400">
            <a:lnSpc>
              <a:spcPct val="90000"/>
            </a:lnSpc>
            <a:spcBef>
              <a:spcPct val="0"/>
            </a:spcBef>
            <a:spcAft>
              <a:spcPts val="0"/>
            </a:spcAft>
            <a:buNone/>
          </a:pPr>
          <a:r>
            <a:rPr lang="en-US" sz="3200" b="1" kern="1200" dirty="0">
              <a:solidFill>
                <a:schemeClr val="tx1"/>
              </a:solidFill>
              <a:latin typeface="Arial" panose="020B0604020202020204" pitchFamily="34" charset="0"/>
              <a:cs typeface="Arial" panose="020B0604020202020204" pitchFamily="34" charset="0"/>
            </a:rPr>
            <a:t>Year 2</a:t>
          </a:r>
        </a:p>
      </dsp:txBody>
      <dsp:txXfrm>
        <a:off x="796479" y="2518100"/>
        <a:ext cx="2553700" cy="1718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886E7-B862-4DDA-8B7A-B58F515E9A5F}">
      <dsp:nvSpPr>
        <dsp:cNvPr id="0" name=""/>
        <dsp:cNvSpPr/>
      </dsp:nvSpPr>
      <dsp:spPr>
        <a:xfrm>
          <a:off x="3536073" y="0"/>
          <a:ext cx="4998326" cy="2142423"/>
        </a:xfrm>
        <a:prstGeom prst="rightArrow">
          <a:avLst>
            <a:gd name="adj1" fmla="val 75000"/>
            <a:gd name="adj2" fmla="val 50000"/>
          </a:avLst>
        </a:prstGeom>
        <a:solidFill>
          <a:schemeClr val="accent5">
            <a:lumMod val="40000"/>
            <a:lumOff val="60000"/>
            <a:alpha val="9000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latin typeface="Arial" panose="020B0604020202020204" pitchFamily="34" charset="0"/>
              <a:cs typeface="Arial" panose="020B0604020202020204" pitchFamily="34" charset="0"/>
            </a:rPr>
            <a:t>Resident Educator Summative Assessment (RESA)</a:t>
          </a:r>
        </a:p>
      </dsp:txBody>
      <dsp:txXfrm>
        <a:off x="3536073" y="267803"/>
        <a:ext cx="4194917" cy="1606817"/>
      </dsp:txXfrm>
    </dsp:sp>
    <dsp:sp modelId="{36D587F1-D3E7-44DB-951D-B1AA5B4EE8E1}">
      <dsp:nvSpPr>
        <dsp:cNvPr id="0" name=""/>
        <dsp:cNvSpPr/>
      </dsp:nvSpPr>
      <dsp:spPr>
        <a:xfrm>
          <a:off x="605159" y="217165"/>
          <a:ext cx="2926474" cy="1620272"/>
        </a:xfrm>
        <a:prstGeom prst="roundRect">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ts val="0"/>
            </a:spcAft>
            <a:buNone/>
          </a:pPr>
          <a:r>
            <a:rPr lang="en-US" sz="3200" b="1" kern="1200" dirty="0">
              <a:solidFill>
                <a:schemeClr val="tx1"/>
              </a:solidFill>
              <a:latin typeface="Arial" panose="020B0604020202020204" pitchFamily="34" charset="0"/>
              <a:cs typeface="Arial" panose="020B0604020202020204" pitchFamily="34" charset="0"/>
            </a:rPr>
            <a:t>Performance</a:t>
          </a:r>
        </a:p>
        <a:p>
          <a:pPr marL="0" lvl="0" indent="0" algn="ctr" defTabSz="1422400">
            <a:lnSpc>
              <a:spcPct val="90000"/>
            </a:lnSpc>
            <a:spcBef>
              <a:spcPct val="0"/>
            </a:spcBef>
            <a:spcAft>
              <a:spcPts val="0"/>
            </a:spcAft>
            <a:buNone/>
          </a:pPr>
          <a:r>
            <a:rPr lang="en-US" sz="3200" b="1" kern="1200" dirty="0">
              <a:solidFill>
                <a:schemeClr val="tx1"/>
              </a:solidFill>
              <a:latin typeface="Arial" panose="020B0604020202020204" pitchFamily="34" charset="0"/>
              <a:cs typeface="Arial" panose="020B0604020202020204" pitchFamily="34" charset="0"/>
            </a:rPr>
            <a:t>Year 3</a:t>
          </a:r>
        </a:p>
      </dsp:txBody>
      <dsp:txXfrm>
        <a:off x="684254" y="296260"/>
        <a:ext cx="2768284" cy="1462082"/>
      </dsp:txXfrm>
    </dsp:sp>
    <dsp:sp modelId="{0A16646B-4DD7-4A29-A1E2-A4D7286D9B17}">
      <dsp:nvSpPr>
        <dsp:cNvPr id="0" name=""/>
        <dsp:cNvSpPr/>
      </dsp:nvSpPr>
      <dsp:spPr>
        <a:xfrm>
          <a:off x="3466327" y="2316928"/>
          <a:ext cx="5127076" cy="2117911"/>
        </a:xfrm>
        <a:prstGeom prst="rightArrow">
          <a:avLst>
            <a:gd name="adj1" fmla="val 75000"/>
            <a:gd name="adj2" fmla="val 50000"/>
          </a:avLst>
        </a:prstGeom>
        <a:solidFill>
          <a:schemeClr val="accent4">
            <a:lumMod val="20000"/>
            <a:lumOff val="80000"/>
            <a:alpha val="9000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endParaRPr lang="en-US" sz="2000" b="1"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endParaRPr lang="en-US" sz="2000" b="1"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b="1" kern="1200" dirty="0">
              <a:latin typeface="Arial" panose="020B0604020202020204" pitchFamily="34" charset="0"/>
              <a:cs typeface="Arial" panose="020B0604020202020204" pitchFamily="34" charset="0"/>
            </a:rPr>
            <a:t>Activities determined by local Resident Educator Programs</a:t>
          </a:r>
        </a:p>
        <a:p>
          <a:pPr marL="342900" lvl="2" indent="-171450" algn="l" defTabSz="800100">
            <a:lnSpc>
              <a:spcPct val="90000"/>
            </a:lnSpc>
            <a:spcBef>
              <a:spcPct val="0"/>
            </a:spcBef>
            <a:spcAft>
              <a:spcPct val="15000"/>
            </a:spcAft>
            <a:buChar char="•"/>
          </a:pPr>
          <a:r>
            <a:rPr lang="en-US" sz="1800" b="0" kern="1200" dirty="0">
              <a:latin typeface="Arial" panose="020B0604020202020204" pitchFamily="34" charset="0"/>
              <a:cs typeface="Arial" panose="020B0604020202020204" pitchFamily="34" charset="0"/>
            </a:rPr>
            <a:t>Optional participation in the Learn to Lead module on the Department’s Learning Management System (LMS)</a:t>
          </a:r>
        </a:p>
        <a:p>
          <a:pPr marL="457200" lvl="2" indent="-228600" algn="l" defTabSz="889000">
            <a:lnSpc>
              <a:spcPct val="90000"/>
            </a:lnSpc>
            <a:spcBef>
              <a:spcPct val="0"/>
            </a:spcBef>
            <a:spcAft>
              <a:spcPct val="15000"/>
            </a:spcAft>
            <a:buChar char="•"/>
          </a:pPr>
          <a:endParaRPr lang="en-US" sz="2000" b="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endParaRPr lang="en-US" sz="2000" kern="1200" dirty="0">
            <a:latin typeface="Arial" panose="020B0604020202020204" pitchFamily="34" charset="0"/>
            <a:cs typeface="Arial" panose="020B0604020202020204" pitchFamily="34" charset="0"/>
          </a:endParaRPr>
        </a:p>
      </dsp:txBody>
      <dsp:txXfrm>
        <a:off x="3466327" y="2581667"/>
        <a:ext cx="4332859" cy="1588433"/>
      </dsp:txXfrm>
    </dsp:sp>
    <dsp:sp modelId="{828827F6-9ABC-46AF-BF9D-97E082B75F24}">
      <dsp:nvSpPr>
        <dsp:cNvPr id="0" name=""/>
        <dsp:cNvSpPr/>
      </dsp:nvSpPr>
      <dsp:spPr>
        <a:xfrm>
          <a:off x="550614" y="2500925"/>
          <a:ext cx="2906815" cy="1772802"/>
        </a:xfrm>
        <a:prstGeom prst="roundRect">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ts val="0"/>
            </a:spcAft>
            <a:buNone/>
          </a:pPr>
          <a:r>
            <a:rPr lang="en-US" sz="3200" b="1" kern="1200" dirty="0">
              <a:solidFill>
                <a:schemeClr val="tx1"/>
              </a:solidFill>
              <a:latin typeface="Arial" panose="020B0604020202020204" pitchFamily="34" charset="0"/>
              <a:cs typeface="Arial" panose="020B0604020202020204" pitchFamily="34" charset="0"/>
            </a:rPr>
            <a:t>Performance </a:t>
          </a:r>
        </a:p>
        <a:p>
          <a:pPr marL="0" lvl="0" indent="0" algn="ctr" defTabSz="1422400">
            <a:lnSpc>
              <a:spcPct val="90000"/>
            </a:lnSpc>
            <a:spcBef>
              <a:spcPct val="0"/>
            </a:spcBef>
            <a:spcAft>
              <a:spcPts val="0"/>
            </a:spcAft>
            <a:buNone/>
          </a:pPr>
          <a:r>
            <a:rPr lang="en-US" sz="3200" b="1" kern="1200" dirty="0">
              <a:solidFill>
                <a:schemeClr val="tx1"/>
              </a:solidFill>
              <a:latin typeface="Arial" panose="020B0604020202020204" pitchFamily="34" charset="0"/>
              <a:cs typeface="Arial" panose="020B0604020202020204" pitchFamily="34" charset="0"/>
            </a:rPr>
            <a:t>Year 4</a:t>
          </a:r>
        </a:p>
      </dsp:txBody>
      <dsp:txXfrm>
        <a:off x="637155" y="2587466"/>
        <a:ext cx="2733733" cy="15997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B85D6-84A3-4555-8041-79C8A51D6AD9}">
      <dsp:nvSpPr>
        <dsp:cNvPr id="0" name=""/>
        <dsp:cNvSpPr/>
      </dsp:nvSpPr>
      <dsp:spPr>
        <a:xfrm>
          <a:off x="1067" y="1545355"/>
          <a:ext cx="2081823" cy="2081823"/>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570" tIns="20320" rIns="11457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Principals</a:t>
          </a:r>
        </a:p>
      </dsp:txBody>
      <dsp:txXfrm>
        <a:off x="305943" y="1850231"/>
        <a:ext cx="1472071" cy="1472071"/>
      </dsp:txXfrm>
    </dsp:sp>
    <dsp:sp modelId="{9FF8ECC7-9406-4ADB-802D-18EF000C4D35}">
      <dsp:nvSpPr>
        <dsp:cNvPr id="0" name=""/>
        <dsp:cNvSpPr/>
      </dsp:nvSpPr>
      <dsp:spPr>
        <a:xfrm>
          <a:off x="1666526" y="1545355"/>
          <a:ext cx="2081823" cy="2081823"/>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570" tIns="20320" rIns="11457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Principal Supervisors</a:t>
          </a:r>
        </a:p>
      </dsp:txBody>
      <dsp:txXfrm>
        <a:off x="1971402" y="1850231"/>
        <a:ext cx="1472071" cy="1472071"/>
      </dsp:txXfrm>
    </dsp:sp>
    <dsp:sp modelId="{BE06F0DE-6A26-49C0-807C-C7DEB8326C2B}">
      <dsp:nvSpPr>
        <dsp:cNvPr id="0" name=""/>
        <dsp:cNvSpPr/>
      </dsp:nvSpPr>
      <dsp:spPr>
        <a:xfrm>
          <a:off x="3331984" y="1545355"/>
          <a:ext cx="2081823" cy="2081823"/>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570" tIns="20320" rIns="11457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Supt.’s</a:t>
          </a:r>
        </a:p>
      </dsp:txBody>
      <dsp:txXfrm>
        <a:off x="3636860" y="1850231"/>
        <a:ext cx="1472071" cy="1472071"/>
      </dsp:txXfrm>
    </dsp:sp>
    <dsp:sp modelId="{4F1920F7-8CBE-4CF7-A02E-E34301F71789}">
      <dsp:nvSpPr>
        <dsp:cNvPr id="0" name=""/>
        <dsp:cNvSpPr/>
      </dsp:nvSpPr>
      <dsp:spPr>
        <a:xfrm>
          <a:off x="4997443" y="1545355"/>
          <a:ext cx="2081823" cy="2081823"/>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570" tIns="20320" rIns="11457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Higher Education Faculty</a:t>
          </a:r>
        </a:p>
      </dsp:txBody>
      <dsp:txXfrm>
        <a:off x="5302319" y="1850231"/>
        <a:ext cx="1472071" cy="1472071"/>
      </dsp:txXfrm>
    </dsp:sp>
    <dsp:sp modelId="{672311D2-744F-45DC-9D5B-BDF37783447C}">
      <dsp:nvSpPr>
        <dsp:cNvPr id="0" name=""/>
        <dsp:cNvSpPr/>
      </dsp:nvSpPr>
      <dsp:spPr>
        <a:xfrm>
          <a:off x="6662902" y="1545355"/>
          <a:ext cx="2081823" cy="2081823"/>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570" tIns="20320" rIns="11457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State Support </a:t>
          </a:r>
        </a:p>
      </dsp:txBody>
      <dsp:txXfrm>
        <a:off x="6967778" y="1850231"/>
        <a:ext cx="1472071" cy="1472071"/>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413D0C1-CBB3-47A1-A953-1DB381AD1793}" type="datetimeFigureOut">
              <a:rPr lang="en-US" smtClean="0"/>
              <a:t>10/26/2017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14FEEB5-AE80-46D3-A928-A0006F37DE27}" type="slidenum">
              <a:rPr lang="en-US" smtClean="0"/>
              <a:t>‹#›</a:t>
            </a:fld>
            <a:endParaRPr lang="en-US"/>
          </a:p>
        </p:txBody>
      </p:sp>
    </p:spTree>
    <p:extLst>
      <p:ext uri="{BB962C8B-B14F-4D97-AF65-F5344CB8AC3E}">
        <p14:creationId xmlns:p14="http://schemas.microsoft.com/office/powerpoint/2010/main" val="2000682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75DE250-5CA6-4D5B-A003-28D63F44089C}" type="datetimeFigureOut">
              <a:rPr lang="en-US" smtClean="0"/>
              <a:t>10/26/2017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2E366C7-1CE9-4F42-AE88-C4781F677C91}" type="slidenum">
              <a:rPr lang="en-US" smtClean="0"/>
              <a:t>‹#›</a:t>
            </a:fld>
            <a:endParaRPr lang="en-US"/>
          </a:p>
        </p:txBody>
      </p:sp>
    </p:spTree>
    <p:extLst>
      <p:ext uri="{BB962C8B-B14F-4D97-AF65-F5344CB8AC3E}">
        <p14:creationId xmlns:p14="http://schemas.microsoft.com/office/powerpoint/2010/main" val="912193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1</a:t>
            </a:fld>
            <a:endParaRPr lang="en-US"/>
          </a:p>
        </p:txBody>
      </p:sp>
    </p:spTree>
    <p:extLst>
      <p:ext uri="{BB962C8B-B14F-4D97-AF65-F5344CB8AC3E}">
        <p14:creationId xmlns:p14="http://schemas.microsoft.com/office/powerpoint/2010/main" val="4195725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a:ea typeface="+mn-ea"/>
                <a:cs typeface="Arial"/>
              </a:rPr>
              <a:t>Rationale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a:ea typeface="+mn-ea"/>
                <a:cs typeface="Arial"/>
              </a:rPr>
              <a:t>Requiring a professional growth plan focused on specific areas of growth and a conference allows Accomplished and Skilled teachers to receive feedback and more opportunities to continue to grow as professionals. </a:t>
            </a: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15</a:t>
            </a:fld>
            <a:endParaRPr lang="en-US"/>
          </a:p>
        </p:txBody>
      </p:sp>
    </p:spTree>
    <p:extLst>
      <p:ext uri="{BB962C8B-B14F-4D97-AF65-F5344CB8AC3E}">
        <p14:creationId xmlns:p14="http://schemas.microsoft.com/office/powerpoint/2010/main" val="3195174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043527-8EAB-40B4-A534-3045E607F503}" type="slidenum">
              <a:rPr lang="en-US" smtClean="0"/>
              <a:t>16</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549602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17</a:t>
            </a:fld>
            <a:endParaRPr lang="en-US"/>
          </a:p>
        </p:txBody>
      </p:sp>
    </p:spTree>
    <p:extLst>
      <p:ext uri="{BB962C8B-B14F-4D97-AF65-F5344CB8AC3E}">
        <p14:creationId xmlns:p14="http://schemas.microsoft.com/office/powerpoint/2010/main" val="876700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dirty="0"/>
              <a:t>Unanswered Questions</a:t>
            </a:r>
          </a:p>
          <a:p>
            <a:pPr>
              <a:spcBef>
                <a:spcPts val="0"/>
              </a:spcBef>
            </a:pPr>
            <a:endParaRPr lang="en-US" dirty="0"/>
          </a:p>
          <a:p>
            <a:pPr>
              <a:spcBef>
                <a:spcPts val="0"/>
              </a:spcBef>
            </a:pPr>
            <a:r>
              <a:rPr lang="en-US" dirty="0"/>
              <a:t>Timeline</a:t>
            </a:r>
          </a:p>
          <a:p>
            <a:pPr>
              <a:spcBef>
                <a:spcPts val="0"/>
              </a:spcBef>
            </a:pPr>
            <a:endParaRPr lang="en-US" dirty="0"/>
          </a:p>
          <a:p>
            <a:pPr>
              <a:spcBef>
                <a:spcPts val="0"/>
              </a:spcBef>
            </a:pPr>
            <a:r>
              <a:rPr lang="en-US" dirty="0"/>
              <a:t>Funding</a:t>
            </a:r>
          </a:p>
          <a:p>
            <a:pPr>
              <a:spcBef>
                <a:spcPts val="0"/>
              </a:spcBef>
            </a:pPr>
            <a:endParaRPr lang="en-US" dirty="0"/>
          </a:p>
          <a:p>
            <a:pPr>
              <a:spcBef>
                <a:spcPts val="0"/>
              </a:spcBef>
            </a:pPr>
            <a:r>
              <a:rPr lang="en-US" dirty="0"/>
              <a:t>Implementation at local level</a:t>
            </a:r>
          </a:p>
          <a:p>
            <a:pPr>
              <a:spcBef>
                <a:spcPts val="0"/>
              </a:spcBef>
            </a:pPr>
            <a:endParaRPr lang="en-US" dirty="0"/>
          </a:p>
          <a:p>
            <a:pPr>
              <a:spcBef>
                <a:spcPts val="0"/>
              </a:spcBef>
            </a:pPr>
            <a:r>
              <a:rPr lang="en-US" dirty="0"/>
              <a:t>Measurement of impact</a:t>
            </a: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24</a:t>
            </a:fld>
            <a:endParaRPr lang="en-US"/>
          </a:p>
        </p:txBody>
      </p:sp>
    </p:spTree>
    <p:extLst>
      <p:ext uri="{BB962C8B-B14F-4D97-AF65-F5344CB8AC3E}">
        <p14:creationId xmlns:p14="http://schemas.microsoft.com/office/powerpoint/2010/main" val="2604187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30</a:t>
            </a:fld>
            <a:endParaRPr lang="en-US"/>
          </a:p>
        </p:txBody>
      </p:sp>
    </p:spTree>
    <p:extLst>
      <p:ext uri="{BB962C8B-B14F-4D97-AF65-F5344CB8AC3E}">
        <p14:creationId xmlns:p14="http://schemas.microsoft.com/office/powerpoint/2010/main" val="1554067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32</a:t>
            </a:fld>
            <a:endParaRPr lang="en-US"/>
          </a:p>
        </p:txBody>
      </p:sp>
    </p:spTree>
    <p:extLst>
      <p:ext uri="{BB962C8B-B14F-4D97-AF65-F5344CB8AC3E}">
        <p14:creationId xmlns:p14="http://schemas.microsoft.com/office/powerpoint/2010/main" val="3333229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043527-8EAB-40B4-A534-3045E607F503}" type="slidenum">
              <a:rPr lang="en-US" smtClean="0"/>
              <a:t>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304074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8351" y="4415790"/>
            <a:ext cx="6255833" cy="4183380"/>
          </a:xfrm>
        </p:spPr>
        <p:txBody>
          <a:bodyPr/>
          <a:lstStyle/>
          <a:p>
            <a:pPr>
              <a:defRPr/>
            </a:pPr>
            <a:r>
              <a:rPr lang="en-US" dirty="0"/>
              <a:t>The Ohio Department of Education is committed to the restructuring of the Resident Educator Program to address educators’ concerns while maintaining an effective program. </a:t>
            </a:r>
          </a:p>
          <a:p>
            <a:pPr marL="171450" indent="-171450">
              <a:buFont typeface="Arial" panose="020B0604020202020204" pitchFamily="34" charset="0"/>
              <a:buChar char="•"/>
              <a:defRPr/>
            </a:pPr>
            <a:r>
              <a:rPr lang="en-US" dirty="0"/>
              <a:t>After reviewing numerous comments shared by teachers, administrators, state legislators, and focus groups, the Department  implemented changes that make the program more informative for teachers’ professional growth and development, while maintaining effectiveness. </a:t>
            </a:r>
          </a:p>
          <a:p>
            <a:pPr marL="171450" indent="-171450">
              <a:buFont typeface="Arial" panose="020B0604020202020204" pitchFamily="34" charset="0"/>
              <a:buChar char="•"/>
              <a:defRPr/>
            </a:pPr>
            <a:r>
              <a:rPr lang="en-US" dirty="0"/>
              <a:t>Changes to the Resident Educator Program including the RESA begin with the 2017-18 school year. </a:t>
            </a:r>
          </a:p>
          <a:p>
            <a:pPr>
              <a:defRPr/>
            </a:pPr>
            <a:endParaRPr lang="en-US" dirty="0"/>
          </a:p>
          <a:p>
            <a:pPr>
              <a:defRPr/>
            </a:pPr>
            <a:r>
              <a:rPr lang="en-US" dirty="0"/>
              <a:t>Here we summarize the major changes to the Resident Educator Program.  </a:t>
            </a:r>
          </a:p>
          <a:p>
            <a:pPr marL="171450" indent="-171450">
              <a:buFont typeface="Arial" panose="020B0604020202020204" pitchFamily="34" charset="0"/>
              <a:buChar char="•"/>
              <a:defRPr/>
            </a:pPr>
            <a:r>
              <a:rPr lang="en-US" dirty="0"/>
              <a:t>REs will now participate in focused mentoring</a:t>
            </a:r>
          </a:p>
          <a:p>
            <a:pPr marL="171450" indent="-171450">
              <a:buFont typeface="Arial" panose="020B0604020202020204" pitchFamily="34" charset="0"/>
              <a:buChar char="•"/>
              <a:defRPr/>
            </a:pPr>
            <a:r>
              <a:rPr lang="en-US" dirty="0"/>
              <a:t>The RESA has been reduced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local district boards may choose to exempt a first-time RESA taker from evaluation such as OTES.</a:t>
            </a:r>
          </a:p>
          <a:p>
            <a:pPr marL="171450" indent="-171450">
              <a:buFont typeface="Arial" panose="020B0604020202020204" pitchFamily="34" charset="0"/>
              <a:buChar char="•"/>
              <a:defRPr/>
            </a:pPr>
            <a:r>
              <a:rPr lang="en-US" dirty="0"/>
              <a:t> 2</a:t>
            </a:r>
            <a:r>
              <a:rPr lang="en-US" baseline="30000" dirty="0"/>
              <a:t>nd</a:t>
            </a:r>
            <a:r>
              <a:rPr lang="en-US" dirty="0"/>
              <a:t> year REs may choose to take the RESA early next year</a:t>
            </a:r>
          </a:p>
          <a:p>
            <a:pPr>
              <a:defRPr/>
            </a:pPr>
            <a:endParaRPr lang="en-US" dirty="0"/>
          </a:p>
          <a:p>
            <a:pPr>
              <a:defRPr/>
            </a:pPr>
            <a:r>
              <a:rPr lang="en-US" dirty="0"/>
              <a:t>Throughout this short presentation we will outline the restructured program and RESA.</a:t>
            </a: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4</a:t>
            </a:fld>
            <a:endParaRPr lang="en-US"/>
          </a:p>
        </p:txBody>
      </p:sp>
    </p:spTree>
    <p:extLst>
      <p:ext uri="{BB962C8B-B14F-4D97-AF65-F5344CB8AC3E}">
        <p14:creationId xmlns:p14="http://schemas.microsoft.com/office/powerpoint/2010/main" val="3570974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xfrm>
            <a:off x="1194364" y="4489387"/>
            <a:ext cx="4777458" cy="425310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5820"/>
            <a:r>
              <a:rPr lang="en-US" altLang="en-US" dirty="0"/>
              <a:t>In the first two years of residency, Resident Educators build a foundation for teaching and learning; they receive tailored mentor support as they “practice their practice.”</a:t>
            </a:r>
          </a:p>
          <a:p>
            <a:pPr defTabSz="965820"/>
            <a:endParaRPr lang="en-US" altLang="en-US" dirty="0"/>
          </a:p>
          <a:p>
            <a:r>
              <a:rPr lang="en-US" dirty="0"/>
              <a:t>During Year 1 and Year 2 of the Resident Educator Program, educators continue to be assigned a state-certified mentor to support them as they implement the Ohio Standards for the Teaching Profession and apply the teaching and learning cycle to their instructional practices. </a:t>
            </a:r>
          </a:p>
          <a:p>
            <a:pPr defTabSz="965820"/>
            <a:endParaRPr lang="en-US" altLang="en-US" dirty="0"/>
          </a:p>
          <a:p>
            <a:pPr defTabSz="965820"/>
            <a:r>
              <a:rPr lang="en-US" altLang="en-US" dirty="0"/>
              <a:t>In the restructured program, REs will also now participate in focused mentoring.</a:t>
            </a:r>
          </a:p>
          <a:p>
            <a:pPr defTabSz="965820"/>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71337" indent="-296668">
              <a:defRPr>
                <a:solidFill>
                  <a:schemeClr val="tx1"/>
                </a:solidFill>
                <a:latin typeface="Calibri" panose="020F0502020204030204" pitchFamily="34" charset="0"/>
                <a:cs typeface="Arial" panose="020B0604020202020204" pitchFamily="34" charset="0"/>
              </a:defRPr>
            </a:lvl2pPr>
            <a:lvl3pPr marL="1186672" indent="-237334">
              <a:defRPr>
                <a:solidFill>
                  <a:schemeClr val="tx1"/>
                </a:solidFill>
                <a:latin typeface="Calibri" panose="020F0502020204030204" pitchFamily="34" charset="0"/>
                <a:cs typeface="Arial" panose="020B0604020202020204" pitchFamily="34" charset="0"/>
              </a:defRPr>
            </a:lvl3pPr>
            <a:lvl4pPr marL="1661343" indent="-237334">
              <a:defRPr>
                <a:solidFill>
                  <a:schemeClr val="tx1"/>
                </a:solidFill>
                <a:latin typeface="Calibri" panose="020F0502020204030204" pitchFamily="34" charset="0"/>
                <a:cs typeface="Arial" panose="020B0604020202020204" pitchFamily="34" charset="0"/>
              </a:defRPr>
            </a:lvl4pPr>
            <a:lvl5pPr marL="2136011" indent="-237334">
              <a:defRPr>
                <a:solidFill>
                  <a:schemeClr val="tx1"/>
                </a:solidFill>
                <a:latin typeface="Calibri" panose="020F0502020204030204" pitchFamily="34" charset="0"/>
                <a:cs typeface="Arial" panose="020B0604020202020204" pitchFamily="34" charset="0"/>
              </a:defRPr>
            </a:lvl5pPr>
            <a:lvl6pPr marL="2610680" indent="-23733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85349" indent="-23733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60018" indent="-23733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34687" indent="-23733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F0B14F4-D9DB-4C8D-B007-8EE886B18140}" type="slidenum">
              <a:rPr lang="en-US" altLang="en-US" smtClean="0">
                <a:solidFill>
                  <a:srgbClr val="000000"/>
                </a:solidFill>
              </a:rPr>
              <a:pPr/>
              <a:t>5</a:t>
            </a:fld>
            <a:endParaRPr lang="en-US" altLang="en-US">
              <a:solidFill>
                <a:srgbClr val="000000"/>
              </a:solidFill>
            </a:endParaRPr>
          </a:p>
        </p:txBody>
      </p:sp>
    </p:spTree>
    <p:extLst>
      <p:ext uri="{BB962C8B-B14F-4D97-AF65-F5344CB8AC3E}">
        <p14:creationId xmlns:p14="http://schemas.microsoft.com/office/powerpoint/2010/main" val="3245593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xfrm>
            <a:off x="1194364" y="4489387"/>
            <a:ext cx="4777458" cy="425310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5820"/>
            <a:r>
              <a:rPr lang="en-US" altLang="en-US" dirty="0"/>
              <a:t>In</a:t>
            </a:r>
            <a:r>
              <a:rPr lang="en-US" altLang="en-US" baseline="0" dirty="0"/>
              <a:t> performance year 3, Resident Educators are required to submit the Resident Educator Summative Assessment (RESA).  </a:t>
            </a:r>
          </a:p>
          <a:p>
            <a:pPr defTabSz="965820"/>
            <a:endParaRPr lang="en-US" altLang="en-US" baseline="0" dirty="0"/>
          </a:p>
          <a:p>
            <a:pPr defTabSz="965820"/>
            <a:r>
              <a:rPr lang="en-US" altLang="en-US" baseline="0" dirty="0"/>
              <a:t>During the fourth year of the RE Program REs participate in activities determined by their local RE Program policies and procedures.  Learn to Lead is an option districts may choose. </a:t>
            </a:r>
            <a:r>
              <a:rPr lang="en-US" dirty="0"/>
              <a:t>This course engages Resident Educators in exploring and thinking about leadership through readings, presentations, video clips and interactive activities.</a:t>
            </a:r>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71337" indent="-296668">
              <a:defRPr>
                <a:solidFill>
                  <a:schemeClr val="tx1"/>
                </a:solidFill>
                <a:latin typeface="Calibri" panose="020F0502020204030204" pitchFamily="34" charset="0"/>
                <a:cs typeface="Arial" panose="020B0604020202020204" pitchFamily="34" charset="0"/>
              </a:defRPr>
            </a:lvl2pPr>
            <a:lvl3pPr marL="1186672" indent="-237334">
              <a:defRPr>
                <a:solidFill>
                  <a:schemeClr val="tx1"/>
                </a:solidFill>
                <a:latin typeface="Calibri" panose="020F0502020204030204" pitchFamily="34" charset="0"/>
                <a:cs typeface="Arial" panose="020B0604020202020204" pitchFamily="34" charset="0"/>
              </a:defRPr>
            </a:lvl3pPr>
            <a:lvl4pPr marL="1661343" indent="-237334">
              <a:defRPr>
                <a:solidFill>
                  <a:schemeClr val="tx1"/>
                </a:solidFill>
                <a:latin typeface="Calibri" panose="020F0502020204030204" pitchFamily="34" charset="0"/>
                <a:cs typeface="Arial" panose="020B0604020202020204" pitchFamily="34" charset="0"/>
              </a:defRPr>
            </a:lvl4pPr>
            <a:lvl5pPr marL="2136011" indent="-237334">
              <a:defRPr>
                <a:solidFill>
                  <a:schemeClr val="tx1"/>
                </a:solidFill>
                <a:latin typeface="Calibri" panose="020F0502020204030204" pitchFamily="34" charset="0"/>
                <a:cs typeface="Arial" panose="020B0604020202020204" pitchFamily="34" charset="0"/>
              </a:defRPr>
            </a:lvl5pPr>
            <a:lvl6pPr marL="2610680" indent="-23733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85349" indent="-23733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60018" indent="-23733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34687" indent="-23733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F0B14F4-D9DB-4C8D-B007-8EE886B18140}" type="slidenum">
              <a:rPr lang="en-US" altLang="en-US" smtClean="0">
                <a:solidFill>
                  <a:srgbClr val="000000"/>
                </a:solidFill>
              </a:rPr>
              <a:pPr/>
              <a:t>6</a:t>
            </a:fld>
            <a:endParaRPr lang="en-US" altLang="en-US">
              <a:solidFill>
                <a:srgbClr val="000000"/>
              </a:solidFill>
            </a:endParaRPr>
          </a:p>
        </p:txBody>
      </p:sp>
    </p:spTree>
    <p:extLst>
      <p:ext uri="{BB962C8B-B14F-4D97-AF65-F5344CB8AC3E}">
        <p14:creationId xmlns:p14="http://schemas.microsoft.com/office/powerpoint/2010/main" val="297668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1189880"/>
          </a:xfrm>
        </p:spPr>
        <p:txBody>
          <a:bodyPr/>
          <a:lstStyle/>
          <a:p>
            <a:r>
              <a:rPr lang="en-US" dirty="0"/>
              <a:t>After taking the previous assessment, many teachers said that the RESA task in which they reviewed videotapes of themselves delivering lessons was informative.</a:t>
            </a:r>
          </a:p>
          <a:p>
            <a:endParaRPr lang="en-US" dirty="0"/>
          </a:p>
          <a:p>
            <a:r>
              <a:rPr lang="en-US" dirty="0"/>
              <a:t>In response to feedback, the overall assessment was reduced by 75%.</a:t>
            </a:r>
          </a:p>
          <a:p>
            <a:r>
              <a:rPr lang="en-US" dirty="0"/>
              <a:t> </a:t>
            </a:r>
          </a:p>
        </p:txBody>
      </p:sp>
      <p:sp>
        <p:nvSpPr>
          <p:cNvPr id="4" name="Slide Number Placeholder 3"/>
          <p:cNvSpPr>
            <a:spLocks noGrp="1"/>
          </p:cNvSpPr>
          <p:nvPr>
            <p:ph type="sldNum" sz="quarter" idx="10"/>
          </p:nvPr>
        </p:nvSpPr>
        <p:spPr/>
        <p:txBody>
          <a:bodyPr/>
          <a:lstStyle/>
          <a:p>
            <a:fld id="{A88EB8E9-7E05-4C60-A58D-798732DD5BFE}" type="slidenum">
              <a:rPr lang="en-US" smtClean="0"/>
              <a:t>7</a:t>
            </a:fld>
            <a:endParaRPr lang="en-US"/>
          </a:p>
        </p:txBody>
      </p:sp>
    </p:spTree>
    <p:extLst>
      <p:ext uri="{BB962C8B-B14F-4D97-AF65-F5344CB8AC3E}">
        <p14:creationId xmlns:p14="http://schemas.microsoft.com/office/powerpoint/2010/main" val="761511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730"/>
              </a:spcAft>
              <a:buClrTx/>
              <a:buSzTx/>
              <a:buFont typeface="Arial"/>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rPr>
              <a:t>Rationale</a:t>
            </a:r>
          </a:p>
          <a:p>
            <a:pPr marL="227013" marR="0" lvl="0" indent="-227013" algn="l" defTabSz="457200" rtl="0" eaLnBrk="1" fontAlgn="auto" latinLnBrk="0" hangingPunct="1">
              <a:lnSpc>
                <a:spcPct val="100000"/>
              </a:lnSpc>
              <a:spcBef>
                <a:spcPts val="0"/>
              </a:spcBef>
              <a:spcAft>
                <a:spcPts val="730"/>
              </a:spcAft>
              <a:buClrTx/>
              <a:buSzTx/>
              <a:buFont typeface="Arial"/>
              <a:buChar char="•"/>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rPr>
              <a:t>Improve clarity in the distinctions between performance levels. </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endParaRPr>
          </a:p>
          <a:p>
            <a:pPr marL="227013" marR="0" lvl="0" indent="-227013" algn="l" defTabSz="457200" rtl="0" eaLnBrk="1" fontAlgn="auto" latinLnBrk="0" hangingPunct="1">
              <a:lnSpc>
                <a:spcPct val="100000"/>
              </a:lnSpc>
              <a:spcBef>
                <a:spcPts val="0"/>
              </a:spcBef>
              <a:spcAft>
                <a:spcPts val="730"/>
              </a:spcAft>
              <a:buClrTx/>
              <a:buSzTx/>
              <a:buFont typeface="Arial"/>
              <a:buChar char="•"/>
              <a:tabLst/>
              <a:defRPr/>
            </a:pPr>
            <a:endPar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endParaRPr>
          </a:p>
          <a:p>
            <a:pPr marL="227013" marR="0" lvl="0" indent="-227013" algn="l" defTabSz="457200" rtl="0" eaLnBrk="1" fontAlgn="auto" latinLnBrk="0" hangingPunct="1">
              <a:lnSpc>
                <a:spcPct val="100000"/>
              </a:lnSpc>
              <a:spcBef>
                <a:spcPts val="0"/>
              </a:spcBef>
              <a:spcAft>
                <a:spcPts val="730"/>
              </a:spcAft>
              <a:buClrTx/>
              <a:buSzTx/>
              <a:buFont typeface="Arial"/>
              <a:buChar char="•"/>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rPr>
              <a:t>Embed student growth indicators into five of the 10 domains on the rubric. </a:t>
            </a:r>
          </a:p>
          <a:p>
            <a:pPr marL="227013" marR="0" lvl="0" indent="-227013" algn="l" defTabSz="457200" rtl="0" eaLnBrk="1" fontAlgn="auto" latinLnBrk="0" hangingPunct="1">
              <a:lnSpc>
                <a:spcPct val="100000"/>
              </a:lnSpc>
              <a:spcBef>
                <a:spcPts val="0"/>
              </a:spcBef>
              <a:spcAft>
                <a:spcPts val="730"/>
              </a:spcAft>
              <a:buClrTx/>
              <a:buSzTx/>
              <a:buFont typeface="Arial"/>
              <a:buChar char="•"/>
              <a:tabLst/>
              <a:defRPr/>
            </a:pP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endParaRPr>
          </a:p>
          <a:p>
            <a:pPr marL="227013" marR="0" lvl="0" indent="-227013" algn="l" defTabSz="457200" rtl="0" eaLnBrk="1" fontAlgn="auto" latinLnBrk="0" hangingPunct="1">
              <a:lnSpc>
                <a:spcPct val="100000"/>
              </a:lnSpc>
              <a:spcBef>
                <a:spcPts val="0"/>
              </a:spcBef>
              <a:spcAft>
                <a:spcPts val="730"/>
              </a:spcAft>
              <a:buClrTx/>
              <a:buSzTx/>
              <a:buFont typeface="Arial"/>
              <a:buChar char="•"/>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rPr>
              <a:t>Streamline the rubric to clarify descriptors and reduce redundancy (especially language around differentiation). </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endParaRP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12</a:t>
            </a:fld>
            <a:endParaRPr lang="en-US"/>
          </a:p>
        </p:txBody>
      </p:sp>
    </p:spTree>
    <p:extLst>
      <p:ext uri="{BB962C8B-B14F-4D97-AF65-F5344CB8AC3E}">
        <p14:creationId xmlns:p14="http://schemas.microsoft.com/office/powerpoint/2010/main" val="338873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a:ea typeface="+mn-ea"/>
                <a:cs typeface="Arial"/>
              </a:rPr>
              <a:t>Rationale</a:t>
            </a:r>
          </a:p>
          <a:p>
            <a:pPr marL="227013" marR="0" lvl="0" indent="-227013"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Arial"/>
                <a:ea typeface="+mn-ea"/>
                <a:cs typeface="Arial"/>
              </a:rPr>
              <a:t>Embedding student academic growth and achievement measures into the OTES rubric will continue to emphasize the importance of a teacher’s impact on student learning.</a:t>
            </a:r>
          </a:p>
          <a:p>
            <a:pPr marL="227013" marR="0" lvl="0" indent="-227013"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prstClr val="black"/>
              </a:solidFill>
              <a:effectLst/>
              <a:uLnTx/>
              <a:uFillTx/>
              <a:latin typeface="Arial"/>
              <a:ea typeface="+mn-ea"/>
              <a:cs typeface="Arial"/>
            </a:endParaRPr>
          </a:p>
          <a:p>
            <a:pPr marL="227013" marR="0" lvl="0" indent="-227013"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Arial"/>
                <a:ea typeface="+mn-ea"/>
                <a:cs typeface="Arial"/>
              </a:rPr>
              <a:t>Allow teachers and evaluators to focus evaluation conversations around accountability, inquiry, data-driven instruction and professional growth.</a:t>
            </a: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13</a:t>
            </a:fld>
            <a:endParaRPr lang="en-US"/>
          </a:p>
        </p:txBody>
      </p:sp>
    </p:spTree>
    <p:extLst>
      <p:ext uri="{BB962C8B-B14F-4D97-AF65-F5344CB8AC3E}">
        <p14:creationId xmlns:p14="http://schemas.microsoft.com/office/powerpoint/2010/main" val="879082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a:ea typeface="+mn-ea"/>
                <a:cs typeface="Arial"/>
              </a:rPr>
              <a:t>Rationale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a:ea typeface="+mn-ea"/>
                <a:cs typeface="Arial"/>
              </a:rPr>
              <a:t>By ensuring teachers and evaluators focus on identified areas for professional growth, the process will focus on improving practice and emphasizing the importance of professional growth plans. </a:t>
            </a: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14</a:t>
            </a:fld>
            <a:endParaRPr lang="en-US"/>
          </a:p>
        </p:txBody>
      </p:sp>
    </p:spTree>
    <p:extLst>
      <p:ext uri="{BB962C8B-B14F-4D97-AF65-F5344CB8AC3E}">
        <p14:creationId xmlns:p14="http://schemas.microsoft.com/office/powerpoint/2010/main" val="2689135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467" y="5514102"/>
            <a:ext cx="7772400" cy="646331"/>
          </a:xfrm>
        </p:spPr>
        <p:txBody>
          <a:bodyPr lIns="0" tIns="0" rIns="0" bIns="0" anchor="b" anchorCtr="0">
            <a:spAutoFit/>
          </a:bodyPr>
          <a:lstStyle>
            <a:lvl1pPr algn="l">
              <a:defRPr sz="4200" b="1">
                <a:solidFill>
                  <a:srgbClr val="C00000"/>
                </a:solidFill>
              </a:defRPr>
            </a:lvl1pPr>
          </a:lstStyle>
          <a:p>
            <a:r>
              <a:rPr lang="en-US"/>
              <a:t>Click to edit Master title style</a:t>
            </a:r>
            <a:endParaRPr lang="en-US" dirty="0"/>
          </a:p>
        </p:txBody>
      </p:sp>
      <p:sp>
        <p:nvSpPr>
          <p:cNvPr id="3" name="Subtitle 2"/>
          <p:cNvSpPr>
            <a:spLocks noGrp="1"/>
          </p:cNvSpPr>
          <p:nvPr>
            <p:ph type="subTitle" idx="1"/>
          </p:nvPr>
        </p:nvSpPr>
        <p:spPr>
          <a:xfrm>
            <a:off x="406467" y="6279478"/>
            <a:ext cx="6400800" cy="430887"/>
          </a:xfrm>
        </p:spPr>
        <p:txBody>
          <a:bodyPr lIns="0" tIns="0" rIns="0" bIns="0" anchor="t" anchorCtr="0">
            <a:sp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descr="ODE_LOGO.jpg"/>
          <p:cNvPicPr>
            <a:picLocks noChangeAspect="1"/>
          </p:cNvPicPr>
          <p:nvPr userDrawn="1"/>
        </p:nvPicPr>
        <p:blipFill>
          <a:blip r:embed="rId2"/>
          <a:stretch>
            <a:fillRect/>
          </a:stretch>
        </p:blipFill>
        <p:spPr>
          <a:xfrm>
            <a:off x="6807267" y="6186917"/>
            <a:ext cx="2012050" cy="369560"/>
          </a:xfrm>
          <a:prstGeom prst="rect">
            <a:avLst/>
          </a:prstGeom>
        </p:spPr>
      </p:pic>
      <p:pic>
        <p:nvPicPr>
          <p:cNvPr id="8" name="Picture 7" descr="PhotoOption3.jpg"/>
          <p:cNvPicPr>
            <a:picLocks noChangeAspect="1"/>
          </p:cNvPicPr>
          <p:nvPr userDrawn="1"/>
        </p:nvPicPr>
        <p:blipFill>
          <a:blip r:embed="rId3"/>
          <a:stretch>
            <a:fillRect/>
          </a:stretch>
        </p:blipFill>
        <p:spPr>
          <a:xfrm>
            <a:off x="0" y="0"/>
            <a:ext cx="9144000" cy="51694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spAutoFit/>
          </a:bodyPr>
          <a:lstStyle>
            <a:lvl1pPr>
              <a:defRPr sz="4200" b="1">
                <a:solidFill>
                  <a:srgbClr val="CD0920"/>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057644"/>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FOOTER-1.jpg"/>
          <p:cNvPicPr>
            <a:picLocks noChangeAspect="1"/>
          </p:cNvPicPr>
          <p:nvPr userDrawn="1"/>
        </p:nvPicPr>
        <p:blipFill>
          <a:blip r:embed="rId2"/>
          <a:stretch>
            <a:fillRect/>
          </a:stretch>
        </p:blipFill>
        <p:spPr>
          <a:xfrm>
            <a:off x="0" y="6378160"/>
            <a:ext cx="9144000" cy="4876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3" descr="FOOTER-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78575"/>
            <a:ext cx="91440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057644"/>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483973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1836"/>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139036"/>
            <a:ext cx="8229600" cy="4525963"/>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4200" b="1" kern="1200">
          <a:solidFill>
            <a:srgbClr val="C00000"/>
          </a:solidFill>
          <a:latin typeface="Arial"/>
          <a:ea typeface="+mj-ea"/>
          <a:cs typeface="Arial"/>
        </a:defRPr>
      </a:lvl1pPr>
    </p:titleStyle>
    <p:body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OCTEO </a:t>
            </a:r>
            <a:r>
              <a:rPr lang="en-US" cap="small" dirty="0"/>
              <a:t>Conference</a:t>
            </a:r>
          </a:p>
        </p:txBody>
      </p:sp>
      <p:sp>
        <p:nvSpPr>
          <p:cNvPr id="3" name="Subtitle 2"/>
          <p:cNvSpPr>
            <a:spLocks noGrp="1"/>
          </p:cNvSpPr>
          <p:nvPr>
            <p:ph type="subTitle" idx="1"/>
          </p:nvPr>
        </p:nvSpPr>
        <p:spPr/>
        <p:txBody>
          <a:bodyPr/>
          <a:lstStyle/>
          <a:p>
            <a:r>
              <a:rPr lang="en-US" dirty="0"/>
              <a:t>ODE Update ∙ October 27,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9184008" cy="6371303"/>
          </a:xfrm>
          <a:prstGeom prst="rect">
            <a:avLst/>
          </a:prstGeom>
        </p:spPr>
      </p:pic>
      <p:sp>
        <p:nvSpPr>
          <p:cNvPr id="5" name="Title 1"/>
          <p:cNvSpPr txBox="1">
            <a:spLocks/>
          </p:cNvSpPr>
          <p:nvPr/>
        </p:nvSpPr>
        <p:spPr>
          <a:xfrm>
            <a:off x="-29498" y="297569"/>
            <a:ext cx="9184009" cy="646331"/>
          </a:xfrm>
          <a:prstGeom prst="rect">
            <a:avLst/>
          </a:prstGeom>
          <a:solidFill>
            <a:srgbClr val="820024">
              <a:alpha val="77000"/>
            </a:srgbClr>
          </a:solidFill>
        </p:spPr>
        <p:txBody>
          <a:bodyPr vert="horz" wrap="square" lIns="0" tIns="0" rIns="0" bIns="0" rtlCol="0" anchor="ctr" anchorCtr="0">
            <a:spAutoFit/>
          </a:bodyPr>
          <a:lstStyle>
            <a:lvl1pPr algn="ctr" defTabSz="457200" rtl="0" eaLnBrk="1" latinLnBrk="0" hangingPunct="1">
              <a:spcBef>
                <a:spcPct val="0"/>
              </a:spcBef>
              <a:buNone/>
              <a:defRPr sz="4200" b="1" kern="1200">
                <a:solidFill>
                  <a:srgbClr val="CD0920"/>
                </a:solidFill>
                <a:latin typeface="Arial"/>
                <a:ea typeface="+mj-ea"/>
                <a:cs typeface="Arial"/>
              </a:defRPr>
            </a:lvl1pPr>
          </a:lstStyle>
          <a:p>
            <a:r>
              <a:rPr lang="en-US" dirty="0">
                <a:solidFill>
                  <a:schemeClr val="bg1"/>
                </a:solidFill>
              </a:rPr>
              <a:t>Membership and </a:t>
            </a:r>
            <a:r>
              <a:rPr lang="en-US" dirty="0" err="1">
                <a:solidFill>
                  <a:schemeClr val="bg1"/>
                </a:solidFill>
              </a:rPr>
              <a:t>Responsibilites</a:t>
            </a:r>
            <a:endParaRPr lang="en-US" dirty="0">
              <a:solidFill>
                <a:schemeClr val="bg1"/>
              </a:solidFill>
            </a:endParaRPr>
          </a:p>
        </p:txBody>
      </p:sp>
      <p:sp>
        <p:nvSpPr>
          <p:cNvPr id="6" name="Rounded Rectangle 13"/>
          <p:cNvSpPr/>
          <p:nvPr/>
        </p:nvSpPr>
        <p:spPr>
          <a:xfrm>
            <a:off x="4991609" y="3495368"/>
            <a:ext cx="3980941" cy="2475308"/>
          </a:xfrm>
          <a:prstGeom prst="roundRect">
            <a:avLst/>
          </a:prstGeom>
          <a:solidFill>
            <a:schemeClr val="accent2">
              <a:lumMod val="75000"/>
              <a:alpha val="77000"/>
            </a:schemeClr>
          </a:solidFill>
          <a:ln>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indent="-88106" algn="ctr">
              <a:spcBef>
                <a:spcPct val="20000"/>
              </a:spcBef>
            </a:pPr>
            <a:r>
              <a:rPr lang="en-US" sz="2400" b="1" dirty="0">
                <a:solidFill>
                  <a:schemeClr val="bg1"/>
                </a:solidFill>
                <a:latin typeface="Arial"/>
                <a:cs typeface="Arial"/>
              </a:rPr>
              <a:t>Develop and recommend educator standards and model evaluation systems</a:t>
            </a:r>
          </a:p>
        </p:txBody>
      </p:sp>
      <p:sp>
        <p:nvSpPr>
          <p:cNvPr id="7" name="Rounded Rectangle 15"/>
          <p:cNvSpPr/>
          <p:nvPr/>
        </p:nvSpPr>
        <p:spPr>
          <a:xfrm>
            <a:off x="320040" y="3495369"/>
            <a:ext cx="3986487" cy="2475308"/>
          </a:xfrm>
          <a:prstGeom prst="roundRect">
            <a:avLst/>
          </a:prstGeom>
          <a:solidFill>
            <a:schemeClr val="accent2">
              <a:lumMod val="75000"/>
              <a:alpha val="77000"/>
            </a:schemeClr>
          </a:solidFill>
          <a:ln>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indent="-88106" algn="ctr">
              <a:spcBef>
                <a:spcPct val="20000"/>
              </a:spcBef>
            </a:pPr>
            <a:r>
              <a:rPr lang="en-US" sz="2400" b="1" dirty="0">
                <a:solidFill>
                  <a:schemeClr val="bg1"/>
                </a:solidFill>
                <a:latin typeface="Arial"/>
                <a:cs typeface="Arial"/>
              </a:rPr>
              <a:t>∙ 11 teachers</a:t>
            </a:r>
          </a:p>
          <a:p>
            <a:pPr indent="-88106" algn="ctr">
              <a:spcBef>
                <a:spcPct val="20000"/>
              </a:spcBef>
            </a:pPr>
            <a:r>
              <a:rPr lang="en-US" sz="2400" b="1" dirty="0">
                <a:solidFill>
                  <a:schemeClr val="bg1"/>
                </a:solidFill>
                <a:latin typeface="Arial"/>
                <a:cs typeface="Arial"/>
              </a:rPr>
              <a:t>∙ 1 parent</a:t>
            </a:r>
          </a:p>
          <a:p>
            <a:pPr indent="-88106" algn="ctr">
              <a:spcBef>
                <a:spcPct val="20000"/>
              </a:spcBef>
            </a:pPr>
            <a:r>
              <a:rPr lang="en-US" sz="2400" b="1" dirty="0">
                <a:solidFill>
                  <a:schemeClr val="bg1"/>
                </a:solidFill>
                <a:latin typeface="Arial"/>
                <a:cs typeface="Arial"/>
              </a:rPr>
              <a:t>∙ 5 school administrators </a:t>
            </a:r>
          </a:p>
          <a:p>
            <a:pPr indent="-88106" algn="ctr">
              <a:spcBef>
                <a:spcPct val="20000"/>
              </a:spcBef>
            </a:pPr>
            <a:r>
              <a:rPr lang="en-US" sz="2400" b="1" dirty="0">
                <a:solidFill>
                  <a:schemeClr val="bg1"/>
                </a:solidFill>
                <a:latin typeface="Arial"/>
                <a:cs typeface="Arial"/>
              </a:rPr>
              <a:t>∙ 1 school board member</a:t>
            </a:r>
          </a:p>
          <a:p>
            <a:pPr indent="-88106" algn="ctr">
              <a:spcBef>
                <a:spcPct val="20000"/>
              </a:spcBef>
            </a:pPr>
            <a:r>
              <a:rPr lang="en-US" sz="2400" b="1" dirty="0">
                <a:solidFill>
                  <a:schemeClr val="bg1"/>
                </a:solidFill>
                <a:latin typeface="Arial"/>
                <a:cs typeface="Arial"/>
              </a:rPr>
              <a:t>∙ 3 higher education reps</a:t>
            </a:r>
          </a:p>
        </p:txBody>
      </p:sp>
    </p:spTree>
    <p:extLst>
      <p:ext uri="{BB962C8B-B14F-4D97-AF65-F5344CB8AC3E}">
        <p14:creationId xmlns:p14="http://schemas.microsoft.com/office/powerpoint/2010/main" val="1869172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1365" y="559051"/>
            <a:ext cx="4421260" cy="4985980"/>
          </a:xfrm>
        </p:spPr>
        <p:txBody>
          <a:bodyPr/>
          <a:lstStyle/>
          <a:p>
            <a:r>
              <a:rPr lang="en-US" sz="3600" b="0" dirty="0">
                <a:solidFill>
                  <a:schemeClr val="tx1"/>
                </a:solidFill>
              </a:rPr>
              <a:t>Educator Standards Board recommendations are intended to refocus OTES as a professional growth model for teacher development and advancement </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9881" y="654711"/>
            <a:ext cx="4005667" cy="4794661"/>
          </a:xfrm>
          <a:prstGeom prst="rect">
            <a:avLst/>
          </a:prstGeom>
        </p:spPr>
      </p:pic>
    </p:spTree>
    <p:extLst>
      <p:ext uri="{BB962C8B-B14F-4D97-AF65-F5344CB8AC3E}">
        <p14:creationId xmlns:p14="http://schemas.microsoft.com/office/powerpoint/2010/main" val="3369124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57200"/>
            <a:ext cx="8229600" cy="646331"/>
          </a:xfrm>
        </p:spPr>
        <p:txBody>
          <a:bodyPr/>
          <a:lstStyle/>
          <a:p>
            <a:r>
              <a:rPr lang="en-US" dirty="0">
                <a:solidFill>
                  <a:srgbClr val="C00000"/>
                </a:solidFill>
              </a:rPr>
              <a:t>Rubric Recommendation </a:t>
            </a:r>
          </a:p>
        </p:txBody>
      </p:sp>
      <p:sp>
        <p:nvSpPr>
          <p:cNvPr id="5" name="Content Placeholder 2"/>
          <p:cNvSpPr>
            <a:spLocks noGrp="1"/>
          </p:cNvSpPr>
          <p:nvPr>
            <p:ph idx="1"/>
          </p:nvPr>
        </p:nvSpPr>
        <p:spPr>
          <a:xfrm>
            <a:off x="457200" y="1323115"/>
            <a:ext cx="8229600" cy="4780505"/>
          </a:xfrm>
        </p:spPr>
        <p:txBody>
          <a:bodyPr/>
          <a:lstStyle/>
          <a:p>
            <a:pPr>
              <a:spcBef>
                <a:spcPts val="0"/>
              </a:spcBef>
              <a:spcAft>
                <a:spcPts val="730"/>
              </a:spcAft>
            </a:pPr>
            <a:r>
              <a:rPr lang="en-US" dirty="0">
                <a:solidFill>
                  <a:srgbClr val="000000"/>
                </a:solidFill>
                <a:latin typeface="Arial" panose="020B0604020202020204" pitchFamily="34" charset="0"/>
                <a:ea typeface="Calibri" panose="020F0502020204030204" pitchFamily="34" charset="0"/>
              </a:rPr>
              <a:t>Improve clarity in the distinctions between performance levels. </a:t>
            </a:r>
            <a:endParaRPr lang="en-US" dirty="0">
              <a:solidFill>
                <a:srgbClr val="000000"/>
              </a:solidFill>
              <a:latin typeface="Times New Roman" panose="02020603050405020304" pitchFamily="18" charset="0"/>
              <a:ea typeface="Calibri" panose="020F0502020204030204" pitchFamily="34" charset="0"/>
            </a:endParaRPr>
          </a:p>
          <a:p>
            <a:pPr>
              <a:spcBef>
                <a:spcPts val="0"/>
              </a:spcBef>
              <a:spcAft>
                <a:spcPts val="730"/>
              </a:spcAft>
            </a:pPr>
            <a:endParaRPr lang="en-US" dirty="0">
              <a:solidFill>
                <a:srgbClr val="000000"/>
              </a:solidFill>
              <a:latin typeface="Arial" panose="020B0604020202020204" pitchFamily="34" charset="0"/>
              <a:ea typeface="Calibri" panose="020F0502020204030204" pitchFamily="34" charset="0"/>
            </a:endParaRPr>
          </a:p>
          <a:p>
            <a:pPr>
              <a:spcBef>
                <a:spcPts val="0"/>
              </a:spcBef>
              <a:spcAft>
                <a:spcPts val="730"/>
              </a:spcAft>
            </a:pPr>
            <a:r>
              <a:rPr lang="en-US" dirty="0">
                <a:solidFill>
                  <a:srgbClr val="000000"/>
                </a:solidFill>
                <a:latin typeface="Arial" panose="020B0604020202020204" pitchFamily="34" charset="0"/>
                <a:ea typeface="Calibri" panose="020F0502020204030204" pitchFamily="34" charset="0"/>
              </a:rPr>
              <a:t>Embed student growth indicators into five of the 10 domains on the rubric. </a:t>
            </a:r>
          </a:p>
          <a:p>
            <a:pPr>
              <a:spcBef>
                <a:spcPts val="0"/>
              </a:spcBef>
              <a:spcAft>
                <a:spcPts val="730"/>
              </a:spcAft>
            </a:pPr>
            <a:endParaRPr lang="en-US" dirty="0">
              <a:solidFill>
                <a:srgbClr val="000000"/>
              </a:solidFill>
              <a:latin typeface="Times New Roman" panose="02020603050405020304" pitchFamily="18" charset="0"/>
              <a:ea typeface="Calibri" panose="020F0502020204030204" pitchFamily="34" charset="0"/>
            </a:endParaRPr>
          </a:p>
          <a:p>
            <a:pPr>
              <a:spcBef>
                <a:spcPts val="0"/>
              </a:spcBef>
              <a:spcAft>
                <a:spcPts val="730"/>
              </a:spcAft>
            </a:pPr>
            <a:r>
              <a:rPr lang="en-US" dirty="0">
                <a:solidFill>
                  <a:srgbClr val="000000"/>
                </a:solidFill>
                <a:latin typeface="Arial" panose="020B0604020202020204" pitchFamily="34" charset="0"/>
                <a:ea typeface="Calibri" panose="020F0502020204030204" pitchFamily="34" charset="0"/>
              </a:rPr>
              <a:t>Streamline the rubric to clarify descriptors and reduce redundancy (especially language around differentiation). </a:t>
            </a:r>
            <a:endParaRPr lang="en-US" dirty="0">
              <a:solidFill>
                <a:srgbClr val="000000"/>
              </a:solidFill>
              <a:latin typeface="Times New Roman" panose="02020603050405020304" pitchFamily="18" charset="0"/>
              <a:ea typeface="Calibri" panose="020F0502020204030204" pitchFamily="34" charset="0"/>
            </a:endParaRPr>
          </a:p>
          <a:p>
            <a:endParaRPr lang="en-US" dirty="0"/>
          </a:p>
        </p:txBody>
      </p:sp>
    </p:spTree>
    <p:extLst>
      <p:ext uri="{BB962C8B-B14F-4D97-AF65-F5344CB8AC3E}">
        <p14:creationId xmlns:p14="http://schemas.microsoft.com/office/powerpoint/2010/main" val="2474423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062"/>
            <a:ext cx="8229600" cy="1292662"/>
          </a:xfrm>
        </p:spPr>
        <p:txBody>
          <a:bodyPr/>
          <a:lstStyle/>
          <a:p>
            <a:r>
              <a:rPr lang="en-US" dirty="0">
                <a:solidFill>
                  <a:srgbClr val="C00000"/>
                </a:solidFill>
              </a:rPr>
              <a:t>Recommendation Around Student Growth</a:t>
            </a:r>
          </a:p>
        </p:txBody>
      </p:sp>
      <p:sp>
        <p:nvSpPr>
          <p:cNvPr id="5" name="Content Placeholder 2"/>
          <p:cNvSpPr>
            <a:spLocks noGrp="1"/>
          </p:cNvSpPr>
          <p:nvPr>
            <p:ph idx="1"/>
          </p:nvPr>
        </p:nvSpPr>
        <p:spPr>
          <a:xfrm>
            <a:off x="457200" y="1411209"/>
            <a:ext cx="8229600" cy="4525963"/>
          </a:xfrm>
        </p:spPr>
        <p:txBody>
          <a:bodyPr/>
          <a:lstStyle/>
          <a:p>
            <a:pPr marL="0" indent="0">
              <a:buNone/>
            </a:pPr>
            <a:r>
              <a:rPr lang="en-US" dirty="0"/>
              <a:t>Embed the student growth measures as evidence within the rubric indicators in the OTES rubric: </a:t>
            </a:r>
          </a:p>
          <a:p>
            <a:pPr lvl="1">
              <a:buFont typeface="Arial" panose="020B0604020202020204" pitchFamily="34" charset="0"/>
              <a:buChar char="•"/>
            </a:pPr>
            <a:r>
              <a:rPr lang="en-US" dirty="0"/>
              <a:t>Knowledge of students </a:t>
            </a:r>
          </a:p>
          <a:p>
            <a:pPr lvl="1">
              <a:buFont typeface="Arial" panose="020B0604020202020204" pitchFamily="34" charset="0"/>
              <a:buChar char="•"/>
            </a:pPr>
            <a:r>
              <a:rPr lang="en-US" dirty="0"/>
              <a:t>Differentiation </a:t>
            </a:r>
          </a:p>
          <a:p>
            <a:pPr lvl="1">
              <a:buFont typeface="Arial" panose="020B0604020202020204" pitchFamily="34" charset="0"/>
              <a:buChar char="•"/>
            </a:pPr>
            <a:r>
              <a:rPr lang="en-US" dirty="0"/>
              <a:t>Assessment of student learning </a:t>
            </a:r>
          </a:p>
          <a:p>
            <a:pPr lvl="1">
              <a:buFont typeface="Arial" panose="020B0604020202020204" pitchFamily="34" charset="0"/>
              <a:buChar char="•"/>
            </a:pPr>
            <a:r>
              <a:rPr lang="en-US" dirty="0"/>
              <a:t>Assessment data </a:t>
            </a:r>
          </a:p>
          <a:p>
            <a:pPr lvl="1">
              <a:buFont typeface="Arial" panose="020B0604020202020204" pitchFamily="34" charset="0"/>
              <a:buChar char="•"/>
            </a:pPr>
            <a:r>
              <a:rPr lang="en-US" dirty="0"/>
              <a:t>Professional responsibility </a:t>
            </a:r>
          </a:p>
          <a:p>
            <a:endParaRPr lang="en-US" dirty="0"/>
          </a:p>
        </p:txBody>
      </p:sp>
    </p:spTree>
    <p:extLst>
      <p:ext uri="{BB962C8B-B14F-4D97-AF65-F5344CB8AC3E}">
        <p14:creationId xmlns:p14="http://schemas.microsoft.com/office/powerpoint/2010/main" val="3614689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57200"/>
            <a:ext cx="8229600" cy="646331"/>
          </a:xfrm>
        </p:spPr>
        <p:txBody>
          <a:bodyPr/>
          <a:lstStyle/>
          <a:p>
            <a:r>
              <a:rPr lang="en-US" dirty="0">
                <a:solidFill>
                  <a:srgbClr val="C00000"/>
                </a:solidFill>
              </a:rPr>
              <a:t>Process Recommendation </a:t>
            </a:r>
          </a:p>
        </p:txBody>
      </p:sp>
      <p:sp>
        <p:nvSpPr>
          <p:cNvPr id="5" name="Content Placeholder 2"/>
          <p:cNvSpPr>
            <a:spLocks noGrp="1"/>
          </p:cNvSpPr>
          <p:nvPr>
            <p:ph idx="1"/>
          </p:nvPr>
        </p:nvSpPr>
        <p:spPr>
          <a:xfrm>
            <a:off x="457200" y="1337864"/>
            <a:ext cx="8229600" cy="4525963"/>
          </a:xfrm>
        </p:spPr>
        <p:txBody>
          <a:bodyPr/>
          <a:lstStyle/>
          <a:p>
            <a:pPr marL="0" indent="0">
              <a:buNone/>
            </a:pPr>
            <a:r>
              <a:rPr lang="en-US" dirty="0"/>
              <a:t>Essential components of the evaluation remain but are adjusted to meet teacher needs: </a:t>
            </a:r>
          </a:p>
          <a:p>
            <a:pPr lvl="1">
              <a:buFont typeface="Arial" panose="020B0604020202020204" pitchFamily="34" charset="0"/>
              <a:buChar char="•"/>
            </a:pPr>
            <a:r>
              <a:rPr lang="en-US" dirty="0"/>
              <a:t>One formal holistic observation</a:t>
            </a:r>
          </a:p>
          <a:p>
            <a:pPr lvl="1">
              <a:buFont typeface="Arial" panose="020B0604020202020204" pitchFamily="34" charset="0"/>
              <a:buChar char="•"/>
            </a:pPr>
            <a:r>
              <a:rPr lang="en-US" dirty="0"/>
              <a:t>One conference</a:t>
            </a:r>
          </a:p>
          <a:p>
            <a:pPr lvl="1">
              <a:buFont typeface="Arial" panose="020B0604020202020204" pitchFamily="34" charset="0"/>
              <a:buChar char="•"/>
            </a:pPr>
            <a:r>
              <a:rPr lang="en-US" dirty="0"/>
              <a:t>Walkthroughs – </a:t>
            </a:r>
            <a:r>
              <a:rPr lang="en-US" i="1" dirty="0"/>
              <a:t>focused</a:t>
            </a:r>
            <a:r>
              <a:rPr lang="en-US" dirty="0"/>
              <a:t> on specific areas</a:t>
            </a:r>
          </a:p>
          <a:p>
            <a:pPr lvl="1">
              <a:buFont typeface="Arial" panose="020B0604020202020204" pitchFamily="34" charset="0"/>
              <a:buChar char="•"/>
            </a:pPr>
            <a:r>
              <a:rPr lang="en-US" dirty="0"/>
              <a:t>One formal </a:t>
            </a:r>
            <a:r>
              <a:rPr lang="en-US" i="1" dirty="0"/>
              <a:t>focused</a:t>
            </a:r>
            <a:r>
              <a:rPr lang="en-US" dirty="0"/>
              <a:t> observation</a:t>
            </a:r>
          </a:p>
          <a:p>
            <a:pPr lvl="1">
              <a:buFont typeface="Arial" panose="020B0604020202020204" pitchFamily="34" charset="0"/>
              <a:buChar char="•"/>
            </a:pPr>
            <a:r>
              <a:rPr lang="en-US" dirty="0"/>
              <a:t>One summative conference</a:t>
            </a:r>
          </a:p>
        </p:txBody>
      </p:sp>
    </p:spTree>
    <p:extLst>
      <p:ext uri="{BB962C8B-B14F-4D97-AF65-F5344CB8AC3E}">
        <p14:creationId xmlns:p14="http://schemas.microsoft.com/office/powerpoint/2010/main" val="2778642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57200"/>
            <a:ext cx="8229600" cy="646331"/>
          </a:xfrm>
        </p:spPr>
        <p:txBody>
          <a:bodyPr/>
          <a:lstStyle/>
          <a:p>
            <a:r>
              <a:rPr lang="en-US" dirty="0">
                <a:solidFill>
                  <a:srgbClr val="C00000"/>
                </a:solidFill>
              </a:rPr>
              <a:t>Frequency Recommendation </a:t>
            </a:r>
          </a:p>
        </p:txBody>
      </p:sp>
      <p:sp>
        <p:nvSpPr>
          <p:cNvPr id="5" name="Content Placeholder 2"/>
          <p:cNvSpPr>
            <a:spLocks noGrp="1"/>
          </p:cNvSpPr>
          <p:nvPr>
            <p:ph idx="1"/>
          </p:nvPr>
        </p:nvSpPr>
        <p:spPr>
          <a:xfrm>
            <a:off x="457200" y="1632055"/>
            <a:ext cx="8229600" cy="4525963"/>
          </a:xfrm>
        </p:spPr>
        <p:txBody>
          <a:bodyPr/>
          <a:lstStyle/>
          <a:p>
            <a:r>
              <a:rPr lang="en-US" sz="3000" dirty="0"/>
              <a:t>Maintain the optional frequency of full evaluations for teachers rated Accomplished or Skilled.</a:t>
            </a:r>
          </a:p>
          <a:p>
            <a:r>
              <a:rPr lang="en-US" sz="3000" dirty="0"/>
              <a:t>Adjust the process during the “off” years.</a:t>
            </a:r>
          </a:p>
          <a:p>
            <a:r>
              <a:rPr lang="en-US" sz="3000" dirty="0"/>
              <a:t>Make the professional growth plan key. </a:t>
            </a:r>
          </a:p>
          <a:p>
            <a:r>
              <a:rPr lang="en-US" sz="3000" dirty="0"/>
              <a:t>Teacher must demonstrate progress towards the goals in the professional growth plan. </a:t>
            </a:r>
          </a:p>
        </p:txBody>
      </p:sp>
    </p:spTree>
    <p:extLst>
      <p:ext uri="{BB962C8B-B14F-4D97-AF65-F5344CB8AC3E}">
        <p14:creationId xmlns:p14="http://schemas.microsoft.com/office/powerpoint/2010/main" val="3530741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4265" y="1737634"/>
            <a:ext cx="5932170" cy="3280834"/>
          </a:xfrm>
        </p:spPr>
        <p:txBody>
          <a:bodyPr/>
          <a:lstStyle/>
          <a:p>
            <a:pPr marL="0" lvl="0" indent="0" algn="ctr">
              <a:spcBef>
                <a:spcPts val="0"/>
              </a:spcBef>
              <a:buNone/>
            </a:pPr>
            <a:r>
              <a:rPr lang="en-US" sz="5400" b="1" dirty="0">
                <a:solidFill>
                  <a:srgbClr val="C00000"/>
                </a:solidFill>
              </a:rPr>
              <a:t>Ohio Principal Workgroup Recommendation</a:t>
            </a:r>
          </a:p>
        </p:txBody>
      </p:sp>
      <p:sp>
        <p:nvSpPr>
          <p:cNvPr id="5" name="Content Placeholder 2"/>
          <p:cNvSpPr txBox="1">
            <a:spLocks/>
          </p:cNvSpPr>
          <p:nvPr/>
        </p:nvSpPr>
        <p:spPr>
          <a:xfrm>
            <a:off x="345115" y="706947"/>
            <a:ext cx="2668772" cy="4525963"/>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4400" b="1" dirty="0">
                <a:solidFill>
                  <a:srgbClr val="C00000"/>
                </a:solidFill>
                <a:effectLst>
                  <a:outerShdw blurRad="38100" dist="38100" dir="2700000" algn="tl">
                    <a:srgbClr val="000000">
                      <a:alpha val="43137"/>
                    </a:srgbClr>
                  </a:outerShdw>
                </a:effectLst>
              </a:rPr>
              <a:t>3</a:t>
            </a:r>
          </a:p>
        </p:txBody>
      </p:sp>
    </p:spTree>
    <p:extLst>
      <p:ext uri="{BB962C8B-B14F-4D97-AF65-F5344CB8AC3E}">
        <p14:creationId xmlns:p14="http://schemas.microsoft.com/office/powerpoint/2010/main" val="222055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solidFill>
                  <a:srgbClr val="C00000"/>
                </a:solidFill>
              </a:rPr>
              <a:t>The Charge</a:t>
            </a:r>
          </a:p>
        </p:txBody>
      </p:sp>
      <p:sp>
        <p:nvSpPr>
          <p:cNvPr id="6" name="Content Placeholder 2"/>
          <p:cNvSpPr>
            <a:spLocks noGrp="1"/>
          </p:cNvSpPr>
          <p:nvPr>
            <p:ph idx="1"/>
          </p:nvPr>
        </p:nvSpPr>
        <p:spPr>
          <a:xfrm>
            <a:off x="457200" y="1363576"/>
            <a:ext cx="8229600" cy="3677574"/>
          </a:xfrm>
        </p:spPr>
        <p:txBody>
          <a:bodyPr/>
          <a:lstStyle/>
          <a:p>
            <a:pPr marL="0" indent="0">
              <a:buNone/>
            </a:pPr>
            <a:r>
              <a:rPr lang="en-US" dirty="0"/>
              <a:t>State Superintendent </a:t>
            </a:r>
            <a:r>
              <a:rPr lang="en-US" dirty="0" err="1"/>
              <a:t>DeMaria</a:t>
            </a:r>
            <a:r>
              <a:rPr lang="en-US" dirty="0"/>
              <a:t> asked workgroup members to identify and offer solutions to address where gaps and barriers exist in available supports for those within the continuum of the </a:t>
            </a:r>
            <a:r>
              <a:rPr lang="en-US" dirty="0" err="1"/>
              <a:t>principalship</a:t>
            </a:r>
            <a:r>
              <a:rPr lang="en-US" dirty="0"/>
              <a:t>.</a:t>
            </a:r>
          </a:p>
          <a:p>
            <a:pPr marL="0" indent="0">
              <a:buNone/>
            </a:pPr>
            <a:endParaRPr lang="en-US" dirty="0"/>
          </a:p>
        </p:txBody>
      </p:sp>
      <p:graphicFrame>
        <p:nvGraphicFramePr>
          <p:cNvPr id="7" name="Diagram 6"/>
          <p:cNvGraphicFramePr/>
          <p:nvPr>
            <p:extLst>
              <p:ext uri="{D42A27DB-BD31-4B8C-83A1-F6EECF244321}">
                <p14:modId xmlns:p14="http://schemas.microsoft.com/office/powerpoint/2010/main" val="225413538"/>
              </p:ext>
            </p:extLst>
          </p:nvPr>
        </p:nvGraphicFramePr>
        <p:xfrm>
          <a:off x="191729" y="2492476"/>
          <a:ext cx="8745793" cy="5172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2754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57200"/>
            <a:ext cx="8229600" cy="646331"/>
          </a:xfrm>
        </p:spPr>
        <p:txBody>
          <a:bodyPr/>
          <a:lstStyle/>
          <a:p>
            <a:r>
              <a:rPr lang="en-US" cap="small" dirty="0">
                <a:solidFill>
                  <a:srgbClr val="C00000"/>
                </a:solidFill>
              </a:rPr>
              <a:t>Five Areas of Focus</a:t>
            </a:r>
          </a:p>
        </p:txBody>
      </p:sp>
      <p:sp>
        <p:nvSpPr>
          <p:cNvPr id="5" name="Rounded Rectangle 2"/>
          <p:cNvSpPr/>
          <p:nvPr/>
        </p:nvSpPr>
        <p:spPr>
          <a:xfrm>
            <a:off x="934210" y="1571600"/>
            <a:ext cx="7283757" cy="530577"/>
          </a:xfrm>
          <a:prstGeom prst="roundRect">
            <a:avLst>
              <a:gd name="adj" fmla="val 50000"/>
            </a:avLst>
          </a:prstGeom>
          <a:solidFill>
            <a:srgbClr val="73A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spcBef>
                <a:spcPts val="1200"/>
              </a:spcBef>
            </a:pPr>
            <a:r>
              <a:rPr lang="en-US" sz="3200" dirty="0">
                <a:solidFill>
                  <a:schemeClr val="bg1"/>
                </a:solidFill>
                <a:latin typeface="Arial" panose="020B0604020202020204" pitchFamily="34" charset="0"/>
                <a:cs typeface="Arial" panose="020B0604020202020204" pitchFamily="34" charset="0"/>
              </a:rPr>
              <a:t>Education and preparation</a:t>
            </a:r>
          </a:p>
        </p:txBody>
      </p:sp>
      <p:sp>
        <p:nvSpPr>
          <p:cNvPr id="6" name="Rounded Rectangle 4"/>
          <p:cNvSpPr/>
          <p:nvPr/>
        </p:nvSpPr>
        <p:spPr>
          <a:xfrm>
            <a:off x="934210" y="2216007"/>
            <a:ext cx="7283757" cy="530577"/>
          </a:xfrm>
          <a:prstGeom prst="roundRect">
            <a:avLst>
              <a:gd name="adj" fmla="val 50000"/>
            </a:avLst>
          </a:prstGeom>
          <a:solidFill>
            <a:srgbClr val="73A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spcBef>
                <a:spcPts val="1200"/>
              </a:spcBef>
            </a:pPr>
            <a:r>
              <a:rPr lang="en-US" sz="3200" dirty="0">
                <a:solidFill>
                  <a:schemeClr val="bg1"/>
                </a:solidFill>
                <a:latin typeface="Arial" panose="020B0604020202020204" pitchFamily="34" charset="0"/>
                <a:cs typeface="Arial" panose="020B0604020202020204" pitchFamily="34" charset="0"/>
              </a:rPr>
              <a:t>Recruitment and job-seeking</a:t>
            </a:r>
          </a:p>
        </p:txBody>
      </p:sp>
      <p:sp>
        <p:nvSpPr>
          <p:cNvPr id="7" name="Rounded Rectangle 6"/>
          <p:cNvSpPr/>
          <p:nvPr/>
        </p:nvSpPr>
        <p:spPr>
          <a:xfrm>
            <a:off x="934210" y="2860414"/>
            <a:ext cx="7283757" cy="530577"/>
          </a:xfrm>
          <a:prstGeom prst="roundRect">
            <a:avLst>
              <a:gd name="adj" fmla="val 50000"/>
            </a:avLst>
          </a:prstGeom>
          <a:solidFill>
            <a:srgbClr val="73A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spcBef>
                <a:spcPts val="1200"/>
              </a:spcBef>
            </a:pPr>
            <a:r>
              <a:rPr lang="en-US" sz="3200" dirty="0">
                <a:solidFill>
                  <a:schemeClr val="bg1"/>
                </a:solidFill>
                <a:latin typeface="Arial"/>
                <a:cs typeface="Arial"/>
              </a:rPr>
              <a:t>Assignment</a:t>
            </a:r>
          </a:p>
        </p:txBody>
      </p:sp>
      <p:sp>
        <p:nvSpPr>
          <p:cNvPr id="8" name="Rounded Rectangle 8"/>
          <p:cNvSpPr/>
          <p:nvPr/>
        </p:nvSpPr>
        <p:spPr>
          <a:xfrm>
            <a:off x="934210" y="3482265"/>
            <a:ext cx="7283757" cy="530577"/>
          </a:xfrm>
          <a:prstGeom prst="roundRect">
            <a:avLst>
              <a:gd name="adj" fmla="val 50000"/>
            </a:avLst>
          </a:prstGeom>
          <a:solidFill>
            <a:srgbClr val="73A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spcBef>
                <a:spcPts val="1200"/>
              </a:spcBef>
            </a:pPr>
            <a:r>
              <a:rPr lang="en-US" sz="3200" dirty="0">
                <a:solidFill>
                  <a:schemeClr val="bg1"/>
                </a:solidFill>
                <a:latin typeface="Arial"/>
                <a:cs typeface="Arial"/>
              </a:rPr>
              <a:t>Supportive experiences</a:t>
            </a:r>
          </a:p>
        </p:txBody>
      </p:sp>
      <p:sp>
        <p:nvSpPr>
          <p:cNvPr id="9" name="Rounded Rectangle 14"/>
          <p:cNvSpPr/>
          <p:nvPr/>
        </p:nvSpPr>
        <p:spPr>
          <a:xfrm>
            <a:off x="947657" y="4104116"/>
            <a:ext cx="7283757" cy="530577"/>
          </a:xfrm>
          <a:prstGeom prst="roundRect">
            <a:avLst>
              <a:gd name="adj" fmla="val 50000"/>
            </a:avLst>
          </a:prstGeom>
          <a:solidFill>
            <a:srgbClr val="73A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spcBef>
                <a:spcPts val="1200"/>
              </a:spcBef>
            </a:pPr>
            <a:r>
              <a:rPr lang="en-US" sz="3200" dirty="0">
                <a:solidFill>
                  <a:schemeClr val="bg1"/>
                </a:solidFill>
                <a:latin typeface="Arial"/>
                <a:cs typeface="Arial"/>
              </a:rPr>
              <a:t>Ongoing PD and supports</a:t>
            </a:r>
          </a:p>
        </p:txBody>
      </p:sp>
    </p:spTree>
    <p:extLst>
      <p:ext uri="{BB962C8B-B14F-4D97-AF65-F5344CB8AC3E}">
        <p14:creationId xmlns:p14="http://schemas.microsoft.com/office/powerpoint/2010/main" val="3086633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57200"/>
            <a:ext cx="8229600" cy="646331"/>
          </a:xfrm>
        </p:spPr>
        <p:txBody>
          <a:bodyPr/>
          <a:lstStyle/>
          <a:p>
            <a:pPr algn="ctr"/>
            <a:r>
              <a:rPr lang="en-US" dirty="0">
                <a:solidFill>
                  <a:srgbClr val="C00000"/>
                </a:solidFill>
              </a:rPr>
              <a:t>Education and Preparation</a:t>
            </a:r>
          </a:p>
        </p:txBody>
      </p:sp>
      <p:sp>
        <p:nvSpPr>
          <p:cNvPr id="5" name="Content Placeholder 2"/>
          <p:cNvSpPr txBox="1">
            <a:spLocks/>
          </p:cNvSpPr>
          <p:nvPr/>
        </p:nvSpPr>
        <p:spPr>
          <a:xfrm>
            <a:off x="331471" y="1798272"/>
            <a:ext cx="2331719" cy="3629609"/>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23900" b="1" dirty="0">
                <a:solidFill>
                  <a:srgbClr val="C00000"/>
                </a:solidFill>
                <a:effectLst>
                  <a:outerShdw blurRad="38100" dist="38100" dir="2700000" algn="tl">
                    <a:srgbClr val="000000">
                      <a:alpha val="43137"/>
                    </a:srgbClr>
                  </a:outerShdw>
                </a:effectLst>
                <a:sym typeface="Wingdings" panose="05000000000000000000" pitchFamily="2" charset="2"/>
              </a:rPr>
              <a:t></a:t>
            </a:r>
            <a:endParaRPr lang="en-US" sz="23900" b="1" dirty="0">
              <a:solidFill>
                <a:srgbClr val="C00000"/>
              </a:solidFill>
              <a:effectLst>
                <a:outerShdw blurRad="38100" dist="38100" dir="2700000" algn="tl">
                  <a:srgbClr val="000000">
                    <a:alpha val="43137"/>
                  </a:srgbClr>
                </a:outerShdw>
              </a:effectLst>
            </a:endParaRPr>
          </a:p>
        </p:txBody>
      </p:sp>
      <p:sp>
        <p:nvSpPr>
          <p:cNvPr id="6" name="Content Placeholder 2"/>
          <p:cNvSpPr>
            <a:spLocks noGrp="1"/>
          </p:cNvSpPr>
          <p:nvPr>
            <p:ph idx="1"/>
          </p:nvPr>
        </p:nvSpPr>
        <p:spPr>
          <a:xfrm>
            <a:off x="2910296" y="1341548"/>
            <a:ext cx="4969824" cy="4543058"/>
          </a:xfrm>
        </p:spPr>
        <p:txBody>
          <a:bodyPr/>
          <a:lstStyle/>
          <a:p>
            <a:pPr marL="0" indent="0">
              <a:buNone/>
            </a:pPr>
            <a:r>
              <a:rPr lang="en-US" dirty="0"/>
              <a:t>Uniform admission guidelines and criteria</a:t>
            </a:r>
          </a:p>
          <a:p>
            <a:pPr marL="0" indent="0">
              <a:buNone/>
            </a:pPr>
            <a:endParaRPr lang="en-US" dirty="0"/>
          </a:p>
          <a:p>
            <a:pPr marL="0" indent="0">
              <a:buNone/>
            </a:pPr>
            <a:r>
              <a:rPr lang="en-US" dirty="0"/>
              <a:t>Uniformly structured principal internships</a:t>
            </a:r>
          </a:p>
          <a:p>
            <a:pPr marL="0" indent="0">
              <a:buNone/>
            </a:pPr>
            <a:endParaRPr lang="en-US" dirty="0"/>
          </a:p>
          <a:p>
            <a:pPr marL="0" indent="0">
              <a:buNone/>
            </a:pPr>
            <a:r>
              <a:rPr lang="en-US" dirty="0"/>
              <a:t>Improved relevancy of pre-service training</a:t>
            </a:r>
          </a:p>
        </p:txBody>
      </p:sp>
    </p:spTree>
    <p:extLst>
      <p:ext uri="{BB962C8B-B14F-4D97-AF65-F5344CB8AC3E}">
        <p14:creationId xmlns:p14="http://schemas.microsoft.com/office/powerpoint/2010/main" val="1154175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68880"/>
            <a:ext cx="8386011" cy="3166110"/>
          </a:xfrm>
        </p:spPr>
        <p:txBody>
          <a:bodyPr/>
          <a:lstStyle/>
          <a:p>
            <a:pPr marL="514350" indent="-514350">
              <a:spcBef>
                <a:spcPts val="0"/>
              </a:spcBef>
              <a:spcAft>
                <a:spcPts val="1800"/>
              </a:spcAft>
              <a:buFont typeface="+mj-lt"/>
              <a:buAutoNum type="arabicPeriod"/>
            </a:pPr>
            <a:r>
              <a:rPr lang="en-US" b="1" cap="small" dirty="0"/>
              <a:t>Resident Educator Program</a:t>
            </a:r>
          </a:p>
          <a:p>
            <a:pPr marL="514350" indent="-514350">
              <a:spcBef>
                <a:spcPts val="0"/>
              </a:spcBef>
              <a:spcAft>
                <a:spcPts val="1800"/>
              </a:spcAft>
              <a:buFont typeface="+mj-lt"/>
              <a:buAutoNum type="arabicPeriod"/>
            </a:pPr>
            <a:r>
              <a:rPr lang="en-US" b="1" cap="small" dirty="0"/>
              <a:t>Ohio Teacher Evaluation System (OTES) </a:t>
            </a:r>
          </a:p>
          <a:p>
            <a:pPr marL="514350" indent="-514350">
              <a:spcBef>
                <a:spcPts val="0"/>
              </a:spcBef>
              <a:spcAft>
                <a:spcPts val="1800"/>
              </a:spcAft>
              <a:buFont typeface="+mj-lt"/>
              <a:buAutoNum type="arabicPeriod"/>
            </a:pPr>
            <a:r>
              <a:rPr lang="en-US" b="1" cap="small" dirty="0"/>
              <a:t>Ohio Principal Workgroup</a:t>
            </a:r>
          </a:p>
          <a:p>
            <a:pPr marL="514350" indent="-514350">
              <a:spcBef>
                <a:spcPts val="0"/>
              </a:spcBef>
              <a:spcAft>
                <a:spcPts val="1800"/>
              </a:spcAft>
              <a:buFont typeface="+mj-lt"/>
              <a:buAutoNum type="arabicPeriod"/>
            </a:pPr>
            <a:r>
              <a:rPr lang="en-US" b="1" cap="small" dirty="0"/>
              <a:t>Ohio Assessments for Educators</a:t>
            </a:r>
            <a:endParaRPr lang="en-US" sz="2400" cap="small" dirty="0"/>
          </a:p>
          <a:p>
            <a:pPr marL="0" indent="0">
              <a:buNone/>
            </a:pPr>
            <a:endParaRPr lang="en-US" dirty="0"/>
          </a:p>
        </p:txBody>
      </p:sp>
      <p:sp>
        <p:nvSpPr>
          <p:cNvPr id="5" name="Title 4"/>
          <p:cNvSpPr>
            <a:spLocks noGrp="1"/>
          </p:cNvSpPr>
          <p:nvPr>
            <p:ph type="title"/>
          </p:nvPr>
        </p:nvSpPr>
        <p:spPr/>
        <p:txBody>
          <a:bodyPr/>
          <a:lstStyle/>
          <a:p>
            <a:r>
              <a:rPr lang="en-US" dirty="0"/>
              <a:t> </a:t>
            </a:r>
          </a:p>
        </p:txBody>
      </p:sp>
      <p:pic>
        <p:nvPicPr>
          <p:cNvPr id="6" name="Picture 5"/>
          <p:cNvPicPr>
            <a:picLocks noChangeAspect="1"/>
          </p:cNvPicPr>
          <p:nvPr/>
        </p:nvPicPr>
        <p:blipFill>
          <a:blip r:embed="rId2"/>
          <a:stretch>
            <a:fillRect/>
          </a:stretch>
        </p:blipFill>
        <p:spPr>
          <a:xfrm>
            <a:off x="2781690" y="204955"/>
            <a:ext cx="3955995" cy="1797152"/>
          </a:xfrm>
          <a:prstGeom prst="rect">
            <a:avLst/>
          </a:prstGeom>
        </p:spPr>
      </p:pic>
    </p:spTree>
    <p:extLst>
      <p:ext uri="{BB962C8B-B14F-4D97-AF65-F5344CB8AC3E}">
        <p14:creationId xmlns:p14="http://schemas.microsoft.com/office/powerpoint/2010/main" val="3736882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lstStyle/>
          <a:p>
            <a:pPr algn="ctr"/>
            <a:r>
              <a:rPr lang="en-US" dirty="0">
                <a:solidFill>
                  <a:srgbClr val="C00000"/>
                </a:solidFill>
              </a:rPr>
              <a:t>Recruitment and Job-Seeking</a:t>
            </a:r>
          </a:p>
        </p:txBody>
      </p:sp>
      <p:sp>
        <p:nvSpPr>
          <p:cNvPr id="4" name="Content Placeholder 2"/>
          <p:cNvSpPr>
            <a:spLocks noGrp="1"/>
          </p:cNvSpPr>
          <p:nvPr>
            <p:ph idx="1"/>
          </p:nvPr>
        </p:nvSpPr>
        <p:spPr>
          <a:xfrm>
            <a:off x="2936674" y="1312891"/>
            <a:ext cx="4820486" cy="4663012"/>
          </a:xfrm>
        </p:spPr>
        <p:txBody>
          <a:bodyPr/>
          <a:lstStyle/>
          <a:p>
            <a:pPr marL="0" indent="0">
              <a:buNone/>
            </a:pPr>
            <a:r>
              <a:rPr lang="en-US" dirty="0"/>
              <a:t>Update Ohio Principal Standards and role of the principal</a:t>
            </a:r>
          </a:p>
          <a:p>
            <a:pPr marL="0" indent="0">
              <a:buNone/>
            </a:pPr>
            <a:endParaRPr lang="en-US" dirty="0"/>
          </a:p>
          <a:p>
            <a:pPr marL="0" indent="0">
              <a:buNone/>
            </a:pPr>
            <a:r>
              <a:rPr lang="en-US" dirty="0"/>
              <a:t>Select or develop screening tool</a:t>
            </a:r>
          </a:p>
          <a:p>
            <a:pPr marL="0" indent="0">
              <a:buNone/>
            </a:pPr>
            <a:endParaRPr lang="en-US" dirty="0"/>
          </a:p>
          <a:p>
            <a:pPr marL="0" indent="0">
              <a:buNone/>
            </a:pPr>
            <a:r>
              <a:rPr lang="en-US" dirty="0">
                <a:latin typeface="Arial" panose="020B0604020202020204" pitchFamily="34" charset="0"/>
                <a:cs typeface="Arial" panose="020B0604020202020204" pitchFamily="34" charset="0"/>
              </a:rPr>
              <a:t>Develop tools to assist HCMS</a:t>
            </a:r>
          </a:p>
          <a:p>
            <a:pPr marL="0" indent="0">
              <a:buNone/>
            </a:pPr>
            <a:endParaRPr lang="en-US" dirty="0"/>
          </a:p>
          <a:p>
            <a:pPr marL="0" indent="0">
              <a:buNone/>
            </a:pPr>
            <a:endParaRPr lang="en-US" dirty="0"/>
          </a:p>
        </p:txBody>
      </p:sp>
      <p:sp>
        <p:nvSpPr>
          <p:cNvPr id="6" name="Content Placeholder 2"/>
          <p:cNvSpPr txBox="1">
            <a:spLocks/>
          </p:cNvSpPr>
          <p:nvPr/>
        </p:nvSpPr>
        <p:spPr>
          <a:xfrm>
            <a:off x="331471" y="1798272"/>
            <a:ext cx="2331719" cy="3629609"/>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23900" b="1" dirty="0">
                <a:solidFill>
                  <a:srgbClr val="C00000"/>
                </a:solidFill>
                <a:effectLst>
                  <a:outerShdw blurRad="38100" dist="38100" dir="2700000" algn="tl">
                    <a:srgbClr val="000000">
                      <a:alpha val="43137"/>
                    </a:srgbClr>
                  </a:outerShdw>
                </a:effectLst>
                <a:sym typeface="Wingdings" panose="05000000000000000000" pitchFamily="2" charset="2"/>
              </a:rPr>
              <a:t></a:t>
            </a:r>
            <a:endParaRPr lang="en-US" sz="239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2786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57200"/>
            <a:ext cx="6015789" cy="646331"/>
          </a:xfrm>
        </p:spPr>
        <p:txBody>
          <a:bodyPr/>
          <a:lstStyle/>
          <a:p>
            <a:pPr algn="ctr"/>
            <a:r>
              <a:rPr lang="en-US" dirty="0">
                <a:solidFill>
                  <a:srgbClr val="C00000"/>
                </a:solidFill>
              </a:rPr>
              <a:t>Assignment</a:t>
            </a:r>
          </a:p>
        </p:txBody>
      </p:sp>
      <p:sp>
        <p:nvSpPr>
          <p:cNvPr id="6" name="Content Placeholder 2"/>
          <p:cNvSpPr>
            <a:spLocks noGrp="1"/>
          </p:cNvSpPr>
          <p:nvPr>
            <p:ph idx="1"/>
          </p:nvPr>
        </p:nvSpPr>
        <p:spPr>
          <a:xfrm>
            <a:off x="3007012" y="1269451"/>
            <a:ext cx="4969824" cy="4806884"/>
          </a:xfrm>
        </p:spPr>
        <p:txBody>
          <a:bodyPr/>
          <a:lstStyle/>
          <a:p>
            <a:pPr marL="0" indent="0">
              <a:buNone/>
            </a:pPr>
            <a:r>
              <a:rPr lang="en-US" dirty="0"/>
              <a:t>Improve principal pipeline</a:t>
            </a:r>
          </a:p>
          <a:p>
            <a:pPr marL="0" indent="0">
              <a:buNone/>
            </a:pPr>
            <a:endParaRPr lang="en-US" dirty="0"/>
          </a:p>
          <a:p>
            <a:pPr marL="0" indent="0">
              <a:buNone/>
            </a:pPr>
            <a:r>
              <a:rPr lang="en-US" dirty="0"/>
              <a:t>Establish partnership with colleges and universities to maintain “onboarding” experiences</a:t>
            </a:r>
          </a:p>
          <a:p>
            <a:pPr marL="0" indent="0">
              <a:buNone/>
            </a:pPr>
            <a:endParaRPr lang="en-US" dirty="0"/>
          </a:p>
          <a:p>
            <a:pPr marL="0" indent="0">
              <a:buNone/>
            </a:pPr>
            <a:r>
              <a:rPr lang="en-US" dirty="0"/>
              <a:t>Incentives for proven turn-around leaders</a:t>
            </a:r>
          </a:p>
        </p:txBody>
      </p:sp>
      <p:sp>
        <p:nvSpPr>
          <p:cNvPr id="7" name="Content Placeholder 2"/>
          <p:cNvSpPr txBox="1">
            <a:spLocks/>
          </p:cNvSpPr>
          <p:nvPr/>
        </p:nvSpPr>
        <p:spPr>
          <a:xfrm>
            <a:off x="331471" y="1798272"/>
            <a:ext cx="2331719" cy="3629609"/>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23900" b="1" dirty="0">
                <a:solidFill>
                  <a:srgbClr val="C00000"/>
                </a:solidFill>
                <a:effectLst>
                  <a:outerShdw blurRad="38100" dist="38100" dir="2700000" algn="tl">
                    <a:srgbClr val="000000">
                      <a:alpha val="43137"/>
                    </a:srgbClr>
                  </a:outerShdw>
                </a:effectLst>
                <a:sym typeface="Wingdings" panose="05000000000000000000" pitchFamily="2" charset="2"/>
              </a:rPr>
              <a:t></a:t>
            </a:r>
            <a:endParaRPr lang="en-US" sz="239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3483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57200"/>
            <a:ext cx="8229600" cy="646331"/>
          </a:xfrm>
        </p:spPr>
        <p:txBody>
          <a:bodyPr/>
          <a:lstStyle/>
          <a:p>
            <a:pPr algn="ctr"/>
            <a:r>
              <a:rPr lang="en-US" dirty="0">
                <a:solidFill>
                  <a:srgbClr val="C00000"/>
                </a:solidFill>
              </a:rPr>
              <a:t>Supportive Experiences</a:t>
            </a:r>
          </a:p>
        </p:txBody>
      </p:sp>
      <p:sp>
        <p:nvSpPr>
          <p:cNvPr id="6" name="Content Placeholder 2"/>
          <p:cNvSpPr>
            <a:spLocks noGrp="1"/>
          </p:cNvSpPr>
          <p:nvPr>
            <p:ph idx="1"/>
          </p:nvPr>
        </p:nvSpPr>
        <p:spPr>
          <a:xfrm>
            <a:off x="2930812" y="1491589"/>
            <a:ext cx="4969824" cy="4563290"/>
          </a:xfrm>
        </p:spPr>
        <p:txBody>
          <a:bodyPr/>
          <a:lstStyle/>
          <a:p>
            <a:pPr marL="0" indent="0">
              <a:buNone/>
            </a:pPr>
            <a:r>
              <a:rPr lang="en-US" dirty="0"/>
              <a:t>Establish uniform mentoring/coaching framework</a:t>
            </a:r>
          </a:p>
          <a:p>
            <a:pPr marL="0" indent="0">
              <a:buNone/>
            </a:pPr>
            <a:endParaRPr lang="en-US" dirty="0"/>
          </a:p>
          <a:p>
            <a:pPr marL="0" indent="0">
              <a:buNone/>
            </a:pPr>
            <a:r>
              <a:rPr lang="en-US" dirty="0"/>
              <a:t>Enhance Principal’s Toolkit</a:t>
            </a:r>
          </a:p>
          <a:p>
            <a:pPr marL="0" indent="0">
              <a:buNone/>
            </a:pPr>
            <a:endParaRPr lang="en-US" dirty="0"/>
          </a:p>
          <a:p>
            <a:pPr marL="0" indent="0">
              <a:buNone/>
            </a:pPr>
            <a:r>
              <a:rPr lang="en-US" dirty="0"/>
              <a:t>Establish Department points of contact</a:t>
            </a:r>
          </a:p>
          <a:p>
            <a:pPr marL="0" indent="0">
              <a:buNone/>
            </a:pPr>
            <a:endParaRPr lang="en-US" dirty="0"/>
          </a:p>
        </p:txBody>
      </p:sp>
      <p:sp>
        <p:nvSpPr>
          <p:cNvPr id="7" name="Content Placeholder 2"/>
          <p:cNvSpPr txBox="1">
            <a:spLocks/>
          </p:cNvSpPr>
          <p:nvPr/>
        </p:nvSpPr>
        <p:spPr>
          <a:xfrm>
            <a:off x="331471" y="1798272"/>
            <a:ext cx="2331719" cy="3629609"/>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23900" b="1" dirty="0">
                <a:solidFill>
                  <a:srgbClr val="C00000"/>
                </a:solidFill>
                <a:effectLst>
                  <a:outerShdw blurRad="38100" dist="38100" dir="2700000" algn="tl">
                    <a:srgbClr val="000000">
                      <a:alpha val="43137"/>
                    </a:srgbClr>
                  </a:outerShdw>
                </a:effectLst>
                <a:sym typeface="Wingdings" panose="05000000000000000000" pitchFamily="2" charset="2"/>
              </a:rPr>
              <a:t></a:t>
            </a:r>
            <a:endParaRPr lang="en-US" sz="239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2519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57200"/>
            <a:ext cx="8229600" cy="646331"/>
          </a:xfrm>
        </p:spPr>
        <p:txBody>
          <a:bodyPr/>
          <a:lstStyle/>
          <a:p>
            <a:pPr algn="ctr"/>
            <a:r>
              <a:rPr lang="en-US" dirty="0">
                <a:solidFill>
                  <a:srgbClr val="C00000"/>
                </a:solidFill>
              </a:rPr>
              <a:t>Ongoing PD and Supports</a:t>
            </a:r>
          </a:p>
        </p:txBody>
      </p:sp>
      <p:sp>
        <p:nvSpPr>
          <p:cNvPr id="6" name="Content Placeholder 2"/>
          <p:cNvSpPr>
            <a:spLocks noGrp="1"/>
          </p:cNvSpPr>
          <p:nvPr>
            <p:ph idx="1"/>
          </p:nvPr>
        </p:nvSpPr>
        <p:spPr>
          <a:xfrm>
            <a:off x="3007012" y="1270609"/>
            <a:ext cx="4969824" cy="4923714"/>
          </a:xfrm>
        </p:spPr>
        <p:txBody>
          <a:bodyPr/>
          <a:lstStyle/>
          <a:p>
            <a:pPr marL="0" indent="0">
              <a:buNone/>
            </a:pPr>
            <a:r>
              <a:rPr lang="en-US" dirty="0"/>
              <a:t>Implement coaching and mentoring program</a:t>
            </a:r>
          </a:p>
          <a:p>
            <a:pPr marL="0" indent="0">
              <a:buNone/>
            </a:pPr>
            <a:endParaRPr lang="en-US" dirty="0"/>
          </a:p>
          <a:p>
            <a:pPr marL="0" indent="0">
              <a:buNone/>
            </a:pPr>
            <a:r>
              <a:rPr lang="en-US" dirty="0"/>
              <a:t>Sustain state “support networks”</a:t>
            </a:r>
          </a:p>
          <a:p>
            <a:pPr marL="0" indent="0">
              <a:buNone/>
            </a:pPr>
            <a:endParaRPr lang="en-US" dirty="0"/>
          </a:p>
          <a:p>
            <a:pPr marL="0" indent="0">
              <a:buNone/>
            </a:pPr>
            <a:r>
              <a:rPr lang="en-US" dirty="0"/>
              <a:t>Include principals in planning and allocation of funding for PD</a:t>
            </a:r>
          </a:p>
          <a:p>
            <a:pPr marL="0" indent="0">
              <a:buNone/>
            </a:pPr>
            <a:endParaRPr lang="en-US" dirty="0"/>
          </a:p>
        </p:txBody>
      </p:sp>
      <p:sp>
        <p:nvSpPr>
          <p:cNvPr id="7" name="Content Placeholder 2"/>
          <p:cNvSpPr txBox="1">
            <a:spLocks/>
          </p:cNvSpPr>
          <p:nvPr/>
        </p:nvSpPr>
        <p:spPr>
          <a:xfrm>
            <a:off x="331471" y="1798272"/>
            <a:ext cx="2331719" cy="3629609"/>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23900" b="1" dirty="0">
                <a:solidFill>
                  <a:srgbClr val="C00000"/>
                </a:solidFill>
                <a:effectLst>
                  <a:outerShdw blurRad="38100" dist="38100" dir="2700000" algn="tl">
                    <a:srgbClr val="000000">
                      <a:alpha val="43137"/>
                    </a:srgbClr>
                  </a:outerShdw>
                </a:effectLst>
                <a:sym typeface="Wingdings" panose="05000000000000000000" pitchFamily="2" charset="2"/>
              </a:rPr>
              <a:t></a:t>
            </a:r>
            <a:endParaRPr lang="en-US" sz="239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34445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57200"/>
            <a:ext cx="8229600" cy="646331"/>
          </a:xfrm>
        </p:spPr>
        <p:txBody>
          <a:bodyPr/>
          <a:lstStyle/>
          <a:p>
            <a:r>
              <a:rPr lang="en-US" dirty="0">
                <a:solidFill>
                  <a:srgbClr val="C00000"/>
                </a:solidFill>
              </a:rPr>
              <a:t>Future Steps</a:t>
            </a:r>
          </a:p>
        </p:txBody>
      </p:sp>
      <p:grpSp>
        <p:nvGrpSpPr>
          <p:cNvPr id="5" name="Group 4"/>
          <p:cNvGrpSpPr/>
          <p:nvPr/>
        </p:nvGrpSpPr>
        <p:grpSpPr>
          <a:xfrm>
            <a:off x="874998" y="3086524"/>
            <a:ext cx="1128549" cy="1128549"/>
            <a:chOff x="892773" y="0"/>
            <a:chExt cx="1836182" cy="1836182"/>
          </a:xfrm>
        </p:grpSpPr>
        <p:sp>
          <p:nvSpPr>
            <p:cNvPr id="6" name="Oval 5"/>
            <p:cNvSpPr/>
            <p:nvPr/>
          </p:nvSpPr>
          <p:spPr>
            <a:xfrm>
              <a:off x="892773" y="0"/>
              <a:ext cx="1836182" cy="1836182"/>
            </a:xfrm>
            <a:prstGeom prst="ellipse">
              <a:avLst/>
            </a:prstGeom>
            <a:gradFill>
              <a:gsLst>
                <a:gs pos="8000">
                  <a:schemeClr val="tx2"/>
                </a:gs>
                <a:gs pos="28000">
                  <a:schemeClr val="tx2"/>
                </a:gs>
                <a:gs pos="99000">
                  <a:schemeClr val="accent1">
                    <a:lumMod val="30000"/>
                    <a:lumOff val="70000"/>
                  </a:schemeClr>
                </a:gs>
              </a:gsLst>
              <a:lin ang="5400000" scaled="1"/>
            </a:gradFill>
            <a:scene3d>
              <a:camera prst="orthographicFront"/>
              <a:lightRig rig="threePt" dir="t"/>
            </a:scene3d>
            <a:sp3d>
              <a:bevelT w="260350" h="2413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7" name="Oval 4"/>
            <p:cNvSpPr/>
            <p:nvPr/>
          </p:nvSpPr>
          <p:spPr>
            <a:xfrm>
              <a:off x="1161676" y="268903"/>
              <a:ext cx="1298376" cy="1298376"/>
            </a:xfrm>
            <a:prstGeom prst="rect">
              <a:avLst/>
            </a:prstGeom>
            <a:scene3d>
              <a:camera prst="orthographicFront"/>
              <a:lightRig rig="threePt" dir="t"/>
            </a:scene3d>
            <a:sp3d>
              <a:bevelT w="260350" h="241300" prst="softRound"/>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2667000">
                <a:lnSpc>
                  <a:spcPct val="90000"/>
                </a:lnSpc>
                <a:spcBef>
                  <a:spcPct val="0"/>
                </a:spcBef>
                <a:spcAft>
                  <a:spcPct val="35000"/>
                </a:spcAft>
              </a:pPr>
              <a:r>
                <a:rPr lang="en-US"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en-US" sz="4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8" name="Group 7"/>
          <p:cNvGrpSpPr/>
          <p:nvPr/>
        </p:nvGrpSpPr>
        <p:grpSpPr>
          <a:xfrm>
            <a:off x="874998" y="1372770"/>
            <a:ext cx="1128549" cy="1128549"/>
            <a:chOff x="892773" y="0"/>
            <a:chExt cx="1836182" cy="1836182"/>
          </a:xfrm>
        </p:grpSpPr>
        <p:sp>
          <p:nvSpPr>
            <p:cNvPr id="9" name="Oval 8"/>
            <p:cNvSpPr/>
            <p:nvPr/>
          </p:nvSpPr>
          <p:spPr>
            <a:xfrm>
              <a:off x="892773" y="0"/>
              <a:ext cx="1836182" cy="1836182"/>
            </a:xfrm>
            <a:prstGeom prst="ellipse">
              <a:avLst/>
            </a:prstGeom>
            <a:gradFill>
              <a:gsLst>
                <a:gs pos="8000">
                  <a:schemeClr val="tx2"/>
                </a:gs>
                <a:gs pos="28000">
                  <a:schemeClr val="tx2"/>
                </a:gs>
                <a:gs pos="99000">
                  <a:schemeClr val="accent1">
                    <a:lumMod val="30000"/>
                    <a:lumOff val="70000"/>
                  </a:schemeClr>
                </a:gs>
              </a:gsLst>
              <a:lin ang="5400000" scaled="1"/>
            </a:gradFill>
            <a:scene3d>
              <a:camera prst="orthographicFront"/>
              <a:lightRig rig="threePt" dir="t"/>
            </a:scene3d>
            <a:sp3d>
              <a:bevelT w="260350" h="2413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Oval 4"/>
            <p:cNvSpPr/>
            <p:nvPr/>
          </p:nvSpPr>
          <p:spPr>
            <a:xfrm>
              <a:off x="1161675" y="268902"/>
              <a:ext cx="1298376" cy="1298376"/>
            </a:xfrm>
            <a:prstGeom prst="rect">
              <a:avLst/>
            </a:prstGeom>
            <a:scene3d>
              <a:camera prst="orthographicFront"/>
              <a:lightRig rig="threePt" dir="t"/>
            </a:scene3d>
            <a:sp3d>
              <a:bevelT w="260350" h="241300" prst="softRound"/>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2667000">
                <a:lnSpc>
                  <a:spcPct val="90000"/>
                </a:lnSpc>
                <a:spcBef>
                  <a:spcPct val="0"/>
                </a:spcBef>
                <a:spcAft>
                  <a:spcPct val="35000"/>
                </a:spcAft>
              </a:pPr>
              <a:r>
                <a:rPr lang="en-US"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en-US" sz="4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11" name="Group 10"/>
          <p:cNvGrpSpPr/>
          <p:nvPr/>
        </p:nvGrpSpPr>
        <p:grpSpPr>
          <a:xfrm>
            <a:off x="874998" y="4761705"/>
            <a:ext cx="1128549" cy="1128549"/>
            <a:chOff x="768793" y="5265938"/>
            <a:chExt cx="1836182" cy="1836182"/>
          </a:xfrm>
        </p:grpSpPr>
        <p:sp>
          <p:nvSpPr>
            <p:cNvPr id="12" name="Oval 11"/>
            <p:cNvSpPr/>
            <p:nvPr/>
          </p:nvSpPr>
          <p:spPr>
            <a:xfrm>
              <a:off x="768793" y="5265938"/>
              <a:ext cx="1836182" cy="1836182"/>
            </a:xfrm>
            <a:prstGeom prst="ellipse">
              <a:avLst/>
            </a:prstGeom>
            <a:gradFill>
              <a:gsLst>
                <a:gs pos="8000">
                  <a:schemeClr val="tx2"/>
                </a:gs>
                <a:gs pos="28000">
                  <a:schemeClr val="tx2"/>
                </a:gs>
                <a:gs pos="99000">
                  <a:schemeClr val="accent1">
                    <a:lumMod val="30000"/>
                    <a:lumOff val="70000"/>
                  </a:schemeClr>
                </a:gs>
              </a:gsLst>
              <a:lin ang="5400000" scaled="1"/>
            </a:gradFill>
            <a:scene3d>
              <a:camera prst="orthographicFront"/>
              <a:lightRig rig="threePt" dir="t"/>
            </a:scene3d>
            <a:sp3d>
              <a:bevelT w="260350" h="2413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13" name="Oval 4"/>
            <p:cNvSpPr/>
            <p:nvPr/>
          </p:nvSpPr>
          <p:spPr>
            <a:xfrm>
              <a:off x="1037695" y="5534840"/>
              <a:ext cx="1298376" cy="1298376"/>
            </a:xfrm>
            <a:prstGeom prst="rect">
              <a:avLst/>
            </a:prstGeom>
            <a:scene3d>
              <a:camera prst="orthographicFront"/>
              <a:lightRig rig="threePt" dir="t"/>
            </a:scene3d>
            <a:sp3d>
              <a:bevelT w="260350" h="241300" prst="softRound"/>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2667000">
                <a:lnSpc>
                  <a:spcPct val="90000"/>
                </a:lnSpc>
                <a:spcBef>
                  <a:spcPct val="0"/>
                </a:spcBef>
                <a:spcAft>
                  <a:spcPct val="35000"/>
                </a:spcAft>
              </a:pPr>
              <a:r>
                <a:rPr lang="en-US" sz="44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endParaRPr lang="en-US" sz="4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4" name="Content Placeholder 2"/>
          <p:cNvSpPr>
            <a:spLocks noGrp="1"/>
          </p:cNvSpPr>
          <p:nvPr>
            <p:ph idx="1"/>
          </p:nvPr>
        </p:nvSpPr>
        <p:spPr>
          <a:xfrm>
            <a:off x="2307771" y="1538042"/>
            <a:ext cx="6379029" cy="4221151"/>
          </a:xfrm>
        </p:spPr>
        <p:txBody>
          <a:bodyPr/>
          <a:lstStyle/>
          <a:p>
            <a:pPr marL="0" indent="0">
              <a:buNone/>
            </a:pPr>
            <a:r>
              <a:rPr lang="en-US" dirty="0">
                <a:latin typeface="Arial" pitchFamily="34" charset="0"/>
                <a:cs typeface="Arial" pitchFamily="34" charset="0"/>
              </a:rPr>
              <a:t>Principal Standards</a:t>
            </a:r>
            <a:endParaRPr lang="en-US" dirty="0"/>
          </a:p>
          <a:p>
            <a:pPr marL="0" indent="0">
              <a:buNone/>
            </a:pPr>
            <a:endParaRPr lang="en-US" dirty="0">
              <a:latin typeface="Arial" pitchFamily="34" charset="0"/>
              <a:cs typeface="Arial" pitchFamily="34" charset="0"/>
            </a:endParaRPr>
          </a:p>
          <a:p>
            <a:pPr marL="0" indent="0">
              <a:buNone/>
            </a:pPr>
            <a:endParaRPr lang="en-US" dirty="0">
              <a:latin typeface="Arial" pitchFamily="34" charset="0"/>
              <a:cs typeface="Arial" pitchFamily="34" charset="0"/>
            </a:endParaRPr>
          </a:p>
          <a:p>
            <a:pPr marL="0" indent="0">
              <a:buNone/>
            </a:pPr>
            <a:r>
              <a:rPr lang="en-US" dirty="0">
                <a:latin typeface="Arial" pitchFamily="34" charset="0"/>
                <a:cs typeface="Arial" pitchFamily="34" charset="0"/>
              </a:rPr>
              <a:t>Principal Preparation</a:t>
            </a:r>
          </a:p>
          <a:p>
            <a:pPr marL="0" indent="0">
              <a:buNone/>
            </a:pPr>
            <a:endParaRPr lang="en-US" dirty="0">
              <a:latin typeface="Arial" pitchFamily="34" charset="0"/>
              <a:cs typeface="Arial" pitchFamily="34" charset="0"/>
            </a:endParaRPr>
          </a:p>
          <a:p>
            <a:pPr marL="0" indent="0">
              <a:buNone/>
            </a:pPr>
            <a:endParaRPr lang="en-US" dirty="0">
              <a:latin typeface="Arial" pitchFamily="34" charset="0"/>
              <a:cs typeface="Arial" pitchFamily="34" charset="0"/>
            </a:endParaRPr>
          </a:p>
          <a:p>
            <a:pPr marL="0" indent="0">
              <a:buNone/>
            </a:pPr>
            <a:r>
              <a:rPr lang="en-US" dirty="0">
                <a:latin typeface="Arial" pitchFamily="34" charset="0"/>
                <a:cs typeface="Arial" pitchFamily="34" charset="0"/>
              </a:rPr>
              <a:t>Mentoring/Coaching</a:t>
            </a:r>
          </a:p>
          <a:p>
            <a:pPr marL="0" indent="0">
              <a:buNone/>
            </a:pPr>
            <a:endParaRPr lang="en-US" dirty="0"/>
          </a:p>
        </p:txBody>
      </p:sp>
    </p:spTree>
    <p:extLst>
      <p:ext uri="{BB962C8B-B14F-4D97-AF65-F5344CB8AC3E}">
        <p14:creationId xmlns:p14="http://schemas.microsoft.com/office/powerpoint/2010/main" val="2187546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3005" y="1461683"/>
            <a:ext cx="4229100" cy="2585323"/>
          </a:xfrm>
        </p:spPr>
        <p:txBody>
          <a:bodyPr/>
          <a:lstStyle/>
          <a:p>
            <a:r>
              <a:rPr lang="en-US" cap="small" dirty="0">
                <a:solidFill>
                  <a:srgbClr val="C00000"/>
                </a:solidFill>
              </a:rPr>
              <a:t>Ohio Assessments for Educators (OAE)</a:t>
            </a:r>
          </a:p>
        </p:txBody>
      </p:sp>
      <p:sp>
        <p:nvSpPr>
          <p:cNvPr id="4" name="Content Placeholder 2"/>
          <p:cNvSpPr txBox="1">
            <a:spLocks/>
          </p:cNvSpPr>
          <p:nvPr/>
        </p:nvSpPr>
        <p:spPr>
          <a:xfrm>
            <a:off x="885332" y="274321"/>
            <a:ext cx="2668772" cy="4960048"/>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4400" b="1" dirty="0">
                <a:solidFill>
                  <a:srgbClr val="C00000"/>
                </a:solidFill>
                <a:effectLst>
                  <a:outerShdw blurRad="38100" dist="38100" dir="2700000" algn="tl">
                    <a:srgbClr val="000000">
                      <a:alpha val="43137"/>
                    </a:srgbClr>
                  </a:outerShdw>
                </a:effectLst>
              </a:rPr>
              <a:t>4</a:t>
            </a:r>
          </a:p>
        </p:txBody>
      </p:sp>
    </p:spTree>
    <p:extLst>
      <p:ext uri="{BB962C8B-B14F-4D97-AF65-F5344CB8AC3E}">
        <p14:creationId xmlns:p14="http://schemas.microsoft.com/office/powerpoint/2010/main" val="2062282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74570"/>
            <a:ext cx="8229600" cy="4258799"/>
          </a:xfrm>
        </p:spPr>
        <p:txBody>
          <a:bodyPr/>
          <a:lstStyle/>
          <a:p>
            <a:pPr marL="0" indent="0" algn="ctr">
              <a:spcAft>
                <a:spcPts val="1200"/>
              </a:spcAft>
              <a:buNone/>
            </a:pPr>
            <a:r>
              <a:rPr lang="en-US" dirty="0">
                <a:solidFill>
                  <a:schemeClr val="accent6">
                    <a:lumMod val="75000"/>
                  </a:schemeClr>
                </a:solidFill>
              </a:rPr>
              <a:t>http://www.oh.nesinc.com/</a:t>
            </a:r>
          </a:p>
          <a:p>
            <a:pPr marL="0" indent="0" algn="ctr">
              <a:spcBef>
                <a:spcPts val="400"/>
              </a:spcBef>
              <a:buNone/>
            </a:pPr>
            <a:endParaRPr lang="en-US" sz="800" dirty="0"/>
          </a:p>
          <a:p>
            <a:pPr marL="0" indent="0" algn="ctr">
              <a:spcBef>
                <a:spcPts val="400"/>
              </a:spcBef>
              <a:buNone/>
            </a:pPr>
            <a:endParaRPr lang="en-US" sz="800" dirty="0"/>
          </a:p>
          <a:p>
            <a:pPr marL="0" indent="0" algn="ctr">
              <a:spcBef>
                <a:spcPts val="400"/>
              </a:spcBef>
              <a:buNone/>
            </a:pPr>
            <a:r>
              <a:rPr lang="en-US" dirty="0"/>
              <a:t>OAE Middle Grades – Social Studies</a:t>
            </a:r>
          </a:p>
          <a:p>
            <a:pPr marL="0" indent="0" algn="ctr">
              <a:spcBef>
                <a:spcPts val="400"/>
              </a:spcBef>
              <a:buNone/>
            </a:pPr>
            <a:endParaRPr lang="en-US" sz="800" dirty="0"/>
          </a:p>
          <a:p>
            <a:pPr marL="0" indent="0" algn="ctr">
              <a:spcBef>
                <a:spcPts val="400"/>
              </a:spcBef>
              <a:buNone/>
            </a:pPr>
            <a:r>
              <a:rPr lang="en-US" dirty="0"/>
              <a:t>American Sign Language</a:t>
            </a:r>
          </a:p>
          <a:p>
            <a:pPr marL="0" indent="0" algn="ctr">
              <a:spcBef>
                <a:spcPts val="400"/>
              </a:spcBef>
              <a:buNone/>
            </a:pPr>
            <a:endParaRPr lang="en-US" sz="800" dirty="0"/>
          </a:p>
          <a:p>
            <a:pPr marL="0" indent="0" algn="ctr">
              <a:spcBef>
                <a:spcPts val="400"/>
              </a:spcBef>
              <a:buNone/>
            </a:pPr>
            <a:r>
              <a:rPr lang="en-US" dirty="0"/>
              <a:t>Gifted </a:t>
            </a:r>
          </a:p>
          <a:p>
            <a:pPr marL="0" indent="0" algn="ctr">
              <a:spcBef>
                <a:spcPts val="400"/>
              </a:spcBef>
              <a:buNone/>
            </a:pPr>
            <a:endParaRPr lang="en-US" dirty="0"/>
          </a:p>
        </p:txBody>
      </p:sp>
      <p:pic>
        <p:nvPicPr>
          <p:cNvPr id="6" name="Picture 4" descr="Ohio Assessments for Educa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968" y="223637"/>
            <a:ext cx="7754909" cy="168517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678877" y="3949356"/>
            <a:ext cx="787400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11" name="Straight Connector 10"/>
          <p:cNvCxnSpPr/>
          <p:nvPr/>
        </p:nvCxnSpPr>
        <p:spPr bwMode="auto">
          <a:xfrm>
            <a:off x="635000" y="4638966"/>
            <a:ext cx="787400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1603543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5183" y="245447"/>
            <a:ext cx="7358463" cy="1244666"/>
          </a:xfrm>
          <a:solidFill>
            <a:schemeClr val="bg1"/>
          </a:solidFill>
        </p:spPr>
        <p:txBody>
          <a:bodyPr/>
          <a:lstStyle/>
          <a:p>
            <a:pPr marL="0" indent="0" algn="ctr">
              <a:spcBef>
                <a:spcPts val="400"/>
              </a:spcBef>
              <a:buNone/>
            </a:pPr>
            <a:endParaRPr lang="en-US" sz="800" dirty="0"/>
          </a:p>
          <a:p>
            <a:pPr marL="0" indent="0" algn="ctr">
              <a:spcBef>
                <a:spcPts val="400"/>
              </a:spcBef>
              <a:buNone/>
            </a:pPr>
            <a:endParaRPr lang="en-US" sz="800" dirty="0"/>
          </a:p>
          <a:p>
            <a:pPr marL="0" indent="0" algn="ctr">
              <a:spcBef>
                <a:spcPts val="400"/>
              </a:spcBef>
              <a:buNone/>
            </a:pPr>
            <a:r>
              <a:rPr lang="en-US" b="1" dirty="0">
                <a:solidFill>
                  <a:srgbClr val="C00000"/>
                </a:solidFill>
              </a:rPr>
              <a:t> Middle Grades – Social Studies</a:t>
            </a:r>
          </a:p>
          <a:p>
            <a:pPr marL="0" indent="0" algn="ctr">
              <a:spcBef>
                <a:spcPts val="400"/>
              </a:spcBef>
              <a:buNone/>
            </a:pPr>
            <a:endParaRPr lang="en-US" sz="800" dirty="0"/>
          </a:p>
          <a:p>
            <a:pPr marL="0" indent="0" algn="ctr">
              <a:spcBef>
                <a:spcPts val="400"/>
              </a:spcBef>
              <a:buNone/>
            </a:pPr>
            <a:endParaRPr lang="en-US" dirty="0"/>
          </a:p>
        </p:txBody>
      </p:sp>
      <p:sp>
        <p:nvSpPr>
          <p:cNvPr id="2" name="TextBox 1"/>
          <p:cNvSpPr txBox="1"/>
          <p:nvPr/>
        </p:nvSpPr>
        <p:spPr>
          <a:xfrm>
            <a:off x="206592" y="1314543"/>
            <a:ext cx="8721089" cy="4998933"/>
          </a:xfrm>
          <a:prstGeom prst="rect">
            <a:avLst/>
          </a:prstGeom>
          <a:noFill/>
        </p:spPr>
        <p:txBody>
          <a:bodyPr wrap="square" rtlCol="0">
            <a:spAutoFit/>
          </a:bodyPr>
          <a:lstStyle/>
          <a:p>
            <a:pPr marL="1314450" marR="0" indent="-1314450" algn="ctr">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1314450" marR="0" indent="-1314450" algn="ctr">
              <a:lnSpc>
                <a:spcPct val="107000"/>
              </a:lnSpc>
              <a:spcBef>
                <a:spcPts val="0"/>
              </a:spcBef>
              <a:spcAft>
                <a:spcPts val="0"/>
              </a:spcAft>
            </a:pPr>
            <a:r>
              <a:rPr lang="en-US" sz="2800" dirty="0">
                <a:latin typeface="Arial" panose="020B0604020202020204" pitchFamily="34" charset="0"/>
                <a:ea typeface="Calibri" panose="020F0502020204030204" pitchFamily="34" charset="0"/>
                <a:cs typeface="Arial" panose="020B0604020202020204" pitchFamily="34" charset="0"/>
              </a:rPr>
              <a:t>-Standard setting (completed)</a:t>
            </a:r>
          </a:p>
          <a:p>
            <a:pPr marL="1314450" marR="0" indent="-1314450" algn="ctr">
              <a:lnSpc>
                <a:spcPct val="107000"/>
              </a:lnSpc>
              <a:spcBef>
                <a:spcPts val="0"/>
              </a:spcBef>
              <a:spcAft>
                <a:spcPts val="0"/>
              </a:spcAft>
            </a:pPr>
            <a:r>
              <a:rPr lang="en-US" sz="2800" dirty="0">
                <a:latin typeface="Arial" panose="020B0604020202020204" pitchFamily="34" charset="0"/>
                <a:ea typeface="Calibri" panose="020F0502020204030204" pitchFamily="34" charset="0"/>
                <a:cs typeface="Arial" panose="020B0604020202020204" pitchFamily="34" charset="0"/>
              </a:rPr>
              <a:t> </a:t>
            </a:r>
          </a:p>
          <a:p>
            <a:pPr marL="1314450" marR="0" indent="-1314450" algn="ctr">
              <a:lnSpc>
                <a:spcPct val="107000"/>
              </a:lnSpc>
              <a:spcBef>
                <a:spcPts val="0"/>
              </a:spcBef>
              <a:spcAft>
                <a:spcPts val="0"/>
              </a:spcAft>
            </a:pPr>
            <a:r>
              <a:rPr lang="en-US" sz="2800" dirty="0">
                <a:latin typeface="Arial" panose="020B0604020202020204" pitchFamily="34" charset="0"/>
                <a:ea typeface="Calibri" panose="020F0502020204030204" pitchFamily="34" charset="0"/>
                <a:cs typeface="Arial" panose="020B0604020202020204" pitchFamily="34" charset="0"/>
              </a:rPr>
              <a:t>- ESB Reviewed and Recommended (October, 2017)</a:t>
            </a:r>
          </a:p>
          <a:p>
            <a:pPr marL="1314450" marR="0" indent="-1314450" algn="ctr">
              <a:lnSpc>
                <a:spcPct val="107000"/>
              </a:lnSpc>
              <a:spcBef>
                <a:spcPts val="0"/>
              </a:spcBef>
              <a:spcAft>
                <a:spcPts val="0"/>
              </a:spcAft>
            </a:pPr>
            <a:r>
              <a:rPr lang="en-US" sz="2800" dirty="0">
                <a:latin typeface="Arial" panose="020B0604020202020204" pitchFamily="34" charset="0"/>
                <a:ea typeface="Calibri" panose="020F0502020204030204" pitchFamily="34" charset="0"/>
                <a:cs typeface="Arial" panose="020B0604020202020204" pitchFamily="34" charset="0"/>
              </a:rPr>
              <a:t> </a:t>
            </a:r>
          </a:p>
          <a:p>
            <a:pPr marL="1314450" marR="0" indent="-1314450" algn="ctr">
              <a:lnSpc>
                <a:spcPct val="107000"/>
              </a:lnSpc>
              <a:spcBef>
                <a:spcPts val="0"/>
              </a:spcBef>
              <a:spcAft>
                <a:spcPts val="0"/>
              </a:spcAft>
            </a:pPr>
            <a:r>
              <a:rPr lang="en-US" sz="2800" dirty="0">
                <a:latin typeface="Arial" panose="020B0604020202020204" pitchFamily="34" charset="0"/>
                <a:ea typeface="Calibri" panose="020F0502020204030204" pitchFamily="34" charset="0"/>
                <a:cs typeface="Arial" panose="020B0604020202020204" pitchFamily="34" charset="0"/>
              </a:rPr>
              <a:t>-State Board of Education Review and Approval (November and December, 2017)</a:t>
            </a:r>
          </a:p>
          <a:p>
            <a:pPr marL="1314450" marR="0" indent="-1314450" algn="ctr">
              <a:lnSpc>
                <a:spcPct val="107000"/>
              </a:lnSpc>
              <a:spcBef>
                <a:spcPts val="0"/>
              </a:spcBef>
              <a:spcAft>
                <a:spcPts val="0"/>
              </a:spcAft>
            </a:pPr>
            <a:r>
              <a:rPr lang="en-US" sz="2800" dirty="0">
                <a:latin typeface="Arial" panose="020B0604020202020204" pitchFamily="34" charset="0"/>
                <a:ea typeface="Calibri" panose="020F0502020204030204" pitchFamily="34" charset="0"/>
                <a:cs typeface="Arial" panose="020B0604020202020204" pitchFamily="34" charset="0"/>
              </a:rPr>
              <a:t> </a:t>
            </a:r>
          </a:p>
          <a:p>
            <a:pPr marL="1314450" marR="0" indent="-1314450" algn="ctr">
              <a:lnSpc>
                <a:spcPct val="107000"/>
              </a:lnSpc>
              <a:spcBef>
                <a:spcPts val="0"/>
              </a:spcBef>
              <a:spcAft>
                <a:spcPts val="0"/>
              </a:spcAft>
            </a:pPr>
            <a:r>
              <a:rPr lang="en-US" sz="2800" dirty="0">
                <a:latin typeface="Arial" panose="020B0604020202020204" pitchFamily="34" charset="0"/>
                <a:ea typeface="Calibri" panose="020F0502020204030204" pitchFamily="34" charset="0"/>
                <a:cs typeface="Arial" panose="020B0604020202020204" pitchFamily="34" charset="0"/>
              </a:rPr>
              <a:t>-Updated Study materials (available December, 2017)</a:t>
            </a:r>
          </a:p>
          <a:p>
            <a:pPr marL="1314450" marR="0" indent="-1314450" algn="ctr">
              <a:lnSpc>
                <a:spcPct val="107000"/>
              </a:lnSpc>
              <a:spcBef>
                <a:spcPts val="0"/>
              </a:spcBef>
              <a:spcAft>
                <a:spcPts val="0"/>
              </a:spcAft>
            </a:pPr>
            <a:r>
              <a:rPr lang="en-US" sz="2800" dirty="0">
                <a:latin typeface="Arial" panose="020B0604020202020204" pitchFamily="34" charset="0"/>
                <a:ea typeface="Calibri" panose="020F0502020204030204" pitchFamily="34" charset="0"/>
                <a:cs typeface="Arial" panose="020B0604020202020204" pitchFamily="34" charset="0"/>
              </a:rPr>
              <a:t> </a:t>
            </a:r>
          </a:p>
          <a:p>
            <a:pPr marL="1314450" marR="0" indent="-1314450" algn="ctr">
              <a:lnSpc>
                <a:spcPct val="107000"/>
              </a:lnSpc>
              <a:spcBef>
                <a:spcPts val="0"/>
              </a:spcBef>
              <a:spcAft>
                <a:spcPts val="0"/>
              </a:spcAft>
            </a:pPr>
            <a:r>
              <a:rPr lang="en-US" sz="2800" dirty="0">
                <a:latin typeface="Arial" panose="020B0604020202020204" pitchFamily="34" charset="0"/>
                <a:ea typeface="Calibri" panose="020F0502020204030204" pitchFamily="34" charset="0"/>
                <a:cs typeface="Arial" panose="020B0604020202020204" pitchFamily="34" charset="0"/>
              </a:rPr>
              <a:t>-Test Launch (proposed January 15, 2018)</a:t>
            </a:r>
          </a:p>
        </p:txBody>
      </p:sp>
      <p:pic>
        <p:nvPicPr>
          <p:cNvPr id="5" name="Picture 4"/>
          <p:cNvPicPr>
            <a:picLocks noChangeAspect="1"/>
          </p:cNvPicPr>
          <p:nvPr/>
        </p:nvPicPr>
        <p:blipFill>
          <a:blip r:embed="rId2"/>
          <a:stretch>
            <a:fillRect/>
          </a:stretch>
        </p:blipFill>
        <p:spPr>
          <a:xfrm>
            <a:off x="442726" y="459769"/>
            <a:ext cx="1262457" cy="1320905"/>
          </a:xfrm>
          <a:prstGeom prst="rect">
            <a:avLst/>
          </a:prstGeom>
        </p:spPr>
      </p:pic>
    </p:spTree>
    <p:extLst>
      <p:ext uri="{BB962C8B-B14F-4D97-AF65-F5344CB8AC3E}">
        <p14:creationId xmlns:p14="http://schemas.microsoft.com/office/powerpoint/2010/main" val="1559690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274401"/>
            <a:ext cx="6686550" cy="845820"/>
          </a:xfrm>
        </p:spPr>
        <p:txBody>
          <a:bodyPr/>
          <a:lstStyle/>
          <a:p>
            <a:pPr marL="0" indent="0" algn="ctr">
              <a:spcBef>
                <a:spcPts val="400"/>
              </a:spcBef>
              <a:buNone/>
            </a:pPr>
            <a:endParaRPr lang="en-US" sz="800" b="1" dirty="0"/>
          </a:p>
          <a:p>
            <a:pPr marL="0" indent="0" algn="ctr">
              <a:spcBef>
                <a:spcPts val="400"/>
              </a:spcBef>
              <a:buNone/>
            </a:pPr>
            <a:endParaRPr lang="en-US" sz="800" b="1" dirty="0"/>
          </a:p>
          <a:p>
            <a:pPr marL="0" indent="0" algn="ctr">
              <a:spcBef>
                <a:spcPts val="400"/>
              </a:spcBef>
              <a:buNone/>
            </a:pPr>
            <a:r>
              <a:rPr lang="en-US" b="1" dirty="0">
                <a:solidFill>
                  <a:srgbClr val="C00000"/>
                </a:solidFill>
              </a:rPr>
              <a:t>American Sign Language</a:t>
            </a:r>
          </a:p>
          <a:p>
            <a:pPr marL="0" indent="0" algn="ctr">
              <a:spcBef>
                <a:spcPts val="400"/>
              </a:spcBef>
              <a:buNone/>
            </a:pPr>
            <a:endParaRPr lang="en-US" sz="800" dirty="0"/>
          </a:p>
          <a:p>
            <a:pPr marL="0" indent="0" algn="ctr">
              <a:spcBef>
                <a:spcPts val="400"/>
              </a:spcBef>
              <a:buNone/>
            </a:pPr>
            <a:endParaRPr lang="en-US" dirty="0"/>
          </a:p>
        </p:txBody>
      </p:sp>
      <p:sp>
        <p:nvSpPr>
          <p:cNvPr id="4" name="TextBox 3"/>
          <p:cNvSpPr txBox="1"/>
          <p:nvPr/>
        </p:nvSpPr>
        <p:spPr>
          <a:xfrm>
            <a:off x="194310" y="1280241"/>
            <a:ext cx="8858250" cy="5163593"/>
          </a:xfrm>
          <a:prstGeom prst="rect">
            <a:avLst/>
          </a:prstGeom>
          <a:noFill/>
        </p:spPr>
        <p:txBody>
          <a:bodyPr wrap="square" rtlCol="0">
            <a:spAutoFit/>
          </a:bodyPr>
          <a:lstStyle/>
          <a:p>
            <a:pPr marL="1314450" marR="0" indent="-1314450" algn="ctr">
              <a:lnSpc>
                <a:spcPct val="107000"/>
              </a:lnSpc>
              <a:spcBef>
                <a:spcPts val="0"/>
              </a:spcBef>
              <a:spcAft>
                <a:spcPts val="0"/>
              </a:spcAft>
            </a:pPr>
            <a:r>
              <a:rPr lang="en-US" sz="2800" dirty="0">
                <a:solidFill>
                  <a:srgbClr val="FF0000"/>
                </a:solidFill>
                <a:latin typeface="Arial" panose="020B0604020202020204" pitchFamily="34" charset="0"/>
                <a:ea typeface="Calibri" panose="020F0502020204030204" pitchFamily="34" charset="0"/>
                <a:cs typeface="Arial" panose="020B0604020202020204" pitchFamily="34" charset="0"/>
              </a:rPr>
              <a:t>Delayed</a:t>
            </a:r>
            <a:r>
              <a:rPr lang="en-US" sz="2800" dirty="0">
                <a:latin typeface="Arial" panose="020B0604020202020204" pitchFamily="34" charset="0"/>
                <a:ea typeface="Calibri" panose="020F0502020204030204" pitchFamily="34" charset="0"/>
                <a:cs typeface="Arial" panose="020B0604020202020204" pitchFamily="34" charset="0"/>
              </a:rPr>
              <a:t> </a:t>
            </a:r>
          </a:p>
          <a:p>
            <a:pPr marL="1314450" marR="0" indent="-1314450" algn="ctr">
              <a:lnSpc>
                <a:spcPct val="107000"/>
              </a:lnSpc>
              <a:spcBef>
                <a:spcPts val="0"/>
              </a:spcBef>
              <a:spcAft>
                <a:spcPts val="0"/>
              </a:spcAft>
            </a:pPr>
            <a:r>
              <a:rPr lang="en-US" sz="2800" dirty="0">
                <a:latin typeface="Arial" panose="020B0604020202020204" pitchFamily="34" charset="0"/>
                <a:ea typeface="Calibri" panose="020F0502020204030204" pitchFamily="34" charset="0"/>
                <a:cs typeface="Arial" panose="020B0604020202020204" pitchFamily="34" charset="0"/>
              </a:rPr>
              <a:t>-Standard setting – supplemental </a:t>
            </a:r>
          </a:p>
          <a:p>
            <a:pPr marL="1314450" marR="0" indent="-1314450" algn="ctr">
              <a:lnSpc>
                <a:spcPct val="107000"/>
              </a:lnSpc>
              <a:spcBef>
                <a:spcPts val="0"/>
              </a:spcBef>
              <a:spcAft>
                <a:spcPts val="0"/>
              </a:spcAft>
            </a:pPr>
            <a:r>
              <a:rPr lang="en-US" sz="2800" dirty="0">
                <a:latin typeface="Arial" panose="020B0604020202020204" pitchFamily="34" charset="0"/>
                <a:ea typeface="Calibri" panose="020F0502020204030204" pitchFamily="34" charset="0"/>
                <a:cs typeface="Arial" panose="020B0604020202020204" pitchFamily="34" charset="0"/>
              </a:rPr>
              <a:t>(tentative: January, 2018)</a:t>
            </a:r>
          </a:p>
          <a:p>
            <a:pPr marL="1314450" marR="0" indent="-1314450" algn="ctr">
              <a:lnSpc>
                <a:spcPct val="107000"/>
              </a:lnSpc>
              <a:spcBef>
                <a:spcPts val="0"/>
              </a:spcBef>
              <a:spcAft>
                <a:spcPts val="0"/>
              </a:spcAft>
            </a:pPr>
            <a:r>
              <a:rPr lang="en-US" sz="2800" dirty="0">
                <a:latin typeface="Arial" panose="020B0604020202020204" pitchFamily="34" charset="0"/>
                <a:ea typeface="Calibri" panose="020F0502020204030204" pitchFamily="34" charset="0"/>
                <a:cs typeface="Arial" panose="020B0604020202020204" pitchFamily="34" charset="0"/>
              </a:rPr>
              <a:t> </a:t>
            </a:r>
          </a:p>
          <a:p>
            <a:pPr marL="1314450" marR="0" indent="-1314450" algn="ctr">
              <a:lnSpc>
                <a:spcPct val="107000"/>
              </a:lnSpc>
              <a:spcBef>
                <a:spcPts val="0"/>
              </a:spcBef>
              <a:spcAft>
                <a:spcPts val="0"/>
              </a:spcAft>
            </a:pPr>
            <a:r>
              <a:rPr lang="en-US" sz="2800" dirty="0">
                <a:latin typeface="Arial" panose="020B0604020202020204" pitchFamily="34" charset="0"/>
                <a:ea typeface="Calibri" panose="020F0502020204030204" pitchFamily="34" charset="0"/>
                <a:cs typeface="Arial" panose="020B0604020202020204" pitchFamily="34" charset="0"/>
              </a:rPr>
              <a:t>- ESB Review and Recommendation (TBD)</a:t>
            </a:r>
          </a:p>
          <a:p>
            <a:pPr marL="1314450" marR="0" indent="-1314450" algn="ctr">
              <a:lnSpc>
                <a:spcPct val="107000"/>
              </a:lnSpc>
              <a:spcBef>
                <a:spcPts val="0"/>
              </a:spcBef>
              <a:spcAft>
                <a:spcPts val="0"/>
              </a:spcAft>
            </a:pPr>
            <a:r>
              <a:rPr lang="en-US" sz="2800" dirty="0">
                <a:latin typeface="Arial" panose="020B0604020202020204" pitchFamily="34" charset="0"/>
                <a:ea typeface="Calibri" panose="020F0502020204030204" pitchFamily="34" charset="0"/>
                <a:cs typeface="Arial" panose="020B0604020202020204" pitchFamily="34" charset="0"/>
              </a:rPr>
              <a:t> </a:t>
            </a:r>
          </a:p>
          <a:p>
            <a:pPr marL="1314450" marR="0" indent="-1314450" algn="ctr">
              <a:lnSpc>
                <a:spcPct val="107000"/>
              </a:lnSpc>
              <a:spcBef>
                <a:spcPts val="0"/>
              </a:spcBef>
              <a:spcAft>
                <a:spcPts val="0"/>
              </a:spcAft>
            </a:pPr>
            <a:r>
              <a:rPr lang="en-US" sz="2800" dirty="0">
                <a:latin typeface="Arial" panose="020B0604020202020204" pitchFamily="34" charset="0"/>
                <a:ea typeface="Calibri" panose="020F0502020204030204" pitchFamily="34" charset="0"/>
                <a:cs typeface="Arial" panose="020B0604020202020204" pitchFamily="34" charset="0"/>
              </a:rPr>
              <a:t>-State Board of Education Review and Approval (TBD) </a:t>
            </a:r>
          </a:p>
          <a:p>
            <a:pPr marL="1314450" marR="0" indent="-1314450" algn="ctr">
              <a:lnSpc>
                <a:spcPct val="107000"/>
              </a:lnSpc>
              <a:spcBef>
                <a:spcPts val="0"/>
              </a:spcBef>
              <a:spcAft>
                <a:spcPts val="0"/>
              </a:spcAft>
            </a:pPr>
            <a:endParaRPr lang="en-US" sz="2800" dirty="0">
              <a:latin typeface="Arial" panose="020B0604020202020204" pitchFamily="34" charset="0"/>
              <a:ea typeface="Calibri" panose="020F0502020204030204" pitchFamily="34" charset="0"/>
              <a:cs typeface="Arial" panose="020B0604020202020204" pitchFamily="34" charset="0"/>
            </a:endParaRPr>
          </a:p>
          <a:p>
            <a:pPr marL="1314450" marR="0" indent="-1314450" algn="ctr">
              <a:lnSpc>
                <a:spcPct val="107000"/>
              </a:lnSpc>
              <a:spcBef>
                <a:spcPts val="0"/>
              </a:spcBef>
              <a:spcAft>
                <a:spcPts val="0"/>
              </a:spcAft>
            </a:pPr>
            <a:r>
              <a:rPr lang="en-US" sz="2800" dirty="0">
                <a:latin typeface="Arial" panose="020B0604020202020204" pitchFamily="34" charset="0"/>
                <a:ea typeface="Calibri" panose="020F0502020204030204" pitchFamily="34" charset="0"/>
                <a:cs typeface="Arial" panose="020B0604020202020204" pitchFamily="34" charset="0"/>
              </a:rPr>
              <a:t>-Updated Study materials (available TBD)</a:t>
            </a:r>
          </a:p>
          <a:p>
            <a:pPr marL="1314450" marR="0" indent="-1314450" algn="ctr">
              <a:lnSpc>
                <a:spcPct val="107000"/>
              </a:lnSpc>
              <a:spcBef>
                <a:spcPts val="0"/>
              </a:spcBef>
              <a:spcAft>
                <a:spcPts val="0"/>
              </a:spcAft>
            </a:pPr>
            <a:r>
              <a:rPr lang="en-US" sz="2800" dirty="0">
                <a:latin typeface="Arial" panose="020B0604020202020204" pitchFamily="34" charset="0"/>
                <a:ea typeface="Calibri" panose="020F0502020204030204" pitchFamily="34" charset="0"/>
                <a:cs typeface="Arial" panose="020B0604020202020204" pitchFamily="34" charset="0"/>
              </a:rPr>
              <a:t> </a:t>
            </a:r>
          </a:p>
          <a:p>
            <a:pPr marL="1314450" marR="0" indent="-1314450" algn="ctr">
              <a:lnSpc>
                <a:spcPct val="107000"/>
              </a:lnSpc>
              <a:spcBef>
                <a:spcPts val="0"/>
              </a:spcBef>
              <a:spcAft>
                <a:spcPts val="0"/>
              </a:spcAft>
            </a:pPr>
            <a:r>
              <a:rPr lang="en-US" sz="2800" dirty="0">
                <a:latin typeface="Arial" panose="020B0604020202020204" pitchFamily="34" charset="0"/>
                <a:ea typeface="Calibri" panose="020F0502020204030204" pitchFamily="34" charset="0"/>
                <a:cs typeface="Arial" panose="020B0604020202020204" pitchFamily="34" charset="0"/>
              </a:rPr>
              <a:t>-Test Launch (proposed TBD)</a:t>
            </a:r>
          </a:p>
        </p:txBody>
      </p:sp>
      <p:pic>
        <p:nvPicPr>
          <p:cNvPr id="5" name="Picture 4"/>
          <p:cNvPicPr>
            <a:picLocks noChangeAspect="1"/>
          </p:cNvPicPr>
          <p:nvPr/>
        </p:nvPicPr>
        <p:blipFill>
          <a:blip r:embed="rId2"/>
          <a:stretch>
            <a:fillRect/>
          </a:stretch>
        </p:blipFill>
        <p:spPr>
          <a:xfrm>
            <a:off x="442726" y="459769"/>
            <a:ext cx="1262457" cy="1320905"/>
          </a:xfrm>
          <a:prstGeom prst="rect">
            <a:avLst/>
          </a:prstGeom>
        </p:spPr>
      </p:pic>
    </p:spTree>
    <p:extLst>
      <p:ext uri="{BB962C8B-B14F-4D97-AF65-F5344CB8AC3E}">
        <p14:creationId xmlns:p14="http://schemas.microsoft.com/office/powerpoint/2010/main" val="4139072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490" y="274401"/>
            <a:ext cx="8229600" cy="845820"/>
          </a:xfrm>
        </p:spPr>
        <p:txBody>
          <a:bodyPr/>
          <a:lstStyle/>
          <a:p>
            <a:pPr marL="0" indent="0" algn="ctr">
              <a:spcBef>
                <a:spcPts val="400"/>
              </a:spcBef>
              <a:buNone/>
            </a:pPr>
            <a:endParaRPr lang="en-US" sz="800" dirty="0"/>
          </a:p>
          <a:p>
            <a:pPr marL="0" indent="0" algn="ctr">
              <a:spcBef>
                <a:spcPts val="400"/>
              </a:spcBef>
              <a:buNone/>
            </a:pPr>
            <a:endParaRPr lang="en-US" sz="800" dirty="0"/>
          </a:p>
          <a:p>
            <a:pPr marL="0" indent="0" algn="ctr">
              <a:spcBef>
                <a:spcPts val="400"/>
              </a:spcBef>
              <a:buNone/>
            </a:pPr>
            <a:r>
              <a:rPr lang="en-US" b="1" dirty="0">
                <a:solidFill>
                  <a:srgbClr val="C00000"/>
                </a:solidFill>
              </a:rPr>
              <a:t>Gifted</a:t>
            </a:r>
          </a:p>
          <a:p>
            <a:pPr marL="0" indent="0" algn="ctr">
              <a:spcBef>
                <a:spcPts val="400"/>
              </a:spcBef>
              <a:buNone/>
            </a:pPr>
            <a:endParaRPr lang="en-US" sz="800" dirty="0"/>
          </a:p>
          <a:p>
            <a:pPr marL="0" indent="0" algn="ctr">
              <a:spcBef>
                <a:spcPts val="400"/>
              </a:spcBef>
              <a:buNone/>
            </a:pPr>
            <a:endParaRPr lang="en-US" dirty="0"/>
          </a:p>
        </p:txBody>
      </p:sp>
      <p:sp>
        <p:nvSpPr>
          <p:cNvPr id="2" name="TextBox 1"/>
          <p:cNvSpPr txBox="1"/>
          <p:nvPr/>
        </p:nvSpPr>
        <p:spPr>
          <a:xfrm>
            <a:off x="228600" y="1577340"/>
            <a:ext cx="8835390" cy="4702569"/>
          </a:xfrm>
          <a:prstGeom prst="rect">
            <a:avLst/>
          </a:prstGeom>
          <a:noFill/>
        </p:spPr>
        <p:txBody>
          <a:bodyPr wrap="square" rtlCol="0">
            <a:spAutoFit/>
          </a:bodyPr>
          <a:lstStyle/>
          <a:p>
            <a:pPr marL="1314450" marR="0" indent="-1314450" algn="ctr">
              <a:lnSpc>
                <a:spcPct val="107000"/>
              </a:lnSpc>
              <a:spcBef>
                <a:spcPts val="0"/>
              </a:spcBef>
              <a:spcAft>
                <a:spcPts val="0"/>
              </a:spcAft>
            </a:pPr>
            <a:r>
              <a:rPr lang="en-US" sz="2800" dirty="0">
                <a:latin typeface="Arial" panose="020B0604020202020204" pitchFamily="34" charset="0"/>
                <a:ea typeface="Calibri" panose="020F0502020204030204" pitchFamily="34" charset="0"/>
                <a:cs typeface="Arial" panose="020B0604020202020204" pitchFamily="34" charset="0"/>
              </a:rPr>
              <a:t>-Standard setting (May, 2018)</a:t>
            </a:r>
          </a:p>
          <a:p>
            <a:pPr marL="1314450" marR="0" indent="-1314450" algn="ctr">
              <a:lnSpc>
                <a:spcPct val="107000"/>
              </a:lnSpc>
              <a:spcBef>
                <a:spcPts val="0"/>
              </a:spcBef>
              <a:spcAft>
                <a:spcPts val="0"/>
              </a:spcAft>
            </a:pPr>
            <a:r>
              <a:rPr lang="en-US" sz="2800" dirty="0">
                <a:latin typeface="Arial" panose="020B0604020202020204" pitchFamily="34" charset="0"/>
                <a:ea typeface="Calibri" panose="020F0502020204030204" pitchFamily="34" charset="0"/>
                <a:cs typeface="Arial" panose="020B0604020202020204" pitchFamily="34" charset="0"/>
              </a:rPr>
              <a:t> </a:t>
            </a:r>
          </a:p>
          <a:p>
            <a:pPr marL="1314450" marR="0" indent="-1314450" algn="ctr">
              <a:lnSpc>
                <a:spcPct val="107000"/>
              </a:lnSpc>
              <a:spcBef>
                <a:spcPts val="0"/>
              </a:spcBef>
              <a:spcAft>
                <a:spcPts val="0"/>
              </a:spcAft>
            </a:pPr>
            <a:r>
              <a:rPr lang="en-US" sz="2800" dirty="0">
                <a:latin typeface="Arial" panose="020B0604020202020204" pitchFamily="34" charset="0"/>
                <a:ea typeface="Calibri" panose="020F0502020204030204" pitchFamily="34" charset="0"/>
                <a:cs typeface="Arial" panose="020B0604020202020204" pitchFamily="34" charset="0"/>
              </a:rPr>
              <a:t>-ESB Review and Recommendation (June, 2018)</a:t>
            </a:r>
          </a:p>
          <a:p>
            <a:pPr marL="1314450" marR="0" indent="-1314450" algn="ctr">
              <a:lnSpc>
                <a:spcPct val="107000"/>
              </a:lnSpc>
              <a:spcBef>
                <a:spcPts val="0"/>
              </a:spcBef>
              <a:spcAft>
                <a:spcPts val="0"/>
              </a:spcAft>
            </a:pPr>
            <a:r>
              <a:rPr lang="en-US" sz="2800" dirty="0">
                <a:latin typeface="Arial" panose="020B0604020202020204" pitchFamily="34" charset="0"/>
                <a:ea typeface="Calibri" panose="020F0502020204030204" pitchFamily="34" charset="0"/>
                <a:cs typeface="Arial" panose="020B0604020202020204" pitchFamily="34" charset="0"/>
              </a:rPr>
              <a:t> </a:t>
            </a:r>
          </a:p>
          <a:p>
            <a:pPr marL="1314450" marR="0" indent="-1314450" algn="ctr">
              <a:lnSpc>
                <a:spcPct val="107000"/>
              </a:lnSpc>
              <a:spcBef>
                <a:spcPts val="0"/>
              </a:spcBef>
              <a:spcAft>
                <a:spcPts val="0"/>
              </a:spcAft>
            </a:pPr>
            <a:r>
              <a:rPr lang="en-US" sz="2800" dirty="0">
                <a:latin typeface="Arial" panose="020B0604020202020204" pitchFamily="34" charset="0"/>
                <a:ea typeface="Calibri" panose="020F0502020204030204" pitchFamily="34" charset="0"/>
                <a:cs typeface="Arial" panose="020B0604020202020204" pitchFamily="34" charset="0"/>
              </a:rPr>
              <a:t>-State Board of Education Review and Approval (July and September, 2018)</a:t>
            </a:r>
          </a:p>
          <a:p>
            <a:pPr marL="1314450" marR="0" indent="-1314450" algn="ctr">
              <a:lnSpc>
                <a:spcPct val="107000"/>
              </a:lnSpc>
              <a:spcBef>
                <a:spcPts val="0"/>
              </a:spcBef>
              <a:spcAft>
                <a:spcPts val="0"/>
              </a:spcAft>
            </a:pPr>
            <a:r>
              <a:rPr lang="en-US" sz="2800" dirty="0">
                <a:latin typeface="Arial" panose="020B0604020202020204" pitchFamily="34" charset="0"/>
                <a:ea typeface="Calibri" panose="020F0502020204030204" pitchFamily="34" charset="0"/>
                <a:cs typeface="Arial" panose="020B0604020202020204" pitchFamily="34" charset="0"/>
              </a:rPr>
              <a:t> </a:t>
            </a:r>
          </a:p>
          <a:p>
            <a:pPr marL="1314450" marR="0" indent="-1314450" algn="ctr">
              <a:lnSpc>
                <a:spcPct val="107000"/>
              </a:lnSpc>
              <a:spcBef>
                <a:spcPts val="0"/>
              </a:spcBef>
              <a:spcAft>
                <a:spcPts val="0"/>
              </a:spcAft>
            </a:pPr>
            <a:r>
              <a:rPr lang="en-US" sz="2800" dirty="0">
                <a:latin typeface="Arial" panose="020B0604020202020204" pitchFamily="34" charset="0"/>
                <a:ea typeface="Calibri" panose="020F0502020204030204" pitchFamily="34" charset="0"/>
                <a:cs typeface="Arial" panose="020B0604020202020204" pitchFamily="34" charset="0"/>
              </a:rPr>
              <a:t>-Updated Study materials (available September, 2018)</a:t>
            </a:r>
          </a:p>
          <a:p>
            <a:pPr marL="1314450" marR="0" indent="-1314450" algn="ctr">
              <a:lnSpc>
                <a:spcPct val="107000"/>
              </a:lnSpc>
              <a:spcBef>
                <a:spcPts val="0"/>
              </a:spcBef>
              <a:spcAft>
                <a:spcPts val="0"/>
              </a:spcAft>
            </a:pPr>
            <a:r>
              <a:rPr lang="en-US" sz="2800" dirty="0">
                <a:latin typeface="Arial" panose="020B0604020202020204" pitchFamily="34" charset="0"/>
                <a:ea typeface="Calibri" panose="020F0502020204030204" pitchFamily="34" charset="0"/>
                <a:cs typeface="Arial" panose="020B0604020202020204" pitchFamily="34" charset="0"/>
              </a:rPr>
              <a:t> </a:t>
            </a:r>
          </a:p>
          <a:p>
            <a:pPr marL="1314450" marR="0" indent="-1314450" algn="ctr">
              <a:lnSpc>
                <a:spcPct val="107000"/>
              </a:lnSpc>
              <a:spcBef>
                <a:spcPts val="0"/>
              </a:spcBef>
              <a:spcAft>
                <a:spcPts val="0"/>
              </a:spcAft>
            </a:pPr>
            <a:r>
              <a:rPr lang="en-US" sz="2800" dirty="0">
                <a:latin typeface="Arial" panose="020B0604020202020204" pitchFamily="34" charset="0"/>
                <a:ea typeface="Calibri" panose="020F0502020204030204" pitchFamily="34" charset="0"/>
                <a:cs typeface="Arial" panose="020B0604020202020204" pitchFamily="34" charset="0"/>
              </a:rPr>
              <a:t>-Test Launch (proposed September, 2018)</a:t>
            </a:r>
          </a:p>
        </p:txBody>
      </p:sp>
      <p:pic>
        <p:nvPicPr>
          <p:cNvPr id="4" name="Picture 3"/>
          <p:cNvPicPr>
            <a:picLocks noChangeAspect="1"/>
          </p:cNvPicPr>
          <p:nvPr/>
        </p:nvPicPr>
        <p:blipFill>
          <a:blip r:embed="rId2"/>
          <a:stretch>
            <a:fillRect/>
          </a:stretch>
        </p:blipFill>
        <p:spPr>
          <a:xfrm>
            <a:off x="442726" y="459769"/>
            <a:ext cx="1262457" cy="1320905"/>
          </a:xfrm>
          <a:prstGeom prst="rect">
            <a:avLst/>
          </a:prstGeom>
        </p:spPr>
      </p:pic>
    </p:spTree>
    <p:extLst>
      <p:ext uri="{BB962C8B-B14F-4D97-AF65-F5344CB8AC3E}">
        <p14:creationId xmlns:p14="http://schemas.microsoft.com/office/powerpoint/2010/main" val="1965562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4104" y="2194560"/>
            <a:ext cx="4825538" cy="2633471"/>
          </a:xfrm>
        </p:spPr>
        <p:txBody>
          <a:bodyPr/>
          <a:lstStyle/>
          <a:p>
            <a:pPr marL="0" lvl="0" indent="0" algn="ctr">
              <a:spcBef>
                <a:spcPts val="0"/>
              </a:spcBef>
              <a:buNone/>
            </a:pPr>
            <a:r>
              <a:rPr lang="en-US" sz="5400" b="1" dirty="0">
                <a:solidFill>
                  <a:srgbClr val="C00000"/>
                </a:solidFill>
              </a:rPr>
              <a:t>Ohio Resident Educator Program</a:t>
            </a:r>
          </a:p>
        </p:txBody>
      </p:sp>
      <p:sp>
        <p:nvSpPr>
          <p:cNvPr id="5" name="Content Placeholder 2"/>
          <p:cNvSpPr txBox="1">
            <a:spLocks/>
          </p:cNvSpPr>
          <p:nvPr/>
        </p:nvSpPr>
        <p:spPr>
          <a:xfrm>
            <a:off x="885332" y="708405"/>
            <a:ext cx="2668772" cy="4525963"/>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4400" b="1" dirty="0">
                <a:solidFill>
                  <a:srgbClr val="C00000"/>
                </a:solidFill>
                <a:effectLst>
                  <a:outerShdw blurRad="38100" dist="38100" dir="2700000" algn="tl">
                    <a:srgbClr val="000000">
                      <a:alpha val="43137"/>
                    </a:srgbClr>
                  </a:outerShdw>
                </a:effectLst>
              </a:rPr>
              <a:t>1</a:t>
            </a:r>
          </a:p>
        </p:txBody>
      </p:sp>
    </p:spTree>
    <p:extLst>
      <p:ext uri="{BB962C8B-B14F-4D97-AF65-F5344CB8AC3E}">
        <p14:creationId xmlns:p14="http://schemas.microsoft.com/office/powerpoint/2010/main" val="201962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83130"/>
            <a:ext cx="8095677" cy="4258799"/>
          </a:xfrm>
        </p:spPr>
        <p:txBody>
          <a:bodyPr/>
          <a:lstStyle/>
          <a:p>
            <a:pPr marL="0" indent="0" algn="ctr">
              <a:spcAft>
                <a:spcPts val="1200"/>
              </a:spcAft>
              <a:buNone/>
            </a:pPr>
            <a:r>
              <a:rPr lang="en-US" dirty="0">
                <a:solidFill>
                  <a:schemeClr val="accent6">
                    <a:lumMod val="75000"/>
                  </a:schemeClr>
                </a:solidFill>
              </a:rPr>
              <a:t>http://www.oh.nesinc.com/</a:t>
            </a:r>
          </a:p>
          <a:p>
            <a:pPr marL="0" indent="0" algn="ctr">
              <a:spcBef>
                <a:spcPts val="400"/>
              </a:spcBef>
              <a:buNone/>
            </a:pPr>
            <a:endParaRPr lang="en-US" sz="800" dirty="0"/>
          </a:p>
          <a:p>
            <a:pPr marL="0" indent="0" algn="ctr">
              <a:spcBef>
                <a:spcPts val="400"/>
              </a:spcBef>
              <a:buNone/>
            </a:pPr>
            <a:endParaRPr lang="en-US" sz="800" dirty="0"/>
          </a:p>
          <a:p>
            <a:pPr marL="0" indent="0" algn="ctr">
              <a:buNone/>
            </a:pPr>
            <a:r>
              <a:rPr lang="en-US" dirty="0"/>
              <a:t> </a:t>
            </a:r>
            <a:r>
              <a:rPr lang="en-US" sz="2800" dirty="0"/>
              <a:t>Winter 2018: Enhanced OAE Test Results Files</a:t>
            </a:r>
          </a:p>
          <a:p>
            <a:pPr marL="0" indent="0" algn="ctr">
              <a:spcBef>
                <a:spcPts val="400"/>
              </a:spcBef>
              <a:buNone/>
            </a:pPr>
            <a:endParaRPr lang="en-US" sz="800" dirty="0"/>
          </a:p>
          <a:p>
            <a:pPr marL="0" indent="0" algn="ctr">
              <a:spcBef>
                <a:spcPts val="400"/>
              </a:spcBef>
              <a:buNone/>
            </a:pPr>
            <a:r>
              <a:rPr lang="en-US" dirty="0"/>
              <a:t>ASCII files contain data at the domain level</a:t>
            </a:r>
          </a:p>
          <a:p>
            <a:pPr marL="0" indent="0" algn="ctr">
              <a:spcBef>
                <a:spcPts val="400"/>
              </a:spcBef>
              <a:buNone/>
            </a:pPr>
            <a:endParaRPr lang="en-US" sz="800" dirty="0"/>
          </a:p>
          <a:p>
            <a:pPr marL="0" indent="0" algn="ctr">
              <a:spcBef>
                <a:spcPts val="400"/>
              </a:spcBef>
              <a:buNone/>
            </a:pPr>
            <a:r>
              <a:rPr lang="en-US" dirty="0"/>
              <a:t>Enhanced ASCII files will contain domain and competency-level candidate performance data</a:t>
            </a:r>
          </a:p>
          <a:p>
            <a:pPr marL="0" indent="0" algn="ctr">
              <a:spcBef>
                <a:spcPts val="400"/>
              </a:spcBef>
              <a:buNone/>
            </a:pPr>
            <a:endParaRPr lang="en-US" sz="800" dirty="0"/>
          </a:p>
        </p:txBody>
      </p:sp>
      <p:pic>
        <p:nvPicPr>
          <p:cNvPr id="6" name="Picture 4" descr="Ohio Assessments for Educa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968" y="223637"/>
            <a:ext cx="7754909" cy="168517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635000" y="3857916"/>
            <a:ext cx="787400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11" name="Straight Connector 10"/>
          <p:cNvCxnSpPr/>
          <p:nvPr/>
        </p:nvCxnSpPr>
        <p:spPr bwMode="auto">
          <a:xfrm>
            <a:off x="635000" y="4638966"/>
            <a:ext cx="787400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3246960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646331"/>
          </a:xfrm>
        </p:spPr>
        <p:txBody>
          <a:bodyPr/>
          <a:lstStyle/>
          <a:p>
            <a:r>
              <a:rPr lang="en-US" dirty="0">
                <a:solidFill>
                  <a:srgbClr val="C00000"/>
                </a:solidFill>
              </a:rPr>
              <a:t>ODE Contacts</a:t>
            </a:r>
          </a:p>
        </p:txBody>
      </p:sp>
      <p:sp>
        <p:nvSpPr>
          <p:cNvPr id="3" name="Content Placeholder 2"/>
          <p:cNvSpPr>
            <a:spLocks noGrp="1"/>
          </p:cNvSpPr>
          <p:nvPr>
            <p:ph idx="1"/>
          </p:nvPr>
        </p:nvSpPr>
        <p:spPr>
          <a:xfrm>
            <a:off x="628650" y="1034716"/>
            <a:ext cx="8023860" cy="5663264"/>
          </a:xfrm>
        </p:spPr>
        <p:txBody>
          <a:bodyPr/>
          <a:lstStyle/>
          <a:p>
            <a:pPr marL="0" indent="0">
              <a:buNone/>
            </a:pPr>
            <a:r>
              <a:rPr lang="en-US" dirty="0">
                <a:solidFill>
                  <a:srgbClr val="C00000"/>
                </a:solidFill>
              </a:rPr>
              <a:t>Office of Educator Effectiveness: </a:t>
            </a:r>
          </a:p>
          <a:p>
            <a:pPr marL="0" indent="0">
              <a:buNone/>
            </a:pPr>
            <a:r>
              <a:rPr lang="en-US" dirty="0"/>
              <a:t>Carolyn.Everidge-Frey@education.ohio.gov</a:t>
            </a:r>
          </a:p>
          <a:p>
            <a:pPr marL="0" indent="0">
              <a:buNone/>
            </a:pPr>
            <a:endParaRPr lang="en-US" sz="800" dirty="0"/>
          </a:p>
          <a:p>
            <a:pPr marL="0" indent="0">
              <a:buNone/>
            </a:pPr>
            <a:r>
              <a:rPr lang="en-US" dirty="0"/>
              <a:t>John.Soloninka@education.ohio.gov</a:t>
            </a:r>
          </a:p>
          <a:p>
            <a:pPr marL="0" indent="0">
              <a:buNone/>
            </a:pPr>
            <a:endParaRPr lang="en-US" sz="2000" dirty="0"/>
          </a:p>
          <a:p>
            <a:pPr marL="0" indent="0">
              <a:buNone/>
            </a:pPr>
            <a:r>
              <a:rPr lang="en-US" dirty="0">
                <a:solidFill>
                  <a:srgbClr val="C00000"/>
                </a:solidFill>
              </a:rPr>
              <a:t>Office of Professional Conduct:</a:t>
            </a:r>
          </a:p>
          <a:p>
            <a:pPr marL="0" indent="0">
              <a:buNone/>
            </a:pPr>
            <a:r>
              <a:rPr lang="en-US" dirty="0"/>
              <a:t>Lori.Kelly@education.ohio.gov</a:t>
            </a:r>
          </a:p>
          <a:p>
            <a:pPr marL="0" indent="0">
              <a:buNone/>
            </a:pPr>
            <a:endParaRPr lang="en-US" sz="2000" dirty="0"/>
          </a:p>
          <a:p>
            <a:pPr marL="0" indent="0">
              <a:buNone/>
            </a:pPr>
            <a:r>
              <a:rPr lang="en-US" dirty="0">
                <a:solidFill>
                  <a:srgbClr val="C00000"/>
                </a:solidFill>
              </a:rPr>
              <a:t>Office of Educator Licensure:</a:t>
            </a:r>
          </a:p>
          <a:p>
            <a:pPr marL="0" indent="0">
              <a:buNone/>
            </a:pPr>
            <a:r>
              <a:rPr lang="en-US" dirty="0"/>
              <a:t>Immy.Singh@education.ohio.gov</a:t>
            </a:r>
          </a:p>
          <a:p>
            <a:pPr marL="0" indent="0">
              <a:buNone/>
            </a:pPr>
            <a:endParaRPr lang="en-US" dirty="0"/>
          </a:p>
        </p:txBody>
      </p:sp>
    </p:spTree>
    <p:extLst>
      <p:ext uri="{BB962C8B-B14F-4D97-AF65-F5344CB8AC3E}">
        <p14:creationId xmlns:p14="http://schemas.microsoft.com/office/powerpoint/2010/main" val="1805756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275" y="1584325"/>
            <a:ext cx="5655450" cy="3763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377190" y="780365"/>
            <a:ext cx="8229600" cy="646331"/>
          </a:xfrm>
        </p:spPr>
        <p:txBody>
          <a:bodyPr/>
          <a:lstStyle/>
          <a:p>
            <a:r>
              <a:rPr lang="en-US" dirty="0">
                <a:solidFill>
                  <a:schemeClr val="accent2">
                    <a:lumMod val="75000"/>
                  </a:schemeClr>
                </a:solidFill>
              </a:rPr>
              <a:t>Questions?</a:t>
            </a:r>
          </a:p>
        </p:txBody>
      </p:sp>
    </p:spTree>
    <p:extLst>
      <p:ext uri="{BB962C8B-B14F-4D97-AF65-F5344CB8AC3E}">
        <p14:creationId xmlns:p14="http://schemas.microsoft.com/office/powerpoint/2010/main" val="3264869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457200"/>
            <a:ext cx="8689257" cy="1292662"/>
          </a:xfrm>
        </p:spPr>
        <p:txBody>
          <a:bodyPr/>
          <a:lstStyle/>
          <a:p>
            <a:r>
              <a:rPr lang="en-US" cap="small" dirty="0">
                <a:solidFill>
                  <a:srgbClr val="C00000"/>
                </a:solidFill>
              </a:rPr>
              <a:t>Ohio Resident Educator </a:t>
            </a:r>
            <a:br>
              <a:rPr lang="en-US" cap="small" dirty="0">
                <a:solidFill>
                  <a:srgbClr val="C00000"/>
                </a:solidFill>
              </a:rPr>
            </a:br>
            <a:r>
              <a:rPr lang="en-US" cap="small" dirty="0">
                <a:solidFill>
                  <a:srgbClr val="C00000"/>
                </a:solidFill>
              </a:rPr>
              <a:t>Program Updates</a:t>
            </a:r>
          </a:p>
        </p:txBody>
      </p:sp>
      <p:sp>
        <p:nvSpPr>
          <p:cNvPr id="3" name="Content Placeholder 2"/>
          <p:cNvSpPr>
            <a:spLocks noGrp="1"/>
          </p:cNvSpPr>
          <p:nvPr>
            <p:ph idx="1"/>
          </p:nvPr>
        </p:nvSpPr>
        <p:spPr>
          <a:xfrm>
            <a:off x="674370" y="2140322"/>
            <a:ext cx="8243487" cy="4359136"/>
          </a:xfrm>
        </p:spPr>
        <p:txBody>
          <a:bodyPr/>
          <a:lstStyle/>
          <a:p>
            <a:pPr marL="685800" indent="-457200">
              <a:buFont typeface="Arial" panose="020B0604020202020204" pitchFamily="34" charset="0"/>
              <a:buChar char="•"/>
              <a:defRPr/>
            </a:pPr>
            <a:r>
              <a:rPr lang="en-US" sz="2800" dirty="0"/>
              <a:t>RESA assessment reduced by 75%</a:t>
            </a:r>
          </a:p>
          <a:p>
            <a:pPr marL="685800" indent="-457200">
              <a:buFont typeface="Arial" panose="020B0604020202020204" pitchFamily="34" charset="0"/>
              <a:buChar char="•"/>
              <a:defRPr/>
            </a:pPr>
            <a:r>
              <a:rPr lang="en-US" sz="2800" dirty="0"/>
              <a:t>Local option around OTES the first year RESA is taken (SB3)</a:t>
            </a:r>
          </a:p>
          <a:p>
            <a:pPr marL="685800" indent="-457200">
              <a:buFont typeface="Arial" panose="020B0604020202020204" pitchFamily="34" charset="0"/>
              <a:buChar char="•"/>
              <a:defRPr/>
            </a:pPr>
            <a:r>
              <a:rPr lang="en-US" sz="2800" dirty="0"/>
              <a:t>Beginning in 2018-19 school year, resident educators may choose to take the RESA in program year 2</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2805233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1985065244"/>
              </p:ext>
            </p:extLst>
          </p:nvPr>
        </p:nvGraphicFramePr>
        <p:xfrm>
          <a:off x="0" y="1828800"/>
          <a:ext cx="9144000" cy="4434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4"/>
          <p:cNvSpPr txBox="1">
            <a:spLocks/>
          </p:cNvSpPr>
          <p:nvPr/>
        </p:nvSpPr>
        <p:spPr bwMode="auto">
          <a:xfrm>
            <a:off x="137160" y="190500"/>
            <a:ext cx="8869680" cy="990600"/>
          </a:xfrm>
          <a:prstGeom prst="rect">
            <a:avLst/>
          </a:prstGeom>
          <a:noFill/>
          <a:ln w="9525">
            <a:noFill/>
            <a:miter lim="800000"/>
            <a:headEnd/>
            <a:tailEnd/>
          </a:ln>
        </p:spPr>
        <p:txBody>
          <a:bodyPr anchor="ctr"/>
          <a:lstStyle/>
          <a:p>
            <a:pPr algn="ctr" fontAlgn="auto">
              <a:spcBef>
                <a:spcPts val="0"/>
              </a:spcBef>
              <a:spcAft>
                <a:spcPts val="0"/>
              </a:spcAft>
              <a:defRPr/>
            </a:pPr>
            <a:r>
              <a:rPr lang="en-US" sz="4200" b="1" kern="0" cap="small" dirty="0">
                <a:solidFill>
                  <a:srgbClr val="C00000"/>
                </a:solidFill>
                <a:latin typeface="Arial" panose="020B0604020202020204" pitchFamily="34" charset="0"/>
                <a:ea typeface="+mj-ea"/>
                <a:cs typeface="Arial" panose="020B0604020202020204" pitchFamily="34" charset="0"/>
              </a:rPr>
              <a:t>Ohio Resident Educator Program</a:t>
            </a:r>
          </a:p>
        </p:txBody>
      </p:sp>
      <p:sp>
        <p:nvSpPr>
          <p:cNvPr id="8" name="TextBox 7"/>
          <p:cNvSpPr txBox="1"/>
          <p:nvPr/>
        </p:nvSpPr>
        <p:spPr>
          <a:xfrm>
            <a:off x="7983415" y="6435969"/>
            <a:ext cx="820616" cy="369332"/>
          </a:xfrm>
          <a:prstGeom prst="rect">
            <a:avLst/>
          </a:prstGeom>
          <a:noFill/>
        </p:spPr>
        <p:txBody>
          <a:bodyPr wrap="square" rtlCol="0">
            <a:spAutoFit/>
          </a:bodyPr>
          <a:lstStyle/>
          <a:p>
            <a:pPr algn="ctr"/>
            <a:fld id="{26375848-76E6-4FCF-81DA-39378084EE9E}" type="slidenum">
              <a:rPr lang="en-US" smtClean="0">
                <a:latin typeface="Arial" panose="020B0604020202020204" pitchFamily="34" charset="0"/>
                <a:cs typeface="Arial" panose="020B0604020202020204" pitchFamily="34" charset="0"/>
              </a:rPr>
              <a:t>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5146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3893521387"/>
              </p:ext>
            </p:extLst>
          </p:nvPr>
        </p:nvGraphicFramePr>
        <p:xfrm>
          <a:off x="0" y="1600200"/>
          <a:ext cx="9144000" cy="4434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4"/>
          <p:cNvSpPr txBox="1">
            <a:spLocks/>
          </p:cNvSpPr>
          <p:nvPr/>
        </p:nvSpPr>
        <p:spPr bwMode="auto">
          <a:xfrm>
            <a:off x="80010" y="208671"/>
            <a:ext cx="8983979" cy="990600"/>
          </a:xfrm>
          <a:prstGeom prst="rect">
            <a:avLst/>
          </a:prstGeom>
          <a:noFill/>
          <a:ln w="9525">
            <a:noFill/>
            <a:miter lim="800000"/>
            <a:headEnd/>
            <a:tailEnd/>
          </a:ln>
        </p:spPr>
        <p:txBody>
          <a:bodyPr anchor="ctr"/>
          <a:lstStyle/>
          <a:p>
            <a:pPr algn="ctr" fontAlgn="auto">
              <a:spcBef>
                <a:spcPts val="0"/>
              </a:spcBef>
              <a:spcAft>
                <a:spcPts val="0"/>
              </a:spcAft>
              <a:defRPr/>
            </a:pPr>
            <a:r>
              <a:rPr lang="en-US" sz="4200" b="1" kern="0" cap="small" dirty="0">
                <a:solidFill>
                  <a:srgbClr val="C00000"/>
                </a:solidFill>
                <a:latin typeface="Arial" panose="020B0604020202020204" pitchFamily="34" charset="0"/>
                <a:ea typeface="+mj-ea"/>
                <a:cs typeface="Arial" panose="020B0604020202020204" pitchFamily="34" charset="0"/>
              </a:rPr>
              <a:t>Ohio Resident Educator Program</a:t>
            </a:r>
          </a:p>
        </p:txBody>
      </p:sp>
      <p:sp>
        <p:nvSpPr>
          <p:cNvPr id="8" name="TextBox 7"/>
          <p:cNvSpPr txBox="1"/>
          <p:nvPr/>
        </p:nvSpPr>
        <p:spPr>
          <a:xfrm>
            <a:off x="7983415" y="6435969"/>
            <a:ext cx="820616" cy="369332"/>
          </a:xfrm>
          <a:prstGeom prst="rect">
            <a:avLst/>
          </a:prstGeom>
          <a:noFill/>
        </p:spPr>
        <p:txBody>
          <a:bodyPr wrap="square" rtlCol="0">
            <a:spAutoFit/>
          </a:bodyPr>
          <a:lstStyle/>
          <a:p>
            <a:pPr algn="ctr"/>
            <a:fld id="{26375848-76E6-4FCF-81DA-39378084EE9E}" type="slidenum">
              <a:rPr lang="en-US" smtClean="0">
                <a:latin typeface="Arial" panose="020B0604020202020204" pitchFamily="34" charset="0"/>
                <a:cs typeface="Arial" panose="020B0604020202020204" pitchFamily="34" charset="0"/>
              </a:rPr>
              <a:t>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7535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lstStyle/>
          <a:p>
            <a:r>
              <a:rPr lang="en-US" dirty="0">
                <a:solidFill>
                  <a:srgbClr val="C00000"/>
                </a:solidFill>
              </a:rPr>
              <a:t>2017-18 Restructured RESA</a:t>
            </a:r>
          </a:p>
        </p:txBody>
      </p:sp>
      <p:sp>
        <p:nvSpPr>
          <p:cNvPr id="3" name="Content Placeholder 2"/>
          <p:cNvSpPr>
            <a:spLocks noGrp="1"/>
          </p:cNvSpPr>
          <p:nvPr>
            <p:ph idx="1"/>
          </p:nvPr>
        </p:nvSpPr>
        <p:spPr>
          <a:xfrm>
            <a:off x="457200" y="1494831"/>
            <a:ext cx="8229600" cy="4483060"/>
          </a:xfrm>
        </p:spPr>
        <p:txBody>
          <a:bodyPr/>
          <a:lstStyle/>
          <a:p>
            <a:r>
              <a:rPr lang="en-US" sz="2800" dirty="0"/>
              <a:t>One videotaped lesson reflection instead of four tasks</a:t>
            </a:r>
          </a:p>
          <a:p>
            <a:r>
              <a:rPr lang="en-US" sz="2800" dirty="0"/>
              <a:t>Responses to prompts about the video submission</a:t>
            </a:r>
          </a:p>
          <a:p>
            <a:r>
              <a:rPr lang="en-US" sz="2800" dirty="0"/>
              <a:t>Areas eliminated in the RESA addressed through local focused mentoring activities </a:t>
            </a:r>
          </a:p>
          <a:p>
            <a:r>
              <a:rPr lang="en-US" sz="2800" dirty="0"/>
              <a:t>RESA results will be provided earlier with more specific feedback</a:t>
            </a:r>
          </a:p>
          <a:p>
            <a:endParaRPr lang="en-US" dirty="0"/>
          </a:p>
        </p:txBody>
      </p:sp>
    </p:spTree>
    <p:extLst>
      <p:ext uri="{BB962C8B-B14F-4D97-AF65-F5344CB8AC3E}">
        <p14:creationId xmlns:p14="http://schemas.microsoft.com/office/powerpoint/2010/main" val="3093084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4104" y="1539591"/>
            <a:ext cx="5177790" cy="3693319"/>
          </a:xfrm>
        </p:spPr>
        <p:txBody>
          <a:bodyPr/>
          <a:lstStyle/>
          <a:p>
            <a:r>
              <a:rPr lang="en-US" sz="4800" dirty="0">
                <a:solidFill>
                  <a:srgbClr val="C00000"/>
                </a:solidFill>
              </a:rPr>
              <a:t>OTES</a:t>
            </a:r>
            <a:br>
              <a:rPr lang="en-US" sz="4800" dirty="0">
                <a:solidFill>
                  <a:srgbClr val="C00000"/>
                </a:solidFill>
              </a:rPr>
            </a:br>
            <a:r>
              <a:rPr lang="en-US" sz="4800" dirty="0">
                <a:solidFill>
                  <a:srgbClr val="C00000"/>
                </a:solidFill>
              </a:rPr>
              <a:t>Recommended Revisions by the Educator Standards Board</a:t>
            </a:r>
          </a:p>
        </p:txBody>
      </p:sp>
      <p:sp>
        <p:nvSpPr>
          <p:cNvPr id="3" name="Content Placeholder 2"/>
          <p:cNvSpPr txBox="1">
            <a:spLocks/>
          </p:cNvSpPr>
          <p:nvPr/>
        </p:nvSpPr>
        <p:spPr>
          <a:xfrm>
            <a:off x="885332" y="708405"/>
            <a:ext cx="2668772" cy="4525963"/>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4400" b="1" dirty="0">
                <a:solidFill>
                  <a:srgbClr val="C00000"/>
                </a:solidFill>
                <a:effectLst>
                  <a:outerShdw blurRad="38100" dist="38100" dir="2700000" algn="tl">
                    <a:srgbClr val="000000">
                      <a:alpha val="43137"/>
                    </a:srgbClr>
                  </a:outerShdw>
                </a:effectLst>
              </a:rPr>
              <a:t>2</a:t>
            </a:r>
          </a:p>
        </p:txBody>
      </p:sp>
    </p:spTree>
    <p:extLst>
      <p:ext uri="{BB962C8B-B14F-4D97-AF65-F5344CB8AC3E}">
        <p14:creationId xmlns:p14="http://schemas.microsoft.com/office/powerpoint/2010/main" val="377556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63"/>
            <a:ext cx="8229600" cy="1938992"/>
          </a:xfrm>
          <a:solidFill>
            <a:srgbClr val="EEBD30"/>
          </a:solidFill>
        </p:spPr>
        <p:txBody>
          <a:bodyPr/>
          <a:lstStyle/>
          <a:p>
            <a:r>
              <a:rPr lang="en-US" dirty="0">
                <a:solidFill>
                  <a:schemeClr val="bg1"/>
                </a:solidFill>
              </a:rPr>
              <a:t>State Superintendent’s Charge to the </a:t>
            </a:r>
            <a:br>
              <a:rPr lang="en-US" dirty="0">
                <a:solidFill>
                  <a:schemeClr val="bg1"/>
                </a:solidFill>
              </a:rPr>
            </a:br>
            <a:r>
              <a:rPr lang="en-US" dirty="0">
                <a:solidFill>
                  <a:schemeClr val="bg1"/>
                </a:solidFill>
              </a:rPr>
              <a:t>Educator Standards Board: </a:t>
            </a:r>
          </a:p>
        </p:txBody>
      </p:sp>
      <p:sp>
        <p:nvSpPr>
          <p:cNvPr id="3" name="Content Placeholder 2"/>
          <p:cNvSpPr>
            <a:spLocks noGrp="1"/>
          </p:cNvSpPr>
          <p:nvPr>
            <p:ph idx="1"/>
          </p:nvPr>
        </p:nvSpPr>
        <p:spPr>
          <a:xfrm>
            <a:off x="457200" y="2624792"/>
            <a:ext cx="8229600" cy="3558838"/>
          </a:xfrm>
        </p:spPr>
        <p:txBody>
          <a:bodyPr/>
          <a:lstStyle/>
          <a:p>
            <a:pPr marL="0" indent="0" algn="ctr">
              <a:buNone/>
            </a:pPr>
            <a:r>
              <a:rPr lang="en-US" sz="3600" dirty="0"/>
              <a:t>Make recommendations to the Superintendent to improve the efficiency and effectiveness of OTES while address complexities of teaching and learning and being attentive to educator accountability.</a:t>
            </a:r>
          </a:p>
          <a:p>
            <a:endParaRPr lang="en-US" dirty="0"/>
          </a:p>
        </p:txBody>
      </p:sp>
    </p:spTree>
    <p:extLst>
      <p:ext uri="{BB962C8B-B14F-4D97-AF65-F5344CB8AC3E}">
        <p14:creationId xmlns:p14="http://schemas.microsoft.com/office/powerpoint/2010/main" val="2382480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B update about RE and RESA.pptx.potx" id="{B2F4C35F-7C87-4191-AF6E-FCAC8A0D1EDC}" vid="{892041C4-0BAD-4DC9-BC4B-F7BD8792D0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05B1FABC32805468FE9B806B792CFE9" ma:contentTypeVersion="1" ma:contentTypeDescription="Create a new document." ma:contentTypeScope="" ma:versionID="7816300b107979b0377c2283553afb8e">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124F5A-DC96-42EB-9A7A-7B96C713F39D}">
  <ds:schemaRefs>
    <ds:schemaRef ds:uri="http://www.w3.org/XML/1998/namespace"/>
    <ds:schemaRef ds:uri="http://schemas.microsoft.com/office/2006/documentManagement/types"/>
    <ds:schemaRef ds:uri="http://schemas.microsoft.com/office/infopath/2007/PartnerControls"/>
    <ds:schemaRef ds:uri="http://purl.org/dc/elements/1.1/"/>
    <ds:schemaRef ds:uri="http://purl.org/dc/dcmitype/"/>
    <ds:schemaRef ds:uri="http://schemas.openxmlformats.org/package/2006/metadata/core-properties"/>
    <ds:schemaRef ds:uri="http://schemas.microsoft.com/office/2006/metadata/properties"/>
    <ds:schemaRef ds:uri="http://schemas.microsoft.com/sharepoint/v3"/>
    <ds:schemaRef ds:uri="http://purl.org/dc/terms/"/>
  </ds:schemaRefs>
</ds:datastoreItem>
</file>

<file path=customXml/itemProps2.xml><?xml version="1.0" encoding="utf-8"?>
<ds:datastoreItem xmlns:ds="http://schemas.openxmlformats.org/officeDocument/2006/customXml" ds:itemID="{BAA868C8-8798-4BE3-9CE8-B27F5FFCC0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18A862-8BC5-4ABF-A580-5791672D7F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ESB update about RE and RESA.pptx</Template>
  <TotalTime>0</TotalTime>
  <Words>1249</Words>
  <Application>Microsoft Office PowerPoint</Application>
  <PresentationFormat>On-screen Show (4:3)</PresentationFormat>
  <Paragraphs>269</Paragraphs>
  <Slides>32</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Times New Roman</vt:lpstr>
      <vt:lpstr>Wingdings</vt:lpstr>
      <vt:lpstr>Office Theme</vt:lpstr>
      <vt:lpstr>OCTEO Conference</vt:lpstr>
      <vt:lpstr> </vt:lpstr>
      <vt:lpstr>PowerPoint Presentation</vt:lpstr>
      <vt:lpstr>Ohio Resident Educator  Program Updates</vt:lpstr>
      <vt:lpstr>PowerPoint Presentation</vt:lpstr>
      <vt:lpstr>PowerPoint Presentation</vt:lpstr>
      <vt:lpstr>2017-18 Restructured RESA</vt:lpstr>
      <vt:lpstr>OTES Recommended Revisions by the Educator Standards Board</vt:lpstr>
      <vt:lpstr>State Superintendent’s Charge to the  Educator Standards Board: </vt:lpstr>
      <vt:lpstr>PowerPoint Presentation</vt:lpstr>
      <vt:lpstr>Educator Standards Board recommendations are intended to refocus OTES as a professional growth model for teacher development and advancement </vt:lpstr>
      <vt:lpstr>Rubric Recommendation </vt:lpstr>
      <vt:lpstr>Recommendation Around Student Growth</vt:lpstr>
      <vt:lpstr>Process Recommendation </vt:lpstr>
      <vt:lpstr>Frequency Recommendation </vt:lpstr>
      <vt:lpstr>PowerPoint Presentation</vt:lpstr>
      <vt:lpstr>The Charge</vt:lpstr>
      <vt:lpstr>Five Areas of Focus</vt:lpstr>
      <vt:lpstr>Education and Preparation</vt:lpstr>
      <vt:lpstr>Recruitment and Job-Seeking</vt:lpstr>
      <vt:lpstr>Assignment</vt:lpstr>
      <vt:lpstr>Supportive Experiences</vt:lpstr>
      <vt:lpstr>Ongoing PD and Supports</vt:lpstr>
      <vt:lpstr>Future Steps</vt:lpstr>
      <vt:lpstr>Ohio Assessments for Educators (OAE)</vt:lpstr>
      <vt:lpstr>PowerPoint Presentation</vt:lpstr>
      <vt:lpstr>PowerPoint Presentation</vt:lpstr>
      <vt:lpstr>PowerPoint Presentation</vt:lpstr>
      <vt:lpstr>PowerPoint Presentation</vt:lpstr>
      <vt:lpstr>PowerPoint Presentation</vt:lpstr>
      <vt:lpstr>ODE Contacts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2017-09-05T12:25:08Z</dcterms:created>
  <dcterms:modified xsi:type="dcterms:W3CDTF">2017-10-26T19:10:15Z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0x010100205B1FABC32805468FE9B806B792CFE9</vt:lpwstr>
  </property>
</Properties>
</file>