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307" r:id="rId3"/>
    <p:sldId id="325" r:id="rId4"/>
    <p:sldId id="329" r:id="rId5"/>
    <p:sldId id="312" r:id="rId6"/>
    <p:sldId id="314" r:id="rId7"/>
    <p:sldId id="316" r:id="rId8"/>
    <p:sldId id="317" r:id="rId9"/>
    <p:sldId id="324" r:id="rId10"/>
    <p:sldId id="308" r:id="rId11"/>
    <p:sldId id="310" r:id="rId12"/>
    <p:sldId id="326" r:id="rId13"/>
    <p:sldId id="327" r:id="rId14"/>
    <p:sldId id="328" r:id="rId15"/>
    <p:sldId id="309" r:id="rId16"/>
    <p:sldId id="301" r:id="rId17"/>
    <p:sldId id="306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S. Kaplan" initials="CSK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CC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75556" autoAdjust="0"/>
  </p:normalViewPr>
  <p:slideViewPr>
    <p:cSldViewPr snapToGrid="0">
      <p:cViewPr varScale="1">
        <p:scale>
          <a:sx n="83" d="100"/>
          <a:sy n="83" d="100"/>
        </p:scale>
        <p:origin x="50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Final</c:v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Sheet5!$W$1:$AQ$1</c:f>
              <c:strCache>
                <c:ptCount val="21"/>
                <c:pt idx="0">
                  <c:v>PA</c:v>
                </c:pt>
                <c:pt idx="1">
                  <c:v>PB</c:v>
                </c:pt>
                <c:pt idx="2">
                  <c:v>PC</c:v>
                </c:pt>
                <c:pt idx="3">
                  <c:v>PD</c:v>
                </c:pt>
                <c:pt idx="4">
                  <c:v>PE</c:v>
                </c:pt>
                <c:pt idx="5">
                  <c:v>PF</c:v>
                </c:pt>
                <c:pt idx="6">
                  <c:v>PG</c:v>
                </c:pt>
                <c:pt idx="7">
                  <c:v>PH</c:v>
                </c:pt>
                <c:pt idx="8">
                  <c:v>PI</c:v>
                </c:pt>
                <c:pt idx="9">
                  <c:v>PJ</c:v>
                </c:pt>
                <c:pt idx="10">
                  <c:v>PK</c:v>
                </c:pt>
                <c:pt idx="11">
                  <c:v>PL</c:v>
                </c:pt>
                <c:pt idx="12">
                  <c:v>PM</c:v>
                </c:pt>
                <c:pt idx="13">
                  <c:v>DA</c:v>
                </c:pt>
                <c:pt idx="14">
                  <c:v>DB</c:v>
                </c:pt>
                <c:pt idx="15">
                  <c:v>DC</c:v>
                </c:pt>
                <c:pt idx="16">
                  <c:v>DD</c:v>
                </c:pt>
                <c:pt idx="17">
                  <c:v>DE</c:v>
                </c:pt>
                <c:pt idx="18">
                  <c:v>DF</c:v>
                </c:pt>
                <c:pt idx="19">
                  <c:v>DG</c:v>
                </c:pt>
                <c:pt idx="20">
                  <c:v>DH</c:v>
                </c:pt>
              </c:strCache>
            </c:strRef>
          </c:cat>
          <c:val>
            <c:numRef>
              <c:f>Sheet5!$W$2:$AQ$2</c:f>
              <c:numCache>
                <c:formatCode>0.00</c:formatCode>
                <c:ptCount val="21"/>
                <c:pt idx="0">
                  <c:v>2.5469659185369911</c:v>
                </c:pt>
                <c:pt idx="1">
                  <c:v>2.6126350789692432</c:v>
                </c:pt>
                <c:pt idx="2">
                  <c:v>2.391521197007481</c:v>
                </c:pt>
                <c:pt idx="3">
                  <c:v>2.4231088944305901</c:v>
                </c:pt>
                <c:pt idx="4">
                  <c:v>2.5502909393183701</c:v>
                </c:pt>
                <c:pt idx="5">
                  <c:v>2.3757273482959271</c:v>
                </c:pt>
                <c:pt idx="6">
                  <c:v>2.4804655029093938</c:v>
                </c:pt>
                <c:pt idx="7">
                  <c:v>2.594347464671654</c:v>
                </c:pt>
                <c:pt idx="8">
                  <c:v>2.6342477140482128</c:v>
                </c:pt>
                <c:pt idx="9">
                  <c:v>2.27431421446384</c:v>
                </c:pt>
                <c:pt idx="10">
                  <c:v>2.5045719035743979</c:v>
                </c:pt>
                <c:pt idx="11">
                  <c:v>2.3782211138819611</c:v>
                </c:pt>
                <c:pt idx="12">
                  <c:v>2.1330008312551949</c:v>
                </c:pt>
                <c:pt idx="13">
                  <c:v>2.522859517871987</c:v>
                </c:pt>
                <c:pt idx="14">
                  <c:v>2.3740648379052369</c:v>
                </c:pt>
                <c:pt idx="15">
                  <c:v>2.821280133000831</c:v>
                </c:pt>
                <c:pt idx="16">
                  <c:v>2.75062344139651</c:v>
                </c:pt>
                <c:pt idx="17">
                  <c:v>2.7364921030756428</c:v>
                </c:pt>
                <c:pt idx="18">
                  <c:v>2.7273482959268489</c:v>
                </c:pt>
                <c:pt idx="19">
                  <c:v>2.4364089775561091</c:v>
                </c:pt>
                <c:pt idx="20">
                  <c:v>2.7772236076475481</c:v>
                </c:pt>
              </c:numCache>
            </c:numRef>
          </c:val>
        </c:ser>
        <c:ser>
          <c:idx val="1"/>
          <c:order val="1"/>
          <c:tx>
            <c:v>Midterm</c:v>
          </c:tx>
          <c:spPr>
            <a:solidFill>
              <a:srgbClr val="FF8000"/>
            </a:solidFill>
            <a:ln>
              <a:noFill/>
            </a:ln>
            <a:effectLst/>
          </c:spPr>
          <c:invertIfNegative val="0"/>
          <c:cat>
            <c:strRef>
              <c:f>Sheet5!$W$1:$AQ$1</c:f>
              <c:strCache>
                <c:ptCount val="21"/>
                <c:pt idx="0">
                  <c:v>PA</c:v>
                </c:pt>
                <c:pt idx="1">
                  <c:v>PB</c:v>
                </c:pt>
                <c:pt idx="2">
                  <c:v>PC</c:v>
                </c:pt>
                <c:pt idx="3">
                  <c:v>PD</c:v>
                </c:pt>
                <c:pt idx="4">
                  <c:v>PE</c:v>
                </c:pt>
                <c:pt idx="5">
                  <c:v>PF</c:v>
                </c:pt>
                <c:pt idx="6">
                  <c:v>PG</c:v>
                </c:pt>
                <c:pt idx="7">
                  <c:v>PH</c:v>
                </c:pt>
                <c:pt idx="8">
                  <c:v>PI</c:v>
                </c:pt>
                <c:pt idx="9">
                  <c:v>PJ</c:v>
                </c:pt>
                <c:pt idx="10">
                  <c:v>PK</c:v>
                </c:pt>
                <c:pt idx="11">
                  <c:v>PL</c:v>
                </c:pt>
                <c:pt idx="12">
                  <c:v>PM</c:v>
                </c:pt>
                <c:pt idx="13">
                  <c:v>DA</c:v>
                </c:pt>
                <c:pt idx="14">
                  <c:v>DB</c:v>
                </c:pt>
                <c:pt idx="15">
                  <c:v>DC</c:v>
                </c:pt>
                <c:pt idx="16">
                  <c:v>DD</c:v>
                </c:pt>
                <c:pt idx="17">
                  <c:v>DE</c:v>
                </c:pt>
                <c:pt idx="18">
                  <c:v>DF</c:v>
                </c:pt>
                <c:pt idx="19">
                  <c:v>DG</c:v>
                </c:pt>
                <c:pt idx="20">
                  <c:v>DH</c:v>
                </c:pt>
              </c:strCache>
            </c:strRef>
          </c:cat>
          <c:val>
            <c:numRef>
              <c:f>Sheet5!$W$3:$AQ$3</c:f>
              <c:numCache>
                <c:formatCode>0.00</c:formatCode>
                <c:ptCount val="21"/>
                <c:pt idx="0">
                  <c:v>2.1147132169576062</c:v>
                </c:pt>
                <c:pt idx="1">
                  <c:v>2.244389027431422</c:v>
                </c:pt>
                <c:pt idx="2">
                  <c:v>1.946799667497922</c:v>
                </c:pt>
                <c:pt idx="3">
                  <c:v>1.9700748129675809</c:v>
                </c:pt>
                <c:pt idx="4">
                  <c:v>2.1463009143807148</c:v>
                </c:pt>
                <c:pt idx="5">
                  <c:v>1.9501246882793011</c:v>
                </c:pt>
                <c:pt idx="6">
                  <c:v>2.054862842892768</c:v>
                </c:pt>
                <c:pt idx="7">
                  <c:v>2.247714048212802</c:v>
                </c:pt>
                <c:pt idx="8">
                  <c:v>2.27431421446384</c:v>
                </c:pt>
                <c:pt idx="9">
                  <c:v>1.8944305901911891</c:v>
                </c:pt>
                <c:pt idx="10">
                  <c:v>2.0798004987531171</c:v>
                </c:pt>
                <c:pt idx="11">
                  <c:v>1.9783873649210311</c:v>
                </c:pt>
                <c:pt idx="12">
                  <c:v>1.7049044056525351</c:v>
                </c:pt>
                <c:pt idx="13">
                  <c:v>2.1155444721529508</c:v>
                </c:pt>
                <c:pt idx="14">
                  <c:v>1.88611803823774</c:v>
                </c:pt>
                <c:pt idx="15">
                  <c:v>2.6400665004156281</c:v>
                </c:pt>
                <c:pt idx="16">
                  <c:v>2.474646716541979</c:v>
                </c:pt>
                <c:pt idx="17">
                  <c:v>2.4380714879468002</c:v>
                </c:pt>
                <c:pt idx="18">
                  <c:v>2.463840399002494</c:v>
                </c:pt>
                <c:pt idx="19">
                  <c:v>2.0814630091438069</c:v>
                </c:pt>
                <c:pt idx="20">
                  <c:v>2.4970906068162928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78862144"/>
        <c:axId val="678863264"/>
      </c:barChart>
      <c:catAx>
        <c:axId val="67886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863264"/>
        <c:crosses val="autoZero"/>
        <c:auto val="1"/>
        <c:lblAlgn val="ctr"/>
        <c:lblOffset val="100"/>
        <c:noMultiLvlLbl val="0"/>
      </c:catAx>
      <c:valAx>
        <c:axId val="67886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86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5516070873190002"/>
          <c:y val="1.23665484016385E-3"/>
          <c:w val="0.34382805923701598"/>
          <c:h val="7.812554680664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69B91C0-4497-4021-BBF4-973956C2434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00D2C3D-DC94-4888-A007-B84EF29F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9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15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6524">
              <a:defRPr/>
            </a:pPr>
            <a:r>
              <a:rPr lang="en-US" b="1" dirty="0" smtClean="0">
                <a:solidFill>
                  <a:srgbClr val="FF0000"/>
                </a:solidFill>
              </a:rPr>
              <a:t>Urban </a:t>
            </a:r>
            <a:r>
              <a:rPr lang="en-US" b="1" dirty="0" smtClean="0">
                <a:solidFill>
                  <a:srgbClr val="FF0000"/>
                </a:solidFill>
              </a:rPr>
              <a:t>Public:</a:t>
            </a:r>
            <a:r>
              <a:rPr lang="en-US" b="1" baseline="0" dirty="0" smtClean="0">
                <a:solidFill>
                  <a:srgbClr val="FF0000"/>
                </a:solidFill>
              </a:rPr>
              <a:t> </a:t>
            </a:r>
            <a:r>
              <a:rPr lang="en-US" b="0" baseline="0" dirty="0" smtClean="0">
                <a:solidFill>
                  <a:srgbClr val="FF0000"/>
                </a:solidFill>
              </a:rPr>
              <a:t>Akron, CSU, OSU, Wright, Youngstown, Toledo</a:t>
            </a:r>
          </a:p>
          <a:p>
            <a:pPr defTabSz="986524">
              <a:defRPr/>
            </a:pPr>
            <a:r>
              <a:rPr lang="en-US" b="1" baseline="0" dirty="0" smtClean="0">
                <a:solidFill>
                  <a:srgbClr val="FF0000"/>
                </a:solidFill>
              </a:rPr>
              <a:t>Urban Private: </a:t>
            </a:r>
            <a:r>
              <a:rPr lang="en-US" b="0" baseline="0" dirty="0" smtClean="0">
                <a:solidFill>
                  <a:srgbClr val="FF0000"/>
                </a:solidFill>
              </a:rPr>
              <a:t>CCU, Dayton, Findlay, Malone, Mt. Union</a:t>
            </a:r>
          </a:p>
          <a:p>
            <a:pPr defTabSz="986524">
              <a:defRPr/>
            </a:pPr>
            <a:r>
              <a:rPr lang="en-US" b="1" baseline="0" dirty="0" smtClean="0">
                <a:solidFill>
                  <a:srgbClr val="FF0000"/>
                </a:solidFill>
              </a:rPr>
              <a:t>Suburban Public: </a:t>
            </a:r>
            <a:r>
              <a:rPr lang="en-US" b="0" baseline="0" dirty="0" smtClean="0">
                <a:solidFill>
                  <a:srgbClr val="FF0000"/>
                </a:solidFill>
              </a:rPr>
              <a:t>Kent, OU</a:t>
            </a:r>
          </a:p>
          <a:p>
            <a:pPr defTabSz="986524">
              <a:defRPr/>
            </a:pPr>
            <a:r>
              <a:rPr lang="en-US" b="1" baseline="0" dirty="0" smtClean="0">
                <a:solidFill>
                  <a:srgbClr val="FF0000"/>
                </a:solidFill>
              </a:rPr>
              <a:t>Suburban Private: </a:t>
            </a:r>
            <a:r>
              <a:rPr lang="en-US" b="0" baseline="0" dirty="0" smtClean="0">
                <a:solidFill>
                  <a:srgbClr val="FF0000"/>
                </a:solidFill>
              </a:rPr>
              <a:t>BW, JCU, Lake Erie, Notre Dame, Walsh, Wesleyan</a:t>
            </a:r>
          </a:p>
          <a:p>
            <a:pPr defTabSz="986524">
              <a:defRPr/>
            </a:pPr>
            <a:r>
              <a:rPr lang="en-US" b="1" baseline="0" dirty="0" smtClean="0">
                <a:solidFill>
                  <a:srgbClr val="FF0000"/>
                </a:solidFill>
              </a:rPr>
              <a:t>Rural Private: </a:t>
            </a:r>
            <a:r>
              <a:rPr lang="en-US" b="0" baseline="0" dirty="0" smtClean="0">
                <a:solidFill>
                  <a:srgbClr val="FF0000"/>
                </a:solidFill>
              </a:rPr>
              <a:t>Cedarville, Lourdes, ONU, Marietta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54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smtClean="0"/>
              <a:t>Source: http://3.bp.blogspot.com/-AbusPP7SL_c/VWd689BtKXI/AAAAAAAAGCQ/sj5UPOcC8eg/s1600/cowgirls-from-past.jpg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59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smtClean="0"/>
              <a:t>Source: https://img0.etsystatic.com/029/0/7840266/il_fullxfull.621720728_7rs6.jpg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smtClean="0"/>
              <a:t>Source: http://l7.alamy.com/zooms/bed502fb708946baa5c1667ce06039fc/usa-oregon-seneca-ponderosa-ranch-five-cowboys-sitting-around-a-nighttime-bb4117.jpg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52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dirty="0" smtClean="0"/>
              <a:t>: https://www.pinterest.com/explore/outlaw-josey-wales-quotes/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02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12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Image</a:t>
            </a:r>
            <a:r>
              <a:rPr lang="en-US" b="0" baseline="0" dirty="0" smtClean="0"/>
              <a:t> Source</a:t>
            </a:r>
            <a:r>
              <a:rPr lang="en-US" b="0" dirty="0" smtClean="0"/>
              <a:t>: </a:t>
            </a:r>
            <a:r>
              <a:rPr lang="en-US" b="0" dirty="0" smtClean="0"/>
              <a:t>http://whoapodcast.com/wp-content/uploads/2015/01/Cowboy-qa-banner2.jpg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18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E67FC-4951-4470-944B-8699AB323A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8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smtClean="0"/>
              <a:t>Source: https://</a:t>
            </a:r>
            <a:r>
              <a:rPr lang="en-US" dirty="0" smtClean="0"/>
              <a:t>s-media-cache-ak0.pinimg.com/564x/22/a2/01/22a2014e50d3c0d2ac3ea2464cade1c4.jpg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7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3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6524">
              <a:defRPr/>
            </a:pPr>
            <a:r>
              <a:rPr lang="en-US" b="1" dirty="0" smtClean="0">
                <a:solidFill>
                  <a:srgbClr val="FF0000"/>
                </a:solidFill>
              </a:rPr>
              <a:t>Urban </a:t>
            </a:r>
            <a:r>
              <a:rPr lang="en-US" b="1" dirty="0">
                <a:solidFill>
                  <a:srgbClr val="FF0000"/>
                </a:solidFill>
              </a:rPr>
              <a:t>Public:</a:t>
            </a:r>
            <a:r>
              <a:rPr lang="en-US" b="1" baseline="0" dirty="0">
                <a:solidFill>
                  <a:srgbClr val="FF0000"/>
                </a:solidFill>
              </a:rPr>
              <a:t> </a:t>
            </a:r>
            <a:r>
              <a:rPr lang="en-US" b="0" baseline="0" dirty="0">
                <a:solidFill>
                  <a:srgbClr val="FF0000"/>
                </a:solidFill>
              </a:rPr>
              <a:t>Akron, CSU, OSU, Wright, </a:t>
            </a:r>
            <a:r>
              <a:rPr lang="en-US" b="0" baseline="0" dirty="0" smtClean="0">
                <a:solidFill>
                  <a:srgbClr val="FF0000"/>
                </a:solidFill>
              </a:rPr>
              <a:t>Youngstown, Toledo</a:t>
            </a:r>
            <a:endParaRPr lang="en-US" b="0" baseline="0" dirty="0">
              <a:solidFill>
                <a:srgbClr val="FF0000"/>
              </a:solidFill>
            </a:endParaRPr>
          </a:p>
          <a:p>
            <a:pPr defTabSz="986524">
              <a:defRPr/>
            </a:pPr>
            <a:r>
              <a:rPr lang="en-US" b="1" baseline="0" dirty="0">
                <a:solidFill>
                  <a:srgbClr val="FF0000"/>
                </a:solidFill>
              </a:rPr>
              <a:t>Urban Private: </a:t>
            </a:r>
            <a:r>
              <a:rPr lang="en-US" b="0" baseline="0" dirty="0">
                <a:solidFill>
                  <a:srgbClr val="FF0000"/>
                </a:solidFill>
              </a:rPr>
              <a:t>CCU, Dayton, Findlay, Malone, Mt. Union</a:t>
            </a:r>
          </a:p>
          <a:p>
            <a:pPr defTabSz="986524">
              <a:defRPr/>
            </a:pPr>
            <a:r>
              <a:rPr lang="en-US" b="1" baseline="0" dirty="0">
                <a:solidFill>
                  <a:srgbClr val="FF0000"/>
                </a:solidFill>
              </a:rPr>
              <a:t>Suburban Public: </a:t>
            </a:r>
            <a:r>
              <a:rPr lang="en-US" b="0" baseline="0" dirty="0">
                <a:solidFill>
                  <a:srgbClr val="FF0000"/>
                </a:solidFill>
              </a:rPr>
              <a:t>Kent, OU</a:t>
            </a:r>
          </a:p>
          <a:p>
            <a:pPr defTabSz="986524">
              <a:defRPr/>
            </a:pPr>
            <a:r>
              <a:rPr lang="en-US" b="1" baseline="0" dirty="0">
                <a:solidFill>
                  <a:srgbClr val="FF0000"/>
                </a:solidFill>
              </a:rPr>
              <a:t>Suburban Private: </a:t>
            </a:r>
            <a:r>
              <a:rPr lang="en-US" b="0" baseline="0" dirty="0">
                <a:solidFill>
                  <a:srgbClr val="FF0000"/>
                </a:solidFill>
              </a:rPr>
              <a:t>BW, JCU, Lake Erie, Notre Dame, Walsh, Wesleyan </a:t>
            </a:r>
          </a:p>
          <a:p>
            <a:pPr defTabSz="986524">
              <a:defRPr/>
            </a:pPr>
            <a:r>
              <a:rPr lang="en-US" b="1" baseline="0" dirty="0">
                <a:solidFill>
                  <a:srgbClr val="FF0000"/>
                </a:solidFill>
              </a:rPr>
              <a:t>Rural Private: </a:t>
            </a:r>
            <a:r>
              <a:rPr lang="en-US" b="0" baseline="0" dirty="0">
                <a:solidFill>
                  <a:srgbClr val="FF0000"/>
                </a:solidFill>
              </a:rPr>
              <a:t>Cedarville, Lourdes, ONU, Marietta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6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71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6524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7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Image </a:t>
            </a:r>
            <a:r>
              <a:rPr lang="en-US" b="0" dirty="0" smtClean="0"/>
              <a:t>Source: https://s-media-cache-ak0.pinimg.com/736x/7d/6d/c6/7d6dc67acc786f22e164a6dc6ccfb96d.jpg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D2C3D-DC94-4888-A007-B84EF29F7F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53FB-10A9-4173-BDB7-4E8053EA67F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CE3-9D1F-49C2-911A-82A42CAF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3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53FB-10A9-4173-BDB7-4E8053EA67F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CE3-9D1F-49C2-911A-82A42CAF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8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53FB-10A9-4173-BDB7-4E8053EA67F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CE3-9D1F-49C2-911A-82A42CAF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0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53FB-10A9-4173-BDB7-4E8053EA67F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CE3-9D1F-49C2-911A-82A42CAF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771527" y="321087"/>
            <a:ext cx="1178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</a:rPr>
              <a:t>CPAST Form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53FB-10A9-4173-BDB7-4E8053EA67F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CE3-9D1F-49C2-911A-82A42CAF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634350" y="312908"/>
            <a:ext cx="1197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</a:rPr>
              <a:t>CPAST Form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3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53FB-10A9-4173-BDB7-4E8053EA67F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CE3-9D1F-49C2-911A-82A42CAF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598064" y="331051"/>
            <a:ext cx="1197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</a:rPr>
              <a:t>CPAST Form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8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53FB-10A9-4173-BDB7-4E8053EA67F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CE3-9D1F-49C2-911A-82A42CAF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452921" y="331051"/>
            <a:ext cx="1197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</a:rPr>
              <a:t>CPAST Form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9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53FB-10A9-4173-BDB7-4E8053EA67F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CE3-9D1F-49C2-911A-82A42CAF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771527" y="365760"/>
            <a:ext cx="1178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</a:rPr>
              <a:t>CPAST Form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7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53FB-10A9-4173-BDB7-4E8053EA67F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CE3-9D1F-49C2-911A-82A42CAF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6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53FB-10A9-4173-BDB7-4E8053EA67F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CE3-9D1F-49C2-911A-82A42CAF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507350" y="331051"/>
            <a:ext cx="1197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</a:rPr>
              <a:t>CPAST Form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53FB-10A9-4173-BDB7-4E8053EA67F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CE3-9D1F-49C2-911A-82A42CAF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3153FB-10A9-4173-BDB7-4E8053EA67F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8CE3-9D1F-49C2-911A-82A42CAFB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rownstein.2@osu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Yao.298@osu.edu" TargetMode="External"/><Relationship Id="rId4" Type="http://schemas.openxmlformats.org/officeDocument/2006/relationships/hyperlink" Target="mailto:Kaplan.169@os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RX6hSGeZs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5" y="0"/>
            <a:ext cx="12134335" cy="478800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Valid and Reliable (V&amp;R) Instruments for Educator Preparation Programs (VARI-EPP)</a:t>
            </a:r>
            <a:br>
              <a:rPr lang="en-US" sz="32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400" b="1" dirty="0" smtClean="0"/>
              <a:t>Endeavoring to Persevere: </a:t>
            </a:r>
            <a:br>
              <a:rPr lang="en-US" sz="4400" b="1" dirty="0" smtClean="0"/>
            </a:br>
            <a:r>
              <a:rPr lang="en-US" sz="4400" b="1" i="1" dirty="0" smtClean="0"/>
              <a:t>VARI-EPP Panel Discussion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b="1" dirty="0" smtClean="0"/>
              <a:t>OCTEO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5" y="4958988"/>
            <a:ext cx="12134335" cy="1835883"/>
          </a:xfrm>
        </p:spPr>
        <p:txBody>
          <a:bodyPr>
            <a:normAutofit/>
          </a:bodyPr>
          <a:lstStyle/>
          <a:p>
            <a:r>
              <a:rPr lang="en-US" dirty="0" smtClean="0"/>
              <a:t>Thursday, October 27, 2:45 – 3:45 PM</a:t>
            </a:r>
          </a:p>
          <a:p>
            <a:endParaRPr lang="en-US" dirty="0" smtClean="0"/>
          </a:p>
          <a:p>
            <a:r>
              <a:rPr lang="en-US" sz="1800" dirty="0" smtClean="0"/>
              <a:t>VARI-EPP Coordination Team: Erica Brownstein, Carolyn Kaplan, and </a:t>
            </a:r>
            <a:r>
              <a:rPr lang="en-US" sz="1800" dirty="0" err="1" smtClean="0"/>
              <a:t>Xiangquan</a:t>
            </a:r>
            <a:r>
              <a:rPr lang="en-US" sz="1800" dirty="0" smtClean="0"/>
              <a:t> (James) Yao (</a:t>
            </a:r>
            <a:r>
              <a:rPr lang="en-US" sz="1800" dirty="0" smtClean="0">
                <a:solidFill>
                  <a:schemeClr val="tx1"/>
                </a:solidFill>
              </a:rPr>
              <a:t>Ohio State)</a:t>
            </a:r>
            <a:endParaRPr lang="en-US" sz="1800" dirty="0" smtClean="0"/>
          </a:p>
          <a:p>
            <a:r>
              <a:rPr lang="en-US" dirty="0" smtClean="0"/>
              <a:t>VARI-EPP Collaborators: </a:t>
            </a:r>
            <a:r>
              <a:rPr lang="en-US" dirty="0" smtClean="0">
                <a:solidFill>
                  <a:srgbClr val="FF0000"/>
                </a:solidFill>
              </a:rPr>
              <a:t>Lisa Baylor </a:t>
            </a:r>
            <a:r>
              <a:rPr lang="en-US" sz="1800" dirty="0" smtClean="0">
                <a:solidFill>
                  <a:schemeClr val="tx1"/>
                </a:solidFill>
              </a:rPr>
              <a:t>(Walsh),</a:t>
            </a:r>
            <a:r>
              <a:rPr lang="en-US" dirty="0" smtClean="0">
                <a:solidFill>
                  <a:srgbClr val="FF0000"/>
                </a:solidFill>
              </a:rPr>
              <a:t> Sue Corbin </a:t>
            </a:r>
            <a:r>
              <a:rPr lang="en-US" sz="1800" dirty="0" smtClean="0">
                <a:solidFill>
                  <a:schemeClr val="tx1"/>
                </a:solidFill>
              </a:rPr>
              <a:t>(Notre Dame), </a:t>
            </a:r>
            <a:r>
              <a:rPr lang="en-US" dirty="0" smtClean="0">
                <a:solidFill>
                  <a:srgbClr val="FF0000"/>
                </a:solidFill>
              </a:rPr>
              <a:t>Anne Price </a:t>
            </a:r>
            <a:r>
              <a:rPr lang="en-US" sz="1800" dirty="0" smtClean="0">
                <a:solidFill>
                  <a:schemeClr val="tx1"/>
                </a:solidFill>
              </a:rPr>
              <a:t>(Cleveland State)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45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493206"/>
              </p:ext>
            </p:extLst>
          </p:nvPr>
        </p:nvGraphicFramePr>
        <p:xfrm>
          <a:off x="342142" y="2208567"/>
          <a:ext cx="5826647" cy="4584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785"/>
                <a:gridCol w="1715769"/>
                <a:gridCol w="1646093"/>
              </a:tblGrid>
              <a:tr h="6118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Institution</a:t>
                      </a:r>
                      <a:r>
                        <a:rPr lang="en-US" sz="1800" baseline="0" dirty="0" smtClean="0"/>
                        <a:t> Type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of Institutions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of Student Teachers</a:t>
                      </a:r>
                      <a:endParaRPr lang="en-US" sz="1800" dirty="0"/>
                    </a:p>
                  </a:txBody>
                  <a:tcPr/>
                </a:tc>
              </a:tr>
              <a:tr h="5359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Urban - Public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481</a:t>
                      </a:r>
                      <a:endParaRPr lang="en-US" sz="2000" dirty="0"/>
                    </a:p>
                  </a:txBody>
                  <a:tcPr anchor="ctr"/>
                </a:tc>
              </a:tr>
              <a:tr h="5389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Suburban </a:t>
                      </a:r>
                      <a:r>
                        <a:rPr lang="en-US" sz="2000" baseline="0" dirty="0" smtClean="0"/>
                        <a:t>- Public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359</a:t>
                      </a:r>
                      <a:endParaRPr lang="en-US" sz="2000" dirty="0"/>
                    </a:p>
                  </a:txBody>
                  <a:tcPr anchor="ctr"/>
                </a:tc>
              </a:tr>
              <a:tr h="5776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Rural </a:t>
                      </a:r>
                      <a:r>
                        <a:rPr lang="en-US" sz="2000" baseline="0" dirty="0" smtClean="0"/>
                        <a:t>- Public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</a:tr>
              <a:tr h="5772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Urban - Private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208</a:t>
                      </a:r>
                      <a:endParaRPr lang="en-US" sz="2000" dirty="0"/>
                    </a:p>
                  </a:txBody>
                  <a:tcPr anchor="ctr"/>
                </a:tc>
              </a:tr>
              <a:tr h="4985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Suburban - Private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85</a:t>
                      </a:r>
                      <a:endParaRPr lang="en-US" sz="2000" dirty="0"/>
                    </a:p>
                  </a:txBody>
                  <a:tcPr anchor="ctr"/>
                </a:tc>
              </a:tr>
              <a:tr h="581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Rural - Private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</a:t>
                      </a:r>
                    </a:p>
                  </a:txBody>
                  <a:tcPr anchor="ctr"/>
                </a:tc>
              </a:tr>
              <a:tr h="6343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1203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2513" y="245660"/>
            <a:ext cx="420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142" y="86218"/>
            <a:ext cx="11190216" cy="1325562"/>
          </a:xfrm>
        </p:spPr>
        <p:txBody>
          <a:bodyPr/>
          <a:lstStyle/>
          <a:p>
            <a:r>
              <a:rPr lang="en-US" dirty="0" smtClean="0"/>
              <a:t>Endeavoring to. . . Collaborate </a:t>
            </a:r>
            <a:r>
              <a:rPr lang="en-US" dirty="0"/>
              <a:t>Across the 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4999" y="1448506"/>
            <a:ext cx="438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Institutions Providing Data 2015-2016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81442" y="1440841"/>
            <a:ext cx="51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Institutions Participating in Collaboration Study</a:t>
            </a:r>
            <a:endParaRPr lang="en-US" b="1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799691"/>
              </p:ext>
            </p:extLst>
          </p:nvPr>
        </p:nvGraphicFramePr>
        <p:xfrm>
          <a:off x="7030144" y="2237587"/>
          <a:ext cx="4286849" cy="428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455"/>
                <a:gridCol w="1759394"/>
              </a:tblGrid>
              <a:tr h="4987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Institution</a:t>
                      </a:r>
                      <a:r>
                        <a:rPr lang="en-US" sz="1800" baseline="0" dirty="0" smtClean="0"/>
                        <a:t> Type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of Institutions</a:t>
                      </a:r>
                      <a:endParaRPr lang="en-US" sz="1800" dirty="0"/>
                    </a:p>
                  </a:txBody>
                  <a:tcPr/>
                </a:tc>
              </a:tr>
              <a:tr h="4987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Urban - Public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anchor="ctr"/>
                </a:tc>
              </a:tr>
              <a:tr h="4987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Suburban </a:t>
                      </a:r>
                      <a:r>
                        <a:rPr lang="en-US" sz="2000" baseline="0" dirty="0" smtClean="0"/>
                        <a:t>- Public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</a:tr>
              <a:tr h="4987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Rural </a:t>
                      </a:r>
                      <a:r>
                        <a:rPr lang="en-US" sz="2000" baseline="0" dirty="0" smtClean="0"/>
                        <a:t>- Public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</a:tr>
              <a:tr h="4987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Urban - Private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anchor="ctr"/>
                </a:tc>
              </a:tr>
              <a:tr h="50304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Suburban - Private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anchor="ctr"/>
                </a:tc>
              </a:tr>
              <a:tr h="5740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Rural - Private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anchor="ctr"/>
                </a:tc>
              </a:tr>
              <a:tr h="7152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3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66" y="157416"/>
            <a:ext cx="11469166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Endeavoring to. . . Collaborate Across the State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364" y="1617072"/>
            <a:ext cx="11941234" cy="435133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Participants: </a:t>
            </a:r>
          </a:p>
          <a:p>
            <a:pPr lvl="1"/>
            <a:r>
              <a:rPr lang="en-US" sz="2800" dirty="0" smtClean="0"/>
              <a:t>Lisa Baylor, Walsh University</a:t>
            </a:r>
          </a:p>
          <a:p>
            <a:pPr lvl="1"/>
            <a:r>
              <a:rPr lang="en-US" sz="2800" dirty="0" smtClean="0"/>
              <a:t>Sue Corbin, Notre Dame College</a:t>
            </a:r>
          </a:p>
          <a:p>
            <a:pPr lvl="1"/>
            <a:r>
              <a:rPr lang="en-US" sz="2800" dirty="0" smtClean="0"/>
              <a:t>Anne Price, Cleveland State University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3600" dirty="0" smtClean="0"/>
              <a:t>Please describe your context: </a:t>
            </a:r>
          </a:p>
          <a:p>
            <a:pPr lvl="1"/>
            <a:r>
              <a:rPr lang="en-US" sz="3200" dirty="0" smtClean="0"/>
              <a:t>Number of candidates </a:t>
            </a:r>
            <a:r>
              <a:rPr lang="en-US" sz="3200" dirty="0"/>
              <a:t>a</a:t>
            </a:r>
            <a:r>
              <a:rPr lang="en-US" sz="3200" dirty="0" smtClean="0"/>
              <a:t>ssessed with CPAST</a:t>
            </a:r>
          </a:p>
          <a:p>
            <a:pPr lvl="1"/>
            <a:r>
              <a:rPr lang="en-US" sz="3200" dirty="0" smtClean="0"/>
              <a:t>Number of programs/supervisors </a:t>
            </a:r>
            <a:r>
              <a:rPr lang="en-US" sz="3200" dirty="0"/>
              <a:t>p</a:t>
            </a:r>
            <a:r>
              <a:rPr lang="en-US" sz="3200" dirty="0" smtClean="0"/>
              <a:t>articipating</a:t>
            </a:r>
          </a:p>
          <a:p>
            <a:pPr lvl="1"/>
            <a:r>
              <a:rPr lang="en-US" sz="3200" dirty="0" smtClean="0"/>
              <a:t>How supervisors were trained</a:t>
            </a:r>
          </a:p>
          <a:p>
            <a:pPr lvl="1"/>
            <a:r>
              <a:rPr lang="en-US" sz="3200" dirty="0" smtClean="0"/>
              <a:t>Anything else you would like to share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208" y="4545094"/>
            <a:ext cx="3555113" cy="216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66" y="365760"/>
            <a:ext cx="105156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Endeavoring to. . . Participate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66" y="2265254"/>
            <a:ext cx="11941234" cy="43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What </a:t>
            </a:r>
            <a:r>
              <a:rPr lang="en-US" sz="7200" dirty="0"/>
              <a:t>was your program's </a:t>
            </a:r>
            <a:r>
              <a:rPr lang="en-US" sz="7200" i="1" dirty="0">
                <a:solidFill>
                  <a:srgbClr val="FF0000"/>
                </a:solidFill>
              </a:rPr>
              <a:t>motivation</a:t>
            </a:r>
            <a:r>
              <a:rPr lang="en-US" sz="7200" dirty="0"/>
              <a:t> for participating in the VARI-EPP Project? </a:t>
            </a:r>
            <a:endParaRPr lang="en-US" sz="7200" dirty="0" smtClean="0"/>
          </a:p>
        </p:txBody>
      </p:sp>
      <p:pic>
        <p:nvPicPr>
          <p:cNvPr id="2050" name="Picture 2" descr="https://img0.etsystatic.com/029/0/7840266/il_fullxfull.621720728_7rs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510" y="5347046"/>
            <a:ext cx="2720454" cy="12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66" y="365760"/>
            <a:ext cx="105156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Endeavoring to. . . </a:t>
            </a:r>
            <a:r>
              <a:rPr lang="en-US" dirty="0"/>
              <a:t>M</a:t>
            </a:r>
            <a:r>
              <a:rPr lang="en-US" dirty="0" smtClean="0"/>
              <a:t>aximize the </a:t>
            </a:r>
            <a:r>
              <a:rPr lang="en-US" dirty="0"/>
              <a:t>E</a:t>
            </a:r>
            <a:r>
              <a:rPr lang="en-US" dirty="0" smtClean="0"/>
              <a:t>xperience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66" y="2265254"/>
            <a:ext cx="11941234" cy="43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How </a:t>
            </a:r>
            <a:r>
              <a:rPr lang="en-US" sz="7200" dirty="0"/>
              <a:t>was participating in the VARI-EPP project a </a:t>
            </a:r>
            <a:r>
              <a:rPr lang="en-US" sz="7200" i="1" dirty="0">
                <a:solidFill>
                  <a:srgbClr val="FF0000"/>
                </a:solidFill>
              </a:rPr>
              <a:t>benefit</a:t>
            </a:r>
            <a:r>
              <a:rPr lang="en-US" sz="7200" dirty="0"/>
              <a:t> for your program</a:t>
            </a:r>
            <a:r>
              <a:rPr lang="en-US" sz="7200" dirty="0" smtClean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839" y="4760959"/>
            <a:ext cx="2656833" cy="185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66" y="365760"/>
            <a:ext cx="105156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Endeavoring to. . . </a:t>
            </a:r>
            <a:br>
              <a:rPr lang="en-US" dirty="0" smtClean="0"/>
            </a:br>
            <a:r>
              <a:rPr lang="en-US" dirty="0" smtClean="0"/>
              <a:t>Understand and Overcome Challenges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66" y="2265254"/>
            <a:ext cx="11941234" cy="43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How </a:t>
            </a:r>
            <a:r>
              <a:rPr lang="en-US" sz="7200" dirty="0"/>
              <a:t>was it a </a:t>
            </a:r>
            <a:r>
              <a:rPr lang="en-US" sz="7200" i="1" dirty="0">
                <a:solidFill>
                  <a:srgbClr val="FF0000"/>
                </a:solidFill>
              </a:rPr>
              <a:t>challenge</a:t>
            </a:r>
            <a:r>
              <a:rPr lang="en-US" sz="7200" dirty="0"/>
              <a:t> for your program? </a:t>
            </a:r>
          </a:p>
        </p:txBody>
      </p:sp>
      <p:pic>
        <p:nvPicPr>
          <p:cNvPr id="1026" name="Picture 2" descr="https://s-media-cache-ak0.pinimg.com/736x/ed/24/3b/ed243b58c0824b5e0977817aa1aa1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872" y="4285397"/>
            <a:ext cx="3220128" cy="257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859228"/>
              </p:ext>
            </p:extLst>
          </p:nvPr>
        </p:nvGraphicFramePr>
        <p:xfrm>
          <a:off x="395702" y="597344"/>
          <a:ext cx="11419308" cy="5667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0998"/>
                <a:gridCol w="7738310"/>
              </a:tblGrid>
              <a:tr h="776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Research Question</a:t>
                      </a:r>
                      <a:endParaRPr lang="en-US" sz="2000" dirty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Summary of Findings </a:t>
                      </a:r>
                      <a:endParaRPr lang="en-US" sz="2000" dirty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843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What were 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EPP’s </a:t>
                      </a:r>
                      <a:r>
                        <a:rPr lang="en-US" sz="2000" b="1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motivations</a:t>
                      </a:r>
                      <a:r>
                        <a:rPr lang="en-US" sz="20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for participating in a statewide collaborative effort to develop valid and reliable assessment instruments for educator preparation?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Need for a </a:t>
                      </a:r>
                      <a:r>
                        <a:rPr lang="en-US" sz="24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revised</a:t>
                      </a:r>
                      <a:r>
                        <a:rPr lang="en-US" sz="2400" b="0" i="1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student teaching assessment </a:t>
                      </a:r>
                      <a:r>
                        <a:rPr lang="en-US" sz="24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instrument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Need to </a:t>
                      </a:r>
                      <a:r>
                        <a:rPr lang="en-US" sz="24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meet accreditation requirements </a:t>
                      </a:r>
                      <a:r>
                        <a:rPr lang="en-US" sz="24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(i.e., for valid and reliable assessment instruments)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Availability of resources </a:t>
                      </a:r>
                      <a:r>
                        <a:rPr lang="en-US" sz="24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in collaboration</a:t>
                      </a:r>
                    </a:p>
                  </a:txBody>
                  <a:tcPr marL="68580" marR="68580" marT="0" marB="0"/>
                </a:tc>
              </a:tr>
              <a:tr h="18217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What are the </a:t>
                      </a:r>
                      <a:r>
                        <a:rPr lang="en-US" sz="2000" b="1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benefits</a:t>
                      </a:r>
                      <a:r>
                        <a:rPr lang="en-US" sz="20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2000" b="1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challenges</a:t>
                      </a:r>
                      <a:r>
                        <a:rPr lang="en-US" sz="20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encountered by EPPs when engaging in a multi-university collaborative effort?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Benefits: </a:t>
                      </a:r>
                      <a:endParaRPr lang="en-US" sz="2400" dirty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24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Identical form </a:t>
                      </a:r>
                      <a:r>
                        <a:rPr lang="en-US" sz="24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used across multiple EPPs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24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Positive impact </a:t>
                      </a:r>
                      <a:r>
                        <a:rPr lang="en-US" sz="24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CPAST Form </a:t>
                      </a:r>
                      <a:r>
                        <a:rPr lang="en-US" sz="24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on individual </a:t>
                      </a:r>
                      <a:r>
                        <a:rPr lang="en-US" sz="2400" dirty="0" err="1" smtClean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EPPs</a:t>
                      </a:r>
                      <a:endParaRPr lang="en-US" sz="2400" dirty="0" smtClean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Challenge: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Communication</a:t>
                      </a:r>
                      <a:r>
                        <a:rPr lang="en-US" sz="2400" b="1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with cooperating teachers</a:t>
                      </a:r>
                      <a:endParaRPr lang="en-US" sz="2400" i="1" dirty="0" smtClean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648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What is the </a:t>
                      </a:r>
                      <a:r>
                        <a:rPr lang="en-US" sz="2000" b="1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learning</a:t>
                      </a:r>
                      <a:r>
                        <a:rPr lang="en-US" sz="20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that occurred across institutions as a result of participating in the statewide collaboration?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800" dirty="0" smtClean="0">
                        <a:effectLst/>
                        <a:latin typeface="+mn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How </a:t>
                      </a:r>
                      <a:r>
                        <a:rPr lang="en-US" sz="2400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supervisors and </a:t>
                      </a:r>
                      <a:r>
                        <a:rPr lang="en-US" sz="24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candidates used the CPAST Form to score performance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hoapodcast.com/wp-content/uploads/2015/01/Cowboy-qa-bann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6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459695"/>
            <a:ext cx="10515600" cy="13255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time!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785257"/>
            <a:ext cx="12192000" cy="4351337"/>
          </a:xfrm>
        </p:spPr>
        <p:txBody>
          <a:bodyPr/>
          <a:lstStyle/>
          <a:p>
            <a:r>
              <a:rPr lang="en-US" dirty="0" smtClean="0"/>
              <a:t>If you have any questions AT ANY TIME, feel free to contact: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56114"/>
              </p:ext>
            </p:extLst>
          </p:nvPr>
        </p:nvGraphicFramePr>
        <p:xfrm>
          <a:off x="587829" y="2785304"/>
          <a:ext cx="10959737" cy="2276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125"/>
                <a:gridCol w="2521132"/>
                <a:gridCol w="1672045"/>
                <a:gridCol w="4454435"/>
              </a:tblGrid>
              <a:tr h="483256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</a:tr>
              <a:tr h="627324">
                <a:tc>
                  <a:txBody>
                    <a:bodyPr/>
                    <a:lstStyle/>
                    <a:p>
                      <a:r>
                        <a:rPr lang="en-US" dirty="0" smtClean="0"/>
                        <a:t>Erica Brownstein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hlinkClick r:id="rId3"/>
                        </a:rPr>
                        <a:t>Brownstein.2@osu.edu</a:t>
                      </a:r>
                      <a:endParaRPr lang="en-US" sz="1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(614) 292-1414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“Big Picture” project</a:t>
                      </a:r>
                      <a:r>
                        <a:rPr lang="en-US" baseline="0" dirty="0" smtClean="0"/>
                        <a:t> questions, rubric questions</a:t>
                      </a:r>
                      <a:endParaRPr lang="en-US" dirty="0"/>
                    </a:p>
                  </a:txBody>
                  <a:tcPr/>
                </a:tc>
              </a:tr>
              <a:tr h="513438">
                <a:tc>
                  <a:txBody>
                    <a:bodyPr/>
                    <a:lstStyle/>
                    <a:p>
                      <a:r>
                        <a:rPr lang="en-US" dirty="0" smtClean="0"/>
                        <a:t>Carolyn Kaplan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hlinkClick r:id="rId4"/>
                        </a:rPr>
                        <a:t>Kaplan.169@osu.edu</a:t>
                      </a:r>
                      <a:endParaRPr lang="en-US" sz="1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(614)</a:t>
                      </a:r>
                      <a:r>
                        <a:rPr lang="en-US" baseline="0" dirty="0" smtClean="0"/>
                        <a:t> 292-5044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r>
                        <a:rPr lang="en-US" baseline="0" dirty="0" smtClean="0"/>
                        <a:t>, Timeline, IRR Participants</a:t>
                      </a:r>
                      <a:endParaRPr lang="en-US" dirty="0"/>
                    </a:p>
                  </a:txBody>
                  <a:tcPr/>
                </a:tc>
              </a:tr>
              <a:tr h="62732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Xiangquan</a:t>
                      </a:r>
                      <a:r>
                        <a:rPr lang="en-US" baseline="0" dirty="0" smtClean="0"/>
                        <a:t> (James) </a:t>
                      </a:r>
                      <a:r>
                        <a:rPr lang="en-US" dirty="0" smtClean="0"/>
                        <a:t>Yao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hlinkClick r:id="rId5"/>
                        </a:rPr>
                        <a:t>Yao.298@osu.edu</a:t>
                      </a:r>
                      <a:endParaRPr lang="en-US" sz="1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(614)</a:t>
                      </a:r>
                      <a:r>
                        <a:rPr lang="en-US" baseline="0" dirty="0" smtClean="0"/>
                        <a:t> 292-5044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Data Collection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2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" y="503238"/>
            <a:ext cx="10515600" cy="1325562"/>
          </a:xfrm>
        </p:spPr>
        <p:txBody>
          <a:bodyPr/>
          <a:lstStyle/>
          <a:p>
            <a:r>
              <a:rPr lang="en-US" dirty="0" smtClean="0"/>
              <a:t>Pop Quiz!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0" y="1828800"/>
            <a:ext cx="11860530" cy="48120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 you identify the origin of the title of our presentation? </a:t>
            </a:r>
          </a:p>
          <a:p>
            <a:r>
              <a:rPr lang="en-US" dirty="0" smtClean="0"/>
              <a:t>Chief Dan George as Lone Waite in </a:t>
            </a:r>
            <a:r>
              <a:rPr lang="en-US" i="1" dirty="0" smtClean="0"/>
              <a:t>The Outlaw Josey Wales </a:t>
            </a:r>
            <a:r>
              <a:rPr lang="en-US" dirty="0" smtClean="0"/>
              <a:t> (1976)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Note:</a:t>
            </a:r>
            <a:r>
              <a:rPr lang="en-US" dirty="0" smtClean="0"/>
              <a:t> It has been attributed to others, too, but we’re sticking with Lone Waite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591" y="2824912"/>
            <a:ext cx="3910670" cy="293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99" y="338464"/>
            <a:ext cx="10515600" cy="1325562"/>
          </a:xfrm>
        </p:spPr>
        <p:txBody>
          <a:bodyPr/>
          <a:lstStyle/>
          <a:p>
            <a:r>
              <a:rPr lang="en-US" dirty="0" smtClean="0"/>
              <a:t>Endeavoring to. . . Pre-Assess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99" y="1664026"/>
            <a:ext cx="11030643" cy="4351337"/>
          </a:xfrm>
        </p:spPr>
        <p:txBody>
          <a:bodyPr/>
          <a:lstStyle/>
          <a:p>
            <a:r>
              <a:rPr lang="en-US" dirty="0" smtClean="0"/>
              <a:t>Please stand up if:</a:t>
            </a:r>
          </a:p>
          <a:p>
            <a:pPr lvl="1"/>
            <a:r>
              <a:rPr lang="en-US" sz="2800" dirty="0" smtClean="0"/>
              <a:t>Your institution participated in the VARI-EPP Project last year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Your institution is participating in the VARI-EPP Project this year for the first time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Your institution has not yet participated and you are curious to learn more</a:t>
            </a:r>
            <a:endParaRPr lang="en-US" sz="2800" dirty="0"/>
          </a:p>
        </p:txBody>
      </p:sp>
      <p:pic>
        <p:nvPicPr>
          <p:cNvPr id="3078" name="Picture 6" descr="https://s-media-cache-ak0.pinimg.com/564x/22/a2/01/22a2014e50d3c0d2ac3ea2464cade1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276" y="4913194"/>
            <a:ext cx="1745343" cy="1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3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85" y="354609"/>
            <a:ext cx="10515600" cy="1325562"/>
          </a:xfrm>
        </p:spPr>
        <p:txBody>
          <a:bodyPr/>
          <a:lstStyle/>
          <a:p>
            <a:r>
              <a:rPr lang="en-US" dirty="0" smtClean="0"/>
              <a:t>Endeavoring to. . . Assess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84" y="1680171"/>
            <a:ext cx="11560111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Candidate Preservice Assessment of Student Teaching (CPAST) Form</a:t>
            </a:r>
            <a:endParaRPr lang="en-US" sz="3200" dirty="0"/>
          </a:p>
          <a:p>
            <a:r>
              <a:rPr lang="en-US" sz="3200" dirty="0"/>
              <a:t>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>
                <a:solidFill>
                  <a:srgbClr val="FF0000"/>
                </a:solidFill>
              </a:rPr>
              <a:t>formative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and </a:t>
            </a:r>
            <a:r>
              <a:rPr lang="en-US" sz="3200" i="1" dirty="0">
                <a:solidFill>
                  <a:srgbClr val="FF0000"/>
                </a:solidFill>
              </a:rPr>
              <a:t>summative assessment </a:t>
            </a:r>
            <a:r>
              <a:rPr lang="en-US" sz="3200" dirty="0"/>
              <a:t>during the </a:t>
            </a:r>
            <a:r>
              <a:rPr lang="en-US" sz="3200" i="1" dirty="0">
                <a:solidFill>
                  <a:srgbClr val="FF0000"/>
                </a:solidFill>
              </a:rPr>
              <a:t>student teaching practicum</a:t>
            </a:r>
            <a:r>
              <a:rPr lang="en-US" sz="3200" dirty="0"/>
              <a:t>. </a:t>
            </a:r>
          </a:p>
          <a:p>
            <a:r>
              <a:rPr lang="en-US" sz="3200" dirty="0"/>
              <a:t>The rubric has </a:t>
            </a:r>
            <a:r>
              <a:rPr lang="en-US" sz="3200" i="1" dirty="0">
                <a:solidFill>
                  <a:srgbClr val="FF0000"/>
                </a:solidFill>
              </a:rPr>
              <a:t>two subscales: </a:t>
            </a:r>
            <a:r>
              <a:rPr lang="en-US" sz="3200" dirty="0"/>
              <a:t>(1) Pedagogy and (2) Dispositions with detailed descriptors of observable, measurable behaviors, to guide scoring decisions. </a:t>
            </a:r>
          </a:p>
          <a:p>
            <a:r>
              <a:rPr lang="en-US" sz="3200" dirty="0"/>
              <a:t>An additional “</a:t>
            </a:r>
            <a:r>
              <a:rPr lang="en-US" sz="3200" i="1" dirty="0">
                <a:solidFill>
                  <a:srgbClr val="FF0000"/>
                </a:solidFill>
              </a:rPr>
              <a:t>Look </a:t>
            </a:r>
            <a:r>
              <a:rPr lang="en-US" sz="3200" i="1" dirty="0" err="1">
                <a:solidFill>
                  <a:srgbClr val="FF0000"/>
                </a:solidFill>
              </a:rPr>
              <a:t>Fors</a:t>
            </a:r>
            <a:r>
              <a:rPr lang="en-US" sz="3200" dirty="0"/>
              <a:t>” resource provides elaborates on the qualities and behaviors for a given level of performance. </a:t>
            </a:r>
          </a:p>
          <a:p>
            <a:r>
              <a:rPr lang="en-US" sz="3200" dirty="0"/>
              <a:t>A self-paced, </a:t>
            </a:r>
            <a:r>
              <a:rPr lang="en-US" sz="3200" i="1" dirty="0">
                <a:solidFill>
                  <a:srgbClr val="FF0000"/>
                </a:solidFill>
              </a:rPr>
              <a:t>90-minute training module </a:t>
            </a:r>
            <a:r>
              <a:rPr lang="en-US" sz="3200" dirty="0"/>
              <a:t>for users of the form. </a:t>
            </a:r>
          </a:p>
        </p:txBody>
      </p:sp>
    </p:spTree>
    <p:extLst>
      <p:ext uri="{BB962C8B-B14F-4D97-AF65-F5344CB8AC3E}">
        <p14:creationId xmlns:p14="http://schemas.microsoft.com/office/powerpoint/2010/main" val="4181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8263" y="87751"/>
            <a:ext cx="11888952" cy="1155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0"/>
              </a:rPr>
              <a:t>Endeavoring to. . . </a:t>
            </a:r>
          </a:p>
          <a:p>
            <a:r>
              <a:rPr lang="en-US" dirty="0" smtClean="0">
                <a:ln w="0"/>
              </a:rPr>
              <a:t>Address All </a:t>
            </a:r>
            <a:r>
              <a:rPr lang="en-US" dirty="0">
                <a:ln w="0"/>
              </a:rPr>
              <a:t>P-12 </a:t>
            </a:r>
            <a:r>
              <a:rPr lang="en-US" dirty="0" smtClean="0">
                <a:ln w="0"/>
              </a:rPr>
              <a:t>Contexts and Licensures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862" y="6023119"/>
            <a:ext cx="4979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N = </a:t>
            </a:r>
            <a:r>
              <a:rPr lang="en-US" sz="2400" dirty="0" smtClean="0"/>
              <a:t>1383 </a:t>
            </a:r>
            <a:r>
              <a:rPr lang="en-US" sz="2400" dirty="0"/>
              <a:t>(due to multiple placements)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263" y="1642002"/>
            <a:ext cx="4742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Data from </a:t>
            </a:r>
            <a:endParaRPr lang="en-US" sz="3600" dirty="0" smtClean="0"/>
          </a:p>
          <a:p>
            <a:pPr algn="ctr"/>
            <a:r>
              <a:rPr lang="en-US" sz="3600" dirty="0" smtClean="0"/>
              <a:t>2015-2016</a:t>
            </a:r>
            <a:endParaRPr lang="en-US" sz="36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678961"/>
              </p:ext>
            </p:extLst>
          </p:nvPr>
        </p:nvGraphicFramePr>
        <p:xfrm>
          <a:off x="164365" y="3241517"/>
          <a:ext cx="5184251" cy="2718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41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5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2598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Placement</a:t>
                      </a:r>
                      <a:r>
                        <a:rPr lang="en-US" sz="2100" b="0" baseline="0" dirty="0"/>
                        <a:t> Type </a:t>
                      </a:r>
                      <a:endParaRPr lang="en-US" sz="2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# of Student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% of Student</a:t>
                      </a:r>
                      <a:r>
                        <a:rPr lang="en-US" sz="2100" b="0" baseline="0" dirty="0"/>
                        <a:t> Teachers</a:t>
                      </a:r>
                      <a:endParaRPr lang="en-US" sz="21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033">
                <a:tc>
                  <a:txBody>
                    <a:bodyPr/>
                    <a:lstStyle/>
                    <a:p>
                      <a:r>
                        <a:rPr lang="en-US" sz="2100" dirty="0"/>
                        <a:t>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447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37.2%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2033">
                <a:tc>
                  <a:txBody>
                    <a:bodyPr/>
                    <a:lstStyle/>
                    <a:p>
                      <a:r>
                        <a:rPr lang="en-US" sz="2100" dirty="0"/>
                        <a:t>Suburban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542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r>
                        <a:rPr lang="en-US" sz="2100" dirty="0"/>
                        <a:t>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017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Missing</a:t>
                      </a:r>
                      <a:endParaRPr 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7.9%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44879"/>
              </p:ext>
            </p:extLst>
          </p:nvPr>
        </p:nvGraphicFramePr>
        <p:xfrm>
          <a:off x="5488604" y="1242816"/>
          <a:ext cx="6703396" cy="5418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5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93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83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7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License</a:t>
                      </a:r>
                      <a:r>
                        <a:rPr lang="en-US" sz="1800" b="0" baseline="0" dirty="0">
                          <a:effectLst/>
                          <a:latin typeface="+mn-lt"/>
                        </a:rPr>
                        <a:t> Area 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# of </a:t>
                      </a:r>
                      <a:r>
                        <a:rPr lang="en-US" sz="1800" b="0" dirty="0" smtClean="0">
                          <a:effectLst/>
                          <a:latin typeface="+mn-lt"/>
                        </a:rPr>
                        <a:t>Student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</a:rPr>
                        <a:t> Teachers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Percentage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Early Childhood Education 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Middle Childhood Education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Special Education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AYA/Secondary English </a:t>
                      </a:r>
                      <a:r>
                        <a:rPr lang="en-US" sz="1800" b="0" dirty="0" smtClean="0">
                          <a:effectLst/>
                          <a:latin typeface="+mn-lt"/>
                        </a:rPr>
                        <a:t>Lang.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dirty="0" smtClean="0">
                          <a:effectLst/>
                          <a:latin typeface="+mn-lt"/>
                        </a:rPr>
                        <a:t>Art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AYA/Social</a:t>
                      </a:r>
                      <a:r>
                        <a:rPr lang="en-US" sz="1800" b="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Studies Education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AYA/Secondary Math Education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</a:rPr>
                        <a:t>AYA/Secondary Science Education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Music Education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Foreign Language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Physical Education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Education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4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TESOL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 and Consumer Science Education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8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Undisclosed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71527" y="321087"/>
            <a:ext cx="1178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</a:rPr>
              <a:t>CPAST Form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10" y="365760"/>
            <a:ext cx="11636785" cy="1325562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Endeavoring to Show. . . </a:t>
            </a:r>
            <a:br>
              <a:rPr lang="en-US" sz="4900" dirty="0" smtClean="0"/>
            </a:br>
            <a:r>
              <a:rPr lang="en-US" sz="4900" dirty="0" smtClean="0"/>
              <a:t>Validity and Reliability (2015-2016 Data Analysis)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694" y="1691322"/>
            <a:ext cx="11315028" cy="299958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Content Validity</a:t>
            </a:r>
          </a:p>
          <a:p>
            <a:r>
              <a:rPr lang="en-US" sz="3200" dirty="0" smtClean="0"/>
              <a:t>Construct Validity</a:t>
            </a:r>
          </a:p>
          <a:p>
            <a:pPr lvl="1"/>
            <a:r>
              <a:rPr lang="en-US" dirty="0"/>
              <a:t>Confirmatory factor analysis (CFA) </a:t>
            </a:r>
            <a:r>
              <a:rPr lang="en-US" i="1" dirty="0">
                <a:solidFill>
                  <a:srgbClr val="FF0000"/>
                </a:solidFill>
              </a:rPr>
              <a:t>confirmed our theoretical assumption of a two-factor model </a:t>
            </a:r>
            <a:r>
              <a:rPr lang="en-US" dirty="0"/>
              <a:t>(i.e. pedagogy and disposition)</a:t>
            </a:r>
          </a:p>
          <a:p>
            <a:pPr lvl="1"/>
            <a:r>
              <a:rPr lang="en-US" dirty="0" smtClean="0"/>
              <a:t>Test-retest Reliability</a:t>
            </a:r>
          </a:p>
          <a:p>
            <a:pPr lvl="2"/>
            <a:r>
              <a:rPr lang="en-US" dirty="0" smtClean="0"/>
              <a:t>Pedagogy &amp; Disposition significantly correlated at midterm and final</a:t>
            </a:r>
          </a:p>
          <a:p>
            <a:r>
              <a:rPr lang="en-US" sz="3200" dirty="0"/>
              <a:t>Concurrent Validity (OAE and </a:t>
            </a:r>
            <a:r>
              <a:rPr lang="en-US" sz="3200" dirty="0" err="1"/>
              <a:t>edTPA</a:t>
            </a:r>
            <a:r>
              <a:rPr lang="en-US" sz="3200" dirty="0"/>
              <a:t>) Results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r>
              <a:rPr lang="en-US" i="1" dirty="0"/>
              <a:t>significant</a:t>
            </a:r>
            <a:r>
              <a:rPr lang="en-US" dirty="0"/>
              <a:t> correlation between </a:t>
            </a:r>
            <a:r>
              <a:rPr lang="en-US" dirty="0" smtClean="0"/>
              <a:t>CPAST Form </a:t>
            </a:r>
            <a:r>
              <a:rPr lang="en-US" dirty="0"/>
              <a:t>and OAE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No</a:t>
            </a:r>
            <a:r>
              <a:rPr lang="en-US" i="1" dirty="0"/>
              <a:t> significant </a:t>
            </a:r>
            <a:r>
              <a:rPr lang="en-US" dirty="0"/>
              <a:t>correlation between </a:t>
            </a:r>
            <a:r>
              <a:rPr lang="en-US" dirty="0" smtClean="0"/>
              <a:t>CPAST Form </a:t>
            </a:r>
            <a:r>
              <a:rPr lang="en-US" dirty="0"/>
              <a:t>Disposition Rows and </a:t>
            </a:r>
            <a:r>
              <a:rPr lang="en-US" dirty="0" err="1"/>
              <a:t>edTPA</a:t>
            </a:r>
            <a:endParaRPr lang="en-US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Significant</a:t>
            </a:r>
            <a:r>
              <a:rPr lang="en-US" dirty="0"/>
              <a:t> correlation between </a:t>
            </a:r>
            <a:r>
              <a:rPr lang="en-US" dirty="0" smtClean="0"/>
              <a:t>CPAST Form </a:t>
            </a:r>
            <a:r>
              <a:rPr lang="en-US" dirty="0"/>
              <a:t>Pedagogy Rows and </a:t>
            </a:r>
            <a:r>
              <a:rPr lang="en-US" dirty="0" err="1"/>
              <a:t>edTPA</a:t>
            </a:r>
            <a:endParaRPr lang="en-US" dirty="0"/>
          </a:p>
          <a:p>
            <a:r>
              <a:rPr lang="en-US" sz="3200" dirty="0" smtClean="0"/>
              <a:t>IRR </a:t>
            </a:r>
          </a:p>
          <a:p>
            <a:pPr lvl="1"/>
            <a:r>
              <a:rPr lang="en-US" dirty="0" smtClean="0"/>
              <a:t>Good, but can do better…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29" y="69483"/>
            <a:ext cx="10515600" cy="1325562"/>
          </a:xfrm>
        </p:spPr>
        <p:txBody>
          <a:bodyPr/>
          <a:lstStyle/>
          <a:p>
            <a:r>
              <a:rPr lang="en-US" dirty="0"/>
              <a:t>Mean </a:t>
            </a:r>
            <a:r>
              <a:rPr lang="en-US" dirty="0" smtClean="0"/>
              <a:t>Scores</a:t>
            </a:r>
            <a:r>
              <a:rPr lang="en-US" dirty="0"/>
              <a:t>: Student </a:t>
            </a:r>
            <a:r>
              <a:rPr lang="en-US" dirty="0" smtClean="0"/>
              <a:t>Teachers</a:t>
            </a:r>
            <a:r>
              <a:rPr lang="en-US" dirty="0"/>
              <a:t>’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8993" y="1569561"/>
            <a:ext cx="11679381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5100" dirty="0"/>
              <a:t>Pedagogy and Dispositions </a:t>
            </a:r>
            <a:r>
              <a:rPr lang="en-US" sz="5100" dirty="0" smtClean="0"/>
              <a:t>means </a:t>
            </a:r>
            <a:r>
              <a:rPr lang="en-US" sz="5100" dirty="0"/>
              <a:t>from all </a:t>
            </a:r>
            <a:r>
              <a:rPr lang="en-US" sz="5100" dirty="0" smtClean="0"/>
              <a:t>institutions 2015-2016  </a:t>
            </a:r>
            <a:r>
              <a:rPr lang="en-US" sz="5100" dirty="0"/>
              <a:t>(n </a:t>
            </a:r>
            <a:r>
              <a:rPr lang="en-US" sz="5100" dirty="0" smtClean="0"/>
              <a:t>=1203*) </a:t>
            </a:r>
            <a:endParaRPr lang="en-US" sz="5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sz="3900" dirty="0" smtClean="0"/>
          </a:p>
          <a:p>
            <a:r>
              <a:rPr lang="en-US" sz="4600" dirty="0" smtClean="0"/>
              <a:t>Participants received </a:t>
            </a:r>
            <a:r>
              <a:rPr lang="en-US" sz="4600" i="1" dirty="0">
                <a:solidFill>
                  <a:srgbClr val="FF0000"/>
                </a:solidFill>
              </a:rPr>
              <a:t>m</a:t>
            </a:r>
            <a:r>
              <a:rPr lang="en-US" sz="4600" i="1" dirty="0" smtClean="0">
                <a:solidFill>
                  <a:srgbClr val="FF0000"/>
                </a:solidFill>
              </a:rPr>
              <a:t>idterm and final scores </a:t>
            </a:r>
            <a:r>
              <a:rPr lang="en-US" sz="4600" dirty="0" smtClean="0"/>
              <a:t>(pedagogy &amp; disposition) for Spring 2016</a:t>
            </a:r>
          </a:p>
          <a:p>
            <a:pPr marL="0" indent="0">
              <a:buNone/>
            </a:pPr>
            <a:endParaRPr lang="en-US" sz="4600" dirty="0" smtClean="0"/>
          </a:p>
          <a:p>
            <a:r>
              <a:rPr lang="en-US" sz="4600" dirty="0" smtClean="0"/>
              <a:t>These </a:t>
            </a:r>
            <a:r>
              <a:rPr lang="en-US" sz="4600" dirty="0"/>
              <a:t>are the data required for CAEP reporting </a:t>
            </a:r>
            <a:r>
              <a:rPr lang="en-US" sz="4600" dirty="0" smtClean="0"/>
              <a:t>(</a:t>
            </a:r>
            <a:r>
              <a:rPr lang="en-US" sz="4600" dirty="0"/>
              <a:t>i.e., comparisons)</a:t>
            </a: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791500"/>
              </p:ext>
            </p:extLst>
          </p:nvPr>
        </p:nvGraphicFramePr>
        <p:xfrm>
          <a:off x="889000" y="2534481"/>
          <a:ext cx="424282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7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2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5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Pedagogy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Dispositions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Midterm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Summative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9000" y="6477000"/>
            <a:ext cx="1001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i="1" dirty="0"/>
              <a:t>Some scores </a:t>
            </a:r>
            <a:r>
              <a:rPr lang="en-US" i="1" dirty="0" smtClean="0"/>
              <a:t>were not </a:t>
            </a:r>
            <a:r>
              <a:rPr lang="en-US" i="1" dirty="0"/>
              <a:t>included because training of evidence completion was not attained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85911" y="2534481"/>
            <a:ext cx="3185006" cy="118872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 = Exceeds Expectations</a:t>
            </a:r>
          </a:p>
          <a:p>
            <a:r>
              <a:rPr lang="en-US" dirty="0" smtClean="0"/>
              <a:t>2 = Meets Expectations</a:t>
            </a:r>
          </a:p>
          <a:p>
            <a:r>
              <a:rPr lang="en-US" dirty="0" smtClean="0"/>
              <a:t>1 = Emerging</a:t>
            </a:r>
          </a:p>
          <a:p>
            <a:r>
              <a:rPr lang="en-US" dirty="0" smtClean="0"/>
              <a:t>0 = Does Not Meet Expectations</a:t>
            </a:r>
          </a:p>
        </p:txBody>
      </p:sp>
    </p:spTree>
    <p:extLst>
      <p:ext uri="{BB962C8B-B14F-4D97-AF65-F5344CB8AC3E}">
        <p14:creationId xmlns:p14="http://schemas.microsoft.com/office/powerpoint/2010/main" val="17590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16" y="238437"/>
            <a:ext cx="10515600" cy="1325562"/>
          </a:xfrm>
        </p:spPr>
        <p:txBody>
          <a:bodyPr/>
          <a:lstStyle/>
          <a:p>
            <a:r>
              <a:rPr lang="en-US" dirty="0"/>
              <a:t>Mean </a:t>
            </a:r>
            <a:r>
              <a:rPr lang="en-US" dirty="0" smtClean="0"/>
              <a:t>Scores</a:t>
            </a:r>
            <a:r>
              <a:rPr lang="en-US" dirty="0"/>
              <a:t>: Student </a:t>
            </a:r>
            <a:r>
              <a:rPr lang="en-US" dirty="0" smtClean="0"/>
              <a:t>Teachers</a:t>
            </a:r>
            <a:r>
              <a:rPr lang="en-US" dirty="0"/>
              <a:t>’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7851" y="6024277"/>
            <a:ext cx="5416680" cy="646331"/>
          </a:xfrm>
          <a:prstGeom prst="rect">
            <a:avLst/>
          </a:prstGeom>
          <a:solidFill>
            <a:schemeClr val="accent2">
              <a:lumMod val="50000"/>
              <a:alpha val="32549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Pedagogy Rows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4043" y="6022625"/>
            <a:ext cx="3301123" cy="646331"/>
          </a:xfrm>
          <a:prstGeom prst="rect">
            <a:avLst/>
          </a:prstGeom>
          <a:solidFill>
            <a:srgbClr val="008000">
              <a:alpha val="33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Dispositions Rows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640470"/>
              </p:ext>
            </p:extLst>
          </p:nvPr>
        </p:nvGraphicFramePr>
        <p:xfrm>
          <a:off x="1241945" y="1681382"/>
          <a:ext cx="9706971" cy="470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0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Endeavoring to. . </a:t>
            </a:r>
            <a:r>
              <a:rPr lang="en-US" dirty="0"/>
              <a:t>. Look to the Future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Fall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c</a:t>
            </a:r>
            <a:r>
              <a:rPr lang="en-US" dirty="0" smtClean="0"/>
              <a:t>ollection will be via </a:t>
            </a:r>
            <a:r>
              <a:rPr lang="en-US" dirty="0" smtClean="0">
                <a:solidFill>
                  <a:srgbClr val="FF0000"/>
                </a:solidFill>
              </a:rPr>
              <a:t>spreadsheet</a:t>
            </a:r>
          </a:p>
          <a:p>
            <a:pPr lvl="1"/>
            <a:r>
              <a:rPr lang="en-US" dirty="0" smtClean="0"/>
              <a:t>Spring data collection will be via an online system</a:t>
            </a:r>
          </a:p>
          <a:p>
            <a:r>
              <a:rPr lang="en-US" dirty="0" smtClean="0"/>
              <a:t>MOU is only necessary for institutions NOT under IRB</a:t>
            </a:r>
          </a:p>
          <a:p>
            <a:pPr lvl="1"/>
            <a:r>
              <a:rPr lang="en-US" dirty="0" smtClean="0"/>
              <a:t>MOU necessary for all institutions next year</a:t>
            </a:r>
          </a:p>
          <a:p>
            <a:pPr lvl="1"/>
            <a:r>
              <a:rPr lang="en-US" dirty="0" smtClean="0"/>
              <a:t>Will share for review when available</a:t>
            </a:r>
          </a:p>
          <a:p>
            <a:r>
              <a:rPr lang="en-US" dirty="0" smtClean="0"/>
              <a:t>IRR </a:t>
            </a:r>
          </a:p>
          <a:p>
            <a:pPr lvl="1"/>
            <a:r>
              <a:rPr lang="en-US" dirty="0" smtClean="0"/>
              <a:t>~75 candidates to participate</a:t>
            </a:r>
          </a:p>
          <a:p>
            <a:pPr lvl="1"/>
            <a:r>
              <a:rPr lang="en-US" dirty="0" smtClean="0"/>
              <a:t>Interested? Let us know!</a:t>
            </a:r>
          </a:p>
          <a:p>
            <a:pPr lvl="2"/>
            <a:r>
              <a:rPr lang="en-US" dirty="0" smtClean="0"/>
              <a:t>Will contact based on previous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Training available December 5</a:t>
            </a:r>
          </a:p>
          <a:p>
            <a:pPr lvl="1"/>
            <a:r>
              <a:rPr lang="en-US" dirty="0" err="1"/>
              <a:t>CPAST</a:t>
            </a:r>
            <a:r>
              <a:rPr lang="en-US" dirty="0"/>
              <a:t> Training 4.0</a:t>
            </a:r>
          </a:p>
          <a:p>
            <a:pPr lvl="1"/>
            <a:r>
              <a:rPr lang="en-US" dirty="0"/>
              <a:t>Cooperating Teacher Training</a:t>
            </a:r>
          </a:p>
          <a:p>
            <a:r>
              <a:rPr lang="en-US" dirty="0"/>
              <a:t>SPA Alignment </a:t>
            </a:r>
            <a:r>
              <a:rPr lang="en-US" dirty="0" smtClean="0"/>
              <a:t>Project for </a:t>
            </a:r>
            <a:r>
              <a:rPr lang="en-US" dirty="0" err="1" smtClean="0"/>
              <a:t>CPAST</a:t>
            </a:r>
            <a:r>
              <a:rPr lang="en-US" dirty="0" smtClean="0"/>
              <a:t> form </a:t>
            </a:r>
            <a:endParaRPr lang="en-US" dirty="0"/>
          </a:p>
          <a:p>
            <a:r>
              <a:rPr lang="en-US" dirty="0"/>
              <a:t>Any other Pre-</a:t>
            </a:r>
            <a:r>
              <a:rPr lang="en-US" dirty="0" err="1"/>
              <a:t>CPAST</a:t>
            </a:r>
            <a:r>
              <a:rPr lang="en-US" dirty="0"/>
              <a:t> Form examples to share? </a:t>
            </a:r>
          </a:p>
          <a:p>
            <a:r>
              <a:rPr lang="en-US" dirty="0"/>
              <a:t>Any more Math SPA participants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497" y="4597859"/>
            <a:ext cx="3278457" cy="20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1228</Words>
  <Application>Microsoft Office PowerPoint</Application>
  <PresentationFormat>Widescreen</PresentationFormat>
  <Paragraphs>278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Mincho</vt:lpstr>
      <vt:lpstr>Arial</vt:lpstr>
      <vt:lpstr>Calibri</vt:lpstr>
      <vt:lpstr>Calibri Light</vt:lpstr>
      <vt:lpstr>Symbol</vt:lpstr>
      <vt:lpstr>Times New Roman</vt:lpstr>
      <vt:lpstr>Wingdings 2</vt:lpstr>
      <vt:lpstr>HDOfficeLightV0</vt:lpstr>
      <vt:lpstr>Valid and Reliable (V&amp;R) Instruments for Educator Preparation Programs (VARI-EPP)  Endeavoring to Persevere:  VARI-EPP Panel Discussion  OCTEO</vt:lpstr>
      <vt:lpstr>Pop Quiz! </vt:lpstr>
      <vt:lpstr>Endeavoring to. . . Pre-Assess</vt:lpstr>
      <vt:lpstr>Endeavoring to. . . Assess</vt:lpstr>
      <vt:lpstr>PowerPoint Presentation</vt:lpstr>
      <vt:lpstr>Endeavoring to Show. . .  Validity and Reliability (2015-2016 Data Analysis)     </vt:lpstr>
      <vt:lpstr>Mean Scores: Student Teachers’ Performance</vt:lpstr>
      <vt:lpstr>Mean Scores: Student Teachers’ Performance</vt:lpstr>
      <vt:lpstr>Endeavoring to. . . Look to the Future </vt:lpstr>
      <vt:lpstr>Endeavoring to. . . Collaborate Across the State</vt:lpstr>
      <vt:lpstr>Endeavoring to. . . Collaborate Across the State </vt:lpstr>
      <vt:lpstr>Endeavoring to. . . Participate </vt:lpstr>
      <vt:lpstr>Endeavoring to. . . Maximize the Experience </vt:lpstr>
      <vt:lpstr>Endeavoring to. . .  Understand and Overcome Challenges </vt:lpstr>
      <vt:lpstr>PowerPoint Presentation</vt:lpstr>
      <vt:lpstr>Questions? </vt:lpstr>
      <vt:lpstr>Thank you for your time! </vt:lpstr>
    </vt:vector>
  </TitlesOfParts>
  <Company>The Ohio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S. Kaplan</dc:creator>
  <cp:lastModifiedBy>Carolyn S. Kaplan</cp:lastModifiedBy>
  <cp:revision>439</cp:revision>
  <cp:lastPrinted>2016-10-24T16:06:23Z</cp:lastPrinted>
  <dcterms:created xsi:type="dcterms:W3CDTF">2015-10-19T15:26:54Z</dcterms:created>
  <dcterms:modified xsi:type="dcterms:W3CDTF">2016-10-31T14:59:10Z</dcterms:modified>
</cp:coreProperties>
</file>