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6"/>
  </p:notesMasterIdLst>
  <p:handoutMasterIdLst>
    <p:handoutMasterId r:id="rId17"/>
  </p:handoutMasterIdLst>
  <p:sldIdLst>
    <p:sldId id="263" r:id="rId5"/>
    <p:sldId id="290" r:id="rId6"/>
    <p:sldId id="304" r:id="rId7"/>
    <p:sldId id="305" r:id="rId8"/>
    <p:sldId id="300" r:id="rId9"/>
    <p:sldId id="303" r:id="rId10"/>
    <p:sldId id="306" r:id="rId11"/>
    <p:sldId id="307" r:id="rId12"/>
    <p:sldId id="309" r:id="rId13"/>
    <p:sldId id="308" r:id="rId14"/>
    <p:sldId id="297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17"/>
    <a:srgbClr val="006600"/>
    <a:srgbClr val="71AFF9"/>
    <a:srgbClr val="0066FF"/>
    <a:srgbClr val="339933"/>
    <a:srgbClr val="525051"/>
    <a:srgbClr val="73A5CC"/>
    <a:srgbClr val="70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3" autoAdjust="0"/>
  </p:normalViewPr>
  <p:slideViewPr>
    <p:cSldViewPr>
      <p:cViewPr>
        <p:scale>
          <a:sx n="110" d="100"/>
          <a:sy n="110" d="100"/>
        </p:scale>
        <p:origin x="-54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93A-8DD9-48E5-9DAC-3BA1D62C7CD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4523-2791-49C0-B2C4-854D9FE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F107-C325-43AF-B1B6-1A0DBB002F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iohighered.org/education-programs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662550"/>
            <a:ext cx="7620000" cy="138545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 </a:t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Fall 2016 Update to OCTEO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126938"/>
            <a:ext cx="7162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Mercerhill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Director, </a:t>
            </a: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Educator Preparation</a:t>
            </a:r>
            <a:endParaRPr lang="en-US" altLang="en-US" sz="1400" b="1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3048000"/>
            <a:ext cx="7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ODE and ODHE Data Partnership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asked (and asked, and asked),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answered!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910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600200" y="28194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Questions </a:t>
            </a: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and </a:t>
            </a: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Discussion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Not on the ODHE Ed Prep listserv?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Email Jessica to be added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jmercerhill@highered.ohio.gov</a:t>
            </a:r>
            <a:endParaRPr lang="en-US" altLang="en-US" sz="2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1AFF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828799"/>
            <a:ext cx="1110443" cy="2146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33400" y="2743200"/>
            <a:ext cx="8229600" cy="3581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Review – Schedule/Timelines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Preparation Program Performance Reports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Council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for Accreditation of Educator Preparation Advanced Standards 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ODE and ODHE Data Partnership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Questions and Answers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662550"/>
            <a:ext cx="7620000" cy="928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 </a:t>
            </a:r>
            <a:b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Fall 2016 Update to OCTEO</a:t>
            </a:r>
            <a:endParaRPr lang="en-US" sz="3200" i="1" kern="0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33400" y="259080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374775"/>
            <a:ext cx="8153400" cy="5102225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Program Reviews should happen at least the semester BEFORE the approval deadline.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Programs not approved on time risk going into “teach out mode” meaning enrolled students may finish, but no more may be admitted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Programs that are post-</a:t>
            </a:r>
            <a:r>
              <a:rPr lang="en-US" dirty="0" err="1" smtClean="0">
                <a:solidFill>
                  <a:schemeClr val="tx1"/>
                </a:solidFill>
                <a:ea typeface="ＭＳ Ｐゴシック" charset="-128"/>
              </a:rPr>
              <a:t>bacc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that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COMPLETELY OVERLAP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with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fully SPA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approved undergraduate program may use that approval for Limited State review qualifications.  </a:t>
            </a: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Recruiting consultants for state review process:</a:t>
            </a: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Drama/Theatre</a:t>
            </a: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Health</a:t>
            </a: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All Sciences, all levels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School Nurse</a:t>
            </a: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School Social Worker</a:t>
            </a:r>
          </a:p>
          <a:p>
            <a:pPr marL="344488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Transition to Work</a:t>
            </a:r>
          </a:p>
          <a:p>
            <a:pPr marL="517525"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Review Update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010400" cy="3200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Fall 2016 deadline was October 10.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Goal for completed reviews is mid-December.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Spring 2017 Initial Inquiry deadline is March 6,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	Submissions due March 20.</a:t>
            </a:r>
          </a:p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Review Update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352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MRS open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for Sept 1, 2015 – Aug 31, 2016 data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December 7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MRS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Closes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January 25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ODHE sending Preliminary Program Reports for review</a:t>
            </a: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February 8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deadline for program report corrections</a:t>
            </a:r>
            <a:endParaRPr lang="en-US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February 15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–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reports published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1544638"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Full schedule may be found in the Information Updates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  <a:hlinkClick r:id="rId2"/>
              </a:rPr>
              <a:t>www.ohiohighered.org/education-programs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 and in the </a:t>
            </a:r>
          </a:p>
          <a:p>
            <a:pPr marL="1544638"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Metrics Reporting System.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686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Preparation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Performance Reports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1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Council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for Accreditation of Educator Preparation (CAEP) Advanced Standards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457200" y="2435225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3505200"/>
            <a:ext cx="78486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048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1049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en-US" sz="1800" kern="0" dirty="0" smtClean="0"/>
              <a:t>Self-Study reports submitted AFTER 9/1/2017 must have </a:t>
            </a:r>
            <a:r>
              <a:rPr lang="en-US" sz="1800" i="1" kern="0" dirty="0" smtClean="0"/>
              <a:t>plans </a:t>
            </a:r>
            <a:r>
              <a:rPr lang="en-US" sz="1800" kern="0" dirty="0" smtClean="0"/>
              <a:t>for advanced standards. Data is not required. </a:t>
            </a:r>
          </a:p>
          <a:p>
            <a:pPr>
              <a:defRPr/>
            </a:pPr>
            <a:endParaRPr lang="en-US" sz="1800" i="1" kern="0" dirty="0" smtClean="0"/>
          </a:p>
          <a:p>
            <a:pPr>
              <a:defRPr/>
            </a:pPr>
            <a:r>
              <a:rPr lang="en-US" sz="1800" kern="0" dirty="0" smtClean="0"/>
              <a:t>Self-Study reports submitted Fall 2019 – May/June? 2021 should have plans and progress steps (any data available at the time).</a:t>
            </a:r>
          </a:p>
          <a:p>
            <a:pPr>
              <a:defRPr/>
            </a:pPr>
            <a:endParaRPr lang="en-US" sz="1800" kern="0" dirty="0" smtClean="0"/>
          </a:p>
          <a:p>
            <a:pPr>
              <a:defRPr/>
            </a:pPr>
            <a:r>
              <a:rPr lang="en-US" sz="1800" kern="0" dirty="0" smtClean="0"/>
              <a:t>Self-Study reports submitted Fall 2021 must be full reports including 3 years of data. </a:t>
            </a:r>
            <a:endParaRPr lang="en-US" sz="18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1" y="25908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September 1, 2017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The magic date!</a:t>
            </a:r>
          </a:p>
        </p:txBody>
      </p:sp>
    </p:spTree>
    <p:extLst>
      <p:ext uri="{BB962C8B-B14F-4D97-AF65-F5344CB8AC3E}">
        <p14:creationId xmlns:p14="http://schemas.microsoft.com/office/powerpoint/2010/main" val="41723828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001000" cy="3581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Intent of program is develop P-12 teachers or other school professionals for employment in schools/districts.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Over 50% of enrollees are teachers or other school professionals.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Any </a:t>
            </a:r>
            <a:r>
              <a:rPr lang="en-US" sz="2000" dirty="0" err="1" smtClean="0">
                <a:solidFill>
                  <a:schemeClr val="tx1"/>
                </a:solidFill>
              </a:rPr>
              <a:t>M.Ed</a:t>
            </a:r>
            <a:r>
              <a:rPr lang="en-US" sz="2000" dirty="0" smtClean="0">
                <a:solidFill>
                  <a:schemeClr val="tx1"/>
                </a:solidFill>
              </a:rPr>
              <a:t>; M.S.; M.A., </a:t>
            </a:r>
            <a:r>
              <a:rPr lang="en-US" sz="2000" dirty="0" err="1" smtClean="0">
                <a:solidFill>
                  <a:schemeClr val="tx1"/>
                </a:solidFill>
              </a:rPr>
              <a:t>Ed.D</a:t>
            </a:r>
            <a:r>
              <a:rPr lang="en-US" sz="2000" dirty="0" smtClean="0">
                <a:solidFill>
                  <a:schemeClr val="tx1"/>
                </a:solidFill>
              </a:rPr>
              <a:t>; or Ph.D. program </a:t>
            </a:r>
            <a:r>
              <a:rPr lang="en-US" sz="2000" b="1" dirty="0" smtClean="0">
                <a:solidFill>
                  <a:schemeClr val="tx1"/>
                </a:solidFill>
              </a:rPr>
              <a:t>specific </a:t>
            </a:r>
            <a:r>
              <a:rPr lang="en-US" sz="2000" dirty="0" smtClean="0">
                <a:solidFill>
                  <a:schemeClr val="tx1"/>
                </a:solidFill>
              </a:rPr>
              <a:t>to P-12 school districts (e.g. reading specialists, school librarians, school psychologists, school administrators, etc.)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Program designed to further knowledge and skills of P-12 teachers or other school professionals, such as C&amp;I, Ed Tech, etc.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Any track, endorsement or “add on” program will be reviewed under component 1.1 and only requires evidence of content knowledge (like state licensure test scores).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133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What do they consider an Advanced Program?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71475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CAEP Advanced Standards*</a:t>
            </a:r>
            <a:endParaRPr lang="en-US" sz="2800" b="1" dirty="0">
              <a:latin typeface="+mj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13964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 that Jessica is NOT an expert in Advanced Standards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learning along with the rest of you.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6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71475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CAEP Advanced Standards*</a:t>
            </a:r>
            <a:endParaRPr lang="en-US" sz="2800" b="1" dirty="0">
              <a:latin typeface="+mj-lt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1475" y="3429000"/>
            <a:ext cx="8239125" cy="19812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Content programs such as M.S. or M.A. in history, mathematics, etc.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Educational leadership programs not specific to </a:t>
            </a:r>
            <a:r>
              <a:rPr lang="en-US" sz="2000" dirty="0" smtClean="0">
                <a:solidFill>
                  <a:schemeClr val="tx1"/>
                </a:solidFill>
              </a:rPr>
              <a:t>P-12 (</a:t>
            </a:r>
            <a:r>
              <a:rPr lang="en-US" sz="2000" dirty="0" err="1" smtClean="0">
                <a:solidFill>
                  <a:schemeClr val="tx1"/>
                </a:solidFill>
              </a:rPr>
              <a:t>i.e</a:t>
            </a:r>
            <a:r>
              <a:rPr lang="en-US" sz="2000" dirty="0" smtClean="0">
                <a:solidFill>
                  <a:schemeClr val="tx1"/>
                </a:solidFill>
              </a:rPr>
              <a:t> Higher Ed)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Other advanced level programs already approved by another national accreditor recognized by either CHEA or USDE. </a:t>
            </a:r>
          </a:p>
          <a:p>
            <a:pPr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2286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What will NOT be reviewed?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3964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 that Jessica is NOT an expert in Advanced Standards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learning along with the rest of you.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9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295400" y="2971800"/>
            <a:ext cx="670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Margie Crutchfield’s slides available </a:t>
            </a:r>
            <a:r>
              <a:rPr lang="en-US" sz="2000" dirty="0" smtClean="0">
                <a:solidFill>
                  <a:schemeClr val="tx1"/>
                </a:solidFill>
              </a:rPr>
              <a:t>online by searching: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196975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CAEPCon</a:t>
            </a:r>
            <a:r>
              <a:rPr lang="en-US" dirty="0" smtClean="0">
                <a:solidFill>
                  <a:schemeClr val="tx1"/>
                </a:solidFill>
              </a:rPr>
              <a:t> Fall 2016</a:t>
            </a:r>
          </a:p>
          <a:p>
            <a:pPr marL="1196975">
              <a:defRPr/>
            </a:pPr>
            <a:r>
              <a:rPr lang="en-US" dirty="0" smtClean="0">
                <a:solidFill>
                  <a:schemeClr val="tx1"/>
                </a:solidFill>
              </a:rPr>
              <a:t>Presentations tab</a:t>
            </a:r>
          </a:p>
          <a:p>
            <a:pPr marL="1196975">
              <a:tabLst>
                <a:tab pos="9144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Breakout </a:t>
            </a:r>
            <a:r>
              <a:rPr lang="en-US" dirty="0" smtClean="0">
                <a:solidFill>
                  <a:schemeClr val="tx1"/>
                </a:solidFill>
              </a:rPr>
              <a:t>IV</a:t>
            </a:r>
          </a:p>
          <a:p>
            <a:pPr marL="1196975">
              <a:tabLst>
                <a:tab pos="9144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http</a:t>
            </a:r>
            <a:r>
              <a:rPr lang="en-US" sz="2000" dirty="0">
                <a:solidFill>
                  <a:schemeClr val="tx1"/>
                </a:solidFill>
              </a:rPr>
              <a:t>://www.caepnet.org/~/</a:t>
            </a:r>
            <a:r>
              <a:rPr lang="en-US" sz="2000" dirty="0" smtClean="0">
                <a:solidFill>
                  <a:schemeClr val="tx1"/>
                </a:solidFill>
              </a:rPr>
              <a:t>media/Files/Fall%202016%20Presentation/Breakout%204/CAEP%20Advanced%20Standards.pdf?la=en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098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Where did Jessica get her information?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71475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CAEP Advanced Standards</a:t>
            </a:r>
            <a:endParaRPr lang="en-US" sz="2800" b="1" dirty="0">
              <a:latin typeface="+mj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15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Pages>0</Pages>
  <Words>582</Words>
  <Characters>0</Characters>
  <Application>Microsoft Office PowerPoint</Application>
  <PresentationFormat>On-screen Show (4:3)</PresentationFormat>
  <Lines>0</Lines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Default - Title Slide</vt:lpstr>
      <vt:lpstr>TEMPLATE_light</vt:lpstr>
      <vt:lpstr>1_TEMPLATE_light</vt:lpstr>
      <vt:lpstr>Default - Custom Layout</vt:lpstr>
      <vt:lpstr>Ohio Department of Higher Education  Fall 2016 Update to OCTEO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ODE and ODHE Data Partnership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Jessica Mercerhill</cp:lastModifiedBy>
  <cp:revision>95</cp:revision>
  <cp:lastPrinted>2011-09-28T20:03:32Z</cp:lastPrinted>
  <dcterms:modified xsi:type="dcterms:W3CDTF">2016-10-25T19:09:10Z</dcterms:modified>
</cp:coreProperties>
</file>