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73" r:id="rId3"/>
    <p:sldId id="257" r:id="rId4"/>
    <p:sldId id="258" r:id="rId5"/>
    <p:sldId id="259" r:id="rId6"/>
    <p:sldId id="260" r:id="rId7"/>
    <p:sldId id="261" r:id="rId8"/>
    <p:sldId id="262" r:id="rId9"/>
    <p:sldId id="264" r:id="rId10"/>
    <p:sldId id="266" r:id="rId11"/>
    <p:sldId id="267" r:id="rId12"/>
    <p:sldId id="269" r:id="rId13"/>
    <p:sldId id="268" r:id="rId14"/>
    <p:sldId id="270" r:id="rId15"/>
    <p:sldId id="271" r:id="rId16"/>
    <p:sldId id="272"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82" d="100"/>
          <a:sy n="82" d="100"/>
        </p:scale>
        <p:origin x="-1360" y="-10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viewProps" Target="viewProps.xml"/><Relationship Id="rId21" Type="http://schemas.openxmlformats.org/officeDocument/2006/relationships/theme" Target="theme/theme1.xml"/><Relationship Id="rId22"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printerSettings" Target="printerSettings/printerSettings1.bin"/><Relationship Id="rId19" Type="http://schemas.openxmlformats.org/officeDocument/2006/relationships/presProps" Target="presProp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8.jpeg"/></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7.jpeg"/></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9.jpe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6.jpe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7.jpeg"/></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3">
        <a:schemeClr val="bg1"/>
      </p:bgRef>
    </p:bg>
    <p:spTree>
      <p:nvGrpSpPr>
        <p:cNvPr id="1" name=""/>
        <p:cNvGrpSpPr/>
        <p:nvPr/>
      </p:nvGrpSpPr>
      <p:grpSpPr>
        <a:xfrm>
          <a:off x="0" y="0"/>
          <a:ext cx="0" cy="0"/>
          <a:chOff x="0" y="0"/>
          <a:chExt cx="0" cy="0"/>
        </a:xfrm>
      </p:grpSpPr>
      <p:sp>
        <p:nvSpPr>
          <p:cNvPr id="2" name="Title 1"/>
          <p:cNvSpPr>
            <a:spLocks noGrp="1"/>
          </p:cNvSpPr>
          <p:nvPr>
            <p:ph type="ctrTitle"/>
          </p:nvPr>
        </p:nvSpPr>
        <p:spPr>
          <a:xfrm>
            <a:off x="493776" y="3776472"/>
            <a:ext cx="7196328" cy="1470025"/>
          </a:xfrm>
        </p:spPr>
        <p:txBody>
          <a:bodyPr vert="horz" lIns="91440" tIns="45720" rIns="91440" bIns="45720" rtlCol="0" anchor="b" anchorCtr="0">
            <a:noAutofit/>
          </a:bodyPr>
          <a:lstStyle>
            <a:lvl1pPr algn="l" defTabSz="914400" rtl="0" eaLnBrk="1" latinLnBrk="0" hangingPunct="1">
              <a:spcBef>
                <a:spcPct val="0"/>
              </a:spcBef>
              <a:buNone/>
              <a:defRPr sz="4800" kern="1200">
                <a:solidFill>
                  <a:schemeClr val="tx2"/>
                </a:solidFill>
                <a:effectLst>
                  <a:outerShdw blurRad="50800" dist="25400" dir="2700000" algn="tl" rotWithShape="0">
                    <a:schemeClr val="bg1">
                      <a:alpha val="40000"/>
                    </a:schemeClr>
                  </a:outerShdw>
                </a:effectLst>
                <a:latin typeface="+mj-lt"/>
                <a:ea typeface="+mj-ea"/>
                <a:cs typeface="+mj-cs"/>
              </a:defRPr>
            </a:lvl1pPr>
          </a:lstStyle>
          <a:p>
            <a:r>
              <a:rPr lang="en-US" smtClean="0"/>
              <a:t>Click to edit Master title style</a:t>
            </a:r>
            <a:endParaRPr/>
          </a:p>
        </p:txBody>
      </p:sp>
      <p:sp>
        <p:nvSpPr>
          <p:cNvPr id="3" name="Subtitle 2"/>
          <p:cNvSpPr>
            <a:spLocks noGrp="1"/>
          </p:cNvSpPr>
          <p:nvPr>
            <p:ph type="subTitle" idx="1"/>
          </p:nvPr>
        </p:nvSpPr>
        <p:spPr>
          <a:xfrm>
            <a:off x="493776" y="5257800"/>
            <a:ext cx="7196328" cy="987552"/>
          </a:xfrm>
        </p:spPr>
        <p:txBody>
          <a:bodyPr vert="horz" lIns="91440" tIns="45720" rIns="91440" bIns="45720" rtlCol="0" anchor="t" anchorCtr="0">
            <a:noAutofit/>
          </a:bodyPr>
          <a:lstStyle>
            <a:lvl1pPr marL="0" indent="0" algn="l" defTabSz="914400" rtl="0" eaLnBrk="1" latinLnBrk="0" hangingPunct="1">
              <a:spcBef>
                <a:spcPct val="0"/>
              </a:spcBef>
              <a:buFont typeface="Wingdings 2" pitchFamily="18" charset="2"/>
              <a:buNone/>
              <a:defRPr sz="1800" kern="1200">
                <a:solidFill>
                  <a:schemeClr val="tx2"/>
                </a:solidFill>
                <a:effectLst>
                  <a:outerShdw blurRad="50800" dist="25400" dir="2700000" algn="tl" rotWithShape="0">
                    <a:schemeClr val="bg1">
                      <a:alpha val="40000"/>
                    </a:schemeClr>
                  </a:outerShdw>
                </a:effectLst>
                <a:latin typeface="+mj-lt"/>
                <a:ea typeface="+mj-ea"/>
                <a:cs typeface="+mj-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dirty="0"/>
          </a:p>
        </p:txBody>
      </p:sp>
      <p:sp>
        <p:nvSpPr>
          <p:cNvPr id="4" name="Date Placeholder 3"/>
          <p:cNvSpPr>
            <a:spLocks noGrp="1"/>
          </p:cNvSpPr>
          <p:nvPr>
            <p:ph type="dt" sz="half" idx="10"/>
          </p:nvPr>
        </p:nvSpPr>
        <p:spPr/>
        <p:txBody>
          <a:bodyPr/>
          <a:lstStyle/>
          <a:p>
            <a:fld id="{03CEC41E-48BD-4881-B6FF-D82EEBBCD904}" type="datetimeFigureOut">
              <a:rPr lang="en-US" smtClean="0"/>
              <a:t>10/27/16</a:t>
            </a:fld>
            <a:endParaRPr lang="en-US" dirty="0"/>
          </a:p>
        </p:txBody>
      </p:sp>
      <p:sp>
        <p:nvSpPr>
          <p:cNvPr id="5" name="Footer Placeholder 4"/>
          <p:cNvSpPr>
            <a:spLocks noGrp="1"/>
          </p:cNvSpPr>
          <p:nvPr>
            <p:ph type="ftr" sz="quarter" idx="11"/>
          </p:nvPr>
        </p:nvSpPr>
        <p:spPr/>
        <p:txBody>
          <a:bodyPr/>
          <a:lstStyle/>
          <a:p>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65175" y="4267200"/>
            <a:ext cx="7612063" cy="1100138"/>
          </a:xfrm>
        </p:spPr>
        <p:txBody>
          <a:bodyPr anchor="b"/>
          <a:lstStyle>
            <a:lvl1pPr algn="ctr">
              <a:defRPr sz="4400" b="0">
                <a:solidFill>
                  <a:schemeClr val="bg1"/>
                </a:solidFill>
                <a:effectLst>
                  <a:outerShdw blurRad="63500" dist="50800" dir="2700000" algn="tl" rotWithShape="0">
                    <a:prstClr val="black">
                      <a:alpha val="50000"/>
                    </a:prstClr>
                  </a:outerShdw>
                </a:effectLst>
              </a:defRPr>
            </a:lvl1pPr>
          </a:lstStyle>
          <a:p>
            <a:r>
              <a:rPr lang="en-US" smtClean="0"/>
              <a:t>Click to edit Master title style</a:t>
            </a:r>
            <a:endParaRPr/>
          </a:p>
        </p:txBody>
      </p:sp>
      <p:sp>
        <p:nvSpPr>
          <p:cNvPr id="3" name="Picture Placeholder 2"/>
          <p:cNvSpPr>
            <a:spLocks noGrp="1"/>
          </p:cNvSpPr>
          <p:nvPr>
            <p:ph type="pic" idx="1"/>
          </p:nvPr>
        </p:nvSpPr>
        <p:spPr>
          <a:xfrm rot="21414040">
            <a:off x="1779080" y="450465"/>
            <a:ext cx="5486400" cy="3626214"/>
          </a:xfrm>
          <a:solidFill>
            <a:srgbClr val="FFFFFF">
              <a:shade val="85000"/>
            </a:srgbClr>
          </a:solidFill>
          <a:ln w="38100" cap="sq">
            <a:solidFill>
              <a:srgbClr val="FDFDFD"/>
            </a:solidFill>
            <a:miter lim="800000"/>
          </a:ln>
          <a:effectLst>
            <a:outerShdw blurRad="88900" dist="25400" dir="5400000" sx="101000" sy="101000" algn="t" rotWithShape="0">
              <a:prstClr val="black">
                <a:alpha val="50000"/>
              </a:prstClr>
            </a:outerShdw>
          </a:effectLst>
          <a:scene3d>
            <a:camera prst="orthographicFront"/>
            <a:lightRig rig="twoPt" dir="t">
              <a:rot lat="0" lon="0" rev="7200000"/>
            </a:lightRig>
          </a:scene3d>
          <a:sp3d prstMaterial="matte">
            <a:bevelT w="22860" h="12700"/>
            <a:contourClr>
              <a:srgbClr val="FFFFFF"/>
            </a:contourClr>
          </a:sp3d>
        </p:spPr>
        <p:txBody>
          <a:bodyPr vert="horz" lIns="91440" tIns="45720" rIns="91440" bIns="45720" rtlCol="0">
            <a:normAutofit/>
          </a:bodyPr>
          <a:lstStyle>
            <a:lvl1pPr marL="342900" indent="-342900" algn="l" defTabSz="914400" rtl="0" eaLnBrk="1" latinLnBrk="0" hangingPunct="1">
              <a:spcBef>
                <a:spcPts val="2000"/>
              </a:spcBef>
              <a:buFont typeface="Wingdings 2" pitchFamily="18" charset="2"/>
              <a:buNone/>
              <a:defRPr sz="1800" kern="1200">
                <a:solidFill>
                  <a:schemeClr val="bg1"/>
                </a:solidFill>
                <a:effectLst>
                  <a:outerShdw blurRad="63500" dist="50800" dir="2700000" algn="tl" rotWithShape="0">
                    <a:prstClr val="black">
                      <a:alpha val="50000"/>
                    </a:prstClr>
                  </a:outerShdw>
                </a:effectLst>
                <a:latin typeface="+mn-lt"/>
                <a:ea typeface="+mn-ea"/>
                <a:cs typeface="+mn-cs"/>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Drag picture to placeholder or click icon to add</a:t>
            </a:r>
            <a:endParaRPr dirty="0"/>
          </a:p>
        </p:txBody>
      </p:sp>
      <p:sp>
        <p:nvSpPr>
          <p:cNvPr id="4" name="Text Placeholder 3"/>
          <p:cNvSpPr>
            <a:spLocks noGrp="1"/>
          </p:cNvSpPr>
          <p:nvPr>
            <p:ph type="body" sz="half" idx="2"/>
          </p:nvPr>
        </p:nvSpPr>
        <p:spPr>
          <a:xfrm>
            <a:off x="765175" y="5443538"/>
            <a:ext cx="7612063" cy="804862"/>
          </a:xfrm>
        </p:spPr>
        <p:txBody>
          <a:bodyPr>
            <a:normAutofit/>
          </a:bodyPr>
          <a:lstStyle>
            <a:lvl1pPr marL="0" indent="0" algn="ctr">
              <a:spcBef>
                <a:spcPts val="300"/>
              </a:spcBef>
              <a:buNone/>
              <a:defRPr sz="1800">
                <a:effectLst>
                  <a:outerShdw blurRad="63500" dist="50800" dir="2700000" algn="tl" rotWithShape="0">
                    <a:prstClr val="black">
                      <a:alpha val="50000"/>
                    </a:prstClr>
                  </a:outerShdw>
                </a:effectLst>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3CEC41E-48BD-4881-B6FF-D82EEBBCD904}" type="datetimeFigureOut">
              <a:rPr lang="en-US" smtClean="0"/>
              <a:t>10/27/16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59A5F39-4CE7-434C-A5CB-50A363451602}" type="slidenum">
              <a:rPr lang="en-US" smtClean="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2 Pictures with Caption">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8946" y="381000"/>
            <a:ext cx="3250360" cy="1631950"/>
          </a:xfrm>
        </p:spPr>
        <p:txBody>
          <a:bodyPr anchor="b"/>
          <a:lstStyle>
            <a:lvl1pPr algn="ctr">
              <a:defRPr sz="3600" b="0"/>
            </a:lvl1pPr>
          </a:lstStyle>
          <a:p>
            <a:r>
              <a:rPr lang="en-US" smtClean="0"/>
              <a:t>Click to edit Master title style</a:t>
            </a:r>
            <a:endParaRPr/>
          </a:p>
        </p:txBody>
      </p:sp>
      <p:sp>
        <p:nvSpPr>
          <p:cNvPr id="4" name="Text Placeholder 3"/>
          <p:cNvSpPr>
            <a:spLocks noGrp="1"/>
          </p:cNvSpPr>
          <p:nvPr>
            <p:ph type="body" sz="half" idx="2"/>
          </p:nvPr>
        </p:nvSpPr>
        <p:spPr>
          <a:xfrm>
            <a:off x="608946" y="2084389"/>
            <a:ext cx="3250360" cy="3935412"/>
          </a:xfrm>
        </p:spPr>
        <p:txBody>
          <a:bodyPr vert="horz" lIns="91440" tIns="45720" rIns="91440" bIns="45720" rtlCol="0" anchor="t" anchorCtr="0">
            <a:noAutofit/>
          </a:bodyPr>
          <a:lstStyle>
            <a:lvl1pPr marL="0" indent="0" algn="ctr" defTabSz="914400" rtl="0" eaLnBrk="1" latinLnBrk="0" hangingPunct="1">
              <a:spcBef>
                <a:spcPts val="600"/>
              </a:spcBef>
              <a:buNone/>
              <a:defRPr sz="1800" b="0" kern="1200">
                <a:solidFill>
                  <a:schemeClr val="tx2"/>
                </a:solidFill>
                <a:effectLst>
                  <a:outerShdw blurRad="50800" dist="25400" dir="2700000" algn="tl" rotWithShape="0">
                    <a:schemeClr val="bg1">
                      <a:alpha val="40000"/>
                    </a:schemeClr>
                  </a:outerShdw>
                </a:effectLst>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495800" y="6356350"/>
            <a:ext cx="1143000" cy="365125"/>
          </a:xfrm>
        </p:spPr>
        <p:txBody>
          <a:bodyPr/>
          <a:lstStyle>
            <a:lvl1pPr algn="l">
              <a:defRPr/>
            </a:lvl1pPr>
          </a:lstStyle>
          <a:p>
            <a:fld id="{03CEC41E-48BD-4881-B6FF-D82EEBBCD904}" type="datetimeFigureOut">
              <a:rPr lang="en-US" smtClean="0"/>
              <a:t>10/27/16</a:t>
            </a:fld>
            <a:endParaRPr lang="en-US" dirty="0"/>
          </a:p>
        </p:txBody>
      </p:sp>
      <p:sp>
        <p:nvSpPr>
          <p:cNvPr id="6" name="Footer Placeholder 5"/>
          <p:cNvSpPr>
            <a:spLocks noGrp="1"/>
          </p:cNvSpPr>
          <p:nvPr>
            <p:ph type="ftr" sz="quarter" idx="11"/>
          </p:nvPr>
        </p:nvSpPr>
        <p:spPr>
          <a:xfrm>
            <a:off x="5791200" y="6356350"/>
            <a:ext cx="2895600" cy="365125"/>
          </a:xfrm>
        </p:spPr>
        <p:txBody>
          <a:bodyPr/>
          <a:lstStyle>
            <a:lvl1pPr algn="r">
              <a:defRPr/>
            </a:lvl1pPr>
          </a:lstStyle>
          <a:p>
            <a:endParaRPr lang="en-US" dirty="0"/>
          </a:p>
        </p:txBody>
      </p:sp>
      <p:sp>
        <p:nvSpPr>
          <p:cNvPr id="7" name="Slide Number Placeholder 6"/>
          <p:cNvSpPr>
            <a:spLocks noGrp="1"/>
          </p:cNvSpPr>
          <p:nvPr>
            <p:ph type="sldNum" sz="quarter" idx="12"/>
          </p:nvPr>
        </p:nvSpPr>
        <p:spPr>
          <a:xfrm>
            <a:off x="1967426" y="6356350"/>
            <a:ext cx="533400" cy="365125"/>
          </a:xfrm>
        </p:spPr>
        <p:txBody>
          <a:bodyPr/>
          <a:lstStyle>
            <a:lvl1pPr>
              <a:defRPr>
                <a:solidFill>
                  <a:schemeClr val="tx2"/>
                </a:solidFill>
              </a:defRPr>
            </a:lvl1pPr>
          </a:lstStyle>
          <a:p>
            <a:fld id="{459A5F39-4CE7-434C-A5CB-50A363451602}" type="slidenum">
              <a:rPr lang="en-US" smtClean="0"/>
              <a:t>‹#›</a:t>
            </a:fld>
            <a:endParaRPr lang="en-US" dirty="0"/>
          </a:p>
        </p:txBody>
      </p:sp>
      <p:sp>
        <p:nvSpPr>
          <p:cNvPr id="9" name="Picture Placeholder 7"/>
          <p:cNvSpPr>
            <a:spLocks noGrp="1"/>
          </p:cNvSpPr>
          <p:nvPr>
            <p:ph type="pic" sz="quarter" idx="14"/>
          </p:nvPr>
        </p:nvSpPr>
        <p:spPr>
          <a:xfrm rot="307655">
            <a:off x="4082874" y="3187732"/>
            <a:ext cx="4141140" cy="2881378"/>
          </a:xfrm>
          <a:solidFill>
            <a:srgbClr val="FFFFFF">
              <a:shade val="85000"/>
            </a:srgbClr>
          </a:solidFill>
          <a:ln w="38100" cap="sq">
            <a:solidFill>
              <a:srgbClr val="FDFDFD"/>
            </a:solidFill>
            <a:miter lim="800000"/>
          </a:ln>
          <a:effectLst>
            <a:outerShdw blurRad="88900" dist="25400" dir="7200000" sx="101000" sy="101000" algn="t" rotWithShape="0">
              <a:prstClr val="black">
                <a:alpha val="50000"/>
              </a:prstClr>
            </a:outerShdw>
          </a:effectLst>
          <a:scene3d>
            <a:camera prst="orthographicFront"/>
            <a:lightRig rig="twoPt" dir="t">
              <a:rot lat="0" lon="0" rev="7200000"/>
            </a:lightRig>
          </a:scene3d>
          <a:sp3d prstMaterial="matte">
            <a:bevelT w="22860" h="12700"/>
            <a:contourClr>
              <a:srgbClr val="FFFFFF"/>
            </a:contourClr>
          </a:sp3d>
        </p:spPr>
        <p:txBody>
          <a:bodyPr>
            <a:normAutofit/>
          </a:bodyPr>
          <a:lstStyle>
            <a:lvl1pPr>
              <a:buNone/>
              <a:defRPr sz="1800"/>
            </a:lvl1pPr>
          </a:lstStyle>
          <a:p>
            <a:r>
              <a:rPr lang="en-US" dirty="0" smtClean="0"/>
              <a:t>Drag picture to placeholder or click icon to add</a:t>
            </a:r>
            <a:endParaRPr dirty="0"/>
          </a:p>
        </p:txBody>
      </p:sp>
      <p:sp>
        <p:nvSpPr>
          <p:cNvPr id="8" name="Picture Placeholder 7"/>
          <p:cNvSpPr>
            <a:spLocks noGrp="1"/>
          </p:cNvSpPr>
          <p:nvPr>
            <p:ph type="pic" sz="quarter" idx="13"/>
          </p:nvPr>
        </p:nvSpPr>
        <p:spPr>
          <a:xfrm rot="21414752">
            <a:off x="4623469" y="338031"/>
            <a:ext cx="4141140" cy="2881378"/>
          </a:xfrm>
          <a:solidFill>
            <a:srgbClr val="FFFFFF">
              <a:shade val="85000"/>
            </a:srgbClr>
          </a:solidFill>
          <a:ln w="38100" cap="sq">
            <a:solidFill>
              <a:srgbClr val="FDFDFD"/>
            </a:solidFill>
            <a:miter lim="800000"/>
          </a:ln>
          <a:effectLst>
            <a:outerShdw blurRad="88900" dist="25400" dir="5400000" sx="101000" sy="101000" algn="t" rotWithShape="0">
              <a:prstClr val="black">
                <a:alpha val="50000"/>
              </a:prstClr>
            </a:outerShdw>
          </a:effectLst>
          <a:scene3d>
            <a:camera prst="orthographicFront"/>
            <a:lightRig rig="twoPt" dir="t">
              <a:rot lat="0" lon="0" rev="7200000"/>
            </a:lightRig>
          </a:scene3d>
          <a:sp3d prstMaterial="matte">
            <a:bevelT w="22860" h="12700"/>
            <a:contourClr>
              <a:srgbClr val="FFFFFF"/>
            </a:contourClr>
          </a:sp3d>
        </p:spPr>
        <p:txBody>
          <a:bodyPr>
            <a:normAutofit/>
          </a:bodyPr>
          <a:lstStyle>
            <a:lvl1pPr>
              <a:buNone/>
              <a:defRPr sz="1800"/>
            </a:lvl1pPr>
          </a:lstStyle>
          <a:p>
            <a:r>
              <a:rPr lang="en-US" dirty="0" smtClean="0"/>
              <a:t>Drag picture to placeholder or click icon to add</a:t>
            </a:r>
            <a:endParaRPr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Vertical Text Placeholder 2"/>
          <p:cNvSpPr>
            <a:spLocks noGrp="1"/>
          </p:cNvSpPr>
          <p:nvPr>
            <p:ph type="body" orient="vert" idx="1"/>
          </p:nvPr>
        </p:nvSpPr>
        <p:spPr/>
        <p:txBody>
          <a:bodyPr vert="eaVert"/>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03CEC41E-48BD-4881-B6FF-D82EEBBCD904}" type="datetimeFigureOut">
              <a:rPr lang="en-US" smtClean="0"/>
              <a:t>10/27/16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59A5F39-4CE7-434C-A5CB-50A363451602}" type="slidenum">
              <a:rPr lang="en-US" smtClean="0"/>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0" y="457200"/>
            <a:ext cx="1497106" cy="5810250"/>
          </a:xfrm>
        </p:spPr>
        <p:txBody>
          <a:bodyPr vert="eaVert"/>
          <a:lstStyle/>
          <a:p>
            <a:r>
              <a:rPr lang="en-US" smtClean="0"/>
              <a:t>Click to edit Master title style</a:t>
            </a:r>
            <a:endParaRPr/>
          </a:p>
        </p:txBody>
      </p:sp>
      <p:sp>
        <p:nvSpPr>
          <p:cNvPr id="3" name="Vertical Text Placeholder 2"/>
          <p:cNvSpPr>
            <a:spLocks noGrp="1"/>
          </p:cNvSpPr>
          <p:nvPr>
            <p:ph type="body" orient="vert" idx="1"/>
          </p:nvPr>
        </p:nvSpPr>
        <p:spPr>
          <a:xfrm>
            <a:off x="496888" y="457200"/>
            <a:ext cx="6513511" cy="5810250"/>
          </a:xfrm>
        </p:spPr>
        <p:txBody>
          <a:bodyPr vert="eaVert"/>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03CEC41E-48BD-4881-B6FF-D82EEBBCD904}" type="datetimeFigureOut">
              <a:rPr lang="en-US" smtClean="0"/>
              <a:t>10/27/16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59A5F39-4CE7-434C-A5CB-50A363451602}" type="slidenum">
              <a:rPr lang="en-US" smtClean="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idx="1"/>
          </p:nvPr>
        </p:nvSpPr>
        <p:spPr/>
        <p:txBody>
          <a:bodyPr/>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03CEC41E-48BD-4881-B6FF-D82EEBBCD904}" type="datetimeFigureOut">
              <a:rPr lang="en-US" smtClean="0"/>
              <a:t>10/27/16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59A5F39-4CE7-434C-A5CB-50A363451602}" type="slidenum">
              <a:rPr lang="en-US" smtClean="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Slide with Picture">
    <p:bg>
      <p:bgRef idx="1003">
        <a:schemeClr val="bg1"/>
      </p:bgRef>
    </p:bg>
    <p:spTree>
      <p:nvGrpSpPr>
        <p:cNvPr id="1" name=""/>
        <p:cNvGrpSpPr/>
        <p:nvPr/>
      </p:nvGrpSpPr>
      <p:grpSpPr>
        <a:xfrm>
          <a:off x="0" y="0"/>
          <a:ext cx="0" cy="0"/>
          <a:chOff x="0" y="0"/>
          <a:chExt cx="0" cy="0"/>
        </a:xfrm>
      </p:grpSpPr>
      <p:sp>
        <p:nvSpPr>
          <p:cNvPr id="2" name="Title 1"/>
          <p:cNvSpPr>
            <a:spLocks noGrp="1"/>
          </p:cNvSpPr>
          <p:nvPr>
            <p:ph type="ctrTitle"/>
          </p:nvPr>
        </p:nvSpPr>
        <p:spPr>
          <a:xfrm>
            <a:off x="496889" y="3774328"/>
            <a:ext cx="7199311" cy="1470025"/>
          </a:xfrm>
        </p:spPr>
        <p:txBody>
          <a:bodyPr anchor="b" anchorCtr="0"/>
          <a:lstStyle>
            <a:lvl1pPr algn="l">
              <a:defRPr sz="4800"/>
            </a:lvl1pPr>
          </a:lstStyle>
          <a:p>
            <a:r>
              <a:rPr lang="en-US" smtClean="0"/>
              <a:t>Click to edit Master title style</a:t>
            </a:r>
            <a:endParaRPr/>
          </a:p>
        </p:txBody>
      </p:sp>
      <p:sp>
        <p:nvSpPr>
          <p:cNvPr id="3" name="Subtitle 2"/>
          <p:cNvSpPr>
            <a:spLocks noGrp="1"/>
          </p:cNvSpPr>
          <p:nvPr>
            <p:ph type="subTitle" idx="1"/>
          </p:nvPr>
        </p:nvSpPr>
        <p:spPr>
          <a:xfrm>
            <a:off x="496888" y="5257800"/>
            <a:ext cx="7199312" cy="990600"/>
          </a:xfrm>
        </p:spPr>
        <p:txBody>
          <a:bodyPr vert="horz" lIns="91440" tIns="45720" rIns="91440" bIns="45720" rtlCol="0" anchor="t" anchorCtr="0">
            <a:noAutofit/>
          </a:bodyPr>
          <a:lstStyle>
            <a:lvl1pPr marL="0" indent="0" algn="l" defTabSz="914400" rtl="0" eaLnBrk="1" latinLnBrk="0" hangingPunct="1">
              <a:spcBef>
                <a:spcPct val="0"/>
              </a:spcBef>
              <a:buNone/>
              <a:defRPr sz="1800" kern="1200">
                <a:solidFill>
                  <a:schemeClr val="tx2"/>
                </a:solidFill>
                <a:effectLst>
                  <a:outerShdw blurRad="50800" dist="25400" dir="2700000" algn="tl" rotWithShape="0">
                    <a:schemeClr val="bg1">
                      <a:alpha val="40000"/>
                    </a:schemeClr>
                  </a:outerShdw>
                </a:effectLst>
                <a:latin typeface="+mj-lt"/>
                <a:ea typeface="+mj-ea"/>
                <a:cs typeface="+mj-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dirty="0"/>
          </a:p>
        </p:txBody>
      </p:sp>
      <p:sp>
        <p:nvSpPr>
          <p:cNvPr id="4" name="Date Placeholder 3"/>
          <p:cNvSpPr>
            <a:spLocks noGrp="1"/>
          </p:cNvSpPr>
          <p:nvPr>
            <p:ph type="dt" sz="half" idx="10"/>
          </p:nvPr>
        </p:nvSpPr>
        <p:spPr/>
        <p:txBody>
          <a:bodyPr/>
          <a:lstStyle/>
          <a:p>
            <a:fld id="{03CEC41E-48BD-4881-B6FF-D82EEBBCD904}" type="datetimeFigureOut">
              <a:rPr lang="en-US" smtClean="0"/>
              <a:t>10/27/16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Picture Placeholder 7"/>
          <p:cNvSpPr>
            <a:spLocks noGrp="1"/>
          </p:cNvSpPr>
          <p:nvPr>
            <p:ph type="pic" sz="quarter" idx="12"/>
          </p:nvPr>
        </p:nvSpPr>
        <p:spPr>
          <a:xfrm rot="504148">
            <a:off x="4493544" y="555043"/>
            <a:ext cx="4142460" cy="3085398"/>
          </a:xfrm>
          <a:solidFill>
            <a:srgbClr val="FFFFFF">
              <a:shade val="85000"/>
            </a:srgbClr>
          </a:solidFill>
          <a:ln w="38100" cap="sq">
            <a:solidFill>
              <a:srgbClr val="FDFDFD"/>
            </a:solidFill>
            <a:miter lim="800000"/>
          </a:ln>
          <a:effectLst>
            <a:outerShdw blurRad="57150" dist="37500" dir="7560000" sy="98000" kx="110000" ky="200000" algn="tl" rotWithShape="0">
              <a:srgbClr val="000000">
                <a:alpha val="20000"/>
              </a:srgbClr>
            </a:outerShdw>
          </a:effectLst>
          <a:scene3d>
            <a:camera prst="orthographicFront"/>
            <a:lightRig rig="twoPt" dir="t">
              <a:rot lat="0" lon="0" rev="7200000"/>
            </a:lightRig>
          </a:scene3d>
          <a:sp3d prstMaterial="matte">
            <a:bevelT w="22860" h="12700"/>
            <a:contourClr>
              <a:srgbClr val="FFFFFF"/>
            </a:contourClr>
          </a:sp3d>
        </p:spPr>
        <p:txBody>
          <a:bodyPr>
            <a:normAutofit/>
          </a:bodyPr>
          <a:lstStyle>
            <a:lvl1pPr>
              <a:buNone/>
              <a:defRPr sz="1800"/>
            </a:lvl1pPr>
          </a:lstStyle>
          <a:p>
            <a:r>
              <a:rPr lang="en-US" dirty="0" smtClean="0"/>
              <a:t>Drag picture to placeholder or click icon to add</a:t>
            </a:r>
            <a:endParaRPr dirty="0"/>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65175" y="2236694"/>
            <a:ext cx="7612063" cy="1362075"/>
          </a:xfrm>
        </p:spPr>
        <p:txBody>
          <a:bodyPr vert="horz" lIns="91440" tIns="45720" rIns="91440" bIns="45720" rtlCol="0" anchor="b" anchorCtr="0">
            <a:noAutofit/>
          </a:bodyPr>
          <a:lstStyle>
            <a:lvl1pPr algn="ctr" defTabSz="914400" rtl="0" eaLnBrk="1" latinLnBrk="0" hangingPunct="1">
              <a:spcBef>
                <a:spcPct val="0"/>
              </a:spcBef>
              <a:buNone/>
              <a:defRPr sz="4800" kern="1200">
                <a:solidFill>
                  <a:schemeClr val="tx2"/>
                </a:solidFill>
                <a:effectLst>
                  <a:outerShdw blurRad="50800" dist="25400" dir="2700000" algn="tl" rotWithShape="0">
                    <a:schemeClr val="bg1">
                      <a:alpha val="40000"/>
                    </a:schemeClr>
                  </a:outerShdw>
                </a:effectLst>
                <a:latin typeface="+mj-lt"/>
                <a:ea typeface="+mj-ea"/>
                <a:cs typeface="+mj-cs"/>
              </a:defRPr>
            </a:lvl1pPr>
          </a:lstStyle>
          <a:p>
            <a:r>
              <a:rPr lang="en-US" smtClean="0"/>
              <a:t>Click to edit Master title style</a:t>
            </a:r>
            <a:endParaRPr/>
          </a:p>
        </p:txBody>
      </p:sp>
      <p:sp>
        <p:nvSpPr>
          <p:cNvPr id="3" name="Text Placeholder 2"/>
          <p:cNvSpPr>
            <a:spLocks noGrp="1"/>
          </p:cNvSpPr>
          <p:nvPr>
            <p:ph type="body" idx="1"/>
          </p:nvPr>
        </p:nvSpPr>
        <p:spPr>
          <a:xfrm>
            <a:off x="765175" y="3617259"/>
            <a:ext cx="7612063" cy="1500187"/>
          </a:xfrm>
        </p:spPr>
        <p:txBody>
          <a:bodyPr vert="horz" lIns="91440" tIns="45720" rIns="91440" bIns="45720" rtlCol="0" anchor="t" anchorCtr="0">
            <a:noAutofit/>
          </a:bodyPr>
          <a:lstStyle>
            <a:lvl1pPr marL="0" indent="0" algn="ctr" defTabSz="914400" rtl="0" eaLnBrk="1" latinLnBrk="0" hangingPunct="1">
              <a:spcBef>
                <a:spcPct val="0"/>
              </a:spcBef>
              <a:buNone/>
              <a:defRPr sz="1800" kern="1200">
                <a:solidFill>
                  <a:schemeClr val="tx2"/>
                </a:solidFill>
                <a:effectLst>
                  <a:outerShdw blurRad="50800" dist="25400" dir="2700000" algn="tl" rotWithShape="0">
                    <a:schemeClr val="bg1">
                      <a:alpha val="40000"/>
                    </a:schemeClr>
                  </a:outerShdw>
                </a:effectLst>
                <a:latin typeface="+mj-lt"/>
                <a:ea typeface="+mj-ea"/>
                <a:cs typeface="+mj-cs"/>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3CEC41E-48BD-4881-B6FF-D82EEBBCD904}" type="datetimeFigureOut">
              <a:rPr lang="en-US" smtClean="0"/>
              <a:t>10/27/16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59A5F39-4CE7-434C-A5CB-50A363451602}" type="slidenum">
              <a:rPr lang="en-US" smtClean="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765174" y="79468"/>
            <a:ext cx="7612063" cy="1417638"/>
          </a:xfrm>
        </p:spPr>
        <p:txBody>
          <a:bodyPr/>
          <a:lstStyle/>
          <a:p>
            <a:r>
              <a:rPr lang="en-US" smtClean="0"/>
              <a:t>Click to edit Master title style</a:t>
            </a:r>
            <a:endParaRPr/>
          </a:p>
        </p:txBody>
      </p:sp>
      <p:sp>
        <p:nvSpPr>
          <p:cNvPr id="3" name="Content Placeholder 2"/>
          <p:cNvSpPr>
            <a:spLocks noGrp="1"/>
          </p:cNvSpPr>
          <p:nvPr>
            <p:ph sz="half" idx="1"/>
          </p:nvPr>
        </p:nvSpPr>
        <p:spPr>
          <a:xfrm>
            <a:off x="765175" y="2084388"/>
            <a:ext cx="3657600" cy="4183062"/>
          </a:xfrm>
        </p:spPr>
        <p:txBody>
          <a:bodyPr>
            <a:normAutofit/>
          </a:bodyPr>
          <a:lstStyle>
            <a:lvl1pPr>
              <a:defRPr sz="2000"/>
            </a:lvl1pPr>
            <a:lvl2pPr>
              <a:defRPr sz="1800"/>
            </a:lvl2pPr>
            <a:lvl3pPr>
              <a:defRPr sz="1800"/>
            </a:lvl3pPr>
            <a:lvl4pPr>
              <a:defRPr sz="1800"/>
            </a:lvl4pPr>
            <a:lvl5pPr>
              <a:defRPr sz="1800"/>
            </a:lvl5pPr>
            <a:lvl6pPr marL="2055813" indent="-344488">
              <a:defRPr sz="1800"/>
            </a:lvl6pPr>
            <a:lvl7pPr marL="2055813" indent="-344488">
              <a:defRPr sz="1800"/>
            </a:lvl7pPr>
            <a:lvl8pPr marL="2055813" indent="-344488">
              <a:defRPr sz="1800"/>
            </a:lvl8pPr>
            <a:lvl9pPr marL="2055813" indent="-344488">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Content Placeholder 3"/>
          <p:cNvSpPr>
            <a:spLocks noGrp="1"/>
          </p:cNvSpPr>
          <p:nvPr>
            <p:ph sz="half" idx="2"/>
          </p:nvPr>
        </p:nvSpPr>
        <p:spPr>
          <a:xfrm>
            <a:off x="4719637" y="2084388"/>
            <a:ext cx="3657600" cy="4183062"/>
          </a:xfrm>
        </p:spPr>
        <p:txBody>
          <a:bodyPr>
            <a:normAutofit/>
          </a:bodyPr>
          <a:lstStyle>
            <a:lvl1pPr>
              <a:defRPr sz="2000"/>
            </a:lvl1pPr>
            <a:lvl2pPr>
              <a:defRPr sz="1800"/>
            </a:lvl2pPr>
            <a:lvl3pPr>
              <a:defRPr sz="1800"/>
            </a:lvl3pPr>
            <a:lvl4pPr>
              <a:defRPr sz="1800"/>
            </a:lvl4pPr>
            <a:lvl5pPr>
              <a:defRPr sz="1800"/>
            </a:lvl5pPr>
            <a:lvl6pPr marL="2055813" indent="-344488">
              <a:defRPr sz="1800"/>
            </a:lvl6pPr>
            <a:lvl7pPr marL="2055813" indent="-344488">
              <a:defRPr sz="1800"/>
            </a:lvl7pPr>
            <a:lvl8pPr marL="2055813" indent="-344488">
              <a:defRPr sz="1800"/>
            </a:lvl8pPr>
            <a:lvl9pPr marL="2055813" indent="-344488">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Date Placeholder 4"/>
          <p:cNvSpPr>
            <a:spLocks noGrp="1"/>
          </p:cNvSpPr>
          <p:nvPr>
            <p:ph type="dt" sz="half" idx="10"/>
          </p:nvPr>
        </p:nvSpPr>
        <p:spPr/>
        <p:txBody>
          <a:bodyPr/>
          <a:lstStyle/>
          <a:p>
            <a:fld id="{03CEC41E-48BD-4881-B6FF-D82EEBBCD904}" type="datetimeFigureOut">
              <a:rPr lang="en-US" smtClean="0"/>
              <a:t>10/27/16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59A5F39-4CE7-434C-A5CB-50A363451602}" type="slidenum">
              <a:rPr lang="en-US" smtClean="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765174" y="79468"/>
            <a:ext cx="7612063" cy="1417638"/>
          </a:xfrm>
        </p:spPr>
        <p:txBody>
          <a:bodyPr/>
          <a:lstStyle>
            <a:lvl1pPr>
              <a:defRPr/>
            </a:lvl1pPr>
          </a:lstStyle>
          <a:p>
            <a:r>
              <a:rPr lang="en-US" smtClean="0"/>
              <a:t>Click to edit Master title style</a:t>
            </a:r>
            <a:endParaRPr/>
          </a:p>
        </p:txBody>
      </p:sp>
      <p:sp>
        <p:nvSpPr>
          <p:cNvPr id="3" name="Text Placeholder 2"/>
          <p:cNvSpPr>
            <a:spLocks noGrp="1"/>
          </p:cNvSpPr>
          <p:nvPr>
            <p:ph type="body" idx="1"/>
          </p:nvPr>
        </p:nvSpPr>
        <p:spPr>
          <a:xfrm>
            <a:off x="765174" y="1687512"/>
            <a:ext cx="3657600" cy="903288"/>
          </a:xfrm>
        </p:spPr>
        <p:txBody>
          <a:bodyPr anchor="ctr" anchorCtr="0">
            <a:noAutofit/>
          </a:bodyPr>
          <a:lstStyle>
            <a:lvl1pPr marL="0" indent="0" algn="ctr">
              <a:spcBef>
                <a:spcPts val="0"/>
              </a:spcBef>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765174" y="2649071"/>
            <a:ext cx="3657600" cy="3608293"/>
          </a:xfrm>
        </p:spPr>
        <p:txBody>
          <a:bodyPr>
            <a:normAutofit/>
          </a:bodyPr>
          <a:lstStyle>
            <a:lvl1pPr>
              <a:defRPr sz="2000"/>
            </a:lvl1pPr>
            <a:lvl2pPr>
              <a:defRPr sz="1800"/>
            </a:lvl2pPr>
            <a:lvl3pPr>
              <a:defRPr sz="1800"/>
            </a:lvl3pPr>
            <a:lvl4pPr>
              <a:defRPr sz="1800"/>
            </a:lvl4pPr>
            <a:lvl5pPr>
              <a:defRPr sz="1800"/>
            </a:lvl5pPr>
            <a:lvl6pPr marL="2055813" indent="-344488">
              <a:defRPr sz="1600"/>
            </a:lvl6pPr>
            <a:lvl7pPr marL="2055813" indent="-344488">
              <a:defRPr sz="1600"/>
            </a:lvl7pPr>
            <a:lvl8pPr marL="2055813" indent="-344488">
              <a:defRPr sz="1600"/>
            </a:lvl8pPr>
            <a:lvl9pPr marL="2055813" indent="-344488">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Text Placeholder 4"/>
          <p:cNvSpPr>
            <a:spLocks noGrp="1"/>
          </p:cNvSpPr>
          <p:nvPr>
            <p:ph type="body" sz="quarter" idx="3"/>
          </p:nvPr>
        </p:nvSpPr>
        <p:spPr>
          <a:xfrm>
            <a:off x="4719637" y="1687512"/>
            <a:ext cx="3657600" cy="903288"/>
          </a:xfrm>
        </p:spPr>
        <p:txBody>
          <a:bodyPr anchor="ctr" anchorCtr="0">
            <a:noAutofit/>
          </a:bodyPr>
          <a:lstStyle>
            <a:lvl1pPr marL="0" indent="0" algn="ctr">
              <a:spcBef>
                <a:spcPts val="0"/>
              </a:spcBef>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19637" y="2649071"/>
            <a:ext cx="3657600" cy="3608293"/>
          </a:xfrm>
        </p:spPr>
        <p:txBody>
          <a:bodyPr>
            <a:normAutofit/>
          </a:bodyPr>
          <a:lstStyle>
            <a:lvl1pPr>
              <a:defRPr sz="2000"/>
            </a:lvl1pPr>
            <a:lvl2pPr>
              <a:defRPr sz="1800"/>
            </a:lvl2pPr>
            <a:lvl3pPr>
              <a:defRPr sz="1800"/>
            </a:lvl3pPr>
            <a:lvl4pPr>
              <a:defRPr sz="1800"/>
            </a:lvl4pPr>
            <a:lvl5pPr>
              <a:defRPr sz="1800"/>
            </a:lvl5pPr>
            <a:lvl6pPr marL="2055813" indent="-344488">
              <a:defRPr sz="1600"/>
            </a:lvl6pPr>
            <a:lvl7pPr marL="2055813" indent="-344488">
              <a:defRPr sz="1600"/>
            </a:lvl7pPr>
            <a:lvl8pPr marL="2055813" indent="-344488">
              <a:defRPr sz="1600"/>
            </a:lvl8pPr>
            <a:lvl9pPr marL="2055813" indent="-344488">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7" name="Date Placeholder 6"/>
          <p:cNvSpPr>
            <a:spLocks noGrp="1"/>
          </p:cNvSpPr>
          <p:nvPr>
            <p:ph type="dt" sz="half" idx="10"/>
          </p:nvPr>
        </p:nvSpPr>
        <p:spPr/>
        <p:txBody>
          <a:bodyPr/>
          <a:lstStyle/>
          <a:p>
            <a:fld id="{03CEC41E-48BD-4881-B6FF-D82EEBBCD904}" type="datetimeFigureOut">
              <a:rPr lang="en-US" smtClean="0"/>
              <a:t>10/27/16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59A5F39-4CE7-434C-A5CB-50A363451602}" type="slidenum">
              <a:rPr lang="en-US" smtClean="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Date Placeholder 2"/>
          <p:cNvSpPr>
            <a:spLocks noGrp="1"/>
          </p:cNvSpPr>
          <p:nvPr>
            <p:ph type="dt" sz="half" idx="10"/>
          </p:nvPr>
        </p:nvSpPr>
        <p:spPr/>
        <p:txBody>
          <a:bodyPr/>
          <a:lstStyle/>
          <a:p>
            <a:fld id="{03CEC41E-48BD-4881-B6FF-D82EEBBCD904}" type="datetimeFigureOut">
              <a:rPr lang="en-US" smtClean="0"/>
              <a:t>10/27/16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59A5F39-4CE7-434C-A5CB-50A363451602}" type="slidenum">
              <a:rPr lang="en-US" smtClean="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bg>
      <p:bgRef idx="1001">
        <a:schemeClr val="bg1"/>
      </p:bgRef>
    </p:b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3CEC41E-48BD-4881-B6FF-D82EEBBCD904}" type="datetimeFigureOut">
              <a:rPr lang="en-US" smtClean="0"/>
              <a:t>10/27/16</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59A5F39-4CE7-434C-A5CB-50A363451602}" type="slidenum">
              <a:rPr lang="en-US" smtClean="0"/>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8946" y="381000"/>
            <a:ext cx="3250360" cy="1631950"/>
          </a:xfrm>
        </p:spPr>
        <p:txBody>
          <a:bodyPr anchor="b"/>
          <a:lstStyle>
            <a:lvl1pPr algn="ctr">
              <a:defRPr sz="3600" b="0"/>
            </a:lvl1pPr>
          </a:lstStyle>
          <a:p>
            <a:r>
              <a:rPr lang="en-US" smtClean="0"/>
              <a:t>Click to edit Master title style</a:t>
            </a:r>
            <a:endParaRPr/>
          </a:p>
        </p:txBody>
      </p:sp>
      <p:sp>
        <p:nvSpPr>
          <p:cNvPr id="3" name="Content Placeholder 2"/>
          <p:cNvSpPr>
            <a:spLocks noGrp="1"/>
          </p:cNvSpPr>
          <p:nvPr>
            <p:ph idx="1"/>
          </p:nvPr>
        </p:nvSpPr>
        <p:spPr>
          <a:xfrm>
            <a:off x="4495800" y="381000"/>
            <a:ext cx="4149725" cy="5886450"/>
          </a:xfrm>
        </p:spPr>
        <p:txBody>
          <a:bodyPr>
            <a:normAutofit/>
          </a:bodyPr>
          <a:lstStyle>
            <a:lvl1pPr>
              <a:defRPr sz="2400"/>
            </a:lvl1pPr>
            <a:lvl2pPr>
              <a:defRPr sz="22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Text Placeholder 3"/>
          <p:cNvSpPr>
            <a:spLocks noGrp="1"/>
          </p:cNvSpPr>
          <p:nvPr>
            <p:ph type="body" sz="half" idx="2"/>
          </p:nvPr>
        </p:nvSpPr>
        <p:spPr>
          <a:xfrm>
            <a:off x="608946" y="2084389"/>
            <a:ext cx="3250360" cy="3935412"/>
          </a:xfrm>
        </p:spPr>
        <p:txBody>
          <a:bodyPr vert="horz" lIns="91440" tIns="45720" rIns="91440" bIns="45720" rtlCol="0" anchor="t" anchorCtr="0">
            <a:noAutofit/>
          </a:bodyPr>
          <a:lstStyle>
            <a:lvl1pPr marL="0" indent="0" algn="ctr" defTabSz="914400" rtl="0" eaLnBrk="1" latinLnBrk="0" hangingPunct="1">
              <a:spcBef>
                <a:spcPts val="600"/>
              </a:spcBef>
              <a:buNone/>
              <a:defRPr sz="1800" b="0" kern="1200">
                <a:solidFill>
                  <a:schemeClr val="tx2"/>
                </a:solidFill>
                <a:effectLst>
                  <a:outerShdw blurRad="50800" dist="25400" dir="2700000" algn="tl" rotWithShape="0">
                    <a:schemeClr val="bg1">
                      <a:alpha val="40000"/>
                    </a:schemeClr>
                  </a:outerShdw>
                </a:effectLst>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495800" y="6356350"/>
            <a:ext cx="1143000" cy="365125"/>
          </a:xfrm>
        </p:spPr>
        <p:txBody>
          <a:bodyPr/>
          <a:lstStyle>
            <a:lvl1pPr algn="l">
              <a:defRPr/>
            </a:lvl1pPr>
          </a:lstStyle>
          <a:p>
            <a:fld id="{03CEC41E-48BD-4881-B6FF-D82EEBBCD904}" type="datetimeFigureOut">
              <a:rPr lang="en-US" smtClean="0"/>
              <a:t>10/27/16</a:t>
            </a:fld>
            <a:endParaRPr lang="en-US" dirty="0"/>
          </a:p>
        </p:txBody>
      </p:sp>
      <p:sp>
        <p:nvSpPr>
          <p:cNvPr id="6" name="Footer Placeholder 5"/>
          <p:cNvSpPr>
            <a:spLocks noGrp="1"/>
          </p:cNvSpPr>
          <p:nvPr>
            <p:ph type="ftr" sz="quarter" idx="11"/>
          </p:nvPr>
        </p:nvSpPr>
        <p:spPr>
          <a:xfrm>
            <a:off x="5791200" y="6356350"/>
            <a:ext cx="2895600" cy="365125"/>
          </a:xfrm>
        </p:spPr>
        <p:txBody>
          <a:bodyPr/>
          <a:lstStyle>
            <a:lvl1pPr algn="r">
              <a:defRPr/>
            </a:lvl1pPr>
          </a:lstStyle>
          <a:p>
            <a:endParaRPr lang="en-US" dirty="0"/>
          </a:p>
        </p:txBody>
      </p:sp>
      <p:sp>
        <p:nvSpPr>
          <p:cNvPr id="7" name="Slide Number Placeholder 6"/>
          <p:cNvSpPr>
            <a:spLocks noGrp="1"/>
          </p:cNvSpPr>
          <p:nvPr>
            <p:ph type="sldNum" sz="quarter" idx="12"/>
          </p:nvPr>
        </p:nvSpPr>
        <p:spPr>
          <a:xfrm>
            <a:off x="1967426" y="6356350"/>
            <a:ext cx="533400" cy="365125"/>
          </a:xfrm>
        </p:spPr>
        <p:txBody>
          <a:bodyPr/>
          <a:lstStyle>
            <a:lvl1pPr>
              <a:defRPr>
                <a:solidFill>
                  <a:schemeClr val="tx2"/>
                </a:solidFill>
              </a:defRPr>
            </a:lvl1pPr>
          </a:lstStyle>
          <a:p>
            <a:fld id="{459A5F39-4CE7-434C-A5CB-50A363451602}" type="slidenum">
              <a:rPr lang="en-US" smtClean="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5174" y="79468"/>
            <a:ext cx="7612063" cy="1417638"/>
          </a:xfrm>
          <a:prstGeom prst="rect">
            <a:avLst/>
          </a:prstGeom>
        </p:spPr>
        <p:txBody>
          <a:bodyPr vert="horz" lIns="91440" tIns="45720" rIns="91440" bIns="45720" rtlCol="0" anchor="ctr" anchorCtr="0">
            <a:noAutofit/>
          </a:bodyPr>
          <a:lstStyle/>
          <a:p>
            <a:r>
              <a:rPr lang="en-US" smtClean="0"/>
              <a:t>Click to edit Master title style</a:t>
            </a:r>
            <a:endParaRPr/>
          </a:p>
        </p:txBody>
      </p:sp>
      <p:sp>
        <p:nvSpPr>
          <p:cNvPr id="3" name="Text Placeholder 2"/>
          <p:cNvSpPr>
            <a:spLocks noGrp="1"/>
          </p:cNvSpPr>
          <p:nvPr>
            <p:ph type="body" idx="1"/>
          </p:nvPr>
        </p:nvSpPr>
        <p:spPr>
          <a:xfrm>
            <a:off x="765175" y="2070846"/>
            <a:ext cx="7612064" cy="4182035"/>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0" anchor="ctr"/>
          <a:lstStyle>
            <a:lvl1pPr algn="r">
              <a:defRPr sz="1200">
                <a:solidFill>
                  <a:schemeClr val="bg1"/>
                </a:solidFill>
              </a:defRPr>
            </a:lvl1pPr>
          </a:lstStyle>
          <a:p>
            <a:fld id="{03CEC41E-48BD-4881-B6FF-D82EEBBCD904}" type="datetimeFigureOut">
              <a:rPr lang="en-US" smtClean="0"/>
              <a:t>10/27/16</a:t>
            </a:fld>
            <a:endParaRPr lang="en-US" dirty="0"/>
          </a:p>
        </p:txBody>
      </p:sp>
      <p:sp>
        <p:nvSpPr>
          <p:cNvPr id="5" name="Footer Placeholder 4"/>
          <p:cNvSpPr>
            <a:spLocks noGrp="1"/>
          </p:cNvSpPr>
          <p:nvPr>
            <p:ph type="ftr" sz="quarter" idx="3"/>
          </p:nvPr>
        </p:nvSpPr>
        <p:spPr>
          <a:xfrm>
            <a:off x="443753" y="6356350"/>
            <a:ext cx="2895600" cy="365125"/>
          </a:xfrm>
          <a:prstGeom prst="rect">
            <a:avLst/>
          </a:prstGeom>
        </p:spPr>
        <p:txBody>
          <a:bodyPr vert="horz" lIns="91440" tIns="45720" rIns="91440" bIns="45720" rtlCol="0" anchor="ctr"/>
          <a:lstStyle>
            <a:lvl1pPr algn="l">
              <a:defRPr sz="1200">
                <a:solidFill>
                  <a:schemeClr val="bg1"/>
                </a:solidFill>
              </a:defRPr>
            </a:lvl1pPr>
          </a:lstStyle>
          <a:p>
            <a:endParaRPr lang="en-US" dirty="0"/>
          </a:p>
        </p:txBody>
      </p:sp>
      <p:sp>
        <p:nvSpPr>
          <p:cNvPr id="6" name="Slide Number Placeholder 5"/>
          <p:cNvSpPr>
            <a:spLocks noGrp="1"/>
          </p:cNvSpPr>
          <p:nvPr>
            <p:ph type="sldNum" sz="quarter" idx="4"/>
          </p:nvPr>
        </p:nvSpPr>
        <p:spPr>
          <a:xfrm>
            <a:off x="4305300" y="6356350"/>
            <a:ext cx="533400" cy="365125"/>
          </a:xfrm>
          <a:prstGeom prst="rect">
            <a:avLst/>
          </a:prstGeom>
        </p:spPr>
        <p:txBody>
          <a:bodyPr vert="horz" lIns="91440" tIns="45720" rIns="91440" bIns="45720" rtlCol="0" anchor="ctr"/>
          <a:lstStyle>
            <a:lvl1pPr algn="ctr">
              <a:defRPr sz="1200">
                <a:solidFill>
                  <a:schemeClr val="bg1"/>
                </a:solidFill>
              </a:defRPr>
            </a:lvl1pPr>
          </a:lstStyle>
          <a:p>
            <a:fld id="{459A5F39-4CE7-434C-A5CB-50A363451602}" type="slidenum">
              <a:rPr lang="en-US" smtClean="0"/>
              <a:t>‹#›</a:t>
            </a:fld>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txStyles>
    <p:titleStyle>
      <a:lvl1pPr algn="ctr" defTabSz="914400" rtl="0" eaLnBrk="1" latinLnBrk="0" hangingPunct="1">
        <a:spcBef>
          <a:spcPct val="0"/>
        </a:spcBef>
        <a:buNone/>
        <a:defRPr sz="4800" kern="1200">
          <a:solidFill>
            <a:schemeClr val="tx2"/>
          </a:solidFill>
          <a:effectLst>
            <a:outerShdw blurRad="50800" dist="25400" dir="2700000" algn="tl" rotWithShape="0">
              <a:schemeClr val="bg1">
                <a:alpha val="40000"/>
              </a:schemeClr>
            </a:outerShdw>
          </a:effectLst>
          <a:latin typeface="+mj-lt"/>
          <a:ea typeface="+mj-ea"/>
          <a:cs typeface="+mj-cs"/>
        </a:defRPr>
      </a:lvl1pPr>
    </p:titleStyle>
    <p:bodyStyle>
      <a:lvl1pPr marL="342900" indent="-342900" algn="l" defTabSz="914400" rtl="0" eaLnBrk="1" latinLnBrk="0" hangingPunct="1">
        <a:spcBef>
          <a:spcPts val="2000"/>
        </a:spcBef>
        <a:buFont typeface="Wingdings 2" pitchFamily="18" charset="2"/>
        <a:buChar char=""/>
        <a:defRPr sz="2400" kern="1200">
          <a:solidFill>
            <a:schemeClr val="bg1"/>
          </a:solidFill>
          <a:effectLst>
            <a:outerShdw blurRad="63500" dist="50800" dir="2700000" algn="tl" rotWithShape="0">
              <a:prstClr val="black">
                <a:alpha val="50000"/>
              </a:prstClr>
            </a:outerShdw>
          </a:effectLst>
          <a:latin typeface="+mn-lt"/>
          <a:ea typeface="+mn-ea"/>
          <a:cs typeface="+mn-cs"/>
        </a:defRPr>
      </a:lvl1pPr>
      <a:lvl2pPr marL="685800" indent="-336550" algn="l" defTabSz="914400" rtl="0" eaLnBrk="1" latinLnBrk="0" hangingPunct="1">
        <a:spcBef>
          <a:spcPts val="600"/>
        </a:spcBef>
        <a:buFont typeface="Wingdings 2" pitchFamily="18" charset="2"/>
        <a:buChar char=""/>
        <a:defRPr sz="2200" kern="1200">
          <a:solidFill>
            <a:schemeClr val="bg1"/>
          </a:solidFill>
          <a:effectLst>
            <a:outerShdw blurRad="63500" dist="50800" dir="2700000" algn="tl" rotWithShape="0">
              <a:prstClr val="black">
                <a:alpha val="50000"/>
              </a:prstClr>
            </a:outerShdw>
          </a:effectLst>
          <a:latin typeface="+mn-lt"/>
          <a:ea typeface="+mn-ea"/>
          <a:cs typeface="+mn-cs"/>
        </a:defRPr>
      </a:lvl2pPr>
      <a:lvl3pPr marL="1035050" indent="-349250" algn="l" defTabSz="914400" rtl="0" eaLnBrk="1" latinLnBrk="0" hangingPunct="1">
        <a:spcBef>
          <a:spcPts val="600"/>
        </a:spcBef>
        <a:buFont typeface="Wingdings 2" pitchFamily="18" charset="2"/>
        <a:buChar char=""/>
        <a:defRPr sz="2000" kern="1200">
          <a:solidFill>
            <a:schemeClr val="bg1"/>
          </a:solidFill>
          <a:effectLst>
            <a:outerShdw blurRad="63500" dist="50800" dir="2700000" algn="tl" rotWithShape="0">
              <a:prstClr val="black">
                <a:alpha val="50000"/>
              </a:prstClr>
            </a:outerShdw>
          </a:effectLst>
          <a:latin typeface="+mn-lt"/>
          <a:ea typeface="+mn-ea"/>
          <a:cs typeface="+mn-cs"/>
        </a:defRPr>
      </a:lvl3pPr>
      <a:lvl4pPr marL="1371600" indent="-336550" algn="l" defTabSz="914400" rtl="0" eaLnBrk="1" latinLnBrk="0" hangingPunct="1">
        <a:spcBef>
          <a:spcPts val="600"/>
        </a:spcBef>
        <a:buFont typeface="Wingdings 2" pitchFamily="18" charset="2"/>
        <a:buChar char=""/>
        <a:defRPr sz="1800" kern="1200">
          <a:solidFill>
            <a:schemeClr val="bg1"/>
          </a:solidFill>
          <a:effectLst>
            <a:outerShdw blurRad="63500" dist="50800" dir="2700000" algn="tl" rotWithShape="0">
              <a:prstClr val="black">
                <a:alpha val="50000"/>
              </a:prstClr>
            </a:outerShdw>
          </a:effectLst>
          <a:latin typeface="+mn-lt"/>
          <a:ea typeface="+mn-ea"/>
          <a:cs typeface="+mn-cs"/>
        </a:defRPr>
      </a:lvl4pPr>
      <a:lvl5pPr marL="1720850" indent="-349250" algn="l" defTabSz="914400" rtl="0" eaLnBrk="1" latinLnBrk="0" hangingPunct="1">
        <a:spcBef>
          <a:spcPts val="600"/>
        </a:spcBef>
        <a:buFont typeface="Wingdings 2" pitchFamily="18" charset="2"/>
        <a:buChar char=""/>
        <a:defRPr sz="1800" kern="1200">
          <a:solidFill>
            <a:schemeClr val="bg1"/>
          </a:solidFill>
          <a:effectLst>
            <a:outerShdw blurRad="63500" dist="50800" dir="2700000" algn="tl" rotWithShape="0">
              <a:prstClr val="black">
                <a:alpha val="50000"/>
              </a:prstClr>
            </a:outerShdw>
          </a:effectLst>
          <a:latin typeface="+mn-lt"/>
          <a:ea typeface="+mn-ea"/>
          <a:cs typeface="+mn-cs"/>
        </a:defRPr>
      </a:lvl5pPr>
      <a:lvl6pPr marL="2055813" indent="-344488" algn="l" defTabSz="914400" rtl="0" eaLnBrk="1" latinLnBrk="0" hangingPunct="1">
        <a:spcBef>
          <a:spcPct val="20000"/>
        </a:spcBef>
        <a:buFont typeface="Wingdings 2" pitchFamily="18" charset="2"/>
        <a:buChar char=""/>
        <a:defRPr lang="en-US" sz="1800" kern="1200" dirty="0" smtClean="0">
          <a:solidFill>
            <a:schemeClr val="bg1"/>
          </a:solidFill>
          <a:effectLst>
            <a:outerShdw blurRad="63500" dist="50800" dir="2700000" algn="tl" rotWithShape="0">
              <a:prstClr val="black">
                <a:alpha val="50000"/>
              </a:prstClr>
            </a:outerShdw>
          </a:effectLst>
          <a:latin typeface="+mn-lt"/>
          <a:ea typeface="+mn-ea"/>
          <a:cs typeface="+mn-cs"/>
        </a:defRPr>
      </a:lvl6pPr>
      <a:lvl7pPr marL="2398713" indent="-344488" algn="l" defTabSz="914400" rtl="0" eaLnBrk="1" latinLnBrk="0" hangingPunct="1">
        <a:spcBef>
          <a:spcPct val="20000"/>
        </a:spcBef>
        <a:buFont typeface="Wingdings 2" pitchFamily="18" charset="2"/>
        <a:buChar char=""/>
        <a:defRPr lang="en-US" sz="1800" kern="1200" dirty="0" smtClean="0">
          <a:solidFill>
            <a:schemeClr val="bg1"/>
          </a:solidFill>
          <a:effectLst>
            <a:outerShdw blurRad="63500" dist="50800" dir="2700000" algn="tl" rotWithShape="0">
              <a:prstClr val="black">
                <a:alpha val="50000"/>
              </a:prstClr>
            </a:outerShdw>
          </a:effectLst>
          <a:latin typeface="+mn-lt"/>
          <a:ea typeface="+mn-ea"/>
          <a:cs typeface="+mn-cs"/>
        </a:defRPr>
      </a:lvl7pPr>
      <a:lvl8pPr marL="2743200" indent="-344488" algn="l" defTabSz="914400" rtl="0" eaLnBrk="1" latinLnBrk="0" hangingPunct="1">
        <a:spcBef>
          <a:spcPct val="20000"/>
        </a:spcBef>
        <a:buFont typeface="Wingdings 2" pitchFamily="18" charset="2"/>
        <a:buChar char=""/>
        <a:defRPr lang="en-US" sz="1800" kern="1200" dirty="0" smtClean="0">
          <a:solidFill>
            <a:schemeClr val="bg1"/>
          </a:solidFill>
          <a:effectLst>
            <a:outerShdw blurRad="63500" dist="50800" dir="2700000" algn="tl" rotWithShape="0">
              <a:prstClr val="black">
                <a:alpha val="50000"/>
              </a:prstClr>
            </a:outerShdw>
          </a:effectLst>
          <a:latin typeface="+mn-lt"/>
          <a:ea typeface="+mn-ea"/>
          <a:cs typeface="+mn-cs"/>
        </a:defRPr>
      </a:lvl8pPr>
      <a:lvl9pPr marL="3087688" indent="-344488" algn="l" defTabSz="914400" rtl="0" eaLnBrk="1" latinLnBrk="0" hangingPunct="1">
        <a:spcBef>
          <a:spcPct val="20000"/>
        </a:spcBef>
        <a:buFont typeface="Wingdings 2" pitchFamily="18" charset="2"/>
        <a:buChar char=""/>
        <a:defRPr lang="en-US" sz="1800" kern="1200" dirty="0">
          <a:solidFill>
            <a:schemeClr val="bg1"/>
          </a:solidFill>
          <a:effectLst>
            <a:outerShdw blurRad="63500" dist="50800" dir="2700000" algn="tl" rotWithShape="0">
              <a:prstClr val="black">
                <a:alpha val="50000"/>
              </a:prstClr>
            </a:outerShdw>
          </a:effectLst>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Toward Developing Gender Inclusive Environmental Education Praxis</a:t>
            </a:r>
            <a:endParaRPr lang="en-US" dirty="0"/>
          </a:p>
        </p:txBody>
      </p:sp>
      <p:sp>
        <p:nvSpPr>
          <p:cNvPr id="3" name="Subtitle 2"/>
          <p:cNvSpPr>
            <a:spLocks noGrp="1"/>
          </p:cNvSpPr>
          <p:nvPr>
            <p:ph type="subTitle" idx="1"/>
          </p:nvPr>
        </p:nvSpPr>
        <p:spPr/>
        <p:txBody>
          <a:bodyPr/>
          <a:lstStyle/>
          <a:p>
            <a:r>
              <a:rPr lang="en-US" dirty="0"/>
              <a:t>What </a:t>
            </a:r>
            <a:r>
              <a:rPr lang="en-US" dirty="0" err="1"/>
              <a:t>Ecofeminist</a:t>
            </a:r>
            <a:r>
              <a:rPr lang="en-US" dirty="0"/>
              <a:t> mythologies have to </a:t>
            </a:r>
            <a:r>
              <a:rPr lang="en-US" dirty="0" smtClean="0"/>
              <a:t>Offer</a:t>
            </a:r>
          </a:p>
          <a:p>
            <a:endParaRPr lang="en-US" dirty="0"/>
          </a:p>
          <a:p>
            <a:r>
              <a:rPr lang="en-US" dirty="0" smtClean="0"/>
              <a:t>By: Carl Templin</a:t>
            </a:r>
            <a:endParaRPr lang="en-US" dirty="0"/>
          </a:p>
        </p:txBody>
      </p:sp>
    </p:spTree>
    <p:extLst>
      <p:ext uri="{BB962C8B-B14F-4D97-AF65-F5344CB8AC3E}">
        <p14:creationId xmlns:p14="http://schemas.microsoft.com/office/powerpoint/2010/main" val="2979154419"/>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Analysis of Each Sub-tradition’s </a:t>
            </a:r>
            <a:r>
              <a:rPr lang="en-US" dirty="0"/>
              <a:t>Mythology</a:t>
            </a:r>
          </a:p>
        </p:txBody>
      </p:sp>
      <p:sp>
        <p:nvSpPr>
          <p:cNvPr id="3" name="Content Placeholder 2"/>
          <p:cNvSpPr>
            <a:spLocks noGrp="1"/>
          </p:cNvSpPr>
          <p:nvPr>
            <p:ph idx="1"/>
          </p:nvPr>
        </p:nvSpPr>
        <p:spPr/>
        <p:txBody>
          <a:bodyPr>
            <a:normAutofit fontScale="92500" lnSpcReduction="10000"/>
          </a:bodyPr>
          <a:lstStyle/>
          <a:p>
            <a:r>
              <a:rPr lang="en-US" dirty="0" smtClean="0"/>
              <a:t>Sever the Connection</a:t>
            </a:r>
          </a:p>
          <a:p>
            <a:pPr lvl="1"/>
            <a:r>
              <a:rPr lang="en-US" dirty="0" smtClean="0"/>
              <a:t>While stressing that men and women are on the same side is valuable, the fact that this sub-tradition is far more concerned with the status of women than the state of the environment means that its usefulness as a foundation for environmental educational praxis is limited. </a:t>
            </a:r>
            <a:endParaRPr lang="en-US" dirty="0"/>
          </a:p>
          <a:p>
            <a:r>
              <a:rPr lang="en-US" dirty="0" smtClean="0"/>
              <a:t>Reaffirm the Connection</a:t>
            </a:r>
          </a:p>
          <a:p>
            <a:pPr lvl="1"/>
            <a:r>
              <a:rPr lang="en-US" dirty="0" smtClean="0"/>
              <a:t>While encouraging people to see themselves as part of nature, thus, providing incentive to care for nature is valuable, this sub-tradition’s negative stance toward men can lead to men disengaging form the environmental project and lead to a sort of reverse chauvinism whereby women simply dismiss the thoughts and feelings of men.</a:t>
            </a:r>
          </a:p>
          <a:p>
            <a:endParaRPr lang="en-US" dirty="0"/>
          </a:p>
          <a:p>
            <a:endParaRPr lang="en-US" dirty="0" smtClean="0"/>
          </a:p>
          <a:p>
            <a:endParaRPr lang="en-US" dirty="0"/>
          </a:p>
          <a:p>
            <a:endParaRPr lang="en-US" dirty="0"/>
          </a:p>
        </p:txBody>
      </p:sp>
    </p:spTree>
    <p:extLst>
      <p:ext uri="{BB962C8B-B14F-4D97-AF65-F5344CB8AC3E}">
        <p14:creationId xmlns:p14="http://schemas.microsoft.com/office/powerpoint/2010/main" val="2985252140"/>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Analysis of Each Sub-tradition’s Mythology</a:t>
            </a:r>
          </a:p>
        </p:txBody>
      </p:sp>
      <p:sp>
        <p:nvSpPr>
          <p:cNvPr id="3" name="Content Placeholder 2"/>
          <p:cNvSpPr>
            <a:spLocks noGrp="1"/>
          </p:cNvSpPr>
          <p:nvPr>
            <p:ph idx="1"/>
          </p:nvPr>
        </p:nvSpPr>
        <p:spPr/>
        <p:txBody>
          <a:bodyPr>
            <a:normAutofit fontScale="77500" lnSpcReduction="20000"/>
          </a:bodyPr>
          <a:lstStyle/>
          <a:p>
            <a:r>
              <a:rPr lang="en-US" dirty="0" smtClean="0"/>
              <a:t>Spirituality</a:t>
            </a:r>
          </a:p>
          <a:p>
            <a:pPr lvl="1"/>
            <a:r>
              <a:rPr lang="en-US" dirty="0" smtClean="0"/>
              <a:t>Again, focusing on people as part of nature is useful, however, the main drawback to this sub-tradition is its spiritual or religious implications that limit its possible use as a basis for praxis within institutions – endorsement of this standpoint violates the establishment clause of the US Constitution in public schools and is not likely it gain support in private schools, most of which are invested in more traditional religious concepts.</a:t>
            </a:r>
            <a:endParaRPr lang="en-US" dirty="0"/>
          </a:p>
          <a:p>
            <a:r>
              <a:rPr lang="en-US" dirty="0" smtClean="0"/>
              <a:t>Transformative</a:t>
            </a:r>
          </a:p>
          <a:p>
            <a:pPr lvl="1"/>
            <a:r>
              <a:rPr lang="en-US" dirty="0" smtClean="0"/>
              <a:t>This sub-tradition is extremely pragmatic, avoids demonizing men, and is spiritually/religiously neutral, however, it could be construed as bordering on though control and, therefore, rests on ethically questionable grounds – positing the elimination of dichotomous thinking on the grounds that it has the potential to harm women and the environment is analogous to positing that certain people determined to be likely to be criminals ought to be punished before any crime has been committed</a:t>
            </a:r>
            <a:r>
              <a:rPr lang="en-US" dirty="0" smtClean="0">
                <a:effectLst/>
              </a:rPr>
              <a:t>. </a:t>
            </a:r>
            <a:endParaRPr lang="en-US" dirty="0" smtClean="0"/>
          </a:p>
          <a:p>
            <a:pPr lvl="1"/>
            <a:endParaRPr lang="en-US" dirty="0" smtClean="0"/>
          </a:p>
          <a:p>
            <a:endParaRPr lang="en-US" dirty="0" smtClean="0"/>
          </a:p>
        </p:txBody>
      </p:sp>
    </p:spTree>
    <p:extLst>
      <p:ext uri="{BB962C8B-B14F-4D97-AF65-F5344CB8AC3E}">
        <p14:creationId xmlns:p14="http://schemas.microsoft.com/office/powerpoint/2010/main" val="1917798924"/>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Are Women More Environmentally Ethical?</a:t>
            </a:r>
            <a:endParaRPr lang="en-US" dirty="0"/>
          </a:p>
        </p:txBody>
      </p:sp>
      <p:sp>
        <p:nvSpPr>
          <p:cNvPr id="3" name="Content Placeholder 2"/>
          <p:cNvSpPr>
            <a:spLocks noGrp="1"/>
          </p:cNvSpPr>
          <p:nvPr>
            <p:ph idx="1"/>
          </p:nvPr>
        </p:nvSpPr>
        <p:spPr/>
        <p:txBody>
          <a:bodyPr/>
          <a:lstStyle/>
          <a:p>
            <a:r>
              <a:rPr lang="en-US" dirty="0"/>
              <a:t>E</a:t>
            </a:r>
            <a:r>
              <a:rPr lang="en-US" dirty="0" smtClean="0"/>
              <a:t>vidence does suggest that women are more environmentally ethical than men.</a:t>
            </a:r>
          </a:p>
          <a:p>
            <a:pPr lvl="1"/>
            <a:r>
              <a:rPr lang="en-US" dirty="0" smtClean="0"/>
              <a:t>In addition to the findings of </a:t>
            </a:r>
            <a:r>
              <a:rPr lang="en-US" dirty="0"/>
              <a:t>Hampel, Boldero, Holdsworth </a:t>
            </a:r>
            <a:r>
              <a:rPr lang="en-US" dirty="0" smtClean="0"/>
              <a:t>(1996) and </a:t>
            </a:r>
            <a:r>
              <a:rPr lang="en-US" dirty="0"/>
              <a:t>Zelezny, Chua, Aldrich </a:t>
            </a:r>
            <a:r>
              <a:rPr lang="en-US" dirty="0" smtClean="0"/>
              <a:t>(2000) stated earlier,  Norgaard and York (2005) found that the implementation of environmentally friendly policies correlates positively with the inclusion of women in government.</a:t>
            </a:r>
            <a:endParaRPr lang="en-US" dirty="0"/>
          </a:p>
        </p:txBody>
      </p:sp>
    </p:spTree>
    <p:extLst>
      <p:ext uri="{BB962C8B-B14F-4D97-AF65-F5344CB8AC3E}">
        <p14:creationId xmlns:p14="http://schemas.microsoft.com/office/powerpoint/2010/main" val="1686978215"/>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Is the Woman-Nature Connection Natural?</a:t>
            </a:r>
            <a:endParaRPr lang="en-US" dirty="0"/>
          </a:p>
        </p:txBody>
      </p:sp>
      <p:sp>
        <p:nvSpPr>
          <p:cNvPr id="3" name="Content Placeholder 2"/>
          <p:cNvSpPr>
            <a:spLocks noGrp="1"/>
          </p:cNvSpPr>
          <p:nvPr>
            <p:ph idx="1"/>
          </p:nvPr>
        </p:nvSpPr>
        <p:spPr/>
        <p:txBody>
          <a:bodyPr>
            <a:normAutofit lnSpcReduction="10000"/>
          </a:bodyPr>
          <a:lstStyle/>
          <a:p>
            <a:r>
              <a:rPr lang="en-US" dirty="0" smtClean="0"/>
              <a:t>This is important to answer because if the connection is natural, and women are, therefore, naturally more environmentally ethical, then education can have little if any effect. However, if women are more environmentally ethical because they have been socialized to be so then education can have a greater effect.</a:t>
            </a:r>
          </a:p>
          <a:p>
            <a:r>
              <a:rPr lang="en-US" dirty="0" smtClean="0"/>
              <a:t>Of the four ecofeminist sub-traditions discussed three build on the premise that women are naturally connected to the environment (the transformative sub-tradition being the only one that does not).</a:t>
            </a:r>
          </a:p>
          <a:p>
            <a:endParaRPr lang="en-US" dirty="0" smtClean="0"/>
          </a:p>
          <a:p>
            <a:endParaRPr lang="en-US" dirty="0" smtClean="0"/>
          </a:p>
          <a:p>
            <a:endParaRPr lang="en-US" dirty="0"/>
          </a:p>
        </p:txBody>
      </p:sp>
    </p:spTree>
    <p:extLst>
      <p:ext uri="{BB962C8B-B14F-4D97-AF65-F5344CB8AC3E}">
        <p14:creationId xmlns:p14="http://schemas.microsoft.com/office/powerpoint/2010/main" val="1478375870"/>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Is the Woman-Nature Connection Natural?</a:t>
            </a:r>
          </a:p>
        </p:txBody>
      </p:sp>
      <p:sp>
        <p:nvSpPr>
          <p:cNvPr id="3" name="Content Placeholder 2"/>
          <p:cNvSpPr>
            <a:spLocks noGrp="1"/>
          </p:cNvSpPr>
          <p:nvPr>
            <p:ph idx="1"/>
          </p:nvPr>
        </p:nvSpPr>
        <p:spPr/>
        <p:txBody>
          <a:bodyPr>
            <a:normAutofit fontScale="92500" lnSpcReduction="20000"/>
          </a:bodyPr>
          <a:lstStyle/>
          <a:p>
            <a:r>
              <a:rPr lang="en-US" dirty="0"/>
              <a:t>R</a:t>
            </a:r>
            <a:r>
              <a:rPr lang="en-US" dirty="0" smtClean="0"/>
              <a:t>esearch suggests that the woman-nature connection is not natural.</a:t>
            </a:r>
          </a:p>
          <a:p>
            <a:pPr lvl="1"/>
            <a:r>
              <a:rPr lang="en-US" dirty="0" smtClean="0"/>
              <a:t>Hunter, Hatch, and Johnson (2004) compared the ‘environmentally-oriented behavior’ of men and women across 22 nations and found (1) that in the private sphere “…across gender differences do not exist for all incorporated nations” (p. 685), (2), that GNI is a far better predictor of women’s private sphere environmentally-oriented behavior than gender difference, and (3) that men and women engage in roughly the same amount of public sphere environmentally-oriented behavior.</a:t>
            </a:r>
          </a:p>
          <a:p>
            <a:pPr lvl="1"/>
            <a:r>
              <a:rPr lang="en-US" dirty="0" smtClean="0"/>
              <a:t>Somma and Tolleson-Rineheart (1997) tested whether “…environmental measures alone can classify respondents by sex” (p. 159) and found that “… these attitudes can do no such thing” (p. 159).</a:t>
            </a:r>
            <a:endParaRPr lang="en-US" dirty="0"/>
          </a:p>
        </p:txBody>
      </p:sp>
    </p:spTree>
    <p:extLst>
      <p:ext uri="{BB962C8B-B14F-4D97-AF65-F5344CB8AC3E}">
        <p14:creationId xmlns:p14="http://schemas.microsoft.com/office/powerpoint/2010/main" val="2472391989"/>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Conclusions</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While no single sub-tradition of ecofeminism has an underlying mythology that is capable of also serving a basis for reasonable educational praxis elements of each sub</a:t>
            </a:r>
            <a:r>
              <a:rPr lang="en-US" dirty="0"/>
              <a:t>-</a:t>
            </a:r>
            <a:r>
              <a:rPr lang="en-US" dirty="0" smtClean="0"/>
              <a:t>tradition’s mythology can be combined to create a praxis that promotes the interests of both women and the environment.</a:t>
            </a:r>
          </a:p>
          <a:p>
            <a:r>
              <a:rPr lang="en-US" dirty="0" smtClean="0"/>
              <a:t>Such a praxis should include:</a:t>
            </a:r>
          </a:p>
          <a:p>
            <a:pPr lvl="1"/>
            <a:r>
              <a:rPr lang="en-US" dirty="0" smtClean="0"/>
              <a:t>A focus on unity between men and women</a:t>
            </a:r>
          </a:p>
          <a:p>
            <a:pPr lvl="1"/>
            <a:r>
              <a:rPr lang="en-US" dirty="0" smtClean="0"/>
              <a:t>A focus on unity between humans and the environment</a:t>
            </a:r>
          </a:p>
          <a:p>
            <a:pPr lvl="1"/>
            <a:r>
              <a:rPr lang="en-US" dirty="0" smtClean="0"/>
              <a:t>A focus on critical reflection and on possible alteration of social constructs that harm both women and the environment (but not broad-scale thought processes that have only the potential to do so)</a:t>
            </a:r>
          </a:p>
          <a:p>
            <a:r>
              <a:rPr lang="en-US" dirty="0" smtClean="0"/>
              <a:t>Such praxis should not proceed under the assumption that women are </a:t>
            </a:r>
            <a:r>
              <a:rPr lang="en-US" i="1" dirty="0" smtClean="0"/>
              <a:t>naturally</a:t>
            </a:r>
            <a:r>
              <a:rPr lang="en-US" dirty="0" smtClean="0"/>
              <a:t> more connected to nature or </a:t>
            </a:r>
            <a:r>
              <a:rPr lang="en-US" i="1" dirty="0" smtClean="0"/>
              <a:t>naturally</a:t>
            </a:r>
            <a:r>
              <a:rPr lang="en-US" dirty="0" smtClean="0"/>
              <a:t> more environmentally ethical because such claims are neither helpful as educational tools nor supported by empirical research.</a:t>
            </a:r>
            <a:endParaRPr lang="en-US" dirty="0"/>
          </a:p>
        </p:txBody>
      </p:sp>
    </p:spTree>
    <p:extLst>
      <p:ext uri="{BB962C8B-B14F-4D97-AF65-F5344CB8AC3E}">
        <p14:creationId xmlns:p14="http://schemas.microsoft.com/office/powerpoint/2010/main" val="1902131379"/>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a:t>
            </a:r>
            <a:endParaRPr lang="en-US" dirty="0"/>
          </a:p>
        </p:txBody>
      </p:sp>
      <p:sp>
        <p:nvSpPr>
          <p:cNvPr id="3" name="Content Placeholder 2"/>
          <p:cNvSpPr>
            <a:spLocks noGrp="1"/>
          </p:cNvSpPr>
          <p:nvPr>
            <p:ph idx="1"/>
          </p:nvPr>
        </p:nvSpPr>
        <p:spPr/>
        <p:txBody>
          <a:bodyPr>
            <a:normAutofit fontScale="47500" lnSpcReduction="20000"/>
          </a:bodyPr>
          <a:lstStyle/>
          <a:p>
            <a:r>
              <a:rPr lang="en-US" dirty="0" err="1">
                <a:effectLst/>
              </a:rPr>
              <a:t>Agarwal</a:t>
            </a:r>
            <a:r>
              <a:rPr lang="en-US" dirty="0">
                <a:effectLst/>
              </a:rPr>
              <a:t>, B.  (1992).  The gender and environment debate: Lessons from India.  </a:t>
            </a:r>
            <a:r>
              <a:rPr lang="en-US" i="1" dirty="0">
                <a:effectLst/>
              </a:rPr>
              <a:t>Feminist Studies, 18</a:t>
            </a:r>
            <a:r>
              <a:rPr lang="en-US" dirty="0">
                <a:effectLst/>
              </a:rPr>
              <a:t>(1), 119-158</a:t>
            </a:r>
            <a:r>
              <a:rPr lang="en-US" dirty="0" smtClean="0">
                <a:effectLst/>
              </a:rPr>
              <a:t>.</a:t>
            </a:r>
            <a:endParaRPr lang="en-US" dirty="0">
              <a:effectLst/>
            </a:endParaRPr>
          </a:p>
          <a:p>
            <a:r>
              <a:rPr lang="en-US" dirty="0" err="1">
                <a:effectLst/>
              </a:rPr>
              <a:t>Gaard</a:t>
            </a:r>
            <a:r>
              <a:rPr lang="en-US" dirty="0">
                <a:effectLst/>
              </a:rPr>
              <a:t>, G., &amp; </a:t>
            </a:r>
            <a:r>
              <a:rPr lang="en-US" dirty="0" err="1">
                <a:effectLst/>
              </a:rPr>
              <a:t>Gruen</a:t>
            </a:r>
            <a:r>
              <a:rPr lang="en-US" dirty="0">
                <a:effectLst/>
              </a:rPr>
              <a:t>, L.  (2003).  Ecofeminism: Toward global justice and planetary health.  Pp. 276-293, In A. Light, &amp; H. </a:t>
            </a:r>
            <a:r>
              <a:rPr lang="en-US" dirty="0" err="1">
                <a:effectLst/>
              </a:rPr>
              <a:t>Rolston</a:t>
            </a:r>
            <a:r>
              <a:rPr lang="en-US" dirty="0">
                <a:effectLst/>
              </a:rPr>
              <a:t> III, </a:t>
            </a:r>
            <a:r>
              <a:rPr lang="en-US" i="1" dirty="0">
                <a:effectLst/>
              </a:rPr>
              <a:t>Environmental Ethics: An anthology.</a:t>
            </a:r>
            <a:r>
              <a:rPr lang="en-US" dirty="0">
                <a:effectLst/>
              </a:rPr>
              <a:t> Malden, MA: Blackwell Pub</a:t>
            </a:r>
            <a:r>
              <a:rPr lang="en-US" dirty="0" smtClean="0">
                <a:effectLst/>
              </a:rPr>
              <a:t>.</a:t>
            </a:r>
            <a:r>
              <a:rPr lang="en-US" dirty="0">
                <a:effectLst/>
              </a:rPr>
              <a:t> </a:t>
            </a:r>
          </a:p>
          <a:p>
            <a:r>
              <a:rPr lang="en-US" dirty="0" err="1">
                <a:effectLst/>
              </a:rPr>
              <a:t>Hampel</a:t>
            </a:r>
            <a:r>
              <a:rPr lang="en-US" dirty="0">
                <a:effectLst/>
              </a:rPr>
              <a:t>, B., </a:t>
            </a:r>
            <a:r>
              <a:rPr lang="en-US" dirty="0" err="1">
                <a:effectLst/>
              </a:rPr>
              <a:t>Boldero</a:t>
            </a:r>
            <a:r>
              <a:rPr lang="en-US" dirty="0">
                <a:effectLst/>
              </a:rPr>
              <a:t>, J., &amp; </a:t>
            </a:r>
            <a:r>
              <a:rPr lang="en-US" dirty="0" err="1">
                <a:effectLst/>
              </a:rPr>
              <a:t>Holdsworth</a:t>
            </a:r>
            <a:r>
              <a:rPr lang="en-US" dirty="0">
                <a:effectLst/>
              </a:rPr>
              <a:t>, R. (1996).  Gender patterns in environmental consciousness among adolescents.  </a:t>
            </a:r>
            <a:r>
              <a:rPr lang="en-US" i="1" dirty="0">
                <a:effectLst/>
              </a:rPr>
              <a:t>ANZJS, 32</a:t>
            </a:r>
            <a:r>
              <a:rPr lang="en-US" dirty="0">
                <a:effectLst/>
              </a:rPr>
              <a:t>(1), 58-71</a:t>
            </a:r>
            <a:r>
              <a:rPr lang="en-US" dirty="0" smtClean="0">
                <a:effectLst/>
              </a:rPr>
              <a:t>.</a:t>
            </a:r>
            <a:endParaRPr lang="en-US" dirty="0">
              <a:effectLst/>
            </a:endParaRPr>
          </a:p>
          <a:p>
            <a:r>
              <a:rPr lang="en-US" dirty="0">
                <a:effectLst/>
              </a:rPr>
              <a:t>Hunter, L. M., Hatch, A., &amp; Johnson, A.  (2004).  Cross-national gender variation in environmental behaviors.  </a:t>
            </a:r>
            <a:r>
              <a:rPr lang="en-US" i="1" dirty="0">
                <a:effectLst/>
              </a:rPr>
              <a:t>Social Science Quarterly, 85</a:t>
            </a:r>
            <a:r>
              <a:rPr lang="en-US" dirty="0">
                <a:effectLst/>
              </a:rPr>
              <a:t>(3), 677-694.</a:t>
            </a:r>
          </a:p>
          <a:p>
            <a:r>
              <a:rPr lang="en-US" dirty="0" err="1">
                <a:effectLst/>
              </a:rPr>
              <a:t>Norgaard</a:t>
            </a:r>
            <a:r>
              <a:rPr lang="en-US" dirty="0">
                <a:effectLst/>
              </a:rPr>
              <a:t>, K., &amp; York, R.  (2005).  Gender equality and state environmentalism.  </a:t>
            </a:r>
            <a:r>
              <a:rPr lang="en-US" i="1" dirty="0">
                <a:effectLst/>
              </a:rPr>
              <a:t>Gender &amp; Society, 19</a:t>
            </a:r>
            <a:r>
              <a:rPr lang="en-US" dirty="0">
                <a:effectLst/>
              </a:rPr>
              <a:t>(4), 506-522</a:t>
            </a:r>
            <a:r>
              <a:rPr lang="en-US" dirty="0" smtClean="0">
                <a:effectLst/>
              </a:rPr>
              <a:t>.</a:t>
            </a:r>
            <a:endParaRPr lang="en-US" dirty="0">
              <a:effectLst/>
            </a:endParaRPr>
          </a:p>
          <a:p>
            <a:r>
              <a:rPr lang="en-US" dirty="0" err="1">
                <a:effectLst/>
              </a:rPr>
              <a:t>Somma</a:t>
            </a:r>
            <a:r>
              <a:rPr lang="en-US" dirty="0">
                <a:effectLst/>
              </a:rPr>
              <a:t>, M., &amp; </a:t>
            </a:r>
            <a:r>
              <a:rPr lang="en-US" dirty="0" err="1">
                <a:effectLst/>
              </a:rPr>
              <a:t>Tolleson</a:t>
            </a:r>
            <a:r>
              <a:rPr lang="en-US" dirty="0">
                <a:effectLst/>
              </a:rPr>
              <a:t>-Rinehart, S.  (1997).  Tracking the elusive green women: Sex, environmentalism, and feminism in the United States and Europe.  </a:t>
            </a:r>
            <a:r>
              <a:rPr lang="en-US" i="1" dirty="0">
                <a:effectLst/>
              </a:rPr>
              <a:t>Political Research Quarterly, 50</a:t>
            </a:r>
            <a:r>
              <a:rPr lang="en-US" dirty="0">
                <a:effectLst/>
              </a:rPr>
              <a:t>(1), 153-169.</a:t>
            </a:r>
          </a:p>
          <a:p>
            <a:r>
              <a:rPr lang="en-US" dirty="0">
                <a:effectLst/>
              </a:rPr>
              <a:t>Tong, R.  (2009).  </a:t>
            </a:r>
            <a:r>
              <a:rPr lang="en-US" i="1" dirty="0">
                <a:effectLst/>
              </a:rPr>
              <a:t>Feminist Thought, 3</a:t>
            </a:r>
            <a:r>
              <a:rPr lang="en-US" i="1" baseline="30000" dirty="0">
                <a:effectLst/>
              </a:rPr>
              <a:t>rd</a:t>
            </a:r>
            <a:r>
              <a:rPr lang="en-US" i="1" dirty="0">
                <a:effectLst/>
              </a:rPr>
              <a:t> edition.</a:t>
            </a:r>
            <a:r>
              <a:rPr lang="en-US" dirty="0">
                <a:effectLst/>
              </a:rPr>
              <a:t>  Charlotte, NC: Westview Press.</a:t>
            </a:r>
          </a:p>
          <a:p>
            <a:r>
              <a:rPr lang="en-US" dirty="0" err="1">
                <a:effectLst/>
              </a:rPr>
              <a:t>Zelezny</a:t>
            </a:r>
            <a:r>
              <a:rPr lang="en-US" dirty="0">
                <a:effectLst/>
              </a:rPr>
              <a:t>, L. C., Chua, P-P., &amp; Aldrich, C.  (2000).  Elaborating on gender differences in environmentalism.  </a:t>
            </a:r>
            <a:r>
              <a:rPr lang="en-US" i="1" dirty="0">
                <a:effectLst/>
              </a:rPr>
              <a:t>Journal of Social Issues, 56</a:t>
            </a:r>
            <a:r>
              <a:rPr lang="en-US" dirty="0">
                <a:effectLst/>
              </a:rPr>
              <a:t>(3), 443-457</a:t>
            </a:r>
            <a:r>
              <a:rPr lang="en-US" dirty="0" smtClean="0">
                <a:effectLst/>
              </a:rPr>
              <a:t>.</a:t>
            </a:r>
            <a:endParaRPr lang="en-US" dirty="0">
              <a:effectLst/>
            </a:endParaRPr>
          </a:p>
        </p:txBody>
      </p:sp>
    </p:spTree>
    <p:extLst>
      <p:ext uri="{BB962C8B-B14F-4D97-AF65-F5344CB8AC3E}">
        <p14:creationId xmlns:p14="http://schemas.microsoft.com/office/powerpoint/2010/main" val="3953104157"/>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Self-Introduction</a:t>
            </a:r>
            <a:endParaRPr lang="en-US" dirty="0"/>
          </a:p>
        </p:txBody>
      </p:sp>
      <p:sp>
        <p:nvSpPr>
          <p:cNvPr id="3" name="Content Placeholder 2"/>
          <p:cNvSpPr>
            <a:spLocks noGrp="1"/>
          </p:cNvSpPr>
          <p:nvPr>
            <p:ph idx="1"/>
          </p:nvPr>
        </p:nvSpPr>
        <p:spPr/>
        <p:txBody>
          <a:bodyPr/>
          <a:lstStyle/>
          <a:p>
            <a:r>
              <a:rPr lang="en-US" dirty="0" smtClean="0"/>
              <a:t>Bachelor’s in Philosophy</a:t>
            </a:r>
          </a:p>
          <a:p>
            <a:r>
              <a:rPr lang="en-US" dirty="0" smtClean="0"/>
              <a:t>Master’s in Educational Foundations</a:t>
            </a:r>
          </a:p>
          <a:p>
            <a:r>
              <a:rPr lang="en-US" dirty="0" smtClean="0"/>
              <a:t>2 years teaching English in China</a:t>
            </a:r>
          </a:p>
          <a:p>
            <a:r>
              <a:rPr lang="en-US" dirty="0" smtClean="0"/>
              <a:t>Ph. D. Student in Educational Foundations (focusing on Sex Education and Gender Issues) and working on a Certificate in Women’s and Gender Studies.</a:t>
            </a:r>
            <a:endParaRPr lang="en-US" dirty="0"/>
          </a:p>
        </p:txBody>
      </p:sp>
    </p:spTree>
    <p:extLst>
      <p:ext uri="{BB962C8B-B14F-4D97-AF65-F5344CB8AC3E}">
        <p14:creationId xmlns:p14="http://schemas.microsoft.com/office/powerpoint/2010/main" val="37694625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 Basic Ecofeminist Claims</a:t>
            </a:r>
            <a:endParaRPr lang="en-US" dirty="0"/>
          </a:p>
        </p:txBody>
      </p:sp>
      <p:sp>
        <p:nvSpPr>
          <p:cNvPr id="3" name="Content Placeholder 2"/>
          <p:cNvSpPr>
            <a:spLocks noGrp="1"/>
          </p:cNvSpPr>
          <p:nvPr>
            <p:ph idx="1"/>
          </p:nvPr>
        </p:nvSpPr>
        <p:spPr/>
        <p:txBody>
          <a:bodyPr/>
          <a:lstStyle/>
          <a:p>
            <a:r>
              <a:rPr lang="en-US" dirty="0" smtClean="0"/>
              <a:t>The subjugation of the earth by human beings parallels the subjugation of women by men.</a:t>
            </a:r>
          </a:p>
          <a:p>
            <a:r>
              <a:rPr lang="en-US" dirty="0" smtClean="0"/>
              <a:t>The establishment of patriarchy has lead to both of the above conditions.</a:t>
            </a:r>
          </a:p>
          <a:p>
            <a:r>
              <a:rPr lang="en-US" dirty="0" smtClean="0"/>
              <a:t>Ecofeminism, therefore, opposes hegemonic patriarchal thinking (Tong; Warren as cited in Tong 2009).</a:t>
            </a:r>
            <a:endParaRPr lang="en-US" dirty="0"/>
          </a:p>
        </p:txBody>
      </p:sp>
    </p:spTree>
    <p:extLst>
      <p:ext uri="{BB962C8B-B14F-4D97-AF65-F5344CB8AC3E}">
        <p14:creationId xmlns:p14="http://schemas.microsoft.com/office/powerpoint/2010/main" val="1161056651"/>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 My Claims</a:t>
            </a:r>
            <a:endParaRPr lang="en-US" dirty="0"/>
          </a:p>
        </p:txBody>
      </p:sp>
      <p:sp>
        <p:nvSpPr>
          <p:cNvPr id="3" name="Content Placeholder 2"/>
          <p:cNvSpPr>
            <a:spLocks noGrp="1"/>
          </p:cNvSpPr>
          <p:nvPr>
            <p:ph idx="1"/>
          </p:nvPr>
        </p:nvSpPr>
        <p:spPr/>
        <p:txBody>
          <a:bodyPr>
            <a:normAutofit/>
          </a:bodyPr>
          <a:lstStyle/>
          <a:p>
            <a:r>
              <a:rPr lang="en-US" dirty="0" smtClean="0"/>
              <a:t>Each sub-tradition of ecofeminism favors a particular mythologized explanation of people’s/women’s connection to nature.</a:t>
            </a:r>
          </a:p>
          <a:p>
            <a:r>
              <a:rPr lang="en-US" dirty="0" smtClean="0"/>
              <a:t>Not every aspect of each of these mythologies represent a desirable tool for serving educational goals aimed at promoting both gender equality and environmental friendliness.</a:t>
            </a:r>
            <a:endParaRPr lang="en-US" dirty="0"/>
          </a:p>
        </p:txBody>
      </p:sp>
    </p:spTree>
    <p:extLst>
      <p:ext uri="{BB962C8B-B14F-4D97-AF65-F5344CB8AC3E}">
        <p14:creationId xmlns:p14="http://schemas.microsoft.com/office/powerpoint/2010/main" val="3078836856"/>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 My Purposes</a:t>
            </a:r>
            <a:endParaRPr lang="en-US" dirty="0"/>
          </a:p>
        </p:txBody>
      </p:sp>
      <p:sp>
        <p:nvSpPr>
          <p:cNvPr id="3" name="Content Placeholder 2"/>
          <p:cNvSpPr>
            <a:spLocks noGrp="1"/>
          </p:cNvSpPr>
          <p:nvPr>
            <p:ph idx="1"/>
          </p:nvPr>
        </p:nvSpPr>
        <p:spPr/>
        <p:txBody>
          <a:bodyPr/>
          <a:lstStyle/>
          <a:p>
            <a:r>
              <a:rPr lang="en-US" dirty="0" smtClean="0"/>
              <a:t>To outline each of the competing ecofeminist mythologies</a:t>
            </a:r>
          </a:p>
          <a:p>
            <a:r>
              <a:rPr lang="en-US" dirty="0" smtClean="0"/>
              <a:t>To analyze these mythologies in order to discern which aspects of  which mythologies have the potential to make positive contributions to educational praxis aimed at gender equality and the environment</a:t>
            </a:r>
            <a:endParaRPr lang="en-US" dirty="0"/>
          </a:p>
        </p:txBody>
      </p:sp>
    </p:spTree>
    <p:extLst>
      <p:ext uri="{BB962C8B-B14F-4D97-AF65-F5344CB8AC3E}">
        <p14:creationId xmlns:p14="http://schemas.microsoft.com/office/powerpoint/2010/main" val="2202828682"/>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Background</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The kind of relationship that men have with the environment tends to differ from the kind of relationship that women have with the environment.</a:t>
            </a:r>
          </a:p>
          <a:p>
            <a:pPr lvl="1"/>
            <a:r>
              <a:rPr lang="en-US" dirty="0"/>
              <a:t>Even in adolescence, girls show a greater degree of concern for the environment than do boys (Hampel, Boldero, Holdsworth 1996).</a:t>
            </a:r>
          </a:p>
          <a:p>
            <a:pPr lvl="1"/>
            <a:r>
              <a:rPr lang="en-US" dirty="0"/>
              <a:t>As of the year 2000, “…women reported greater participation in proenvironmental  behavior/activism” (Zelezny, Chua, Aldrich 2000, p.445)</a:t>
            </a:r>
          </a:p>
          <a:p>
            <a:pPr lvl="1"/>
            <a:r>
              <a:rPr lang="en-US" dirty="0"/>
              <a:t>For a variety of  ideological and economic reasons women are disproportionately negatively affected by environmental degradation (Gaard &amp; Gruen 2003; Agarwal 1992)</a:t>
            </a:r>
            <a:r>
              <a:rPr lang="en-US" dirty="0" smtClean="0"/>
              <a:t>.</a:t>
            </a:r>
          </a:p>
          <a:p>
            <a:r>
              <a:rPr lang="en-US" dirty="0" smtClean="0"/>
              <a:t>For these reasons women are often defined and portrayed as being ‘closer to nature’ than men.</a:t>
            </a:r>
          </a:p>
        </p:txBody>
      </p:sp>
    </p:spTree>
    <p:extLst>
      <p:ext uri="{BB962C8B-B14F-4D97-AF65-F5344CB8AC3E}">
        <p14:creationId xmlns:p14="http://schemas.microsoft.com/office/powerpoint/2010/main" val="364099969"/>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Ecofeminist Sub-traditions</a:t>
            </a:r>
            <a:endParaRPr lang="en-US" dirty="0"/>
          </a:p>
        </p:txBody>
      </p:sp>
      <p:sp>
        <p:nvSpPr>
          <p:cNvPr id="3" name="Content Placeholder 2"/>
          <p:cNvSpPr>
            <a:spLocks noGrp="1"/>
          </p:cNvSpPr>
          <p:nvPr>
            <p:ph idx="1"/>
          </p:nvPr>
        </p:nvSpPr>
        <p:spPr/>
        <p:txBody>
          <a:bodyPr>
            <a:normAutofit fontScale="92500"/>
          </a:bodyPr>
          <a:lstStyle/>
          <a:p>
            <a:r>
              <a:rPr lang="en-US" dirty="0" smtClean="0"/>
              <a:t>According to Tong (2009) there are four main sub-traditions of ecofeminism each of which addresses the woman-nature connection differently.</a:t>
            </a:r>
          </a:p>
          <a:p>
            <a:pPr lvl="1"/>
            <a:r>
              <a:rPr lang="en-US" dirty="0" smtClean="0"/>
              <a:t>The woman-nature connection ought to be ‘severed’.</a:t>
            </a:r>
          </a:p>
          <a:p>
            <a:pPr lvl="1"/>
            <a:r>
              <a:rPr lang="en-US" dirty="0" smtClean="0"/>
              <a:t>The woman-nature connection ought to be ‘reaffirmed’.</a:t>
            </a:r>
          </a:p>
          <a:p>
            <a:pPr lvl="1"/>
            <a:r>
              <a:rPr lang="en-US" dirty="0" smtClean="0"/>
              <a:t>The woman-nature connection should be conceptualized and approached ‘spiritually’.</a:t>
            </a:r>
          </a:p>
          <a:p>
            <a:pPr lvl="1"/>
            <a:r>
              <a:rPr lang="en-US" dirty="0" smtClean="0"/>
              <a:t>The woman-nature connection should be ‘transformed’ into something with a more positive meaning.</a:t>
            </a:r>
            <a:endParaRPr lang="en-US" dirty="0"/>
          </a:p>
          <a:p>
            <a:r>
              <a:rPr lang="en-US" dirty="0" smtClean="0"/>
              <a:t>Each of these sub-traditions builds on a supporting mythology.</a:t>
            </a:r>
            <a:endParaRPr lang="en-US" dirty="0"/>
          </a:p>
        </p:txBody>
      </p:sp>
    </p:spTree>
    <p:extLst>
      <p:ext uri="{BB962C8B-B14F-4D97-AF65-F5344CB8AC3E}">
        <p14:creationId xmlns:p14="http://schemas.microsoft.com/office/powerpoint/2010/main" val="3929294327"/>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Elements of these Mythologies</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Sever The Connection</a:t>
            </a:r>
          </a:p>
          <a:p>
            <a:pPr lvl="1"/>
            <a:r>
              <a:rPr lang="en-US" dirty="0" smtClean="0"/>
              <a:t>Humanity is superior to nature and, therefore, to identify women with nature is to degrade them.</a:t>
            </a:r>
          </a:p>
          <a:p>
            <a:pPr lvl="1"/>
            <a:r>
              <a:rPr lang="en-US" dirty="0" smtClean="0"/>
              <a:t>The biological functioning of the female body does not justify naturalizing the confinement of women to inferior social positions.</a:t>
            </a:r>
          </a:p>
          <a:p>
            <a:r>
              <a:rPr lang="en-US" dirty="0" smtClean="0"/>
              <a:t>Reaffirm  the Connection</a:t>
            </a:r>
          </a:p>
          <a:p>
            <a:pPr lvl="1"/>
            <a:r>
              <a:rPr lang="en-US" dirty="0"/>
              <a:t>The dominance of (male) culture over women and nature is contingent and was not always in place.</a:t>
            </a:r>
          </a:p>
          <a:p>
            <a:pPr lvl="1"/>
            <a:r>
              <a:rPr lang="en-US" dirty="0"/>
              <a:t>Women naturally have some special (though not necessarily biological) connection to the environment that men do not and cannot have.</a:t>
            </a:r>
          </a:p>
          <a:p>
            <a:pPr lvl="1"/>
            <a:r>
              <a:rPr lang="en-US" dirty="0"/>
              <a:t>Men are primarily responsible for the oppression of women and nature and, therefore, either hierarchical (male) thinking must be abolished or women must reposition themselves and nature to be equal with or superior to men.</a:t>
            </a:r>
          </a:p>
          <a:p>
            <a:endParaRPr lang="en-US" dirty="0" smtClean="0"/>
          </a:p>
          <a:p>
            <a:endParaRPr lang="en-US" dirty="0"/>
          </a:p>
        </p:txBody>
      </p:sp>
    </p:spTree>
    <p:extLst>
      <p:ext uri="{BB962C8B-B14F-4D97-AF65-F5344CB8AC3E}">
        <p14:creationId xmlns:p14="http://schemas.microsoft.com/office/powerpoint/2010/main" val="2345308494"/>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Elements of the  Spiritual Mythology</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Spirituality</a:t>
            </a:r>
          </a:p>
          <a:p>
            <a:pPr lvl="1"/>
            <a:r>
              <a:rPr lang="en-US" dirty="0"/>
              <a:t>The idea of God possessing male traits is incompatible with a lifestyle that is friendly to both women and the environment.</a:t>
            </a:r>
          </a:p>
          <a:p>
            <a:pPr lvl="1"/>
            <a:r>
              <a:rPr lang="en-US" dirty="0"/>
              <a:t>It is a basic duty of all people to spend their lives in pursuit of positive relationships with each other and a healthy environment.</a:t>
            </a:r>
          </a:p>
          <a:p>
            <a:r>
              <a:rPr lang="en-US" dirty="0" smtClean="0"/>
              <a:t>Transformative</a:t>
            </a:r>
            <a:endParaRPr lang="en-US" dirty="0"/>
          </a:p>
          <a:p>
            <a:pPr lvl="1"/>
            <a:r>
              <a:rPr lang="en-US" dirty="0"/>
              <a:t>The woman-nature connection is socially constructed and can, therefore, be altered by changing social practices.</a:t>
            </a:r>
          </a:p>
          <a:p>
            <a:pPr lvl="1"/>
            <a:r>
              <a:rPr lang="en-US" dirty="0"/>
              <a:t>Both men and women are affected by these social constructions and, therefore, both bear some responsibility in changing them. </a:t>
            </a:r>
          </a:p>
          <a:p>
            <a:pPr lvl="1"/>
            <a:r>
              <a:rPr lang="en-US" dirty="0"/>
              <a:t>Dichotomous thinking regarding the environment is harmful to women and nature and therefore should be greatly limited or eradicated. </a:t>
            </a:r>
          </a:p>
        </p:txBody>
      </p:sp>
    </p:spTree>
    <p:extLst>
      <p:ext uri="{BB962C8B-B14F-4D97-AF65-F5344CB8AC3E}">
        <p14:creationId xmlns:p14="http://schemas.microsoft.com/office/powerpoint/2010/main" val="516024627"/>
      </p:ext>
    </p:extLst>
  </p:cSld>
  <p:clrMapOvr>
    <a:masterClrMapping/>
  </p:clrMapOvr>
  <p:timing>
    <p:tnLst>
      <p:par>
        <p:cTn xmlns:p14="http://schemas.microsoft.com/office/powerpoint/2010/main" id="1" dur="indefinite" restart="never" nodeType="tmRoot"/>
      </p:par>
    </p:tnLst>
  </p:timing>
</p:sld>
</file>

<file path=ppt/theme/_rels/theme1.xml.rels><?xml version="1.0" encoding="UTF-8" standalone="yes"?>
<Relationships xmlns="http://schemas.openxmlformats.org/package/2006/relationships"><Relationship Id="rId3" Type="http://schemas.openxmlformats.org/officeDocument/2006/relationships/image" Target="../media/image3.jpeg"/><Relationship Id="rId4" Type="http://schemas.openxmlformats.org/officeDocument/2006/relationships/image" Target="../media/image4.jpeg"/><Relationship Id="rId5" Type="http://schemas.openxmlformats.org/officeDocument/2006/relationships/image" Target="../media/image5.jpeg"/><Relationship Id="rId1" Type="http://schemas.openxmlformats.org/officeDocument/2006/relationships/image" Target="../media/image1.jpeg"/><Relationship Id="rId2" Type="http://schemas.openxmlformats.org/officeDocument/2006/relationships/image" Target="../media/image2.jpeg"/></Relationships>
</file>

<file path=ppt/theme/theme1.xml><?xml version="1.0" encoding="utf-8"?>
<a:theme xmlns:a="http://schemas.openxmlformats.org/drawingml/2006/main" name="Habitat">
  <a:themeElements>
    <a:clrScheme name="Habitat">
      <a:dk1>
        <a:sysClr val="windowText" lastClr="000000"/>
      </a:dk1>
      <a:lt1>
        <a:sysClr val="window" lastClr="FFFFFF"/>
      </a:lt1>
      <a:dk2>
        <a:srgbClr val="194431"/>
      </a:dk2>
      <a:lt2>
        <a:srgbClr val="F0E6C3"/>
      </a:lt2>
      <a:accent1>
        <a:srgbClr val="F8C000"/>
      </a:accent1>
      <a:accent2>
        <a:srgbClr val="F88600"/>
      </a:accent2>
      <a:accent3>
        <a:srgbClr val="F83500"/>
      </a:accent3>
      <a:accent4>
        <a:srgbClr val="8B723D"/>
      </a:accent4>
      <a:accent5>
        <a:srgbClr val="818B3D"/>
      </a:accent5>
      <a:accent6>
        <a:srgbClr val="586215"/>
      </a:accent6>
      <a:hlink>
        <a:srgbClr val="FF621D"/>
      </a:hlink>
      <a:folHlink>
        <a:srgbClr val="F3D260"/>
      </a:folHlink>
    </a:clrScheme>
    <a:fontScheme name="Habitat">
      <a:majorFont>
        <a:latin typeface="Book Antiqua"/>
        <a:ea typeface=""/>
        <a:cs typeface=""/>
        <a:font script="Jpan" typeface="ＭＳ 明朝"/>
        <a:font script="Hans" typeface="宋体"/>
        <a:font script="Hant" typeface="新細明體"/>
      </a:majorFont>
      <a:minorFont>
        <a:latin typeface="Book Antiqua"/>
        <a:ea typeface=""/>
        <a:cs typeface=""/>
        <a:font script="Jpan" typeface="ＭＳ 明朝"/>
        <a:font script="Hans" typeface="宋体"/>
        <a:font script="Hant" typeface="新細明體"/>
      </a:minorFont>
    </a:fontScheme>
    <a:fmtScheme name="Habitat">
      <a:fillStyleLst>
        <a:solidFill>
          <a:schemeClr val="phClr"/>
        </a:solidFill>
        <a:blipFill rotWithShape="1">
          <a:blip xmlns:r="http://schemas.openxmlformats.org/officeDocument/2006/relationships" r:embed="rId1">
            <a:duotone>
              <a:schemeClr val="phClr">
                <a:shade val="10000"/>
                <a:satMod val="130000"/>
              </a:schemeClr>
              <a:schemeClr val="phClr">
                <a:satMod val="275000"/>
              </a:schemeClr>
            </a:duotone>
          </a:blip>
          <a:tile tx="0" ty="0" sx="40000" sy="40000" flip="none" algn="tl"/>
        </a:blipFill>
        <a:blipFill rotWithShape="1">
          <a:blip xmlns:r="http://schemas.openxmlformats.org/officeDocument/2006/relationships" r:embed="rId2">
            <a:duotone>
              <a:schemeClr val="phClr">
                <a:shade val="40000"/>
                <a:satMod val="130000"/>
              </a:schemeClr>
              <a:schemeClr val="phClr">
                <a:satMod val="275000"/>
              </a:schemeClr>
            </a:duotone>
          </a:blip>
          <a:stretch/>
        </a:blipFill>
      </a:fillStyleLst>
      <a:lnStyleLst>
        <a:ln w="12700" cap="flat" cmpd="sng" algn="ctr">
          <a:solidFill>
            <a:schemeClr val="phClr">
              <a:shade val="90000"/>
              <a:satMod val="105000"/>
            </a:schemeClr>
          </a:solidFill>
          <a:prstDash val="solid"/>
        </a:ln>
        <a:ln w="25400" cap="flat" cmpd="sng" algn="ctr">
          <a:solidFill>
            <a:schemeClr val="phClr">
              <a:shade val="80000"/>
            </a:schemeClr>
          </a:solidFill>
          <a:prstDash val="solid"/>
        </a:ln>
        <a:ln w="25400" cap="flat" cmpd="sng" algn="ctr">
          <a:solidFill>
            <a:schemeClr val="phClr">
              <a:shade val="70000"/>
            </a:schemeClr>
          </a:solidFill>
          <a:prstDash val="solid"/>
        </a:ln>
      </a:lnStyleLst>
      <a:effectStyleLst>
        <a:effectStyle>
          <a:effectLst/>
        </a:effectStyle>
        <a:effectStyle>
          <a:effectLst>
            <a:outerShdw blurRad="88900" dir="4200000" sx="105000" sy="105000" algn="t" rotWithShape="0">
              <a:srgbClr val="000000">
                <a:alpha val="40000"/>
              </a:srgbClr>
            </a:outerShdw>
          </a:effectLst>
        </a:effectStyle>
        <a:effectStyle>
          <a:effectLst>
            <a:innerShdw blurRad="76200" dist="25400" dir="13200000">
              <a:srgbClr val="000000">
                <a:alpha val="80000"/>
              </a:srgbClr>
            </a:innerShdw>
          </a:effectLst>
          <a:scene3d>
            <a:camera prst="orthographicFront">
              <a:rot lat="0" lon="0" rev="0"/>
            </a:camera>
            <a:lightRig rig="balanced" dir="t">
              <a:rot lat="0" lon="0" rev="19800000"/>
            </a:lightRig>
          </a:scene3d>
          <a:sp3d prstMaterial="softEdge">
            <a:bevelT w="0" h="0"/>
          </a:sp3d>
        </a:effectStyle>
      </a:effectStyleLst>
      <a:bgFillStyleLst>
        <a:blipFill rotWithShape="1">
          <a:blip xmlns:r="http://schemas.openxmlformats.org/officeDocument/2006/relationships" r:embed="rId3"/>
          <a:stretch/>
        </a:blipFill>
        <a:blipFill rotWithShape="1">
          <a:blip xmlns:r="http://schemas.openxmlformats.org/officeDocument/2006/relationships" r:embed="rId4"/>
          <a:stretch/>
        </a:blipFill>
        <a:blipFill rotWithShape="1">
          <a:blip xmlns:r="http://schemas.openxmlformats.org/officeDocument/2006/relationships" r:embed="rId5"/>
          <a:stretch/>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Habitat.thmx</Template>
  <TotalTime>380</TotalTime>
  <Words>1531</Words>
  <Application>Microsoft Macintosh PowerPoint</Application>
  <PresentationFormat>On-screen Show (4:3)</PresentationFormat>
  <Paragraphs>87</Paragraphs>
  <Slides>16</Slides>
  <Notes>0</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Habitat</vt:lpstr>
      <vt:lpstr>Toward Developing Gender Inclusive Environmental Education Praxis</vt:lpstr>
      <vt:lpstr>Self-Introduction</vt:lpstr>
      <vt:lpstr>Introduction: Basic Ecofeminist Claims</vt:lpstr>
      <vt:lpstr>Introduction: My Claims</vt:lpstr>
      <vt:lpstr>Introduction: My Purposes</vt:lpstr>
      <vt:lpstr>Background</vt:lpstr>
      <vt:lpstr>Ecofeminist Sub-traditions</vt:lpstr>
      <vt:lpstr>Elements of these Mythologies</vt:lpstr>
      <vt:lpstr>Elements of the  Spiritual Mythology</vt:lpstr>
      <vt:lpstr>Analysis of Each Sub-tradition’s Mythology</vt:lpstr>
      <vt:lpstr>Analysis of Each Sub-tradition’s Mythology</vt:lpstr>
      <vt:lpstr>Are Women More Environmentally Ethical?</vt:lpstr>
      <vt:lpstr>Is the Woman-Nature Connection Natural?</vt:lpstr>
      <vt:lpstr>Is the Woman-Nature Connection Natural?</vt:lpstr>
      <vt:lpstr>Conclusions</vt:lpstr>
      <vt:lpstr>References</vt:lpstr>
    </vt:vector>
  </TitlesOfParts>
  <Company>The University of Toledo</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Ecofeminist Mythologies and Educational Praxis</dc:title>
  <dc:creator>Carl Templin</dc:creator>
  <cp:lastModifiedBy>Carl Templin</cp:lastModifiedBy>
  <cp:revision>42</cp:revision>
  <dcterms:created xsi:type="dcterms:W3CDTF">2016-10-13T19:33:35Z</dcterms:created>
  <dcterms:modified xsi:type="dcterms:W3CDTF">2016-10-27T16:26:20Z</dcterms:modified>
</cp:coreProperties>
</file>