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3" r:id="rId5"/>
    <p:sldId id="262" r:id="rId6"/>
    <p:sldId id="263" r:id="rId7"/>
    <p:sldId id="269" r:id="rId8"/>
    <p:sldId id="270" r:id="rId9"/>
    <p:sldId id="264" r:id="rId10"/>
    <p:sldId id="265" r:id="rId11"/>
    <p:sldId id="267" r:id="rId12"/>
    <p:sldId id="275" r:id="rId13"/>
    <p:sldId id="268" r:id="rId14"/>
    <p:sldId id="271" r:id="rId15"/>
    <p:sldId id="274" r:id="rId16"/>
    <p:sldId id="25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B973-ED4B-431D-A6DC-7F9372B9C63E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75C4-CAEF-42A0-9C7E-A61D9413E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13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B973-ED4B-431D-A6DC-7F9372B9C63E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75C4-CAEF-42A0-9C7E-A61D9413E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361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B973-ED4B-431D-A6DC-7F9372B9C63E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75C4-CAEF-42A0-9C7E-A61D9413E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B973-ED4B-431D-A6DC-7F9372B9C63E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75C4-CAEF-42A0-9C7E-A61D9413E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817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B973-ED4B-431D-A6DC-7F9372B9C63E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75C4-CAEF-42A0-9C7E-A61D9413E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B973-ED4B-431D-A6DC-7F9372B9C63E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75C4-CAEF-42A0-9C7E-A61D9413E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7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B973-ED4B-431D-A6DC-7F9372B9C63E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75C4-CAEF-42A0-9C7E-A61D9413E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28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B973-ED4B-431D-A6DC-7F9372B9C63E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75C4-CAEF-42A0-9C7E-A61D9413E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060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B973-ED4B-431D-A6DC-7F9372B9C63E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75C4-CAEF-42A0-9C7E-A61D9413E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236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B973-ED4B-431D-A6DC-7F9372B9C63E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75C4-CAEF-42A0-9C7E-A61D9413E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63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B973-ED4B-431D-A6DC-7F9372B9C63E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75C4-CAEF-42A0-9C7E-A61D9413E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59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EB973-ED4B-431D-A6DC-7F9372B9C63E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E75C4-CAEF-42A0-9C7E-A61D9413E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6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aisel.aisnet.org/cais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beamp@ohio.edu" TargetMode="External"/><Relationship Id="rId2" Type="http://schemas.openxmlformats.org/officeDocument/2006/relationships/hyperlink" Target="mailto:gut@ohio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31173"/>
            <a:ext cx="7924800" cy="1752600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Taking Care of Our Own: Supporting Success through Peer </a:t>
            </a:r>
            <a:r>
              <a:rPr lang="en-US" dirty="0"/>
              <a:t>Mentoring in Higher </a:t>
            </a:r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  <a:solidFill>
            <a:schemeClr val="accent3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OCTEO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October 30, 2015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Dianne M. Gut &amp; Pamela C. Beam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22027"/>
            <a:ext cx="9144000" cy="1571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28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Faculty-Faculty &amp; Administrator-Administrator Results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Mentoring preferences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Communication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Professionalism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Mentor qualities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Barriers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Characteristics of successful experiences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63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Discussion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Much agreement across both groups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Active listener, </a:t>
            </a:r>
            <a:r>
              <a:rPr lang="en-US" dirty="0">
                <a:solidFill>
                  <a:schemeClr val="tx1"/>
                </a:solidFill>
              </a:rPr>
              <a:t>able to communicate perspectives </a:t>
            </a:r>
            <a:r>
              <a:rPr lang="en-US" dirty="0" smtClean="0">
                <a:solidFill>
                  <a:schemeClr val="tx1"/>
                </a:solidFill>
              </a:rPr>
              <a:t>openly, respectfulness, honesty, kindness, generosity with time/resources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Faculty-Faculty/Administrator-Administrator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No preference for known/unknown partner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Less discomfort having difficult conversations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Face-to-face (younger comfortable with online)</a:t>
            </a:r>
          </a:p>
        </p:txBody>
      </p:sp>
    </p:spTree>
    <p:extLst>
      <p:ext uri="{BB962C8B-B14F-4D97-AF65-F5344CB8AC3E}">
        <p14:creationId xmlns:p14="http://schemas.microsoft.com/office/powerpoint/2010/main" val="70697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en-US" dirty="0" smtClean="0"/>
              <a:t>Barriers</a:t>
            </a:r>
          </a:p>
          <a:p>
            <a:pPr lvl="1"/>
            <a:r>
              <a:rPr lang="en-US" dirty="0" smtClean="0"/>
              <a:t>Not completing assignments </a:t>
            </a:r>
          </a:p>
          <a:p>
            <a:pPr lvl="1"/>
            <a:r>
              <a:rPr lang="en-US" dirty="0" smtClean="0"/>
              <a:t>Assigned mentors</a:t>
            </a:r>
            <a:endParaRPr lang="en-US" dirty="0"/>
          </a:p>
          <a:p>
            <a:r>
              <a:rPr lang="en-US" dirty="0" smtClean="0"/>
              <a:t>Focus</a:t>
            </a:r>
          </a:p>
          <a:p>
            <a:pPr lvl="1"/>
            <a:r>
              <a:rPr lang="en-US" dirty="0"/>
              <a:t>Mentee </a:t>
            </a:r>
            <a:r>
              <a:rPr lang="en-US" dirty="0" smtClean="0"/>
              <a:t>growth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90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Mentor training &amp; professional development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</a:t>
            </a:r>
            <a:r>
              <a:rPr lang="en-US" dirty="0" smtClean="0">
                <a:solidFill>
                  <a:schemeClr val="tx1"/>
                </a:solidFill>
              </a:rPr>
              <a:t>xpectations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B</a:t>
            </a:r>
            <a:r>
              <a:rPr lang="en-US" dirty="0" smtClean="0">
                <a:solidFill>
                  <a:schemeClr val="tx1"/>
                </a:solidFill>
              </a:rPr>
              <a:t>oundaries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Roles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Skills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Active listening, respectfulness, task management, giving/receiving constructive feedback, facilitating difficult conversations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Compensation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97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Self-selection of peer mentors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Mentor profiles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Opportunity to meet and greet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Select from list based on expertise/need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Exit strategy Provide </a:t>
            </a:r>
            <a:r>
              <a:rPr lang="en-US" dirty="0">
                <a:solidFill>
                  <a:schemeClr val="tx1"/>
                </a:solidFill>
              </a:rPr>
              <a:t>training on mentoring </a:t>
            </a:r>
            <a:r>
              <a:rPr lang="en-US" dirty="0" smtClean="0">
                <a:solidFill>
                  <a:schemeClr val="tx1"/>
                </a:solidFill>
              </a:rPr>
              <a:t>processes including goal setting</a:t>
            </a:r>
          </a:p>
        </p:txBody>
      </p:sp>
    </p:spTree>
    <p:extLst>
      <p:ext uri="{BB962C8B-B14F-4D97-AF65-F5344CB8AC3E}">
        <p14:creationId xmlns:p14="http://schemas.microsoft.com/office/powerpoint/2010/main" val="2299132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  <a:ln>
            <a:solidFill>
              <a:srgbClr val="92D050"/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Ewing</a:t>
            </a:r>
            <a:r>
              <a:rPr lang="en-US" dirty="0"/>
              <a:t>, R., Freeman, M. A., Barrie, S., Bell, A. O’Connor, D. Waugh, F., &amp; Sykes, C. S. (2008).  Building community in academic settings:  The importance of flexibility in a structured mentoring program.  </a:t>
            </a:r>
            <a:r>
              <a:rPr lang="en-US" i="1" dirty="0"/>
              <a:t>Mentoring and Tutoring:  Partnership in Learning</a:t>
            </a:r>
            <a:r>
              <a:rPr lang="en-US" dirty="0"/>
              <a:t>, </a:t>
            </a:r>
            <a:r>
              <a:rPr lang="en-US" i="1" dirty="0"/>
              <a:t>16</a:t>
            </a:r>
            <a:r>
              <a:rPr lang="en-US" dirty="0"/>
              <a:t>, 294-310.  </a:t>
            </a:r>
            <a:r>
              <a:rPr lang="en-US" dirty="0" err="1"/>
              <a:t>Doi</a:t>
            </a:r>
            <a:r>
              <a:rPr lang="en-US" dirty="0"/>
              <a:t>: 10.1080/13611260802231690</a:t>
            </a:r>
          </a:p>
          <a:p>
            <a:r>
              <a:rPr lang="en-US" dirty="0" err="1" smtClean="0"/>
              <a:t>Nunamaker</a:t>
            </a:r>
            <a:r>
              <a:rPr lang="en-US" dirty="0"/>
              <a:t>, J.  (2007). Collegial mentorship. </a:t>
            </a:r>
            <a:r>
              <a:rPr lang="en-US" i="1" dirty="0"/>
              <a:t>Communications of the Association for Information Systems</a:t>
            </a:r>
            <a:r>
              <a:rPr lang="en-US" dirty="0"/>
              <a:t>, </a:t>
            </a:r>
            <a:r>
              <a:rPr lang="en-US" i="1" dirty="0"/>
              <a:t>20</a:t>
            </a:r>
            <a:r>
              <a:rPr lang="en-US" dirty="0"/>
              <a:t>, 15-19. Retrieved from </a:t>
            </a:r>
            <a:r>
              <a:rPr lang="en-US" dirty="0">
                <a:hlinkClick r:id="rId2"/>
              </a:rPr>
              <a:t>http://aisel.aisnet.org/cais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err="1"/>
              <a:t>Tessens</a:t>
            </a:r>
            <a:r>
              <a:rPr lang="en-US" dirty="0"/>
              <a:t>, L., White, K., &amp; Web, C. (2011). Senior women in higher education institutions:  Perceived development needs and support.  </a:t>
            </a:r>
            <a:r>
              <a:rPr lang="en-US" i="1" dirty="0"/>
              <a:t>Journal of Higher Education Policy and Management</a:t>
            </a:r>
            <a:r>
              <a:rPr lang="en-US" dirty="0"/>
              <a:t>, </a:t>
            </a:r>
            <a:r>
              <a:rPr lang="en-US" i="1" dirty="0"/>
              <a:t>33</a:t>
            </a:r>
            <a:r>
              <a:rPr lang="en-US" dirty="0"/>
              <a:t>, 653-65. </a:t>
            </a:r>
            <a:r>
              <a:rPr lang="en-US" dirty="0" err="1"/>
              <a:t>Doi</a:t>
            </a:r>
            <a:r>
              <a:rPr lang="en-US" dirty="0"/>
              <a:t>: </a:t>
            </a:r>
            <a:r>
              <a:rPr lang="en-US" dirty="0" smtClean="0"/>
              <a:t>10.1080/1360080X.2011.621191</a:t>
            </a:r>
          </a:p>
          <a:p>
            <a:r>
              <a:rPr lang="en-US" dirty="0"/>
              <a:t>Thurston, L., Navarrete, L., &amp; Miller, T.  (2009). A ten-year faculty mentoring program:  </a:t>
            </a:r>
            <a:r>
              <a:rPr lang="en-US" dirty="0" smtClean="0"/>
              <a:t>Administrator</a:t>
            </a:r>
            <a:r>
              <a:rPr lang="en-US" dirty="0"/>
              <a:t>, mentor, and mentee perspectives. </a:t>
            </a:r>
            <a:r>
              <a:rPr lang="en-US" i="1" dirty="0"/>
              <a:t>International Journal of Learning</a:t>
            </a:r>
            <a:r>
              <a:rPr lang="en-US" dirty="0"/>
              <a:t>, </a:t>
            </a:r>
            <a:r>
              <a:rPr lang="en-US" i="1" dirty="0" smtClean="0"/>
              <a:t>16</a:t>
            </a:r>
            <a:r>
              <a:rPr lang="en-US" dirty="0"/>
              <a:t>, 401-415. Retrieved from http://</a:t>
            </a:r>
            <a:r>
              <a:rPr lang="en-US" dirty="0" smtClean="0"/>
              <a:t>coe.k-state.edu/faculty-</a:t>
            </a:r>
          </a:p>
          <a:p>
            <a:pPr marL="400050" lvl="1" indent="0">
              <a:buNone/>
            </a:pPr>
            <a:r>
              <a:rPr lang="en-US" dirty="0" smtClean="0"/>
              <a:t>Staff/documents/Faculty%20Mentoring%20Program.pdf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295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smtClean="0"/>
              <a:t>Questions?/Contact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Dianne Gut (</a:t>
            </a:r>
            <a:r>
              <a:rPr lang="en-US" dirty="0" smtClean="0">
                <a:hlinkClick r:id="rId2"/>
              </a:rPr>
              <a:t>gut@ohio.edu</a:t>
            </a:r>
            <a:r>
              <a:rPr lang="en-US" dirty="0" smtClean="0"/>
              <a:t>)</a:t>
            </a:r>
          </a:p>
          <a:p>
            <a:r>
              <a:rPr lang="en-US" dirty="0" smtClean="0"/>
              <a:t>Pamela Beam (</a:t>
            </a:r>
            <a:r>
              <a:rPr lang="en-US" dirty="0" smtClean="0">
                <a:hlinkClick r:id="rId3"/>
              </a:rPr>
              <a:t>beamp@ohio.edu</a:t>
            </a:r>
            <a:r>
              <a:rPr lang="en-US" dirty="0" smtClean="0"/>
              <a:t>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22027"/>
            <a:ext cx="9144000" cy="1571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544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dirty="0" smtClean="0">
                <a:solidFill>
                  <a:schemeClr val="tx1"/>
                </a:solidFill>
              </a:rPr>
              <a:t>o </a:t>
            </a:r>
            <a:r>
              <a:rPr lang="en-US" dirty="0">
                <a:solidFill>
                  <a:schemeClr val="tx1"/>
                </a:solidFill>
              </a:rPr>
              <a:t>explore and describe the peer-to-peer mentoring experiences and relationships occurring in one Institution of Higher Education (IHE) in terms of similarities and differences between </a:t>
            </a:r>
            <a:r>
              <a:rPr lang="en-US" dirty="0" smtClean="0">
                <a:solidFill>
                  <a:schemeClr val="tx1"/>
                </a:solidFill>
              </a:rPr>
              <a:t>faculty </a:t>
            </a:r>
            <a:r>
              <a:rPr lang="en-US" dirty="0">
                <a:solidFill>
                  <a:schemeClr val="tx1"/>
                </a:solidFill>
              </a:rPr>
              <a:t>and administrators.</a:t>
            </a:r>
          </a:p>
        </p:txBody>
      </p:sp>
    </p:spTree>
    <p:extLst>
      <p:ext uri="{BB962C8B-B14F-4D97-AF65-F5344CB8AC3E}">
        <p14:creationId xmlns:p14="http://schemas.microsoft.com/office/powerpoint/2010/main" val="80048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Faculty-Faculty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Mentoring Literature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Provides new perspectives on research questions, diverse methodology, applied problem solving, collaboration across disciplines  = value other approaches and recognize limitations (</a:t>
            </a:r>
            <a:r>
              <a:rPr lang="en-US" dirty="0" err="1" smtClean="0">
                <a:solidFill>
                  <a:schemeClr val="tx1"/>
                </a:solidFill>
              </a:rPr>
              <a:t>Nunamaker</a:t>
            </a:r>
            <a:r>
              <a:rPr lang="en-US" dirty="0" smtClean="0">
                <a:solidFill>
                  <a:schemeClr val="tx1"/>
                </a:solidFill>
              </a:rPr>
              <a:t>, 2007)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Emphasizes importance of flexible pairings and identifying focus of mentoring (Ewing et al., 2008)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29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Administrator-Administrator Mentoring  Literature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Provides development of job-imbedded knowledge and skills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effective organizational skills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administrative support (</a:t>
            </a:r>
            <a:r>
              <a:rPr lang="en-US" dirty="0" err="1" smtClean="0">
                <a:solidFill>
                  <a:schemeClr val="tx1"/>
                </a:solidFill>
              </a:rPr>
              <a:t>Tessens</a:t>
            </a:r>
            <a:r>
              <a:rPr lang="en-US" dirty="0" smtClean="0">
                <a:solidFill>
                  <a:schemeClr val="tx1"/>
                </a:solidFill>
              </a:rPr>
              <a:t>, White &amp; Webb, 2011)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Mentoring culture increases: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research funding and scholarship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interest in learning, contributing and growing (Thurston, Navarrete, &amp; Miller, 2009)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17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smtClean="0"/>
              <a:t>Faculty/Administrator Participants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Role(s) and Rank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28665486"/>
              </p:ext>
            </p:extLst>
          </p:nvPr>
        </p:nvGraphicFramePr>
        <p:xfrm>
          <a:off x="457200" y="2174875"/>
          <a:ext cx="4040187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729"/>
                <a:gridCol w="1346729"/>
                <a:gridCol w="13467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Role/Rank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Prog</a:t>
                      </a:r>
                      <a:r>
                        <a:rPr lang="en-US" dirty="0" smtClean="0"/>
                        <a:t>. </a:t>
                      </a:r>
                      <a:r>
                        <a:rPr lang="en-US" dirty="0" err="1" smtClean="0"/>
                        <a:t>Coord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Center</a:t>
                      </a:r>
                      <a:r>
                        <a:rPr lang="en-US" baseline="0" dirty="0" smtClean="0"/>
                        <a:t> Dir.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u="none" dirty="0" smtClean="0"/>
                        <a:t>Dept.</a:t>
                      </a:r>
                      <a:r>
                        <a:rPr lang="en-US" u="none" baseline="0" dirty="0" smtClean="0"/>
                        <a:t> Chair</a:t>
                      </a:r>
                      <a:endParaRPr lang="en-US" u="none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dirty="0" smtClean="0"/>
                        <a:t>1</a:t>
                      </a:r>
                      <a:endParaRPr lang="en-US" u="none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dirty="0" smtClean="0"/>
                        <a:t>3%</a:t>
                      </a:r>
                      <a:endParaRPr lang="en-US" u="none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Lecturer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Asst. Prof.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Assoc. Prof.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Full Prof.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Number of Years in I.H.E.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582323898"/>
              </p:ext>
            </p:extLst>
          </p:nvPr>
        </p:nvGraphicFramePr>
        <p:xfrm>
          <a:off x="4645025" y="2174875"/>
          <a:ext cx="4041774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258"/>
                <a:gridCol w="1347258"/>
                <a:gridCol w="13472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1-5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6-10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11-15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16-20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21-25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26-30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31-35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36+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smtClean="0"/>
              <a:t>Survey Instruments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Faculty/Administrator</a:t>
            </a:r>
            <a:r>
              <a:rPr lang="en-US" dirty="0">
                <a:solidFill>
                  <a:schemeClr val="tx1"/>
                </a:solidFill>
              </a:rPr>
              <a:t>:  18 items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Demographics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Perceived strengths in: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Communication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Ethics &amp; professionalism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Demonstrated mentor qualities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Preferences: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Mentor choice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Online vs. F-2-F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Barriers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Qualities of successful mentoring experience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133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smtClean="0"/>
              <a:t>Sample Survey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 the area of communication, my strengths in peer mentoring are in: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Open communication of my perspective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Active listening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Responsiveness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Clarification in verbal explanation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Careful written feedback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Negotiation of product outcome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Attention to Detail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Other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Other strengths in communication that I have as a peer mentor are: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 the area of ethics and professionalism, my strengths in peer mentoring are in: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trustworthiness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respectfulness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responsiveness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understanding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maintaining focus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remaining positive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appropriate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Other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Other </a:t>
            </a:r>
            <a:r>
              <a:rPr lang="en-US" dirty="0">
                <a:solidFill>
                  <a:schemeClr val="tx1"/>
                </a:solidFill>
              </a:rPr>
              <a:t>strengths in the areas of ethics and professionalism that I have as a </a:t>
            </a:r>
            <a:r>
              <a:rPr lang="en-US" dirty="0" smtClean="0">
                <a:solidFill>
                  <a:schemeClr val="tx1"/>
                </a:solidFill>
              </a:rPr>
              <a:t>peer mentor </a:t>
            </a:r>
            <a:r>
              <a:rPr lang="en-US" dirty="0">
                <a:solidFill>
                  <a:schemeClr val="tx1"/>
                </a:solidFill>
              </a:rPr>
              <a:t>are: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44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14"/>
            <a:ext cx="8229600" cy="1143000"/>
          </a:xfrm>
          <a:solidFill>
            <a:schemeClr val="accent2"/>
          </a:solidFill>
        </p:spPr>
        <p:txBody>
          <a:bodyPr/>
          <a:lstStyle/>
          <a:p>
            <a:r>
              <a:rPr lang="en-US" dirty="0" smtClean="0"/>
              <a:t>Sample Survey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4864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The </a:t>
            </a:r>
            <a:r>
              <a:rPr lang="en-US" sz="2000" dirty="0">
                <a:solidFill>
                  <a:schemeClr val="tx1"/>
                </a:solidFill>
              </a:rPr>
              <a:t>peers who have mentored me demonstrated (select all that apply):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kindness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honesty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cared enough to be accurate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gave freely of his/her time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taught me new information and skills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patience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generosity with his/her time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persistence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ability to be critical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respectfulness</a:t>
            </a:r>
          </a:p>
          <a:p>
            <a:r>
              <a:rPr lang="en-US" sz="2000" dirty="0">
                <a:solidFill>
                  <a:schemeClr val="tx1"/>
                </a:solidFill>
              </a:rPr>
              <a:t>Other qualities my peer mentors demonstrated were: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4864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 was most comfortable mentoring the following: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someone I did not know well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someone I know very well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 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 </a:t>
            </a:r>
            <a:r>
              <a:rPr lang="en-US" dirty="0">
                <a:solidFill>
                  <a:schemeClr val="tx1"/>
                </a:solidFill>
              </a:rPr>
              <a:t>am most comfortable mentoring in the following situation: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face to face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online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Combination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 biggest barriers to a successful peer mentor experience </a:t>
            </a:r>
            <a:r>
              <a:rPr lang="en-US" dirty="0" smtClean="0">
                <a:solidFill>
                  <a:schemeClr val="tx1"/>
                </a:solidFill>
              </a:rPr>
              <a:t>were: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Mentee </a:t>
            </a:r>
            <a:r>
              <a:rPr lang="en-US" dirty="0">
                <a:solidFill>
                  <a:schemeClr val="tx1"/>
                </a:solidFill>
              </a:rPr>
              <a:t>not completing their assigned tasks on time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Being uncomfortable giving feedback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Lack of experience with giving feedback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Reaction of peer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 saw no barriers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Other (Explain)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99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smtClean="0"/>
              <a:t>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Link to online survey (</a:t>
            </a:r>
            <a:r>
              <a:rPr lang="en-US" dirty="0" err="1" smtClean="0">
                <a:solidFill>
                  <a:schemeClr val="tx1"/>
                </a:solidFill>
              </a:rPr>
              <a:t>Qualtrics</a:t>
            </a:r>
            <a:r>
              <a:rPr lang="en-US" dirty="0" smtClean="0">
                <a:solidFill>
                  <a:schemeClr val="tx1"/>
                </a:solidFill>
              </a:rPr>
              <a:t>) sent via email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33/95 faculty/administrators (35% response rate)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Two email reminders sent to faculty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Descriptive statistics calculated and qualitative data analyzed for themes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31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810</Words>
  <Application>Microsoft Office PowerPoint</Application>
  <PresentationFormat>On-screen Show (4:3)</PresentationFormat>
  <Paragraphs>182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Taking Care of Our Own: Supporting Success through Peer Mentoring in Higher Education</vt:lpstr>
      <vt:lpstr>Purpose</vt:lpstr>
      <vt:lpstr>Faculty-Faculty Mentoring Literature</vt:lpstr>
      <vt:lpstr>Administrator-Administrator Mentoring  Literature</vt:lpstr>
      <vt:lpstr>Faculty/Administrator Participants</vt:lpstr>
      <vt:lpstr>Survey Instruments</vt:lpstr>
      <vt:lpstr>Sample Survey Questions</vt:lpstr>
      <vt:lpstr>Sample Survey Questions</vt:lpstr>
      <vt:lpstr>Procedures</vt:lpstr>
      <vt:lpstr>Faculty-Faculty &amp; Administrator-Administrator Results</vt:lpstr>
      <vt:lpstr>Discussion</vt:lpstr>
      <vt:lpstr>Discussion</vt:lpstr>
      <vt:lpstr>Recommendations</vt:lpstr>
      <vt:lpstr>Recommendations</vt:lpstr>
      <vt:lpstr>References</vt:lpstr>
      <vt:lpstr>Questions?/Contact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Backes, Elizabeth</dc:creator>
  <cp:lastModifiedBy>Beam, Pam</cp:lastModifiedBy>
  <cp:revision>39</cp:revision>
  <dcterms:created xsi:type="dcterms:W3CDTF">2014-01-30T15:46:16Z</dcterms:created>
  <dcterms:modified xsi:type="dcterms:W3CDTF">2015-10-27T20:16:05Z</dcterms:modified>
</cp:coreProperties>
</file>