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BBA4F-70CD-4DDC-AAE1-CF205F94891A}" type="datetimeFigureOut">
              <a:rPr lang="en-US" smtClean="0"/>
              <a:t>10/30/2015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F47E0-08BA-496A-8AC3-B797F8D12B93}" type="slidenum">
              <a:rPr lang="en-US" smtClean="0"/>
              <a:t>‹#›</a:t>
            </a:fld>
            <a:endParaRPr lang="en-US"/>
          </a:p>
        </p:txBody>
      </p:sp>
    </p:spTree>
    <p:extLst>
      <p:ext uri="{BB962C8B-B14F-4D97-AF65-F5344CB8AC3E}">
        <p14:creationId xmlns:p14="http://schemas.microsoft.com/office/powerpoint/2010/main" val="428611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2273D48-F81A-45EF-802F-E112C81F8728}" type="datetimeFigureOut">
              <a:rPr lang="en-US" smtClean="0"/>
              <a:t>10/30/2015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5183202-0CD2-40FF-B64B-EB8CA6164E3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273D48-F81A-45EF-802F-E112C81F8728}" type="datetimeFigureOut">
              <a:rPr lang="en-US" smtClean="0"/>
              <a:t>10/30/2015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183202-0CD2-40FF-B64B-EB8CA6164E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2273D48-F81A-45EF-802F-E112C81F8728}" type="datetimeFigureOut">
              <a:rPr lang="en-US" smtClean="0"/>
              <a:t>10/30/2015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5183202-0CD2-40FF-B64B-EB8CA6164E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273D48-F81A-45EF-802F-E112C81F8728}" type="datetimeFigureOut">
              <a:rPr lang="en-US" smtClean="0"/>
              <a:t>10/30/2015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183202-0CD2-40FF-B64B-EB8CA6164E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2273D48-F81A-45EF-802F-E112C81F8728}" type="datetimeFigureOut">
              <a:rPr lang="en-US" smtClean="0"/>
              <a:t>10/30/2015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5183202-0CD2-40FF-B64B-EB8CA6164E3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273D48-F81A-45EF-802F-E112C81F8728}" type="datetimeFigureOut">
              <a:rPr lang="en-US" smtClean="0"/>
              <a:t>10/30/2015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183202-0CD2-40FF-B64B-EB8CA6164E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2273D48-F81A-45EF-802F-E112C81F8728}" type="datetimeFigureOut">
              <a:rPr lang="en-US" smtClean="0"/>
              <a:t>10/30/2015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183202-0CD2-40FF-B64B-EB8CA6164E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2273D48-F81A-45EF-802F-E112C81F8728}" type="datetimeFigureOut">
              <a:rPr lang="en-US" smtClean="0"/>
              <a:t>10/30/2015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183202-0CD2-40FF-B64B-EB8CA6164E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2273D48-F81A-45EF-802F-E112C81F8728}" type="datetimeFigureOut">
              <a:rPr lang="en-US" smtClean="0"/>
              <a:t>10/30/2015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5183202-0CD2-40FF-B64B-EB8CA6164E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273D48-F81A-45EF-802F-E112C81F8728}" type="datetimeFigureOut">
              <a:rPr lang="en-US" smtClean="0"/>
              <a:t>10/30/2015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183202-0CD2-40FF-B64B-EB8CA6164E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2273D48-F81A-45EF-802F-E112C81F8728}" type="datetimeFigureOut">
              <a:rPr lang="en-US" smtClean="0"/>
              <a:t>10/30/2015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183202-0CD2-40FF-B64B-EB8CA6164E37}"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2273D48-F81A-45EF-802F-E112C81F8728}" type="datetimeFigureOut">
              <a:rPr lang="en-US" smtClean="0"/>
              <a:t>10/30/2015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5183202-0CD2-40FF-B64B-EB8CA6164E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thawley1@ken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Social Justice Colloquia as a Key Component of Transformative Teacher Education</a:t>
            </a:r>
            <a:endParaRPr lang="en-US" dirty="0"/>
          </a:p>
        </p:txBody>
      </p:sp>
      <p:sp>
        <p:nvSpPr>
          <p:cNvPr id="3" name="Subtitle 2"/>
          <p:cNvSpPr>
            <a:spLocks noGrp="1"/>
          </p:cNvSpPr>
          <p:nvPr>
            <p:ph type="subTitle" idx="1"/>
          </p:nvPr>
        </p:nvSpPr>
        <p:spPr/>
        <p:txBody>
          <a:bodyPr>
            <a:normAutofit lnSpcReduction="10000"/>
          </a:bodyPr>
          <a:lstStyle/>
          <a:p>
            <a:r>
              <a:rPr lang="en-US" dirty="0" smtClean="0"/>
              <a:t>Todd S. Hawley</a:t>
            </a:r>
          </a:p>
          <a:p>
            <a:r>
              <a:rPr lang="en-US" dirty="0" smtClean="0"/>
              <a:t>Lisa A. Borgerding</a:t>
            </a:r>
          </a:p>
          <a:p>
            <a:r>
              <a:rPr lang="en-US" dirty="0" smtClean="0"/>
              <a:t>Kent State University</a:t>
            </a:r>
            <a:endParaRPr lang="en-US" dirty="0"/>
          </a:p>
        </p:txBody>
      </p:sp>
    </p:spTree>
    <p:extLst>
      <p:ext uri="{BB962C8B-B14F-4D97-AF65-F5344CB8AC3E}">
        <p14:creationId xmlns:p14="http://schemas.microsoft.com/office/powerpoint/2010/main" val="999490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Race</a:t>
            </a:r>
            <a:endParaRPr lang="en-US" dirty="0"/>
          </a:p>
        </p:txBody>
      </p:sp>
      <p:sp>
        <p:nvSpPr>
          <p:cNvPr id="3" name="Content Placeholder 2"/>
          <p:cNvSpPr>
            <a:spLocks noGrp="1"/>
          </p:cNvSpPr>
          <p:nvPr>
            <p:ph idx="1"/>
          </p:nvPr>
        </p:nvSpPr>
        <p:spPr>
          <a:xfrm>
            <a:off x="381000" y="1909812"/>
            <a:ext cx="5943600" cy="4855536"/>
          </a:xfrm>
        </p:spPr>
        <p:txBody>
          <a:bodyPr>
            <a:normAutofit lnSpcReduction="10000"/>
          </a:bodyPr>
          <a:lstStyle/>
          <a:p>
            <a:r>
              <a:rPr lang="en-US" dirty="0" smtClean="0"/>
              <a:t>Explores race in the media and makes the argument that race is pervasive and always implicitly a part of all education</a:t>
            </a:r>
          </a:p>
          <a:p>
            <a:r>
              <a:rPr lang="en-US" dirty="0" smtClean="0"/>
              <a:t>Opens up discussion about how the majority of U.S. teachers are white women for an increasingly racially/ethnically diverse student body</a:t>
            </a:r>
          </a:p>
          <a:p>
            <a:r>
              <a:rPr lang="en-US" dirty="0" smtClean="0"/>
              <a:t>Discusses how teachers can diversity the curriculum and honor all students’ funds of knowledge</a:t>
            </a:r>
            <a:endParaRPr lang="en-US" dirty="0"/>
          </a:p>
        </p:txBody>
      </p:sp>
      <p:pic>
        <p:nvPicPr>
          <p:cNvPr id="3074" name="Picture 2" descr="C:\Users\ldonnell\AppData\Local\Microsoft\Windows\Temporary Internet Files\Content.Outlook\QJBF1WWK\20151029_1332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22594">
            <a:off x="5506979" y="611025"/>
            <a:ext cx="3409792" cy="19180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www.raceforward.org/sites/default/files/styles/staff_board_page_thumb/public/images/people/jay_smooth.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953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Poverty</a:t>
            </a:r>
            <a:endParaRPr lang="en-US" dirty="0"/>
          </a:p>
        </p:txBody>
      </p:sp>
      <p:sp>
        <p:nvSpPr>
          <p:cNvPr id="3" name="Content Placeholder 2"/>
          <p:cNvSpPr>
            <a:spLocks noGrp="1"/>
          </p:cNvSpPr>
          <p:nvPr>
            <p:ph idx="1"/>
          </p:nvPr>
        </p:nvSpPr>
        <p:spPr>
          <a:xfrm>
            <a:off x="457200" y="1609416"/>
            <a:ext cx="5029200" cy="4846320"/>
          </a:xfrm>
        </p:spPr>
        <p:txBody>
          <a:bodyPr>
            <a:normAutofit fontScale="92500" lnSpcReduction="20000"/>
          </a:bodyPr>
          <a:lstStyle/>
          <a:p>
            <a:r>
              <a:rPr lang="en-US" dirty="0" smtClean="0"/>
              <a:t>Highlights connections between poverty and education in America. </a:t>
            </a:r>
          </a:p>
          <a:p>
            <a:r>
              <a:rPr lang="en-US" dirty="0" smtClean="0"/>
              <a:t>Explores teacher candidates’ definitions of poverty and conceptions of how poverty might influence their field and student teaching experiences. </a:t>
            </a:r>
          </a:p>
          <a:p>
            <a:r>
              <a:rPr lang="en-US" dirty="0" smtClean="0"/>
              <a:t>Engage teacher candidates in deliberative discussions framed around </a:t>
            </a:r>
            <a:r>
              <a:rPr lang="en-US" dirty="0" err="1" smtClean="0"/>
              <a:t>Gorski’s</a:t>
            </a:r>
            <a:r>
              <a:rPr lang="en-US" dirty="0" smtClean="0"/>
              <a:t> article – The Question of Class- and his challenge for educators to transform their consciousness and practices in the classroom. </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828800"/>
            <a:ext cx="3286763" cy="4438650"/>
          </a:xfrm>
          <a:prstGeom prst="rect">
            <a:avLst/>
          </a:prstGeom>
          <a:noFill/>
          <a:ln w="63500">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2306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5245"/>
            <a:ext cx="7239000" cy="1143000"/>
          </a:xfrm>
        </p:spPr>
        <p:txBody>
          <a:bodyPr/>
          <a:lstStyle/>
          <a:p>
            <a:r>
              <a:rPr lang="en-US" dirty="0" smtClean="0"/>
              <a:t>Student Feedback</a:t>
            </a:r>
            <a:endParaRPr lang="en-US" dirty="0"/>
          </a:p>
        </p:txBody>
      </p:sp>
      <p:sp>
        <p:nvSpPr>
          <p:cNvPr id="4" name="Content Placeholder 3"/>
          <p:cNvSpPr>
            <a:spLocks noGrp="1"/>
          </p:cNvSpPr>
          <p:nvPr>
            <p:ph idx="1"/>
          </p:nvPr>
        </p:nvSpPr>
        <p:spPr>
          <a:xfrm>
            <a:off x="4610100" y="5230090"/>
            <a:ext cx="4364182" cy="1524000"/>
          </a:xfrm>
          <a:solidFill>
            <a:schemeClr val="bg1"/>
          </a:solidFill>
        </p:spPr>
        <p:txBody>
          <a:bodyPr>
            <a:normAutofit/>
          </a:bodyPr>
          <a:lstStyle/>
          <a:p>
            <a:r>
              <a:rPr lang="en-US" sz="2000" dirty="0" smtClean="0"/>
              <a:t>Positive </a:t>
            </a:r>
            <a:r>
              <a:rPr lang="en-US" sz="2000" dirty="0"/>
              <a:t>evaluations </a:t>
            </a:r>
            <a:r>
              <a:rPr lang="en-US" sz="2000" dirty="0" smtClean="0"/>
              <a:t>for </a:t>
            </a:r>
            <a:r>
              <a:rPr lang="en-US" sz="2000" dirty="0"/>
              <a:t>colloquia.</a:t>
            </a:r>
          </a:p>
          <a:p>
            <a:r>
              <a:rPr lang="en-US" sz="2000" dirty="0"/>
              <a:t>Students liked opportunity to talk with students in other </a:t>
            </a:r>
            <a:r>
              <a:rPr lang="en-US" sz="2000" dirty="0" smtClean="0"/>
              <a:t>programs</a:t>
            </a:r>
          </a:p>
          <a:p>
            <a:r>
              <a:rPr lang="en-US" sz="2000" dirty="0" smtClean="0"/>
              <a:t>Also moments of discomfort</a:t>
            </a:r>
            <a:endParaRPr lang="en-US" sz="2000" dirty="0"/>
          </a:p>
        </p:txBody>
      </p:sp>
      <p:sp>
        <p:nvSpPr>
          <p:cNvPr id="5" name="Rounded Rectangular Callout 4"/>
          <p:cNvSpPr/>
          <p:nvPr/>
        </p:nvSpPr>
        <p:spPr>
          <a:xfrm>
            <a:off x="4876800" y="0"/>
            <a:ext cx="4191000" cy="3124199"/>
          </a:xfrm>
          <a:prstGeom prst="wedgeRoundRectCallout">
            <a:avLst>
              <a:gd name="adj1" fmla="val -57607"/>
              <a:gd name="adj2" fmla="val 37113"/>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accent1">
                    <a:lumMod val="50000"/>
                  </a:schemeClr>
                </a:solidFill>
              </a:rPr>
              <a:t>LGBTQ: “The first session I attended was the LGBT meeting, and I learned something I had not previously known about school clubs. I had heard about the federal Equal Access Act in terms of religious non-curricular clubs, but not in terms of students starting Gay/Straight Alliances. This allowed me to gain a better understanding of how far some schools may go to avoid any open discussions of sexual orientation, gender identity, and gender expression. For example, to hear the example of schools eliminating all non-curricular groups to avoid having a GSA was truly alarming.”</a:t>
            </a:r>
          </a:p>
        </p:txBody>
      </p:sp>
      <p:sp>
        <p:nvSpPr>
          <p:cNvPr id="7" name="Rounded Rectangular Callout 6"/>
          <p:cNvSpPr/>
          <p:nvPr/>
        </p:nvSpPr>
        <p:spPr>
          <a:xfrm>
            <a:off x="131618" y="3595254"/>
            <a:ext cx="4440382" cy="3186545"/>
          </a:xfrm>
          <a:prstGeom prst="wedgeRoundRectCallout">
            <a:avLst>
              <a:gd name="adj1" fmla="val 56251"/>
              <a:gd name="adj2" fmla="val -412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At-Risk: “I found that was uncomfortable during the students considered “at-risk” meeting. Based on relative personal beliefs, and previous information learned in class, I found it very hard to reach the conclusion that “African American males, who are poor” was a final answer for “at-risk” youth. I understand that it is important to recognize individuals who are often incorrectly identified in order to “change the pattern,” but narrowing the definition was tough. I was comfortable discussing this, it was just difficult to recognize these issues from a viewpoint opposite of my “base conclusions on evidence, it could be anyone” personal stance.”</a:t>
            </a:r>
          </a:p>
        </p:txBody>
      </p:sp>
      <p:sp>
        <p:nvSpPr>
          <p:cNvPr id="8" name="Rounded Rectangular Callout 7"/>
          <p:cNvSpPr/>
          <p:nvPr/>
        </p:nvSpPr>
        <p:spPr>
          <a:xfrm>
            <a:off x="131618" y="838200"/>
            <a:ext cx="4211782" cy="2667000"/>
          </a:xfrm>
          <a:prstGeom prst="wedgeRoundRectCallout">
            <a:avLst>
              <a:gd name="adj1" fmla="val 58443"/>
              <a:gd name="adj2" fmla="val -51367"/>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CRP: </a:t>
            </a:r>
            <a:r>
              <a:rPr lang="en-US" sz="1400" dirty="0"/>
              <a:t>“Another time where I was challenged was during the culturally relevant pedagogy session. Two peers gave opposite answers on the role of teachers, one suggested that if we know a kid has a rough situation going on we could be more lenient and another suggested that as teachers it is our job to make students motivated. I found that I was uncomfortable by the usage of “making” students be motivated as it seemed negative, but I also did not like letting students automatically get a pass.”</a:t>
            </a:r>
          </a:p>
        </p:txBody>
      </p:sp>
      <p:sp>
        <p:nvSpPr>
          <p:cNvPr id="9" name="Rounded Rectangular Callout 8"/>
          <p:cNvSpPr/>
          <p:nvPr/>
        </p:nvSpPr>
        <p:spPr>
          <a:xfrm>
            <a:off x="5164282" y="3269673"/>
            <a:ext cx="3810000" cy="1911926"/>
          </a:xfrm>
          <a:prstGeom prst="wedgeRoundRectCallout">
            <a:avLst>
              <a:gd name="adj1" fmla="val -65560"/>
              <a:gd name="adj2" fmla="val -5634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Overall: “The colloquiums were to me like food is to a dog. This is because I am very interested in getting my hands on knowledge, and the colloquiums allowed me to do so. These colloquiums will allow me to address certain situations in a better way. This will in turn allow me to be the best teacher possible.”</a:t>
            </a:r>
          </a:p>
        </p:txBody>
      </p:sp>
    </p:spTree>
    <p:extLst>
      <p:ext uri="{BB962C8B-B14F-4D97-AF65-F5344CB8AC3E}">
        <p14:creationId xmlns:p14="http://schemas.microsoft.com/office/powerpoint/2010/main" val="2169988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of Social Justice Colloquia</a:t>
            </a:r>
            <a:endParaRPr lang="en-US" dirty="0"/>
          </a:p>
        </p:txBody>
      </p:sp>
      <p:sp>
        <p:nvSpPr>
          <p:cNvPr id="6" name="Rounded Rectangle 5"/>
          <p:cNvSpPr/>
          <p:nvPr/>
        </p:nvSpPr>
        <p:spPr>
          <a:xfrm>
            <a:off x="3048000" y="1530927"/>
            <a:ext cx="2362200" cy="16764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ADED Faculty started discussing SJ articles at regular meetings</a:t>
            </a:r>
            <a:endParaRPr lang="en-US" dirty="0"/>
          </a:p>
        </p:txBody>
      </p:sp>
      <p:sp>
        <p:nvSpPr>
          <p:cNvPr id="7" name="Rounded Rectangle 6"/>
          <p:cNvSpPr/>
          <p:nvPr/>
        </p:nvSpPr>
        <p:spPr>
          <a:xfrm>
            <a:off x="5943600" y="1205345"/>
            <a:ext cx="2362200" cy="2743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Troubled By:</a:t>
            </a:r>
          </a:p>
          <a:p>
            <a:pPr marL="285750" indent="-285750">
              <a:buFont typeface="Arial" panose="020B0604020202020204" pitchFamily="34" charset="0"/>
              <a:buChar char="•"/>
            </a:pPr>
            <a:r>
              <a:rPr lang="en-US" dirty="0" smtClean="0"/>
              <a:t>Definitions of SJ</a:t>
            </a:r>
          </a:p>
          <a:p>
            <a:pPr marL="285750" indent="-285750">
              <a:buFont typeface="Arial" panose="020B0604020202020204" pitchFamily="34" charset="0"/>
              <a:buChar char="•"/>
            </a:pPr>
            <a:r>
              <a:rPr lang="en-US" dirty="0" smtClean="0"/>
              <a:t>Desire to take ACTION</a:t>
            </a:r>
          </a:p>
          <a:p>
            <a:pPr marL="285750" indent="-285750">
              <a:buFont typeface="Arial" panose="020B0604020202020204" pitchFamily="34" charset="0"/>
              <a:buChar char="•"/>
            </a:pPr>
            <a:r>
              <a:rPr lang="en-US" dirty="0" smtClean="0"/>
              <a:t>Desire to share SJ commit-</a:t>
            </a:r>
            <a:r>
              <a:rPr lang="en-US" dirty="0" err="1" smtClean="0"/>
              <a:t>ments</a:t>
            </a:r>
            <a:r>
              <a:rPr lang="en-US" dirty="0" smtClean="0"/>
              <a:t> more formally with students</a:t>
            </a:r>
            <a:endParaRPr lang="en-US" dirty="0"/>
          </a:p>
        </p:txBody>
      </p:sp>
      <p:sp>
        <p:nvSpPr>
          <p:cNvPr id="8" name="Rounded Rectangle 7"/>
          <p:cNvSpPr/>
          <p:nvPr/>
        </p:nvSpPr>
        <p:spPr>
          <a:xfrm>
            <a:off x="6248400" y="4495800"/>
            <a:ext cx="2362200" cy="16764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Developed a subcommittee to imagine how SJ could be emphasized in Senior year</a:t>
            </a:r>
            <a:endParaRPr lang="en-US" dirty="0">
              <a:solidFill>
                <a:schemeClr val="accent1"/>
              </a:solidFill>
            </a:endParaRPr>
          </a:p>
        </p:txBody>
      </p:sp>
      <p:sp>
        <p:nvSpPr>
          <p:cNvPr id="9" name="Rounded Rectangle 8"/>
          <p:cNvSpPr/>
          <p:nvPr/>
        </p:nvSpPr>
        <p:spPr>
          <a:xfrm>
            <a:off x="152400" y="1530927"/>
            <a:ext cx="2362200" cy="2743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ADED Faculty started discussing how SJ emerges in our separate courses, desired more formal discussions, &amp; decided to start readings</a:t>
            </a:r>
            <a:endParaRPr lang="en-US" dirty="0"/>
          </a:p>
        </p:txBody>
      </p:sp>
      <p:sp>
        <p:nvSpPr>
          <p:cNvPr id="10" name="Rounded Rectangle 9"/>
          <p:cNvSpPr/>
          <p:nvPr/>
        </p:nvSpPr>
        <p:spPr>
          <a:xfrm>
            <a:off x="3359727" y="4786743"/>
            <a:ext cx="2362200" cy="1676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Developed the ADED Colloquia in Fall 2012</a:t>
            </a:r>
            <a:endParaRPr lang="en-US" dirty="0"/>
          </a:p>
        </p:txBody>
      </p:sp>
      <p:sp>
        <p:nvSpPr>
          <p:cNvPr id="11" name="Rounded Rectangle 10"/>
          <p:cNvSpPr/>
          <p:nvPr/>
        </p:nvSpPr>
        <p:spPr>
          <a:xfrm>
            <a:off x="263235" y="4987636"/>
            <a:ext cx="2362200" cy="1676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Colloquia have recurred every fall 2012-2015 with evolving topics</a:t>
            </a:r>
            <a:endParaRPr lang="en-US" dirty="0"/>
          </a:p>
        </p:txBody>
      </p:sp>
      <p:sp>
        <p:nvSpPr>
          <p:cNvPr id="12" name="Right Arrow 11"/>
          <p:cNvSpPr/>
          <p:nvPr/>
        </p:nvSpPr>
        <p:spPr>
          <a:xfrm>
            <a:off x="2362200" y="2050472"/>
            <a:ext cx="845127" cy="115685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299363" y="2050472"/>
            <a:ext cx="845127" cy="115685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7616536" y="3505200"/>
            <a:ext cx="845127" cy="115685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9446139">
            <a:off x="5599807" y="4918260"/>
            <a:ext cx="845127" cy="115685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2514600" y="5046515"/>
            <a:ext cx="845127" cy="115685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326572" y="1184560"/>
            <a:ext cx="6362700" cy="5278583"/>
          </a:xfrm>
          <a:prstGeom prst="roundRect">
            <a:avLst/>
          </a:prstGeom>
          <a:solidFill>
            <a:schemeClr val="accent4">
              <a:lumMod val="40000"/>
              <a:lumOff val="60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lumMod val="50000"/>
                  </a:schemeClr>
                </a:solidFill>
              </a:rPr>
              <a:t>How these SJ Colloquia have impacted our program since 2012:</a:t>
            </a:r>
          </a:p>
          <a:p>
            <a:pPr algn="ctr"/>
            <a:endParaRPr lang="en-US" sz="2400" b="1" dirty="0" smtClean="0">
              <a:solidFill>
                <a:schemeClr val="accent5">
                  <a:lumMod val="50000"/>
                </a:schemeClr>
              </a:solidFill>
            </a:endParaRPr>
          </a:p>
          <a:p>
            <a:pPr marL="285750" indent="-285750">
              <a:buFont typeface="Arial" panose="020B0604020202020204" pitchFamily="34" charset="0"/>
              <a:buChar char="•"/>
            </a:pPr>
            <a:r>
              <a:rPr lang="en-US" dirty="0" smtClean="0">
                <a:solidFill>
                  <a:schemeClr val="accent5">
                    <a:lumMod val="50000"/>
                  </a:schemeClr>
                </a:solidFill>
              </a:rPr>
              <a:t>Developed a new Introduction to Social Justice in Secondary Education course</a:t>
            </a:r>
          </a:p>
          <a:p>
            <a:pPr marL="285750" indent="-285750">
              <a:buFont typeface="Arial" panose="020B0604020202020204" pitchFamily="34" charset="0"/>
              <a:buChar char="•"/>
            </a:pPr>
            <a:endParaRPr lang="en-US" dirty="0" smtClean="0">
              <a:solidFill>
                <a:schemeClr val="accent5">
                  <a:lumMod val="50000"/>
                </a:schemeClr>
              </a:solidFill>
            </a:endParaRPr>
          </a:p>
          <a:p>
            <a:pPr marL="285750" indent="-285750">
              <a:buFont typeface="Arial" panose="020B0604020202020204" pitchFamily="34" charset="0"/>
              <a:buChar char="•"/>
            </a:pPr>
            <a:r>
              <a:rPr lang="en-US" dirty="0" smtClean="0">
                <a:solidFill>
                  <a:schemeClr val="accent5">
                    <a:lumMod val="50000"/>
                  </a:schemeClr>
                </a:solidFill>
              </a:rPr>
              <a:t>Infused new field experiences (detention center, ESL placements, magnet schools, etc.) in junior methods courses</a:t>
            </a:r>
          </a:p>
          <a:p>
            <a:pPr marL="285750" indent="-285750">
              <a:buFont typeface="Arial" panose="020B0604020202020204" pitchFamily="34" charset="0"/>
              <a:buChar char="•"/>
            </a:pPr>
            <a:endParaRPr lang="en-US" dirty="0" smtClean="0">
              <a:solidFill>
                <a:schemeClr val="accent5">
                  <a:lumMod val="50000"/>
                </a:schemeClr>
              </a:solidFill>
            </a:endParaRPr>
          </a:p>
          <a:p>
            <a:pPr marL="285750" indent="-285750">
              <a:buFont typeface="Arial" panose="020B0604020202020204" pitchFamily="34" charset="0"/>
              <a:buChar char="•"/>
            </a:pPr>
            <a:r>
              <a:rPr lang="en-US" dirty="0" smtClean="0">
                <a:solidFill>
                  <a:schemeClr val="accent5">
                    <a:lumMod val="50000"/>
                  </a:schemeClr>
                </a:solidFill>
              </a:rPr>
              <a:t>Included SJ elements in seniors’ spring portfolio exhibition</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smtClean="0">
                <a:solidFill>
                  <a:schemeClr val="accent5">
                    <a:lumMod val="50000"/>
                  </a:schemeClr>
                </a:solidFill>
              </a:rPr>
              <a:t>Collaborating as a faculty to conduct research about ADED students’ cultural diversity awareness</a:t>
            </a:r>
          </a:p>
          <a:p>
            <a:pPr marL="285750" indent="-285750">
              <a:buFont typeface="Arial" panose="020B0604020202020204" pitchFamily="34" charset="0"/>
              <a:buChar char="•"/>
            </a:pPr>
            <a:endParaRPr lang="en-US" dirty="0" smtClean="0">
              <a:solidFill>
                <a:schemeClr val="accent5">
                  <a:lumMod val="50000"/>
                </a:schemeClr>
              </a:solidFill>
            </a:endParaRPr>
          </a:p>
          <a:p>
            <a:pPr marL="285750" indent="-285750" algn="ctr">
              <a:buFont typeface="Arial" panose="020B0604020202020204" pitchFamily="34" charset="0"/>
              <a:buChar char="•"/>
            </a:pPr>
            <a:endParaRPr lang="en-US" dirty="0">
              <a:solidFill>
                <a:schemeClr val="accent5">
                  <a:lumMod val="50000"/>
                </a:schemeClr>
              </a:solidFill>
            </a:endParaRPr>
          </a:p>
        </p:txBody>
      </p:sp>
    </p:spTree>
    <p:extLst>
      <p:ext uri="{BB962C8B-B14F-4D97-AF65-F5344CB8AC3E}">
        <p14:creationId xmlns:p14="http://schemas.microsoft.com/office/powerpoint/2010/main" val="222813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a:bodyPr>
          <a:lstStyle/>
          <a:p>
            <a:r>
              <a:rPr lang="en-US" dirty="0" smtClean="0"/>
              <a:t>4 Groups: </a:t>
            </a:r>
          </a:p>
          <a:p>
            <a:pPr lvl="1"/>
            <a:r>
              <a:rPr lang="en-US" dirty="0" smtClean="0"/>
              <a:t>LGBTQ, Culturally-relevant pedagogy, race, poverty</a:t>
            </a:r>
          </a:p>
          <a:p>
            <a:pPr lvl="1"/>
            <a:endParaRPr lang="en-US" dirty="0" smtClean="0"/>
          </a:p>
          <a:p>
            <a:r>
              <a:rPr lang="en-US" dirty="0" smtClean="0"/>
              <a:t>Questions:</a:t>
            </a:r>
          </a:p>
          <a:p>
            <a:pPr lvl="1"/>
            <a:r>
              <a:rPr lang="en-US" dirty="0" smtClean="0"/>
              <a:t>How does this social justice topic manifest in teacher education coursework, field experience, and student teaching?</a:t>
            </a:r>
          </a:p>
          <a:p>
            <a:pPr lvl="1"/>
            <a:r>
              <a:rPr lang="en-US" dirty="0" smtClean="0"/>
              <a:t>What challenges and possibilities exist for discussing this topic with preservice teachers? </a:t>
            </a:r>
            <a:endParaRPr lang="en-US" dirty="0"/>
          </a:p>
        </p:txBody>
      </p:sp>
    </p:spTree>
    <p:extLst>
      <p:ext uri="{BB962C8B-B14F-4D97-AF65-F5344CB8AC3E}">
        <p14:creationId xmlns:p14="http://schemas.microsoft.com/office/powerpoint/2010/main" val="3123424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Discussion</a:t>
            </a:r>
            <a:endParaRPr lang="en-US" dirty="0"/>
          </a:p>
        </p:txBody>
      </p:sp>
      <p:sp>
        <p:nvSpPr>
          <p:cNvPr id="3" name="Content Placeholder 2"/>
          <p:cNvSpPr>
            <a:spLocks noGrp="1"/>
          </p:cNvSpPr>
          <p:nvPr>
            <p:ph idx="1"/>
          </p:nvPr>
        </p:nvSpPr>
        <p:spPr/>
        <p:txBody>
          <a:bodyPr/>
          <a:lstStyle/>
          <a:p>
            <a:r>
              <a:rPr lang="en-US" dirty="0" smtClean="0"/>
              <a:t>In what ways can social justice commitments be manifested in teacher education programs?</a:t>
            </a:r>
          </a:p>
          <a:p>
            <a:pPr lvl="1"/>
            <a:r>
              <a:rPr lang="en-US" dirty="0" smtClean="0"/>
              <a:t>What are programs doing?</a:t>
            </a:r>
          </a:p>
          <a:p>
            <a:pPr lvl="1"/>
            <a:r>
              <a:rPr lang="en-US" dirty="0" smtClean="0"/>
              <a:t>What more can be done?</a:t>
            </a:r>
          </a:p>
          <a:p>
            <a:pPr lvl="1"/>
            <a:endParaRPr lang="en-US" dirty="0"/>
          </a:p>
          <a:p>
            <a:pPr lvl="1"/>
            <a:endParaRPr lang="en-US" dirty="0" smtClean="0"/>
          </a:p>
          <a:p>
            <a:r>
              <a:rPr lang="en-US" dirty="0" smtClean="0"/>
              <a:t>What challenges and possibilities exist for furthering these commitments?</a:t>
            </a:r>
            <a:endParaRPr lang="en-US" dirty="0"/>
          </a:p>
        </p:txBody>
      </p:sp>
    </p:spTree>
    <p:extLst>
      <p:ext uri="{BB962C8B-B14F-4D97-AF65-F5344CB8AC3E}">
        <p14:creationId xmlns:p14="http://schemas.microsoft.com/office/powerpoint/2010/main" val="2102326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Todd Hawley  </a:t>
            </a:r>
            <a:r>
              <a:rPr lang="en-US" dirty="0" smtClean="0">
                <a:hlinkClick r:id="rId2"/>
              </a:rPr>
              <a:t>thawley1@kent.edu</a:t>
            </a:r>
            <a:endParaRPr lang="en-US" dirty="0" smtClean="0"/>
          </a:p>
          <a:p>
            <a:r>
              <a:rPr lang="en-US" dirty="0" smtClean="0"/>
              <a:t>Lisa Borgerding ldonnell@kent.edu</a:t>
            </a:r>
            <a:endParaRPr lang="en-US" dirty="0"/>
          </a:p>
        </p:txBody>
      </p:sp>
    </p:spTree>
    <p:extLst>
      <p:ext uri="{BB962C8B-B14F-4D97-AF65-F5344CB8AC3E}">
        <p14:creationId xmlns:p14="http://schemas.microsoft.com/office/powerpoint/2010/main" val="7446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of Social Justice Colloquia</a:t>
            </a:r>
            <a:endParaRPr lang="en-US" dirty="0"/>
          </a:p>
        </p:txBody>
      </p:sp>
      <p:sp>
        <p:nvSpPr>
          <p:cNvPr id="6" name="Rounded Rectangle 5"/>
          <p:cNvSpPr/>
          <p:nvPr/>
        </p:nvSpPr>
        <p:spPr>
          <a:xfrm>
            <a:off x="3048000" y="1530927"/>
            <a:ext cx="2362200" cy="16764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ADED Faculty started discussing SJ articles at regular meetings</a:t>
            </a:r>
            <a:endParaRPr lang="en-US" dirty="0"/>
          </a:p>
        </p:txBody>
      </p:sp>
      <p:sp>
        <p:nvSpPr>
          <p:cNvPr id="7" name="Rounded Rectangle 6"/>
          <p:cNvSpPr/>
          <p:nvPr/>
        </p:nvSpPr>
        <p:spPr>
          <a:xfrm>
            <a:off x="5943600" y="1205345"/>
            <a:ext cx="2362200" cy="2743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Troubled By:</a:t>
            </a:r>
          </a:p>
          <a:p>
            <a:pPr marL="285750" indent="-285750">
              <a:buFont typeface="Arial" panose="020B0604020202020204" pitchFamily="34" charset="0"/>
              <a:buChar char="•"/>
            </a:pPr>
            <a:r>
              <a:rPr lang="en-US" dirty="0" smtClean="0"/>
              <a:t>Definitions of SJ</a:t>
            </a:r>
          </a:p>
          <a:p>
            <a:pPr marL="285750" indent="-285750">
              <a:buFont typeface="Arial" panose="020B0604020202020204" pitchFamily="34" charset="0"/>
              <a:buChar char="•"/>
            </a:pPr>
            <a:r>
              <a:rPr lang="en-US" dirty="0" smtClean="0"/>
              <a:t>Desire to take ACTION</a:t>
            </a:r>
          </a:p>
          <a:p>
            <a:pPr marL="285750" indent="-285750">
              <a:buFont typeface="Arial" panose="020B0604020202020204" pitchFamily="34" charset="0"/>
              <a:buChar char="•"/>
            </a:pPr>
            <a:r>
              <a:rPr lang="en-US" dirty="0" smtClean="0"/>
              <a:t>Desire to share SJ commit-</a:t>
            </a:r>
            <a:r>
              <a:rPr lang="en-US" dirty="0" err="1" smtClean="0"/>
              <a:t>ments</a:t>
            </a:r>
            <a:r>
              <a:rPr lang="en-US" dirty="0" smtClean="0"/>
              <a:t> more formally with students</a:t>
            </a:r>
            <a:endParaRPr lang="en-US" dirty="0"/>
          </a:p>
        </p:txBody>
      </p:sp>
      <p:sp>
        <p:nvSpPr>
          <p:cNvPr id="8" name="Rounded Rectangle 7"/>
          <p:cNvSpPr/>
          <p:nvPr/>
        </p:nvSpPr>
        <p:spPr>
          <a:xfrm>
            <a:off x="6248400" y="4495800"/>
            <a:ext cx="2362200" cy="16764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Developed a subcommittee to imagine how SJ could be emphasized in Senior year</a:t>
            </a:r>
            <a:endParaRPr lang="en-US" dirty="0">
              <a:solidFill>
                <a:schemeClr val="accent1"/>
              </a:solidFill>
            </a:endParaRPr>
          </a:p>
        </p:txBody>
      </p:sp>
      <p:sp>
        <p:nvSpPr>
          <p:cNvPr id="9" name="Rounded Rectangle 8"/>
          <p:cNvSpPr/>
          <p:nvPr/>
        </p:nvSpPr>
        <p:spPr>
          <a:xfrm>
            <a:off x="152400" y="1530927"/>
            <a:ext cx="2362200" cy="2743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ADED Faculty started discussing how SJ emerges in our separate courses, desired more formal discussions, &amp; decided to start readings</a:t>
            </a:r>
            <a:endParaRPr lang="en-US" dirty="0"/>
          </a:p>
        </p:txBody>
      </p:sp>
      <p:sp>
        <p:nvSpPr>
          <p:cNvPr id="10" name="Rounded Rectangle 9"/>
          <p:cNvSpPr/>
          <p:nvPr/>
        </p:nvSpPr>
        <p:spPr>
          <a:xfrm>
            <a:off x="3359727" y="4786743"/>
            <a:ext cx="2362200" cy="1676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Developed the ADED Colloquia in Fall 2012</a:t>
            </a:r>
            <a:endParaRPr lang="en-US" dirty="0"/>
          </a:p>
        </p:txBody>
      </p:sp>
      <p:sp>
        <p:nvSpPr>
          <p:cNvPr id="11" name="Rounded Rectangle 10"/>
          <p:cNvSpPr/>
          <p:nvPr/>
        </p:nvSpPr>
        <p:spPr>
          <a:xfrm>
            <a:off x="263235" y="4987636"/>
            <a:ext cx="2362200" cy="1676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Colloquia have recurred every fall 2012-2015 with evolving topics</a:t>
            </a:r>
            <a:endParaRPr lang="en-US" dirty="0"/>
          </a:p>
        </p:txBody>
      </p:sp>
      <p:sp>
        <p:nvSpPr>
          <p:cNvPr id="12" name="Right Arrow 11"/>
          <p:cNvSpPr/>
          <p:nvPr/>
        </p:nvSpPr>
        <p:spPr>
          <a:xfrm>
            <a:off x="2362200" y="2050472"/>
            <a:ext cx="845127" cy="115685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299363" y="2050472"/>
            <a:ext cx="845127" cy="115685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7616536" y="3505200"/>
            <a:ext cx="845127" cy="115685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9446139">
            <a:off x="5599807" y="4918260"/>
            <a:ext cx="845127" cy="115685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2514600" y="5046515"/>
            <a:ext cx="845127" cy="115685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81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&amp; Structure</a:t>
            </a:r>
            <a:endParaRPr lang="en-US" dirty="0"/>
          </a:p>
        </p:txBody>
      </p:sp>
      <p:grpSp>
        <p:nvGrpSpPr>
          <p:cNvPr id="6" name="Group 5"/>
          <p:cNvGrpSpPr/>
          <p:nvPr/>
        </p:nvGrpSpPr>
        <p:grpSpPr>
          <a:xfrm>
            <a:off x="228600" y="2469055"/>
            <a:ext cx="3428999" cy="4056847"/>
            <a:chOff x="1419117" y="1451375"/>
            <a:chExt cx="4324565" cy="4056847"/>
          </a:xfrm>
        </p:grpSpPr>
        <p:sp>
          <p:nvSpPr>
            <p:cNvPr id="7" name="Freeform 6"/>
            <p:cNvSpPr/>
            <p:nvPr/>
          </p:nvSpPr>
          <p:spPr>
            <a:xfrm rot="21600000">
              <a:off x="1689842" y="1451375"/>
              <a:ext cx="4053840" cy="541453"/>
            </a:xfrm>
            <a:custGeom>
              <a:avLst/>
              <a:gdLst>
                <a:gd name="connsiteX0" fmla="*/ 0 w 4053840"/>
                <a:gd name="connsiteY0" fmla="*/ 0 h 541451"/>
                <a:gd name="connsiteX1" fmla="*/ 3783115 w 4053840"/>
                <a:gd name="connsiteY1" fmla="*/ 0 h 541451"/>
                <a:gd name="connsiteX2" fmla="*/ 4053840 w 4053840"/>
                <a:gd name="connsiteY2" fmla="*/ 270726 h 541451"/>
                <a:gd name="connsiteX3" fmla="*/ 3783115 w 4053840"/>
                <a:gd name="connsiteY3" fmla="*/ 541451 h 541451"/>
                <a:gd name="connsiteX4" fmla="*/ 0 w 4053840"/>
                <a:gd name="connsiteY4" fmla="*/ 541451 h 541451"/>
                <a:gd name="connsiteX5" fmla="*/ 0 w 4053840"/>
                <a:gd name="connsiteY5" fmla="*/ 0 h 5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541451">
                  <a:moveTo>
                    <a:pt x="4053840" y="541450"/>
                  </a:moveTo>
                  <a:lnTo>
                    <a:pt x="270725" y="541450"/>
                  </a:lnTo>
                  <a:lnTo>
                    <a:pt x="0" y="270725"/>
                  </a:lnTo>
                  <a:lnTo>
                    <a:pt x="270725" y="1"/>
                  </a:lnTo>
                  <a:lnTo>
                    <a:pt x="4053840" y="1"/>
                  </a:lnTo>
                  <a:lnTo>
                    <a:pt x="4053840" y="5414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28" tIns="76201" rIns="142240" bIns="76201" numCol="1" spcCol="1270" anchor="ctr" anchorCtr="0">
              <a:noAutofit/>
            </a:bodyPr>
            <a:lstStyle/>
            <a:p>
              <a:pPr lvl="0" algn="ctr" defTabSz="889000">
                <a:lnSpc>
                  <a:spcPct val="90000"/>
                </a:lnSpc>
                <a:spcBef>
                  <a:spcPct val="0"/>
                </a:spcBef>
                <a:spcAft>
                  <a:spcPct val="35000"/>
                </a:spcAft>
              </a:pPr>
              <a:r>
                <a:rPr lang="en-US" sz="2000" kern="1200" dirty="0" smtClean="0"/>
                <a:t>LGBTQ</a:t>
              </a:r>
              <a:endParaRPr lang="en-US" sz="2000" kern="1200" dirty="0"/>
            </a:p>
          </p:txBody>
        </p:sp>
        <p:sp>
          <p:nvSpPr>
            <p:cNvPr id="8" name="Oval 7"/>
            <p:cNvSpPr/>
            <p:nvPr/>
          </p:nvSpPr>
          <p:spPr>
            <a:xfrm>
              <a:off x="1419117" y="1451376"/>
              <a:ext cx="541451" cy="54145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rot="21600000">
              <a:off x="1689842" y="2154454"/>
              <a:ext cx="4053840" cy="541453"/>
            </a:xfrm>
            <a:custGeom>
              <a:avLst/>
              <a:gdLst>
                <a:gd name="connsiteX0" fmla="*/ 0 w 4053840"/>
                <a:gd name="connsiteY0" fmla="*/ 0 h 541451"/>
                <a:gd name="connsiteX1" fmla="*/ 3783115 w 4053840"/>
                <a:gd name="connsiteY1" fmla="*/ 0 h 541451"/>
                <a:gd name="connsiteX2" fmla="*/ 4053840 w 4053840"/>
                <a:gd name="connsiteY2" fmla="*/ 270726 h 541451"/>
                <a:gd name="connsiteX3" fmla="*/ 3783115 w 4053840"/>
                <a:gd name="connsiteY3" fmla="*/ 541451 h 541451"/>
                <a:gd name="connsiteX4" fmla="*/ 0 w 4053840"/>
                <a:gd name="connsiteY4" fmla="*/ 541451 h 541451"/>
                <a:gd name="connsiteX5" fmla="*/ 0 w 4053840"/>
                <a:gd name="connsiteY5" fmla="*/ 0 h 5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541451">
                  <a:moveTo>
                    <a:pt x="4053840" y="541450"/>
                  </a:moveTo>
                  <a:lnTo>
                    <a:pt x="270725" y="541450"/>
                  </a:lnTo>
                  <a:lnTo>
                    <a:pt x="0" y="270725"/>
                  </a:lnTo>
                  <a:lnTo>
                    <a:pt x="270725" y="1"/>
                  </a:lnTo>
                  <a:lnTo>
                    <a:pt x="4053840" y="1"/>
                  </a:lnTo>
                  <a:lnTo>
                    <a:pt x="4053840" y="5414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28" tIns="76201" rIns="142240" bIns="76201" numCol="1" spcCol="1270" anchor="ctr" anchorCtr="0">
              <a:noAutofit/>
            </a:bodyPr>
            <a:lstStyle/>
            <a:p>
              <a:pPr lvl="0" algn="ctr" defTabSz="889000">
                <a:lnSpc>
                  <a:spcPct val="90000"/>
                </a:lnSpc>
                <a:spcBef>
                  <a:spcPct val="0"/>
                </a:spcBef>
                <a:spcAft>
                  <a:spcPct val="35000"/>
                </a:spcAft>
              </a:pPr>
              <a:r>
                <a:rPr lang="en-US" sz="2000" kern="1200" dirty="0" smtClean="0"/>
                <a:t>Culturally-Relevant Pedagogy</a:t>
              </a:r>
              <a:endParaRPr lang="en-US" sz="2000" kern="1200" dirty="0"/>
            </a:p>
          </p:txBody>
        </p:sp>
        <p:sp>
          <p:nvSpPr>
            <p:cNvPr id="10" name="Oval 9"/>
            <p:cNvSpPr/>
            <p:nvPr/>
          </p:nvSpPr>
          <p:spPr>
            <a:xfrm>
              <a:off x="1419117" y="2154455"/>
              <a:ext cx="541451" cy="54145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rot="21600000">
              <a:off x="1689842" y="2857533"/>
              <a:ext cx="4053840" cy="541453"/>
            </a:xfrm>
            <a:custGeom>
              <a:avLst/>
              <a:gdLst>
                <a:gd name="connsiteX0" fmla="*/ 0 w 4053840"/>
                <a:gd name="connsiteY0" fmla="*/ 0 h 541451"/>
                <a:gd name="connsiteX1" fmla="*/ 3783115 w 4053840"/>
                <a:gd name="connsiteY1" fmla="*/ 0 h 541451"/>
                <a:gd name="connsiteX2" fmla="*/ 4053840 w 4053840"/>
                <a:gd name="connsiteY2" fmla="*/ 270726 h 541451"/>
                <a:gd name="connsiteX3" fmla="*/ 3783115 w 4053840"/>
                <a:gd name="connsiteY3" fmla="*/ 541451 h 541451"/>
                <a:gd name="connsiteX4" fmla="*/ 0 w 4053840"/>
                <a:gd name="connsiteY4" fmla="*/ 541451 h 541451"/>
                <a:gd name="connsiteX5" fmla="*/ 0 w 4053840"/>
                <a:gd name="connsiteY5" fmla="*/ 0 h 5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541451">
                  <a:moveTo>
                    <a:pt x="4053840" y="541450"/>
                  </a:moveTo>
                  <a:lnTo>
                    <a:pt x="270725" y="541450"/>
                  </a:lnTo>
                  <a:lnTo>
                    <a:pt x="0" y="270725"/>
                  </a:lnTo>
                  <a:lnTo>
                    <a:pt x="270725" y="1"/>
                  </a:lnTo>
                  <a:lnTo>
                    <a:pt x="4053840" y="1"/>
                  </a:lnTo>
                  <a:lnTo>
                    <a:pt x="4053840" y="5414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28" tIns="76201" rIns="142240" bIns="76201" numCol="1" spcCol="1270" anchor="ctr" anchorCtr="0">
              <a:noAutofit/>
            </a:bodyPr>
            <a:lstStyle/>
            <a:p>
              <a:pPr lvl="0" algn="ctr" defTabSz="889000">
                <a:lnSpc>
                  <a:spcPct val="90000"/>
                </a:lnSpc>
                <a:spcBef>
                  <a:spcPct val="0"/>
                </a:spcBef>
                <a:spcAft>
                  <a:spcPct val="35000"/>
                </a:spcAft>
              </a:pPr>
              <a:r>
                <a:rPr lang="en-US" sz="2000" kern="1200" dirty="0" smtClean="0"/>
                <a:t>Race</a:t>
              </a:r>
              <a:endParaRPr lang="en-US" sz="2000" kern="1200" dirty="0"/>
            </a:p>
          </p:txBody>
        </p:sp>
        <p:sp>
          <p:nvSpPr>
            <p:cNvPr id="12" name="Oval 11"/>
            <p:cNvSpPr/>
            <p:nvPr/>
          </p:nvSpPr>
          <p:spPr>
            <a:xfrm>
              <a:off x="1419117" y="2857534"/>
              <a:ext cx="541451" cy="54145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rot="21600000">
              <a:off x="1689842" y="3560612"/>
              <a:ext cx="4053840" cy="541452"/>
            </a:xfrm>
            <a:custGeom>
              <a:avLst/>
              <a:gdLst>
                <a:gd name="connsiteX0" fmla="*/ 0 w 4053840"/>
                <a:gd name="connsiteY0" fmla="*/ 0 h 541451"/>
                <a:gd name="connsiteX1" fmla="*/ 3783115 w 4053840"/>
                <a:gd name="connsiteY1" fmla="*/ 0 h 541451"/>
                <a:gd name="connsiteX2" fmla="*/ 4053840 w 4053840"/>
                <a:gd name="connsiteY2" fmla="*/ 270726 h 541451"/>
                <a:gd name="connsiteX3" fmla="*/ 3783115 w 4053840"/>
                <a:gd name="connsiteY3" fmla="*/ 541451 h 541451"/>
                <a:gd name="connsiteX4" fmla="*/ 0 w 4053840"/>
                <a:gd name="connsiteY4" fmla="*/ 541451 h 541451"/>
                <a:gd name="connsiteX5" fmla="*/ 0 w 4053840"/>
                <a:gd name="connsiteY5" fmla="*/ 0 h 5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541451">
                  <a:moveTo>
                    <a:pt x="4053840" y="541450"/>
                  </a:moveTo>
                  <a:lnTo>
                    <a:pt x="270725" y="541450"/>
                  </a:lnTo>
                  <a:lnTo>
                    <a:pt x="0" y="270725"/>
                  </a:lnTo>
                  <a:lnTo>
                    <a:pt x="270725" y="1"/>
                  </a:lnTo>
                  <a:lnTo>
                    <a:pt x="4053840" y="1"/>
                  </a:lnTo>
                  <a:lnTo>
                    <a:pt x="4053840" y="5414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28" tIns="76201" rIns="142240" bIns="76200" numCol="1" spcCol="1270" anchor="ctr" anchorCtr="0">
              <a:noAutofit/>
            </a:bodyPr>
            <a:lstStyle/>
            <a:p>
              <a:pPr lvl="0" algn="ctr" defTabSz="889000">
                <a:lnSpc>
                  <a:spcPct val="90000"/>
                </a:lnSpc>
                <a:spcBef>
                  <a:spcPct val="0"/>
                </a:spcBef>
                <a:spcAft>
                  <a:spcPct val="35000"/>
                </a:spcAft>
              </a:pPr>
              <a:r>
                <a:rPr lang="en-US" sz="2000" kern="1200" dirty="0" smtClean="0"/>
                <a:t>Poverty</a:t>
              </a:r>
              <a:endParaRPr lang="en-US" sz="2000" kern="1200" dirty="0"/>
            </a:p>
          </p:txBody>
        </p:sp>
        <p:sp>
          <p:nvSpPr>
            <p:cNvPr id="14" name="Oval 13"/>
            <p:cNvSpPr/>
            <p:nvPr/>
          </p:nvSpPr>
          <p:spPr>
            <a:xfrm>
              <a:off x="1419117" y="3560613"/>
              <a:ext cx="541451" cy="54145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rot="21600000">
              <a:off x="1689842" y="4263691"/>
              <a:ext cx="4053840" cy="541452"/>
            </a:xfrm>
            <a:custGeom>
              <a:avLst/>
              <a:gdLst>
                <a:gd name="connsiteX0" fmla="*/ 0 w 4053840"/>
                <a:gd name="connsiteY0" fmla="*/ 0 h 541451"/>
                <a:gd name="connsiteX1" fmla="*/ 3783115 w 4053840"/>
                <a:gd name="connsiteY1" fmla="*/ 0 h 541451"/>
                <a:gd name="connsiteX2" fmla="*/ 4053840 w 4053840"/>
                <a:gd name="connsiteY2" fmla="*/ 270726 h 541451"/>
                <a:gd name="connsiteX3" fmla="*/ 3783115 w 4053840"/>
                <a:gd name="connsiteY3" fmla="*/ 541451 h 541451"/>
                <a:gd name="connsiteX4" fmla="*/ 0 w 4053840"/>
                <a:gd name="connsiteY4" fmla="*/ 541451 h 541451"/>
                <a:gd name="connsiteX5" fmla="*/ 0 w 4053840"/>
                <a:gd name="connsiteY5" fmla="*/ 0 h 5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541451">
                  <a:moveTo>
                    <a:pt x="4053840" y="541450"/>
                  </a:moveTo>
                  <a:lnTo>
                    <a:pt x="270725" y="541450"/>
                  </a:lnTo>
                  <a:lnTo>
                    <a:pt x="0" y="270725"/>
                  </a:lnTo>
                  <a:lnTo>
                    <a:pt x="270725" y="1"/>
                  </a:lnTo>
                  <a:lnTo>
                    <a:pt x="4053840" y="1"/>
                  </a:lnTo>
                  <a:lnTo>
                    <a:pt x="4053840" y="5414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28" tIns="76201" rIns="142240" bIns="76200" numCol="1" spcCol="1270" anchor="ctr" anchorCtr="0">
              <a:noAutofit/>
            </a:bodyPr>
            <a:lstStyle/>
            <a:p>
              <a:pPr lvl="0" algn="ctr" defTabSz="889000">
                <a:lnSpc>
                  <a:spcPct val="90000"/>
                </a:lnSpc>
                <a:spcBef>
                  <a:spcPct val="0"/>
                </a:spcBef>
                <a:spcAft>
                  <a:spcPct val="35000"/>
                </a:spcAft>
              </a:pPr>
              <a:r>
                <a:rPr lang="en-US" sz="2000" kern="1200" dirty="0" smtClean="0"/>
                <a:t>Students’ Considered “At Risk”</a:t>
              </a:r>
              <a:endParaRPr lang="en-US" sz="2000" kern="1200" dirty="0"/>
            </a:p>
          </p:txBody>
        </p:sp>
        <p:sp>
          <p:nvSpPr>
            <p:cNvPr id="16" name="Oval 15"/>
            <p:cNvSpPr/>
            <p:nvPr/>
          </p:nvSpPr>
          <p:spPr>
            <a:xfrm>
              <a:off x="1419117" y="4263692"/>
              <a:ext cx="541451" cy="54145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rot="21600000">
              <a:off x="1689842" y="4966770"/>
              <a:ext cx="4053840" cy="541452"/>
            </a:xfrm>
            <a:custGeom>
              <a:avLst/>
              <a:gdLst>
                <a:gd name="connsiteX0" fmla="*/ 0 w 4053840"/>
                <a:gd name="connsiteY0" fmla="*/ 0 h 541451"/>
                <a:gd name="connsiteX1" fmla="*/ 3783115 w 4053840"/>
                <a:gd name="connsiteY1" fmla="*/ 0 h 541451"/>
                <a:gd name="connsiteX2" fmla="*/ 4053840 w 4053840"/>
                <a:gd name="connsiteY2" fmla="*/ 270726 h 541451"/>
                <a:gd name="connsiteX3" fmla="*/ 3783115 w 4053840"/>
                <a:gd name="connsiteY3" fmla="*/ 541451 h 541451"/>
                <a:gd name="connsiteX4" fmla="*/ 0 w 4053840"/>
                <a:gd name="connsiteY4" fmla="*/ 541451 h 541451"/>
                <a:gd name="connsiteX5" fmla="*/ 0 w 4053840"/>
                <a:gd name="connsiteY5" fmla="*/ 0 h 5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541451">
                  <a:moveTo>
                    <a:pt x="4053840" y="541450"/>
                  </a:moveTo>
                  <a:lnTo>
                    <a:pt x="270725" y="541450"/>
                  </a:lnTo>
                  <a:lnTo>
                    <a:pt x="0" y="270725"/>
                  </a:lnTo>
                  <a:lnTo>
                    <a:pt x="270725" y="1"/>
                  </a:lnTo>
                  <a:lnTo>
                    <a:pt x="4053840" y="1"/>
                  </a:lnTo>
                  <a:lnTo>
                    <a:pt x="4053840" y="5414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28" tIns="76201" rIns="142240" bIns="76200" numCol="1" spcCol="1270" anchor="ctr" anchorCtr="0">
              <a:noAutofit/>
            </a:bodyPr>
            <a:lstStyle/>
            <a:p>
              <a:pPr lvl="0" algn="ctr" defTabSz="889000">
                <a:lnSpc>
                  <a:spcPct val="90000"/>
                </a:lnSpc>
                <a:spcBef>
                  <a:spcPct val="0"/>
                </a:spcBef>
                <a:spcAft>
                  <a:spcPct val="35000"/>
                </a:spcAft>
              </a:pPr>
              <a:r>
                <a:rPr lang="en-US" sz="2000" kern="1200" dirty="0" smtClean="0"/>
                <a:t>Service Learning</a:t>
              </a:r>
              <a:endParaRPr lang="en-US" sz="2000" kern="1200" dirty="0"/>
            </a:p>
          </p:txBody>
        </p:sp>
        <p:sp>
          <p:nvSpPr>
            <p:cNvPr id="18" name="Oval 17"/>
            <p:cNvSpPr/>
            <p:nvPr/>
          </p:nvSpPr>
          <p:spPr>
            <a:xfrm>
              <a:off x="1419117" y="4966771"/>
              <a:ext cx="541451" cy="54145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9" name="Rounded Rectangle 18"/>
          <p:cNvSpPr/>
          <p:nvPr/>
        </p:nvSpPr>
        <p:spPr>
          <a:xfrm>
            <a:off x="3886200" y="1881339"/>
            <a:ext cx="4135582" cy="464456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Structure</a:t>
            </a:r>
          </a:p>
          <a:p>
            <a:pPr algn="ctr"/>
            <a:endParaRPr lang="en-US" sz="1100" dirty="0" smtClean="0"/>
          </a:p>
          <a:p>
            <a:pPr marL="457200" indent="-457200">
              <a:buFont typeface="Arial" panose="020B0604020202020204" pitchFamily="34" charset="0"/>
              <a:buChar char="•"/>
            </a:pPr>
            <a:r>
              <a:rPr lang="en-US" dirty="0"/>
              <a:t>4 1-hour sessions </a:t>
            </a:r>
            <a:r>
              <a:rPr lang="en-US" dirty="0" smtClean="0"/>
              <a:t>(2 </a:t>
            </a:r>
            <a:r>
              <a:rPr lang="en-US" dirty="0"/>
              <a:t>consecutive sessions on two Fall Fridays)</a:t>
            </a:r>
          </a:p>
          <a:p>
            <a:pPr marL="457200" indent="-457200">
              <a:buFont typeface="Arial" panose="020B0604020202020204" pitchFamily="34" charset="0"/>
              <a:buChar char="•"/>
            </a:pPr>
            <a:r>
              <a:rPr lang="en-US" dirty="0"/>
              <a:t>Interdisciplinary grouping (math, social studies, language arts, &amp; science)</a:t>
            </a:r>
          </a:p>
          <a:p>
            <a:pPr marL="457200" indent="-457200">
              <a:buFont typeface="Arial" panose="020B0604020202020204" pitchFamily="34" charset="0"/>
              <a:buChar char="•"/>
            </a:pPr>
            <a:r>
              <a:rPr lang="en-US" dirty="0"/>
              <a:t>Groups of about 24-30</a:t>
            </a:r>
          </a:p>
          <a:p>
            <a:pPr marL="457200" indent="-457200">
              <a:buFont typeface="Arial" panose="020B0604020202020204" pitchFamily="34" charset="0"/>
              <a:buChar char="•"/>
            </a:pPr>
            <a:r>
              <a:rPr lang="en-US" dirty="0"/>
              <a:t>Led by an ADED faculty member</a:t>
            </a:r>
          </a:p>
          <a:p>
            <a:pPr marL="457200" indent="-457200">
              <a:buFont typeface="Arial" panose="020B0604020202020204" pitchFamily="34" charset="0"/>
              <a:buChar char="•"/>
            </a:pPr>
            <a:r>
              <a:rPr lang="en-US" dirty="0" smtClean="0"/>
              <a:t>Fall follow-up in Practicum seminars</a:t>
            </a:r>
          </a:p>
          <a:p>
            <a:pPr marL="457200" indent="-457200">
              <a:buFont typeface="Arial" panose="020B0604020202020204" pitchFamily="34" charset="0"/>
              <a:buChar char="•"/>
            </a:pPr>
            <a:r>
              <a:rPr lang="en-US" dirty="0" smtClean="0"/>
              <a:t>Some </a:t>
            </a:r>
            <a:r>
              <a:rPr lang="en-US" dirty="0"/>
              <a:t>years, spring </a:t>
            </a:r>
            <a:r>
              <a:rPr lang="en-US" dirty="0" smtClean="0"/>
              <a:t>follow-up in Inquiry seminars</a:t>
            </a:r>
            <a:endParaRPr lang="en-US" dirty="0"/>
          </a:p>
        </p:txBody>
      </p:sp>
      <p:sp>
        <p:nvSpPr>
          <p:cNvPr id="20" name="Rounded Rectangle 19"/>
          <p:cNvSpPr/>
          <p:nvPr/>
        </p:nvSpPr>
        <p:spPr>
          <a:xfrm>
            <a:off x="933606" y="1881338"/>
            <a:ext cx="1828800" cy="504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lumMod val="60000"/>
                    <a:lumOff val="40000"/>
                  </a:schemeClr>
                </a:solidFill>
              </a:rPr>
              <a:t>Topics</a:t>
            </a:r>
            <a:endParaRPr lang="en-US" sz="2800" dirty="0">
              <a:solidFill>
                <a:schemeClr val="accent4">
                  <a:lumMod val="60000"/>
                  <a:lumOff val="40000"/>
                </a:schemeClr>
              </a:solidFill>
            </a:endParaRPr>
          </a:p>
        </p:txBody>
      </p:sp>
    </p:spTree>
    <p:extLst>
      <p:ext uri="{BB962C8B-B14F-4D97-AF65-F5344CB8AC3E}">
        <p14:creationId xmlns:p14="http://schemas.microsoft.com/office/powerpoint/2010/main" val="13589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Instructions for Students</a:t>
            </a:r>
            <a:endParaRPr lang="en-US" dirty="0"/>
          </a:p>
        </p:txBody>
      </p:sp>
      <p:sp>
        <p:nvSpPr>
          <p:cNvPr id="4" name="Rectangular Callout 3"/>
          <p:cNvSpPr/>
          <p:nvPr/>
        </p:nvSpPr>
        <p:spPr>
          <a:xfrm>
            <a:off x="457200" y="1676400"/>
            <a:ext cx="7162800" cy="4038600"/>
          </a:xfrm>
          <a:prstGeom prst="wedgeRectCallout">
            <a:avLst>
              <a:gd name="adj1" fmla="val -51587"/>
              <a:gd name="adj2" fmla="val 76222"/>
            </a:avLst>
          </a:prstGeom>
          <a:solidFill>
            <a:schemeClr val="accent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If we believe in a social constructivist view of learning, we, as teachers need to have awareness about social issues as we shape our pedagogical practices and interactions with students, parents, and colleagues. On Friday, September 6</a:t>
            </a:r>
            <a:r>
              <a:rPr lang="en-US" baseline="30000" dirty="0">
                <a:solidFill>
                  <a:schemeClr val="bg1"/>
                </a:solidFill>
              </a:rPr>
              <a:t>th</a:t>
            </a:r>
            <a:r>
              <a:rPr lang="en-US" dirty="0">
                <a:solidFill>
                  <a:schemeClr val="bg1"/>
                </a:solidFill>
              </a:rPr>
              <a:t> and Friday, September 20</a:t>
            </a:r>
            <a:r>
              <a:rPr lang="en-US" baseline="30000" dirty="0">
                <a:solidFill>
                  <a:schemeClr val="bg1"/>
                </a:solidFill>
              </a:rPr>
              <a:t>th</a:t>
            </a:r>
            <a:r>
              <a:rPr lang="en-US" dirty="0">
                <a:solidFill>
                  <a:schemeClr val="bg1"/>
                </a:solidFill>
              </a:rPr>
              <a:t>, from 8:00-10:00am, you will participate in discussions around social issues in schools. These discussions will be interdisciplinary, meaning you will be talking with faculty and secondary pre-service teachers in various disciplines (English, math, science, and social studies). These discussions will be led by an ADED faculty member who is an expert in the topic being discussed.  Attendance and active participation is mandatory.  A two-page reflection paper about this experience is due electronically on Friday, September 27</a:t>
            </a:r>
            <a:r>
              <a:rPr lang="en-US" baseline="30000" dirty="0">
                <a:solidFill>
                  <a:schemeClr val="bg1"/>
                </a:solidFill>
              </a:rPr>
              <a:t>th.</a:t>
            </a:r>
            <a:endParaRPr lang="en-US" dirty="0">
              <a:solidFill>
                <a:schemeClr val="bg1"/>
              </a:solidFill>
            </a:endParaRPr>
          </a:p>
        </p:txBody>
      </p:sp>
    </p:spTree>
    <p:extLst>
      <p:ext uri="{BB962C8B-B14F-4D97-AF65-F5344CB8AC3E}">
        <p14:creationId xmlns:p14="http://schemas.microsoft.com/office/powerpoint/2010/main" val="1299298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0040"/>
            <a:ext cx="8381999" cy="1143000"/>
          </a:xfrm>
        </p:spPr>
        <p:txBody>
          <a:bodyPr>
            <a:normAutofit/>
          </a:bodyPr>
          <a:lstStyle/>
          <a:p>
            <a:r>
              <a:rPr lang="en-US" dirty="0" smtClean="0"/>
              <a:t>Student Reflection assignment</a:t>
            </a:r>
            <a:endParaRPr lang="en-US" dirty="0"/>
          </a:p>
        </p:txBody>
      </p:sp>
      <p:sp>
        <p:nvSpPr>
          <p:cNvPr id="3" name="Content Placeholder 2"/>
          <p:cNvSpPr>
            <a:spLocks noGrp="1"/>
          </p:cNvSpPr>
          <p:nvPr>
            <p:ph idx="1"/>
          </p:nvPr>
        </p:nvSpPr>
        <p:spPr/>
        <p:txBody>
          <a:bodyPr>
            <a:normAutofit/>
          </a:bodyPr>
          <a:lstStyle/>
          <a:p>
            <a:r>
              <a:rPr lang="en-US" dirty="0"/>
              <a:t>Reflection format: 3-2-1 Response</a:t>
            </a:r>
          </a:p>
          <a:p>
            <a:pPr marL="0" indent="0">
              <a:buNone/>
            </a:pPr>
            <a:r>
              <a:rPr lang="en-US" dirty="0"/>
              <a:t> </a:t>
            </a:r>
          </a:p>
          <a:p>
            <a:pPr marL="0" indent="0">
              <a:buNone/>
            </a:pPr>
            <a:r>
              <a:rPr lang="en-US" dirty="0"/>
              <a:t> </a:t>
            </a:r>
          </a:p>
          <a:p>
            <a:endParaRPr lang="en-US" dirty="0"/>
          </a:p>
        </p:txBody>
      </p:sp>
      <p:sp>
        <p:nvSpPr>
          <p:cNvPr id="4" name="Rounded Rectangle 3"/>
          <p:cNvSpPr/>
          <p:nvPr/>
        </p:nvSpPr>
        <p:spPr>
          <a:xfrm>
            <a:off x="268514" y="2057402"/>
            <a:ext cx="2133600" cy="304799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2">
                    <a:lumMod val="25000"/>
                  </a:schemeClr>
                </a:solidFill>
              </a:rPr>
              <a:t>3—Describe 3 things you learned during the colloquium that INTRIGUED, SURPRISED, or ENLIGHTENED you.</a:t>
            </a:r>
            <a:endParaRPr lang="en-US" dirty="0">
              <a:solidFill>
                <a:schemeClr val="bg2">
                  <a:lumMod val="25000"/>
                </a:schemeClr>
              </a:solidFill>
            </a:endParaRPr>
          </a:p>
        </p:txBody>
      </p:sp>
      <p:sp>
        <p:nvSpPr>
          <p:cNvPr id="5" name="Rounded Rectangle 4"/>
          <p:cNvSpPr/>
          <p:nvPr/>
        </p:nvSpPr>
        <p:spPr>
          <a:xfrm>
            <a:off x="2667000" y="2057402"/>
            <a:ext cx="2057400" cy="3048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2—Describe 2 things that challenged your thinking in some way, perhaps in ways you found slightly uncomfortable or stretching.</a:t>
            </a:r>
            <a:endParaRPr lang="en-US" dirty="0"/>
          </a:p>
        </p:txBody>
      </p:sp>
      <p:sp>
        <p:nvSpPr>
          <p:cNvPr id="6" name="Rounded Rectangle 5"/>
          <p:cNvSpPr/>
          <p:nvPr/>
        </p:nvSpPr>
        <p:spPr>
          <a:xfrm>
            <a:off x="4876800" y="2057401"/>
            <a:ext cx="4249057" cy="3048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1—Synthesize what you gained through these sessions into one image—a simile or metaphor—that represents what you will take away from this experience. Tie what you have learned to your practicum experience, in essence, answering the question, "How will what I’ve learned from this colloquium make me a better teacher.”</a:t>
            </a:r>
            <a:endParaRPr lang="en-US" dirty="0"/>
          </a:p>
        </p:txBody>
      </p:sp>
      <p:sp>
        <p:nvSpPr>
          <p:cNvPr id="7" name="Rounded Rectangle 6"/>
          <p:cNvSpPr/>
          <p:nvPr/>
        </p:nvSpPr>
        <p:spPr>
          <a:xfrm>
            <a:off x="268514" y="5410200"/>
            <a:ext cx="8570685" cy="13099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smtClean="0">
                <a:solidFill>
                  <a:schemeClr val="accent1">
                    <a:lumMod val="50000"/>
                  </a:schemeClr>
                </a:solidFill>
              </a:rPr>
              <a:t>An example of an image</a:t>
            </a:r>
            <a:r>
              <a:rPr lang="en-US" i="1" dirty="0" smtClean="0">
                <a:solidFill>
                  <a:schemeClr val="accent1">
                    <a:lumMod val="50000"/>
                  </a:schemeClr>
                </a:solidFill>
              </a:rPr>
              <a:t>:</a:t>
            </a:r>
            <a:r>
              <a:rPr lang="en-US" dirty="0" smtClean="0">
                <a:solidFill>
                  <a:schemeClr val="accent1">
                    <a:lumMod val="50000"/>
                  </a:schemeClr>
                </a:solidFill>
              </a:rPr>
              <a:t> </a:t>
            </a:r>
            <a:r>
              <a:rPr lang="en-US" i="1" dirty="0" smtClean="0">
                <a:solidFill>
                  <a:schemeClr val="accent1">
                    <a:lumMod val="50000"/>
                  </a:schemeClr>
                </a:solidFill>
              </a:rPr>
              <a:t>“What I have learned about myself as a teacher through the social justice colloquium is that a teacher is like a chambered nautilus. As she grows in teaching experiences, her understanding about students grows, adding a new chamber onto her shell, expanding her living space to make room for new knowledge.”</a:t>
            </a:r>
            <a:endParaRPr lang="en-US" dirty="0">
              <a:solidFill>
                <a:schemeClr val="accent1">
                  <a:lumMod val="50000"/>
                </a:schemeClr>
              </a:solidFill>
            </a:endParaRPr>
          </a:p>
        </p:txBody>
      </p:sp>
    </p:spTree>
    <p:extLst>
      <p:ext uri="{BB962C8B-B14F-4D97-AF65-F5344CB8AC3E}">
        <p14:creationId xmlns:p14="http://schemas.microsoft.com/office/powerpoint/2010/main" val="38867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LGBTQ</a:t>
            </a:r>
            <a:endParaRPr lang="en-US" dirty="0"/>
          </a:p>
        </p:txBody>
      </p:sp>
      <p:sp>
        <p:nvSpPr>
          <p:cNvPr id="3" name="Content Placeholder 2"/>
          <p:cNvSpPr>
            <a:spLocks noGrp="1"/>
          </p:cNvSpPr>
          <p:nvPr>
            <p:ph idx="1"/>
          </p:nvPr>
        </p:nvSpPr>
        <p:spPr>
          <a:xfrm>
            <a:off x="457200" y="1609416"/>
            <a:ext cx="3200400" cy="4846320"/>
          </a:xfrm>
        </p:spPr>
        <p:txBody>
          <a:bodyPr>
            <a:normAutofit fontScale="92500"/>
          </a:bodyPr>
          <a:lstStyle/>
          <a:p>
            <a:r>
              <a:rPr lang="en-US" dirty="0" smtClean="0"/>
              <a:t>Provides background on gender identity, gender expression, biological sex, and sexual orientation</a:t>
            </a:r>
          </a:p>
          <a:p>
            <a:r>
              <a:rPr lang="en-US" dirty="0" smtClean="0"/>
              <a:t>Addresses how LGBTQ issues arise in classrooms, </a:t>
            </a:r>
            <a:r>
              <a:rPr lang="en-US" dirty="0" err="1" smtClean="0"/>
              <a:t>extracurriculars</a:t>
            </a:r>
            <a:r>
              <a:rPr lang="en-US" dirty="0" smtClean="0"/>
              <a:t>, and policies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297382"/>
            <a:ext cx="5259148" cy="3376612"/>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descr="C:\Users\ldonnell\AppData\Local\Microsoft\Windows\Temporary Internet Files\Content.Outlook\QJBF1WWK\20151028_1031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681" y="609600"/>
            <a:ext cx="4301067"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215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Classes: Students Considered “At Risk”</a:t>
            </a:r>
            <a:endParaRPr lang="en-US" dirty="0"/>
          </a:p>
        </p:txBody>
      </p:sp>
      <p:sp>
        <p:nvSpPr>
          <p:cNvPr id="3" name="Content Placeholder 2"/>
          <p:cNvSpPr>
            <a:spLocks noGrp="1"/>
          </p:cNvSpPr>
          <p:nvPr>
            <p:ph idx="1"/>
          </p:nvPr>
        </p:nvSpPr>
        <p:spPr>
          <a:xfrm>
            <a:off x="152400" y="1676400"/>
            <a:ext cx="7239000" cy="4846320"/>
          </a:xfrm>
        </p:spPr>
        <p:txBody>
          <a:bodyPr/>
          <a:lstStyle/>
          <a:p>
            <a:r>
              <a:rPr lang="en-US" dirty="0" smtClean="0"/>
              <a:t>Untangles the codes embedded in the term “at risk”</a:t>
            </a:r>
          </a:p>
          <a:p>
            <a:r>
              <a:rPr lang="en-US" dirty="0" smtClean="0"/>
              <a:t>Invites students to consider their own preconceptions about who is “at risk”</a:t>
            </a:r>
            <a:endParaRPr lang="en-US" dirty="0"/>
          </a:p>
        </p:txBody>
      </p:sp>
      <p:pic>
        <p:nvPicPr>
          <p:cNvPr id="3074" name="Picture 2" descr="C:\Users\ldonnell\AppData\Local\Microsoft\Windows\Temporary Internet Files\Content.Outlook\QJBF1WWK\20151028_103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396343"/>
            <a:ext cx="57912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180999"/>
            <a:ext cx="2660542" cy="4491037"/>
          </a:xfrm>
          <a:prstGeom prst="rect">
            <a:avLst/>
          </a:prstGeom>
          <a:noFill/>
          <a:ln w="31750">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403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Classes: Service Learning</a:t>
            </a:r>
            <a:endParaRPr lang="en-US" dirty="0"/>
          </a:p>
        </p:txBody>
      </p:sp>
      <p:sp>
        <p:nvSpPr>
          <p:cNvPr id="3" name="Content Placeholder 2"/>
          <p:cNvSpPr>
            <a:spLocks noGrp="1"/>
          </p:cNvSpPr>
          <p:nvPr>
            <p:ph idx="1"/>
          </p:nvPr>
        </p:nvSpPr>
        <p:spPr/>
        <p:txBody>
          <a:bodyPr/>
          <a:lstStyle/>
          <a:p>
            <a:r>
              <a:rPr lang="en-US" dirty="0" smtClean="0"/>
              <a:t>Explores the elements of service-learning</a:t>
            </a:r>
          </a:p>
          <a:p>
            <a:r>
              <a:rPr lang="en-US" dirty="0" smtClean="0"/>
              <a:t>Identifies exemplary service-learning class-based and school-based programs</a:t>
            </a:r>
          </a:p>
          <a:p>
            <a:r>
              <a:rPr lang="en-US" dirty="0" smtClean="0"/>
              <a:t>Discusses equity and access to service-learning opportunities</a:t>
            </a:r>
            <a:endParaRPr lang="en-US" dirty="0"/>
          </a:p>
        </p:txBody>
      </p:sp>
      <p:pic>
        <p:nvPicPr>
          <p:cNvPr id="2050" name="Picture 2" descr="C:\Users\ldonnell\AppData\Local\Microsoft\Windows\Temporary Internet Files\Content.Outlook\QJBF1WWK\20151028_1033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962400"/>
            <a:ext cx="4876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401291"/>
            <a:ext cx="2757428" cy="3304309"/>
          </a:xfrm>
          <a:prstGeom prst="rect">
            <a:avLst/>
          </a:prstGeom>
          <a:noFill/>
          <a:ln w="34925">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77022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Classes: Culturally-Relevant Pedagogy</a:t>
            </a:r>
            <a:endParaRPr lang="en-US" dirty="0"/>
          </a:p>
        </p:txBody>
      </p:sp>
      <p:sp>
        <p:nvSpPr>
          <p:cNvPr id="3" name="Content Placeholder 2"/>
          <p:cNvSpPr>
            <a:spLocks noGrp="1"/>
          </p:cNvSpPr>
          <p:nvPr>
            <p:ph idx="1"/>
          </p:nvPr>
        </p:nvSpPr>
        <p:spPr>
          <a:xfrm>
            <a:off x="138112" y="1714631"/>
            <a:ext cx="6019800" cy="2733984"/>
          </a:xfrm>
        </p:spPr>
        <p:txBody>
          <a:bodyPr/>
          <a:lstStyle/>
          <a:p>
            <a:r>
              <a:rPr lang="en-US" dirty="0" smtClean="0"/>
              <a:t>Provide background on CRP/CRT</a:t>
            </a:r>
          </a:p>
          <a:p>
            <a:r>
              <a:rPr lang="en-US" dirty="0" smtClean="0"/>
              <a:t>Invite students to generate examples of 10 different “realms of culture”</a:t>
            </a:r>
          </a:p>
          <a:p>
            <a:r>
              <a:rPr lang="en-US" dirty="0" smtClean="0"/>
              <a:t>Exploring home contexts as a way to identify different aspects of culture</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820" y="3437312"/>
            <a:ext cx="2543534" cy="3115888"/>
          </a:xfrm>
          <a:prstGeom prst="rect">
            <a:avLst/>
          </a:prstGeom>
          <a:noFill/>
          <a:ln w="317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C:\Users\ldonnell\AppData\Local\Microsoft\Windows\Temporary Internet Files\Content.Outlook\QJBF1WWK\IMG_03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380" y="4028899"/>
            <a:ext cx="1893226" cy="2524301"/>
          </a:xfrm>
          <a:prstGeom prst="rect">
            <a:avLst/>
          </a:prstGeom>
          <a:noFill/>
          <a:ln w="31750">
            <a:solidFill>
              <a:schemeClr val="accent4"/>
            </a:solidFill>
          </a:ln>
          <a:extLst>
            <a:ext uri="{909E8E84-426E-40DD-AFC4-6F175D3DCCD1}">
              <a14:hiddenFill xmlns:a14="http://schemas.microsoft.com/office/drawing/2010/main">
                <a:solidFill>
                  <a:srgbClr val="FFFFFF"/>
                </a:solidFill>
              </a14:hiddenFill>
            </a:ext>
          </a:extLst>
        </p:spPr>
      </p:pic>
      <p:pic>
        <p:nvPicPr>
          <p:cNvPr id="1028" name="Picture 4" descr="C:\Users\ldonnell\AppData\Local\Microsoft\Windows\Temporary Internet Files\Content.Outlook\QJBF1WWK\IMG_03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892" y="4038600"/>
            <a:ext cx="1885950" cy="2514600"/>
          </a:xfrm>
          <a:prstGeom prst="rect">
            <a:avLst/>
          </a:prstGeom>
          <a:noFill/>
          <a:ln w="34925">
            <a:solidFill>
              <a:schemeClr val="accent3"/>
            </a:solidFill>
          </a:ln>
          <a:extLst>
            <a:ext uri="{909E8E84-426E-40DD-AFC4-6F175D3DCCD1}">
              <a14:hiddenFill xmlns:a14="http://schemas.microsoft.com/office/drawing/2010/main">
                <a:solidFill>
                  <a:srgbClr val="FFFFFF"/>
                </a:solidFill>
              </a14:hiddenFill>
            </a:ext>
          </a:extLst>
        </p:spPr>
      </p:pic>
      <p:pic>
        <p:nvPicPr>
          <p:cNvPr id="1027" name="Picture 3" descr="C:\Users\ldonnell\AppData\Local\Microsoft\Windows\Temporary Internet Files\Content.Outlook\QJBF1WWK\IMG_03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4191000"/>
            <a:ext cx="1876425" cy="2501900"/>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1029" name="Picture 5" descr="C:\Users\ldonnell\AppData\Local\Microsoft\Windows\Temporary Internet Files\Content.Outlook\QJBF1WWK\20151029_1325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3606" y="1066800"/>
            <a:ext cx="2861962" cy="160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011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291</TotalTime>
  <Words>1347</Words>
  <Application>Microsoft Office PowerPoint</Application>
  <PresentationFormat>On-screen Show (4:3)</PresentationFormat>
  <Paragraphs>106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Opulent</vt:lpstr>
      <vt:lpstr>Social Justice Colloquia as a Key Component of Transformative Teacher Education</vt:lpstr>
      <vt:lpstr>Evolution of Social Justice Colloquia</vt:lpstr>
      <vt:lpstr>Topics &amp; Structure</vt:lpstr>
      <vt:lpstr>Instructions for Students</vt:lpstr>
      <vt:lpstr>Student Reflection assignment</vt:lpstr>
      <vt:lpstr>Classes: LGBTQ</vt:lpstr>
      <vt:lpstr>Classes: Students Considered “At Risk”</vt:lpstr>
      <vt:lpstr>Classes: Service Learning</vt:lpstr>
      <vt:lpstr>Classes: Culturally-Relevant Pedagogy</vt:lpstr>
      <vt:lpstr>Classes: Race</vt:lpstr>
      <vt:lpstr>Classes: Poverty</vt:lpstr>
      <vt:lpstr>Student Feedback</vt:lpstr>
      <vt:lpstr>Evolution of Social Justice Colloquia</vt:lpstr>
      <vt:lpstr>Discussion Questions</vt:lpstr>
      <vt:lpstr>Further Discussion</vt:lpstr>
      <vt:lpstr>Questions?</vt:lpstr>
    </vt:vector>
  </TitlesOfParts>
  <Company>Kent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Justice Colloquia as a Key Component of Transformative Teacher Education</dc:title>
  <dc:creator>Lisa Borgerding</dc:creator>
  <cp:lastModifiedBy>Lisa Borgerding</cp:lastModifiedBy>
  <cp:revision>17</cp:revision>
  <dcterms:created xsi:type="dcterms:W3CDTF">2015-10-28T13:20:49Z</dcterms:created>
  <dcterms:modified xsi:type="dcterms:W3CDTF">2015-10-30T16:33:18Z</dcterms:modified>
</cp:coreProperties>
</file>