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19" r:id="rId1"/>
  </p:sldMasterIdLst>
  <p:notesMasterIdLst>
    <p:notesMasterId r:id="rId13"/>
  </p:notesMasterIdLst>
  <p:sldIdLst>
    <p:sldId id="256" r:id="rId2"/>
    <p:sldId id="260" r:id="rId3"/>
    <p:sldId id="261" r:id="rId4"/>
    <p:sldId id="273" r:id="rId5"/>
    <p:sldId id="258" r:id="rId6"/>
    <p:sldId id="259" r:id="rId7"/>
    <p:sldId id="279" r:id="rId8"/>
    <p:sldId id="266" r:id="rId9"/>
    <p:sldId id="276" r:id="rId10"/>
    <p:sldId id="278" r:id="rId11"/>
    <p:sldId id="280" r:id="rId12"/>
  </p:sldIdLst>
  <p:sldSz cx="9144000" cy="6858000" type="screen4x3"/>
  <p:notesSz cx="6858000" cy="9144000"/>
  <p:defaultTextStyle>
    <a:lvl1pPr defTabSz="457200">
      <a:defRPr>
        <a:latin typeface="Franklin Gothic Book"/>
        <a:ea typeface="Franklin Gothic Book"/>
        <a:cs typeface="Franklin Gothic Book"/>
        <a:sym typeface="Franklin Gothic Book"/>
      </a:defRPr>
    </a:lvl1pPr>
    <a:lvl2pPr indent="457200" defTabSz="457200">
      <a:defRPr>
        <a:latin typeface="Franklin Gothic Book"/>
        <a:ea typeface="Franklin Gothic Book"/>
        <a:cs typeface="Franklin Gothic Book"/>
        <a:sym typeface="Franklin Gothic Book"/>
      </a:defRPr>
    </a:lvl2pPr>
    <a:lvl3pPr indent="914400" defTabSz="457200">
      <a:defRPr>
        <a:latin typeface="Franklin Gothic Book"/>
        <a:ea typeface="Franklin Gothic Book"/>
        <a:cs typeface="Franklin Gothic Book"/>
        <a:sym typeface="Franklin Gothic Book"/>
      </a:defRPr>
    </a:lvl3pPr>
    <a:lvl4pPr indent="1371600" defTabSz="457200">
      <a:defRPr>
        <a:latin typeface="Franklin Gothic Book"/>
        <a:ea typeface="Franklin Gothic Book"/>
        <a:cs typeface="Franklin Gothic Book"/>
        <a:sym typeface="Franklin Gothic Book"/>
      </a:defRPr>
    </a:lvl4pPr>
    <a:lvl5pPr indent="1828800" defTabSz="457200">
      <a:defRPr>
        <a:latin typeface="Franklin Gothic Book"/>
        <a:ea typeface="Franklin Gothic Book"/>
        <a:cs typeface="Franklin Gothic Book"/>
        <a:sym typeface="Franklin Gothic Book"/>
      </a:defRPr>
    </a:lvl5pPr>
    <a:lvl6pPr indent="2286000" defTabSz="457200">
      <a:defRPr>
        <a:latin typeface="Franklin Gothic Book"/>
        <a:ea typeface="Franklin Gothic Book"/>
        <a:cs typeface="Franklin Gothic Book"/>
        <a:sym typeface="Franklin Gothic Book"/>
      </a:defRPr>
    </a:lvl6pPr>
    <a:lvl7pPr indent="2743200" defTabSz="457200">
      <a:defRPr>
        <a:latin typeface="Franklin Gothic Book"/>
        <a:ea typeface="Franklin Gothic Book"/>
        <a:cs typeface="Franklin Gothic Book"/>
        <a:sym typeface="Franklin Gothic Book"/>
      </a:defRPr>
    </a:lvl7pPr>
    <a:lvl8pPr indent="3200400" defTabSz="457200">
      <a:defRPr>
        <a:latin typeface="Franklin Gothic Book"/>
        <a:ea typeface="Franklin Gothic Book"/>
        <a:cs typeface="Franklin Gothic Book"/>
        <a:sym typeface="Franklin Gothic Book"/>
      </a:defRPr>
    </a:lvl8pPr>
    <a:lvl9pPr indent="3657600" defTabSz="457200">
      <a:defRPr>
        <a:latin typeface="Franklin Gothic Book"/>
        <a:ea typeface="Franklin Gothic Book"/>
        <a:cs typeface="Franklin Gothic Book"/>
        <a:sym typeface="Franklin Gothic Book"/>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6D6D7"/>
          </a:solidFill>
        </a:fill>
      </a:tcStyle>
    </a:wholeTbl>
    <a:band2H>
      <a:tcTxStyle/>
      <a:tcStyle>
        <a:tcBdr/>
        <a:fill>
          <a:solidFill>
            <a:srgbClr val="EBECEC"/>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97B7E"/>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97B7E"/>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97B7E"/>
          </a:solidFill>
        </a:fill>
      </a:tcStyle>
    </a:firstRow>
  </a:tblStyle>
  <a:tblStyle styleId="{C7B018BB-80A7-4F77-B60F-C8B233D01FF8}"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FF1"/>
          </a:solidFill>
        </a:fill>
      </a:tcStyle>
    </a:wholeTbl>
    <a:band2H>
      <a:tcTxStyle/>
      <a:tcStyle>
        <a:tcBdr/>
        <a:fill>
          <a:solidFill>
            <a:srgbClr val="E6F0F8"/>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8A1D9"/>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8A1D9"/>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8A1D9"/>
          </a:solidFill>
        </a:fill>
      </a:tcStyle>
    </a:firstRow>
  </a:tblStyle>
  <a:tblStyle styleId="{EEE7283C-3CF3-47DC-8721-378D4A62B228}"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4DC"/>
          </a:solidFill>
        </a:fill>
      </a:tcStyle>
    </a:wholeTbl>
    <a:band2H>
      <a:tcTxStyle/>
      <a:tcStyle>
        <a:tcBdr/>
        <a:fill>
          <a:solidFill>
            <a:srgbClr val="E8EAEE"/>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06E94"/>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06E94"/>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06E94"/>
          </a:solidFill>
        </a:fill>
      </a:tcStyle>
    </a:firstRow>
  </a:tblStyle>
  <a:tblStyle styleId="{CF821DB8-F4EB-4A41-A1BA-3FCAFE7338EE}" styleName="">
    <a:tblBg/>
    <a:wholeTbl>
      <a:tcTxStyle b="on" i="on">
        <a:font>
          <a:latin typeface="Franklin Gothic Book"/>
          <a:ea typeface="Franklin Gothic Book"/>
          <a:cs typeface="Franklin Gothic Book"/>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Franklin Gothic Book"/>
          <a:ea typeface="Franklin Gothic Book"/>
          <a:cs typeface="Franklin Gothic 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7B7E"/>
          </a:solidFill>
        </a:fill>
      </a:tcStyle>
    </a:firstCol>
    <a:lastRow>
      <a:tcTxStyle b="on" i="on">
        <a:font>
          <a:latin typeface="Franklin Gothic Book"/>
          <a:ea typeface="Franklin Gothic Book"/>
          <a:cs typeface="Franklin Gothic Book"/>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Franklin Gothic Book"/>
          <a:ea typeface="Franklin Gothic Book"/>
          <a:cs typeface="Franklin Gothic Book"/>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797B7E"/>
          </a:solidFill>
        </a:fill>
      </a:tcStyle>
    </a:firstRow>
  </a:tblStyle>
  <a:tblStyle styleId="{33BA23B1-9221-436E-865A-0063620EA4FD}" styleName="">
    <a:tblBg/>
    <a:wholeTbl>
      <a:tcTxStyle b="on" i="on">
        <a:font>
          <a:latin typeface="Franklin Gothic Book"/>
          <a:ea typeface="Franklin Gothic Book"/>
          <a:cs typeface="Franklin Gothic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Franklin Gothic Book"/>
          <a:ea typeface="Franklin Gothic Book"/>
          <a:cs typeface="Franklin Gothic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Franklin Gothic Book"/>
          <a:ea typeface="Franklin Gothic Book"/>
          <a:cs typeface="Franklin Gothic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182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 name="Shape 5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57" name="Shape 5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967724124"/>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10/30/15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FAA6B6-10E5-4810-BC9F-DA72D8452E73}" type="datetime1">
              <a:rPr lang="en-US" smtClean="0"/>
              <a:pPr/>
              <a:t>10/30/15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18D072-EF12-4AA2-BD71-ABC68B06D0E2}" type="datetime1">
              <a:rPr lang="en-US" smtClean="0"/>
              <a:pPr/>
              <a:t>10/30/15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lvl="0"/>
            <a:fld id="{86CB4B4D-7CA3-9044-876B-883B54F8677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10/30/15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lvl="0"/>
            <a:fld id="{86CB4B4D-7CA3-9044-876B-883B54F867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14818-984F-4759-BF72-A33BDC1963BD}" type="datetime1">
              <a:rPr lang="en-US" smtClean="0"/>
              <a:pPr/>
              <a:t>10/30/15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lvl="0"/>
            <a:fld id="{86CB4B4D-7CA3-9044-876B-883B54F867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A7E191-5F94-4FC1-B823-BD7CABF7FA06}" type="datetime1">
              <a:rPr lang="en-US" smtClean="0"/>
              <a:pPr/>
              <a:t>10/30/15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8856D55-EFBE-4F9B-8A5F-09D42CA22A9B}" type="datetime1">
              <a:rPr lang="en-US" smtClean="0"/>
              <a:pPr/>
              <a:t>10/30/15</a:t>
            </a:fld>
            <a:endParaRPr lang="en-US"/>
          </a:p>
        </p:txBody>
      </p:sp>
      <p:sp>
        <p:nvSpPr>
          <p:cNvPr id="9" name="Slide Number Placeholder 8"/>
          <p:cNvSpPr>
            <a:spLocks noGrp="1"/>
          </p:cNvSpPr>
          <p:nvPr>
            <p:ph type="sldNum" sz="quarter" idx="11"/>
          </p:nvPr>
        </p:nvSpPr>
        <p:spPr/>
        <p:txBody>
          <a:bodyPr/>
          <a:lstStyle/>
          <a:p>
            <a:pPr lvl="0"/>
            <a:fld id="{86CB4B4D-7CA3-9044-876B-883B54F8677D}"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lvl="0"/>
            <a:fld id="{86CB4B4D-7CA3-9044-876B-883B54F8677D}"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D1D110F-3F4E-48D9-B8AA-5D0E825AFDBA}" type="datetime1">
              <a:rPr lang="en-US" smtClean="0"/>
              <a:pPr/>
              <a:t>10/30/15</a:t>
            </a:fld>
            <a:endParaRPr lang="en-US"/>
          </a:p>
        </p:txBody>
      </p:sp>
    </p:spTree>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IRISHC@MIAMIOH.EDU" TargetMode="External"/><Relationship Id="rId4" Type="http://schemas.openxmlformats.org/officeDocument/2006/relationships/hyperlink" Target="mailto:EAGLEJ@MIAMIOH.EDU" TargetMode="External"/><Relationship Id="rId1" Type="http://schemas.openxmlformats.org/officeDocument/2006/relationships/slideLayout" Target="../slideLayouts/slideLayout2.xml"/><Relationship Id="rId2" Type="http://schemas.openxmlformats.org/officeDocument/2006/relationships/hyperlink" Target="mailto:THAWLEY1@KENT.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a:spLocks noGrp="1"/>
          </p:cNvSpPr>
          <p:nvPr>
            <p:ph type="ctrTitle"/>
          </p:nvPr>
        </p:nvSpPr>
        <p:spPr>
          <a:xfrm>
            <a:off x="685800" y="970070"/>
            <a:ext cx="7460731" cy="3868507"/>
          </a:xfrm>
          <a:prstGeom prst="rect">
            <a:avLst/>
          </a:prstGeom>
        </p:spPr>
        <p:txBody>
          <a:bodyPr lIns="0" tIns="0" rIns="0" bIns="0">
            <a:normAutofit fontScale="90000"/>
          </a:bodyPr>
          <a:lstStyle/>
          <a:p>
            <a:pPr lvl="0" algn="ctr">
              <a:defRPr sz="1800" b="0" cap="none"/>
            </a:pPr>
            <a:r>
              <a:rPr lang="en-US" sz="4400" b="1" cap="all" dirty="0" smtClean="0"/>
              <a:t>OHIO CLINICAL ALLIANCE </a:t>
            </a:r>
            <a:br>
              <a:rPr lang="en-US" sz="4400" b="1" cap="all" dirty="0" smtClean="0"/>
            </a:br>
            <a:r>
              <a:rPr lang="en-US" sz="4400" b="1" cap="all" dirty="0"/>
              <a:t/>
            </a:r>
            <a:br>
              <a:rPr lang="en-US" sz="4400" b="1" cap="all" dirty="0"/>
            </a:br>
            <a:r>
              <a:rPr lang="en-US" sz="3100" b="1" cap="all" dirty="0"/>
              <a:t>OCTEO Conference</a:t>
            </a:r>
            <a:br>
              <a:rPr lang="en-US" sz="3100" b="1" cap="all" dirty="0"/>
            </a:br>
            <a:r>
              <a:rPr lang="en-US" sz="3100" b="1" cap="all" dirty="0"/>
              <a:t/>
            </a:r>
            <a:br>
              <a:rPr lang="en-US" sz="3100" b="1" cap="all" dirty="0"/>
            </a:br>
            <a:r>
              <a:rPr lang="en-US" sz="3100" b="1" cap="all" dirty="0"/>
              <a:t>Dublin, Ohio</a:t>
            </a:r>
            <a:br>
              <a:rPr lang="en-US" sz="3100" b="1" cap="all" dirty="0"/>
            </a:br>
            <a:r>
              <a:rPr lang="en-US" sz="3100" b="1" cap="all" dirty="0"/>
              <a:t/>
            </a:r>
            <a:br>
              <a:rPr lang="en-US" sz="3100" b="1" cap="all" dirty="0"/>
            </a:br>
            <a:r>
              <a:rPr lang="en-US" sz="3100" b="1" dirty="0"/>
              <a:t>OCTOBER </a:t>
            </a:r>
            <a:r>
              <a:rPr lang="en-US" sz="3100" b="1" dirty="0" smtClean="0"/>
              <a:t>29</a:t>
            </a:r>
            <a:r>
              <a:rPr lang="en-US" sz="3100" b="1" cap="all" dirty="0" smtClean="0"/>
              <a:t>, </a:t>
            </a:r>
            <a:r>
              <a:rPr lang="en-US" sz="3100" b="1" cap="all" dirty="0"/>
              <a:t>2015</a:t>
            </a:r>
            <a:r>
              <a:rPr lang="en-US" sz="3100" dirty="0"/>
              <a:t/>
            </a:r>
            <a:br>
              <a:rPr lang="en-US" sz="3100" dirty="0"/>
            </a:br>
            <a:endParaRPr sz="3100" b="1" cap="all"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924" y="434589"/>
            <a:ext cx="7772400" cy="1060077"/>
          </a:xfrm>
        </p:spPr>
        <p:txBody>
          <a:bodyPr>
            <a:normAutofit/>
          </a:bodyPr>
          <a:lstStyle/>
          <a:p>
            <a:r>
              <a:rPr lang="en-US" sz="3600" b="1" dirty="0" smtClean="0"/>
              <a:t>CLINICAL EDUCATORS DESIGN TEAM</a:t>
            </a:r>
            <a:endParaRPr lang="en-US" sz="3600" b="1" dirty="0"/>
          </a:p>
        </p:txBody>
      </p:sp>
      <p:sp>
        <p:nvSpPr>
          <p:cNvPr id="3" name="Subtitle 2"/>
          <p:cNvSpPr>
            <a:spLocks noGrp="1"/>
          </p:cNvSpPr>
          <p:nvPr>
            <p:ph type="subTitle" idx="1"/>
          </p:nvPr>
        </p:nvSpPr>
        <p:spPr>
          <a:xfrm>
            <a:off x="423363" y="1868128"/>
            <a:ext cx="8034837" cy="4374068"/>
          </a:xfrm>
        </p:spPr>
        <p:txBody>
          <a:bodyPr>
            <a:normAutofit/>
          </a:bodyPr>
          <a:lstStyle/>
          <a:p>
            <a:endParaRPr lang="en-US" sz="2400" dirty="0" smtClean="0"/>
          </a:p>
          <a:p>
            <a:r>
              <a:rPr lang="en-US" sz="2400" dirty="0" smtClean="0"/>
              <a:t>Guiding </a:t>
            </a:r>
            <a:r>
              <a:rPr lang="en-US" sz="2400" dirty="0"/>
              <a:t>Question: </a:t>
            </a:r>
            <a:endParaRPr lang="en-US" sz="2400" dirty="0" smtClean="0"/>
          </a:p>
          <a:p>
            <a:r>
              <a:rPr lang="en-US" sz="2400" dirty="0" smtClean="0"/>
              <a:t>How </a:t>
            </a:r>
            <a:r>
              <a:rPr lang="en-US" sz="2400" dirty="0"/>
              <a:t>can we use the new NEA curriculum for mentor teachers to support our cooperating teachers during student teaching in the work they do with our candidates</a:t>
            </a:r>
            <a:r>
              <a:rPr lang="en-US" sz="2400" dirty="0" smtClean="0"/>
              <a:t>?</a:t>
            </a:r>
          </a:p>
          <a:p>
            <a:endParaRPr lang="en-US" sz="2400" b="1" dirty="0">
              <a:cs typeface="Franklin Gothic Book"/>
            </a:endParaRPr>
          </a:p>
        </p:txBody>
      </p:sp>
    </p:spTree>
    <p:extLst>
      <p:ext uri="{BB962C8B-B14F-4D97-AF65-F5344CB8AC3E}">
        <p14:creationId xmlns:p14="http://schemas.microsoft.com/office/powerpoint/2010/main" val="2189802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965" y="274638"/>
            <a:ext cx="8242830" cy="1143000"/>
          </a:xfrm>
        </p:spPr>
        <p:txBody>
          <a:bodyPr/>
          <a:lstStyle/>
          <a:p>
            <a:r>
              <a:rPr lang="en-US" sz="4400" dirty="0" smtClean="0"/>
              <a:t>WANT TO JOIN THE OHIO CLINICAL ALLIANCE? </a:t>
            </a:r>
            <a:endParaRPr lang="en-US" sz="4400"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dirty="0" smtClean="0"/>
              <a:t>IF YOU HAVE QUESTIONS ABOUT THE OHIO CLINICAL ALLIANCE AND HOW YOU AND YOUR COLLEGE OR UNIVERSITY CAN GET INVOLVED, PLEASE EMAIL TODD S. HAWLEY AT </a:t>
            </a:r>
            <a:r>
              <a:rPr lang="en-US" dirty="0" smtClean="0">
                <a:hlinkClick r:id="rId2"/>
              </a:rPr>
              <a:t>THAWLEY1@KENT.EDU</a:t>
            </a:r>
            <a:endParaRPr lang="en-US" dirty="0" smtClean="0"/>
          </a:p>
          <a:p>
            <a:endParaRPr lang="en-US" dirty="0"/>
          </a:p>
          <a:p>
            <a:pPr marL="114300" indent="0">
              <a:buNone/>
            </a:pPr>
            <a:r>
              <a:rPr lang="en-US" dirty="0" smtClean="0"/>
              <a:t>TO JOIN ONE OF THE THREE DESIGN TEAMS:</a:t>
            </a:r>
          </a:p>
          <a:p>
            <a:pPr marL="114300" indent="0">
              <a:buNone/>
            </a:pPr>
            <a:endParaRPr lang="en-US" dirty="0"/>
          </a:p>
          <a:p>
            <a:pPr marL="114300" indent="0">
              <a:buNone/>
            </a:pPr>
            <a:r>
              <a:rPr lang="en-US" dirty="0" smtClean="0"/>
              <a:t>CLINICAL EXPERIENCES DESIGN TEAM: </a:t>
            </a:r>
          </a:p>
          <a:p>
            <a:pPr marL="114300" indent="0">
              <a:buNone/>
            </a:pPr>
            <a:r>
              <a:rPr lang="en-US" dirty="0" smtClean="0"/>
              <a:t>TODD S. HAWLEY </a:t>
            </a:r>
            <a:r>
              <a:rPr lang="en-US" dirty="0" smtClean="0">
                <a:hlinkClick r:id="rId2"/>
              </a:rPr>
              <a:t>THAWLEY1@KENT.EDU</a:t>
            </a:r>
            <a:endParaRPr lang="en-US" dirty="0" smtClean="0"/>
          </a:p>
          <a:p>
            <a:pPr marL="114300" indent="0">
              <a:buNone/>
            </a:pPr>
            <a:endParaRPr lang="en-US" dirty="0"/>
          </a:p>
          <a:p>
            <a:pPr marL="114300" indent="0">
              <a:buNone/>
            </a:pPr>
            <a:r>
              <a:rPr lang="en-US" dirty="0" smtClean="0"/>
              <a:t>CLINICAL EDUCATORS DESIGN TEAM: </a:t>
            </a:r>
          </a:p>
          <a:p>
            <a:pPr marL="114300" indent="0">
              <a:buNone/>
            </a:pPr>
            <a:r>
              <a:rPr lang="en-US" dirty="0" smtClean="0"/>
              <a:t>CHERYL IRISH – </a:t>
            </a:r>
            <a:r>
              <a:rPr lang="en-US" dirty="0" smtClean="0">
                <a:hlinkClick r:id="rId3"/>
              </a:rPr>
              <a:t>IRISHC@MIAMIOH.EDU</a:t>
            </a:r>
            <a:endParaRPr lang="en-US" dirty="0" smtClean="0"/>
          </a:p>
          <a:p>
            <a:pPr marL="114300" indent="0">
              <a:buNone/>
            </a:pPr>
            <a:endParaRPr lang="en-US" dirty="0"/>
          </a:p>
          <a:p>
            <a:pPr marL="114300" indent="0">
              <a:buNone/>
            </a:pPr>
            <a:r>
              <a:rPr lang="en-US" dirty="0"/>
              <a:t>CLINICAL </a:t>
            </a:r>
            <a:r>
              <a:rPr lang="en-US" dirty="0" smtClean="0"/>
              <a:t>PARTNERSHIPS </a:t>
            </a:r>
            <a:r>
              <a:rPr lang="en-US" smtClean="0"/>
              <a:t>DESIGN TEACM:</a:t>
            </a:r>
            <a:endParaRPr lang="en-US" dirty="0" smtClean="0"/>
          </a:p>
          <a:p>
            <a:pPr marL="114300" indent="0">
              <a:buNone/>
            </a:pPr>
            <a:r>
              <a:rPr lang="en-US" dirty="0" smtClean="0"/>
              <a:t>JEAN EAGLE – </a:t>
            </a:r>
            <a:r>
              <a:rPr lang="en-US" dirty="0" smtClean="0">
                <a:hlinkClick r:id="rId4"/>
              </a:rPr>
              <a:t>EAGLEJ@MIAMIOH.EDU</a:t>
            </a:r>
            <a:endParaRPr lang="en-US" dirty="0" smtClean="0"/>
          </a:p>
          <a:p>
            <a:pPr marL="114300" indent="0">
              <a:buNone/>
            </a:pPr>
            <a:endParaRPr lang="en-US" dirty="0"/>
          </a:p>
        </p:txBody>
      </p:sp>
    </p:spTree>
    <p:extLst>
      <p:ext uri="{BB962C8B-B14F-4D97-AF65-F5344CB8AC3E}">
        <p14:creationId xmlns:p14="http://schemas.microsoft.com/office/powerpoint/2010/main" val="3335393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ctrTitle"/>
          </p:nvPr>
        </p:nvSpPr>
        <p:spPr>
          <a:xfrm>
            <a:off x="685800" y="970071"/>
            <a:ext cx="7772400" cy="1060078"/>
          </a:xfrm>
          <a:prstGeom prst="rect">
            <a:avLst/>
          </a:prstGeom>
        </p:spPr>
        <p:txBody>
          <a:bodyPr lIns="0" tIns="0" rIns="0" bIns="0">
            <a:normAutofit/>
          </a:bodyPr>
          <a:lstStyle/>
          <a:p>
            <a:pPr lvl="0">
              <a:defRPr sz="1800" b="0" cap="none"/>
            </a:pPr>
            <a:r>
              <a:rPr sz="3200" b="1" cap="all"/>
              <a:t>Purpose</a:t>
            </a:r>
          </a:p>
        </p:txBody>
      </p:sp>
      <p:sp>
        <p:nvSpPr>
          <p:cNvPr id="71" name="Shape 71"/>
          <p:cNvSpPr>
            <a:spLocks noGrp="1"/>
          </p:cNvSpPr>
          <p:nvPr>
            <p:ph type="subTitle" idx="1"/>
          </p:nvPr>
        </p:nvSpPr>
        <p:spPr>
          <a:xfrm>
            <a:off x="1371600" y="2395176"/>
            <a:ext cx="6400800" cy="3243625"/>
          </a:xfrm>
          <a:prstGeom prst="rect">
            <a:avLst/>
          </a:prstGeom>
        </p:spPr>
        <p:txBody>
          <a:bodyPr>
            <a:normAutofit/>
          </a:bodyPr>
          <a:lstStyle>
            <a:lvl1pPr>
              <a:lnSpc>
                <a:spcPct val="80000"/>
              </a:lnSpc>
              <a:defRPr sz="2300" spc="300"/>
            </a:lvl1pPr>
          </a:lstStyle>
          <a:p>
            <a:pPr lvl="0">
              <a:defRPr sz="1800" cap="none" spc="0"/>
            </a:pPr>
            <a:r>
              <a:rPr sz="2300" cap="all" spc="300" dirty="0"/>
              <a:t>To improve P-12 student learning, the Ohio Clinical Alliance for Educator preparation is established to advance and promote practices and  policies to transform clinical preparation through collaborative partnerships among districts, associations, and higher education.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ctrTitle"/>
          </p:nvPr>
        </p:nvSpPr>
        <p:spPr>
          <a:xfrm>
            <a:off x="685800" y="970071"/>
            <a:ext cx="7772400" cy="1060078"/>
          </a:xfrm>
          <a:prstGeom prst="rect">
            <a:avLst/>
          </a:prstGeom>
        </p:spPr>
        <p:txBody>
          <a:bodyPr lIns="0" tIns="0" rIns="0" bIns="0">
            <a:normAutofit/>
          </a:bodyPr>
          <a:lstStyle/>
          <a:p>
            <a:pPr lvl="0">
              <a:defRPr sz="1800" b="0" cap="none"/>
            </a:pPr>
            <a:r>
              <a:rPr sz="3200" b="1" cap="all" dirty="0"/>
              <a:t>Our Commitment</a:t>
            </a:r>
          </a:p>
        </p:txBody>
      </p:sp>
      <p:sp>
        <p:nvSpPr>
          <p:cNvPr id="74" name="Shape 74"/>
          <p:cNvSpPr>
            <a:spLocks noGrp="1"/>
          </p:cNvSpPr>
          <p:nvPr>
            <p:ph type="subTitle" idx="1"/>
          </p:nvPr>
        </p:nvSpPr>
        <p:spPr>
          <a:xfrm>
            <a:off x="1371600" y="2488571"/>
            <a:ext cx="6400800" cy="3150230"/>
          </a:xfrm>
          <a:prstGeom prst="rect">
            <a:avLst/>
          </a:prstGeom>
        </p:spPr>
        <p:txBody>
          <a:bodyPr/>
          <a:lstStyle>
            <a:lvl1pPr>
              <a:lnSpc>
                <a:spcPct val="80000"/>
              </a:lnSpc>
              <a:defRPr sz="2500" spc="300"/>
            </a:lvl1pPr>
          </a:lstStyle>
          <a:p>
            <a:pPr lvl="0">
              <a:defRPr sz="1800" cap="none" spc="0"/>
            </a:pPr>
            <a:r>
              <a:rPr sz="2500" cap="all" spc="300" dirty="0"/>
              <a:t>We are committed to Ohio’s future teachers working shoulder-to-shoulder with practicing educators on the real challenges of student learning from the very beginning of their teacher preparation programs.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ctrTitle"/>
          </p:nvPr>
        </p:nvSpPr>
        <p:spPr>
          <a:xfrm>
            <a:off x="685800" y="970071"/>
            <a:ext cx="7772400" cy="651677"/>
          </a:xfrm>
          <a:prstGeom prst="rect">
            <a:avLst/>
          </a:prstGeom>
        </p:spPr>
        <p:txBody>
          <a:bodyPr lIns="0" tIns="0" rIns="0" bIns="0">
            <a:noAutofit/>
          </a:bodyPr>
          <a:lstStyle/>
          <a:p>
            <a:pPr lvl="0" defTabSz="649223">
              <a:defRPr sz="1800" b="0" cap="none"/>
            </a:pPr>
            <a:r>
              <a:rPr lang="en-US" sz="3200" b="1" cap="all" dirty="0"/>
              <a:t>Grassroots effort in </a:t>
            </a:r>
            <a:r>
              <a:rPr lang="en-US" sz="3200" b="1" cap="all" dirty="0" err="1"/>
              <a:t>ohio</a:t>
            </a:r>
            <a:endParaRPr sz="3200" b="1" cap="all" dirty="0"/>
          </a:p>
        </p:txBody>
      </p:sp>
      <p:sp>
        <p:nvSpPr>
          <p:cNvPr id="109" name="Shape 109"/>
          <p:cNvSpPr>
            <a:spLocks noGrp="1"/>
          </p:cNvSpPr>
          <p:nvPr>
            <p:ph type="subTitle" idx="1"/>
          </p:nvPr>
        </p:nvSpPr>
        <p:spPr>
          <a:xfrm>
            <a:off x="1205943" y="1453451"/>
            <a:ext cx="6863613" cy="4185349"/>
          </a:xfrm>
          <a:prstGeom prst="rect">
            <a:avLst/>
          </a:prstGeom>
        </p:spPr>
        <p:txBody>
          <a:bodyPr>
            <a:normAutofit lnSpcReduction="10000"/>
          </a:bodyPr>
          <a:lstStyle/>
          <a:p>
            <a:pPr marL="489857" lvl="0" indent="-489857">
              <a:buClr>
                <a:srgbClr val="797B7E"/>
              </a:buClr>
              <a:buSzPct val="100000"/>
              <a:buFont typeface="Arial"/>
              <a:buChar char="•"/>
              <a:defRPr sz="1800" cap="none" spc="0"/>
            </a:pPr>
            <a:endParaRPr lang="en-US" sz="2400" cap="all" spc="400" dirty="0" smtClean="0"/>
          </a:p>
          <a:p>
            <a:pPr marL="489857" lvl="0" indent="-489857">
              <a:buClr>
                <a:srgbClr val="797B7E"/>
              </a:buClr>
              <a:buSzPct val="100000"/>
              <a:buFont typeface="Arial"/>
              <a:buChar char="•"/>
              <a:defRPr sz="1800" cap="none" spc="0"/>
            </a:pPr>
            <a:r>
              <a:rPr sz="2400" cap="all" spc="400" dirty="0" smtClean="0"/>
              <a:t>Unified </a:t>
            </a:r>
            <a:r>
              <a:rPr sz="2400" cap="all" spc="400" dirty="0"/>
              <a:t>voice for Clinically-Based </a:t>
            </a:r>
            <a:r>
              <a:rPr sz="2400" cap="all" spc="400" dirty="0" smtClean="0"/>
              <a:t>Teacher </a:t>
            </a:r>
            <a:r>
              <a:rPr sz="2400" cap="all" spc="400" dirty="0"/>
              <a:t>educatioN</a:t>
            </a:r>
          </a:p>
          <a:p>
            <a:pPr marL="489857" lvl="0" indent="-489857">
              <a:buClr>
                <a:srgbClr val="797B7E"/>
              </a:buClr>
              <a:buSzPct val="100000"/>
              <a:buFont typeface="Arial"/>
              <a:buChar char="•"/>
              <a:defRPr sz="1800" cap="none" spc="0"/>
            </a:pPr>
            <a:r>
              <a:rPr sz="2400" cap="all" spc="400" dirty="0"/>
              <a:t>statewide IMplementation</a:t>
            </a:r>
          </a:p>
          <a:p>
            <a:pPr marL="489857" lvl="0" indent="-489857">
              <a:buClr>
                <a:srgbClr val="797B7E"/>
              </a:buClr>
              <a:buSzPct val="100000"/>
              <a:buFont typeface="Arial"/>
              <a:buChar char="•"/>
              <a:defRPr sz="1800" cap="none" spc="0"/>
            </a:pPr>
            <a:r>
              <a:rPr sz="2400" cap="all" spc="400" dirty="0"/>
              <a:t>Venue for sharing Ideas</a:t>
            </a:r>
          </a:p>
          <a:p>
            <a:pPr marL="489857" lvl="0" indent="-489857">
              <a:buClr>
                <a:srgbClr val="797B7E"/>
              </a:buClr>
              <a:buSzPct val="100000"/>
              <a:buFont typeface="Arial"/>
              <a:buChar char="•"/>
              <a:defRPr sz="1800" cap="none" spc="0"/>
            </a:pPr>
            <a:r>
              <a:rPr sz="2400" cap="all" spc="400" dirty="0"/>
              <a:t>State wide </a:t>
            </a:r>
            <a:r>
              <a:rPr sz="2400" cap="all" spc="400" dirty="0" smtClean="0"/>
              <a:t>projects</a:t>
            </a:r>
            <a:endParaRPr sz="2400" cap="all" spc="400" dirty="0"/>
          </a:p>
          <a:p>
            <a:pPr marL="489857" lvl="0" indent="-489857">
              <a:buClr>
                <a:srgbClr val="797B7E"/>
              </a:buClr>
              <a:buSzPct val="100000"/>
              <a:buFont typeface="Arial"/>
              <a:buChar char="•"/>
              <a:defRPr sz="1800" cap="none" spc="0"/>
            </a:pPr>
            <a:r>
              <a:rPr sz="2400" cap="all" spc="400" dirty="0"/>
              <a:t>Support for individual </a:t>
            </a:r>
            <a:r>
              <a:rPr sz="2400" cap="all" spc="400" dirty="0" smtClean="0"/>
              <a:t>programs</a:t>
            </a:r>
            <a:endParaRPr lang="en-US" sz="2400" cap="all" spc="400" dirty="0" smtClean="0"/>
          </a:p>
          <a:p>
            <a:pPr marL="489857" lvl="0" indent="-489857">
              <a:buClr>
                <a:srgbClr val="797B7E"/>
              </a:buClr>
              <a:buSzPct val="100000"/>
              <a:buFont typeface="Arial"/>
              <a:buChar char="•"/>
              <a:defRPr sz="1800" cap="none" spc="0"/>
            </a:pPr>
            <a:r>
              <a:rPr lang="en-US" sz="2400" cap="all" spc="400" dirty="0" smtClean="0"/>
              <a:t>BUILDING ON WHAT WE ARE ALREADY DOING WELL IN OUR PROGRAMS AND PARTNERSHIPS</a:t>
            </a:r>
            <a:endParaRPr sz="2400" cap="all" spc="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a:spLocks noGrp="1"/>
          </p:cNvSpPr>
          <p:nvPr>
            <p:ph type="ctrTitle"/>
          </p:nvPr>
        </p:nvSpPr>
        <p:spPr>
          <a:xfrm>
            <a:off x="685800" y="970071"/>
            <a:ext cx="7772400" cy="1060078"/>
          </a:xfrm>
          <a:prstGeom prst="rect">
            <a:avLst/>
          </a:prstGeom>
        </p:spPr>
        <p:txBody>
          <a:bodyPr lIns="0" tIns="0" rIns="0" bIns="0">
            <a:normAutofit/>
          </a:bodyPr>
          <a:lstStyle/>
          <a:p>
            <a:pPr lvl="0">
              <a:defRPr sz="1800" b="0" cap="none"/>
            </a:pPr>
            <a:r>
              <a:rPr sz="3200" b="1" cap="all" dirty="0"/>
              <a:t>Organization</a:t>
            </a:r>
          </a:p>
        </p:txBody>
      </p:sp>
      <p:sp>
        <p:nvSpPr>
          <p:cNvPr id="65" name="Shape 65"/>
          <p:cNvSpPr>
            <a:spLocks noGrp="1"/>
          </p:cNvSpPr>
          <p:nvPr>
            <p:ph type="subTitle" idx="1"/>
          </p:nvPr>
        </p:nvSpPr>
        <p:spPr>
          <a:xfrm>
            <a:off x="1371600" y="2030147"/>
            <a:ext cx="6400800" cy="3608653"/>
          </a:xfrm>
          <a:prstGeom prst="rect">
            <a:avLst/>
          </a:prstGeom>
        </p:spPr>
        <p:txBody>
          <a:bodyPr>
            <a:normAutofit lnSpcReduction="10000"/>
          </a:bodyPr>
          <a:lstStyle/>
          <a:p>
            <a:pPr lvl="0">
              <a:lnSpc>
                <a:spcPct val="90000"/>
              </a:lnSpc>
              <a:defRPr sz="1800" cap="none" spc="0"/>
            </a:pPr>
            <a:endParaRPr lang="en-US" sz="2500" cap="all" spc="300" dirty="0" smtClean="0"/>
          </a:p>
          <a:p>
            <a:pPr lvl="0">
              <a:lnSpc>
                <a:spcPct val="90000"/>
              </a:lnSpc>
              <a:defRPr sz="1800" cap="none" spc="0"/>
            </a:pPr>
            <a:r>
              <a:rPr sz="2500" cap="all" spc="300" dirty="0" smtClean="0"/>
              <a:t>Leadership </a:t>
            </a:r>
            <a:r>
              <a:rPr lang="en-US" sz="2500" cap="all" spc="300" dirty="0" smtClean="0"/>
              <a:t>team</a:t>
            </a:r>
            <a:endParaRPr sz="1200" cap="all" spc="400" dirty="0"/>
          </a:p>
          <a:p>
            <a:pPr lvl="0">
              <a:lnSpc>
                <a:spcPct val="90000"/>
              </a:lnSpc>
              <a:defRPr sz="1800" cap="none" spc="0"/>
            </a:pPr>
            <a:r>
              <a:rPr sz="2500" cap="all" spc="300" dirty="0"/>
              <a:t>	</a:t>
            </a:r>
            <a:r>
              <a:rPr sz="2700" cap="all" spc="300" dirty="0"/>
              <a:t>8 IHE representatives</a:t>
            </a:r>
            <a:endParaRPr sz="2800" cap="all" spc="400" dirty="0"/>
          </a:p>
          <a:p>
            <a:pPr lvl="0">
              <a:lnSpc>
                <a:spcPct val="90000"/>
              </a:lnSpc>
              <a:defRPr sz="1800" cap="none" spc="0"/>
            </a:pPr>
            <a:r>
              <a:rPr sz="2500" cap="all" spc="300" dirty="0"/>
              <a:t>	8 k-12 </a:t>
            </a:r>
            <a:r>
              <a:rPr sz="2500" cap="all" spc="300" dirty="0" smtClean="0"/>
              <a:t>representatives</a:t>
            </a:r>
            <a:endParaRPr lang="en-US" sz="2500" cap="all" spc="300" dirty="0" smtClean="0"/>
          </a:p>
          <a:p>
            <a:pPr lvl="0">
              <a:lnSpc>
                <a:spcPct val="90000"/>
              </a:lnSpc>
              <a:defRPr sz="1800" cap="none" spc="0"/>
            </a:pPr>
            <a:endParaRPr sz="1200" cap="all" spc="400" dirty="0"/>
          </a:p>
          <a:p>
            <a:pPr lvl="0">
              <a:lnSpc>
                <a:spcPct val="90000"/>
              </a:lnSpc>
              <a:defRPr sz="1800" cap="none" spc="0"/>
            </a:pPr>
            <a:r>
              <a:rPr sz="2500" cap="all" spc="300" dirty="0"/>
              <a:t>Three Design Teams</a:t>
            </a:r>
            <a:endParaRPr sz="1200" cap="all" spc="400" dirty="0"/>
          </a:p>
          <a:p>
            <a:pPr lvl="0">
              <a:lnSpc>
                <a:spcPct val="90000"/>
              </a:lnSpc>
              <a:defRPr sz="1800" cap="none" spc="0"/>
            </a:pPr>
            <a:r>
              <a:rPr sz="2500" cap="all" spc="300" dirty="0"/>
              <a:t>       Clinical Partnerships</a:t>
            </a:r>
            <a:endParaRPr sz="1200" cap="all" spc="400" dirty="0"/>
          </a:p>
          <a:p>
            <a:pPr lvl="0">
              <a:lnSpc>
                <a:spcPct val="90000"/>
              </a:lnSpc>
              <a:defRPr sz="1800" cap="none" spc="0"/>
            </a:pPr>
            <a:r>
              <a:rPr sz="2500" cap="all" spc="300" dirty="0"/>
              <a:t>       Clinical Experiences</a:t>
            </a:r>
            <a:endParaRPr sz="1200" cap="all" spc="400" dirty="0"/>
          </a:p>
          <a:p>
            <a:pPr lvl="0">
              <a:lnSpc>
                <a:spcPct val="90000"/>
              </a:lnSpc>
              <a:defRPr sz="1800" cap="none" spc="0"/>
            </a:pPr>
            <a:r>
              <a:rPr sz="2500" cap="all" spc="300" dirty="0"/>
              <a:t>       Clinical Educators</a:t>
            </a:r>
            <a:endParaRPr sz="1200" cap="all" spc="400" dirty="0"/>
          </a:p>
          <a:p>
            <a:pPr marL="0" lvl="1" indent="457200">
              <a:lnSpc>
                <a:spcPct val="90000"/>
              </a:lnSpc>
              <a:spcBef>
                <a:spcPts val="300"/>
              </a:spcBef>
              <a:buSzTx/>
              <a:buNone/>
              <a:defRPr sz="1800" b="0"/>
            </a:pPr>
            <a:r>
              <a:rPr sz="2400" dirty="0"/>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ctrTitle"/>
          </p:nvPr>
        </p:nvSpPr>
        <p:spPr>
          <a:xfrm>
            <a:off x="685800" y="333375"/>
            <a:ext cx="7772400" cy="1031875"/>
          </a:xfrm>
          <a:prstGeom prst="rect">
            <a:avLst/>
          </a:prstGeom>
        </p:spPr>
        <p:txBody>
          <a:bodyPr lIns="0" tIns="0" rIns="0" bIns="0">
            <a:normAutofit/>
          </a:bodyPr>
          <a:lstStyle/>
          <a:p>
            <a:pPr lvl="0">
              <a:defRPr sz="1800" b="0" cap="none"/>
            </a:pPr>
            <a:r>
              <a:rPr sz="3200" b="1" cap="all" dirty="0"/>
              <a:t>Leadership Team</a:t>
            </a:r>
          </a:p>
        </p:txBody>
      </p:sp>
      <p:sp>
        <p:nvSpPr>
          <p:cNvPr id="68" name="Shape 68"/>
          <p:cNvSpPr>
            <a:spLocks noGrp="1"/>
          </p:cNvSpPr>
          <p:nvPr>
            <p:ph type="subTitle" idx="1"/>
          </p:nvPr>
        </p:nvSpPr>
        <p:spPr>
          <a:xfrm>
            <a:off x="1371600" y="1442772"/>
            <a:ext cx="7423150" cy="4399227"/>
          </a:xfrm>
          <a:prstGeom prst="rect">
            <a:avLst/>
          </a:prstGeom>
        </p:spPr>
        <p:txBody>
          <a:bodyPr/>
          <a:lstStyle/>
          <a:p>
            <a:pPr lvl="0">
              <a:lnSpc>
                <a:spcPct val="80000"/>
              </a:lnSpc>
              <a:defRPr sz="1800" cap="none" spc="0"/>
            </a:pPr>
            <a:endParaRPr lang="en-US" sz="2100" cap="all" spc="300" dirty="0" smtClean="0"/>
          </a:p>
          <a:p>
            <a:pPr lvl="0">
              <a:lnSpc>
                <a:spcPct val="80000"/>
              </a:lnSpc>
              <a:defRPr sz="1800" cap="none" spc="0"/>
            </a:pPr>
            <a:r>
              <a:rPr sz="2100" cap="all" spc="300" dirty="0" smtClean="0"/>
              <a:t>4 </a:t>
            </a:r>
            <a:r>
              <a:rPr sz="2100" cap="all" spc="300" dirty="0"/>
              <a:t>private IHE’s</a:t>
            </a:r>
            <a:endParaRPr sz="1000" cap="all" spc="400" dirty="0"/>
          </a:p>
          <a:p>
            <a:pPr lvl="0">
              <a:lnSpc>
                <a:spcPct val="80000"/>
              </a:lnSpc>
              <a:defRPr sz="1800" cap="none" spc="0"/>
            </a:pPr>
            <a:r>
              <a:rPr sz="2100" cap="all" spc="300" dirty="0"/>
              <a:t>4 Public IHE’s</a:t>
            </a:r>
            <a:endParaRPr sz="1000" cap="all" spc="400" dirty="0"/>
          </a:p>
          <a:p>
            <a:pPr lvl="0">
              <a:lnSpc>
                <a:spcPct val="80000"/>
              </a:lnSpc>
              <a:defRPr sz="1800" cap="none" spc="0"/>
            </a:pPr>
            <a:r>
              <a:rPr sz="2100" cap="all" spc="300" dirty="0"/>
              <a:t>Battelle for KIDS foundation</a:t>
            </a:r>
            <a:endParaRPr sz="1000" cap="all" spc="400" dirty="0"/>
          </a:p>
          <a:p>
            <a:pPr lvl="0">
              <a:lnSpc>
                <a:spcPct val="80000"/>
              </a:lnSpc>
              <a:defRPr sz="1800" cap="none" spc="0"/>
            </a:pPr>
            <a:r>
              <a:rPr sz="2100" cap="all" spc="300" dirty="0"/>
              <a:t>Elementary Administrators</a:t>
            </a:r>
            <a:endParaRPr sz="1000" cap="all" spc="400" dirty="0"/>
          </a:p>
          <a:p>
            <a:pPr lvl="0">
              <a:lnSpc>
                <a:spcPct val="80000"/>
              </a:lnSpc>
              <a:defRPr sz="1800" cap="none" spc="0"/>
            </a:pPr>
            <a:r>
              <a:rPr sz="2100" cap="all" spc="300" dirty="0"/>
              <a:t>Secondary Administrators</a:t>
            </a:r>
            <a:endParaRPr sz="1000" cap="all" spc="400" dirty="0"/>
          </a:p>
          <a:p>
            <a:pPr lvl="0">
              <a:lnSpc>
                <a:spcPct val="80000"/>
              </a:lnSpc>
              <a:defRPr sz="1800" cap="none" spc="0"/>
            </a:pPr>
            <a:r>
              <a:rPr sz="2100" cap="all" spc="300" dirty="0"/>
              <a:t>BASA</a:t>
            </a:r>
            <a:endParaRPr sz="1000" cap="all" spc="400" dirty="0"/>
          </a:p>
          <a:p>
            <a:pPr lvl="0">
              <a:lnSpc>
                <a:spcPct val="80000"/>
              </a:lnSpc>
              <a:defRPr sz="1800" cap="none" spc="0"/>
            </a:pPr>
            <a:r>
              <a:rPr sz="2100" cap="all" spc="300" dirty="0"/>
              <a:t>Ohio School Board association</a:t>
            </a:r>
            <a:endParaRPr sz="1000" cap="all" spc="400" dirty="0"/>
          </a:p>
          <a:p>
            <a:pPr lvl="0">
              <a:lnSpc>
                <a:spcPct val="80000"/>
              </a:lnSpc>
              <a:defRPr sz="1800" cap="none" spc="0"/>
            </a:pPr>
            <a:r>
              <a:rPr sz="2100" cap="all" spc="300" dirty="0"/>
              <a:t>Ohio PTA</a:t>
            </a:r>
            <a:endParaRPr sz="1000" cap="all" spc="400" dirty="0"/>
          </a:p>
          <a:p>
            <a:pPr lvl="0">
              <a:lnSpc>
                <a:spcPct val="80000"/>
              </a:lnSpc>
              <a:defRPr sz="1800" cap="none" spc="0"/>
            </a:pPr>
            <a:r>
              <a:rPr sz="2100" cap="all" spc="300" dirty="0"/>
              <a:t>Ohio Educators Association</a:t>
            </a:r>
            <a:endParaRPr sz="1000" cap="all" spc="400" dirty="0"/>
          </a:p>
          <a:p>
            <a:pPr lvl="0">
              <a:lnSpc>
                <a:spcPct val="80000"/>
              </a:lnSpc>
              <a:defRPr sz="1800" cap="none" spc="0"/>
            </a:pPr>
            <a:r>
              <a:rPr sz="2100" cap="all" spc="300" dirty="0"/>
              <a:t>American Federation of Teachers</a:t>
            </a:r>
            <a:endParaRPr sz="1000" cap="all" spc="400" dirty="0"/>
          </a:p>
          <a:p>
            <a:pPr lvl="0">
              <a:lnSpc>
                <a:spcPct val="80000"/>
              </a:lnSpc>
              <a:defRPr sz="1800" cap="none" spc="0"/>
            </a:pPr>
            <a:r>
              <a:rPr sz="2100" cap="all" spc="300" dirty="0"/>
              <a:t>Ohio Department of Education</a:t>
            </a:r>
            <a:endParaRPr sz="1000" cap="all" spc="400" dirty="0"/>
          </a:p>
          <a:p>
            <a:pPr lvl="0">
              <a:lnSpc>
                <a:spcPct val="80000"/>
              </a:lnSpc>
              <a:defRPr sz="1800" cap="none" spc="0"/>
            </a:pPr>
            <a:r>
              <a:rPr sz="2100" cap="all" spc="300" dirty="0"/>
              <a:t>Ohio Board of regents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ctrTitle"/>
          </p:nvPr>
        </p:nvSpPr>
        <p:spPr>
          <a:xfrm>
            <a:off x="685800" y="333375"/>
            <a:ext cx="7772400" cy="1031875"/>
          </a:xfrm>
          <a:prstGeom prst="rect">
            <a:avLst/>
          </a:prstGeom>
        </p:spPr>
        <p:txBody>
          <a:bodyPr lIns="0" tIns="0" rIns="0" bIns="0">
            <a:normAutofit/>
          </a:bodyPr>
          <a:lstStyle/>
          <a:p>
            <a:pPr lvl="0">
              <a:defRPr sz="1800" b="0" cap="none"/>
            </a:pPr>
            <a:r>
              <a:rPr lang="en-US" sz="3200" b="1" cap="all" dirty="0" smtClean="0"/>
              <a:t>Summer retreat – June 2015</a:t>
            </a:r>
            <a:endParaRPr sz="3200" b="1" cap="all" dirty="0"/>
          </a:p>
        </p:txBody>
      </p:sp>
      <p:sp>
        <p:nvSpPr>
          <p:cNvPr id="68" name="Shape 68"/>
          <p:cNvSpPr>
            <a:spLocks noGrp="1"/>
          </p:cNvSpPr>
          <p:nvPr>
            <p:ph type="subTitle" idx="1"/>
          </p:nvPr>
        </p:nvSpPr>
        <p:spPr>
          <a:xfrm>
            <a:off x="1371600" y="1442772"/>
            <a:ext cx="6441372" cy="4399227"/>
          </a:xfrm>
          <a:prstGeom prst="rect">
            <a:avLst/>
          </a:prstGeom>
        </p:spPr>
        <p:txBody>
          <a:bodyPr/>
          <a:lstStyle/>
          <a:p>
            <a:pPr lvl="0">
              <a:lnSpc>
                <a:spcPct val="80000"/>
              </a:lnSpc>
              <a:defRPr sz="1800" cap="none" spc="0"/>
            </a:pPr>
            <a:endParaRPr lang="en-US" sz="2100" cap="all" spc="300" dirty="0" smtClean="0"/>
          </a:p>
          <a:p>
            <a:pPr marL="342900" lvl="0" indent="-342900">
              <a:lnSpc>
                <a:spcPct val="80000"/>
              </a:lnSpc>
              <a:buFont typeface="Arial"/>
              <a:buChar char="•"/>
              <a:defRPr sz="1800" cap="none" spc="0"/>
            </a:pPr>
            <a:r>
              <a:rPr lang="en-US" sz="2100" cap="all" spc="300" dirty="0" smtClean="0"/>
              <a:t>Ohio Dominican University </a:t>
            </a:r>
          </a:p>
          <a:p>
            <a:pPr marL="342900" lvl="0" indent="-342900">
              <a:lnSpc>
                <a:spcPct val="80000"/>
              </a:lnSpc>
              <a:buFont typeface="Arial"/>
              <a:buChar char="•"/>
              <a:defRPr sz="1800" cap="none" spc="0"/>
            </a:pPr>
            <a:endParaRPr lang="en-US" sz="2100" cap="all" spc="300" dirty="0"/>
          </a:p>
          <a:p>
            <a:pPr marL="342900" lvl="0" indent="-342900">
              <a:lnSpc>
                <a:spcPct val="80000"/>
              </a:lnSpc>
              <a:buFont typeface="Arial"/>
              <a:buChar char="•"/>
              <a:defRPr sz="1800" cap="none" spc="0"/>
            </a:pPr>
            <a:r>
              <a:rPr lang="en-US" sz="2100" cap="all" spc="300" dirty="0" smtClean="0"/>
              <a:t>Over 50 participants representing teacher education programs and our p-12 partners</a:t>
            </a:r>
          </a:p>
          <a:p>
            <a:pPr marL="342900" lvl="0" indent="-342900">
              <a:lnSpc>
                <a:spcPct val="80000"/>
              </a:lnSpc>
              <a:buFont typeface="Arial"/>
              <a:buChar char="•"/>
              <a:defRPr sz="1800" cap="none" spc="0"/>
            </a:pPr>
            <a:endParaRPr lang="en-US" sz="2100" cap="all" spc="300" dirty="0" smtClean="0"/>
          </a:p>
          <a:p>
            <a:pPr marL="342900" lvl="0" indent="-342900">
              <a:lnSpc>
                <a:spcPct val="80000"/>
              </a:lnSpc>
              <a:buFont typeface="Arial"/>
              <a:buChar char="•"/>
              <a:defRPr sz="1800" cap="none" spc="0"/>
            </a:pPr>
            <a:r>
              <a:rPr lang="en-US" sz="2100" cap="all" spc="300" dirty="0" smtClean="0"/>
              <a:t>Design teams developed refined goals and objectives for 2015-2016</a:t>
            </a:r>
          </a:p>
          <a:p>
            <a:pPr marL="342900" lvl="0" indent="-342900">
              <a:lnSpc>
                <a:spcPct val="80000"/>
              </a:lnSpc>
              <a:buFont typeface="Arial"/>
              <a:buChar char="•"/>
              <a:defRPr sz="1800" cap="none" spc="0"/>
            </a:pPr>
            <a:endParaRPr lang="en-US" sz="2100" cap="all" spc="300" dirty="0" smtClean="0"/>
          </a:p>
          <a:p>
            <a:pPr marL="342900" lvl="0" indent="-342900">
              <a:lnSpc>
                <a:spcPct val="80000"/>
              </a:lnSpc>
              <a:buFont typeface="Arial"/>
              <a:buChar char="•"/>
              <a:defRPr sz="1800" cap="none" spc="0"/>
            </a:pPr>
            <a:r>
              <a:rPr lang="en-US" sz="2100" cap="all" spc="300" dirty="0" smtClean="0"/>
              <a:t>Want to begin to build momentum for our collaborative efforts within the design teams</a:t>
            </a:r>
          </a:p>
          <a:p>
            <a:pPr lvl="0">
              <a:lnSpc>
                <a:spcPct val="80000"/>
              </a:lnSpc>
              <a:defRPr sz="1800" cap="none" spc="0"/>
            </a:pPr>
            <a:endParaRPr sz="2100" cap="all" spc="300" dirty="0"/>
          </a:p>
        </p:txBody>
      </p:sp>
    </p:spTree>
    <p:extLst>
      <p:ext uri="{BB962C8B-B14F-4D97-AF65-F5344CB8AC3E}">
        <p14:creationId xmlns:p14="http://schemas.microsoft.com/office/powerpoint/2010/main" val="3421517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a:spLocks noGrp="1"/>
          </p:cNvSpPr>
          <p:nvPr>
            <p:ph type="ctrTitle"/>
          </p:nvPr>
        </p:nvSpPr>
        <p:spPr>
          <a:xfrm>
            <a:off x="685800" y="970071"/>
            <a:ext cx="7772400" cy="1060078"/>
          </a:xfrm>
          <a:prstGeom prst="rect">
            <a:avLst/>
          </a:prstGeom>
        </p:spPr>
        <p:txBody>
          <a:bodyPr lIns="0" tIns="0" rIns="0" bIns="0">
            <a:normAutofit/>
          </a:bodyPr>
          <a:lstStyle/>
          <a:p>
            <a:pPr lvl="0">
              <a:defRPr sz="1800" b="0" cap="none"/>
            </a:pPr>
            <a:r>
              <a:rPr lang="en-US" sz="3200" b="1" cap="all" dirty="0" smtClean="0"/>
              <a:t>Clinical experiences design team</a:t>
            </a:r>
            <a:endParaRPr sz="3200" b="1" cap="all" dirty="0"/>
          </a:p>
        </p:txBody>
      </p:sp>
      <p:sp>
        <p:nvSpPr>
          <p:cNvPr id="88" name="Shape 88"/>
          <p:cNvSpPr>
            <a:spLocks noGrp="1"/>
          </p:cNvSpPr>
          <p:nvPr>
            <p:ph type="subTitle" idx="1"/>
          </p:nvPr>
        </p:nvSpPr>
        <p:spPr>
          <a:xfrm>
            <a:off x="685800" y="2333907"/>
            <a:ext cx="7589023" cy="3304893"/>
          </a:xfrm>
          <a:prstGeom prst="rect">
            <a:avLst/>
          </a:prstGeom>
        </p:spPr>
        <p:txBody>
          <a:bodyPr>
            <a:normAutofit fontScale="85000" lnSpcReduction="20000"/>
          </a:bodyPr>
          <a:lstStyle/>
          <a:p>
            <a:pPr lvl="0">
              <a:defRPr sz="1800" cap="none" spc="0"/>
            </a:pPr>
            <a:r>
              <a:rPr lang="en-US" sz="2400" cap="all" spc="400" dirty="0" smtClean="0"/>
              <a:t>Work with teacher education programs to integrate the developmental curriculum into early field experiences</a:t>
            </a:r>
          </a:p>
          <a:p>
            <a:pPr lvl="0">
              <a:defRPr sz="1800" cap="none" spc="0"/>
            </a:pPr>
            <a:endParaRPr lang="en-US" sz="2400" cap="all" spc="400" dirty="0"/>
          </a:p>
          <a:p>
            <a:pPr lvl="0">
              <a:defRPr sz="1800" cap="none" spc="0"/>
            </a:pPr>
            <a:r>
              <a:rPr sz="2400" cap="all" spc="400" dirty="0" smtClean="0"/>
              <a:t>Aligned with</a:t>
            </a:r>
            <a:r>
              <a:rPr lang="en-US" sz="2400" cap="all" spc="400" dirty="0" smtClean="0"/>
              <a:t>:</a:t>
            </a:r>
            <a:endParaRPr sz="2400" cap="all" spc="400" dirty="0"/>
          </a:p>
          <a:p>
            <a:pPr lvl="0">
              <a:defRPr sz="1800" cap="none" spc="0"/>
            </a:pPr>
            <a:r>
              <a:rPr sz="2400" cap="all" spc="400" dirty="0"/>
              <a:t>	Ohio &amp; Intasc Standards</a:t>
            </a:r>
          </a:p>
          <a:p>
            <a:pPr lvl="0">
              <a:defRPr sz="1800" cap="none" spc="0"/>
            </a:pPr>
            <a:r>
              <a:rPr sz="2400" cap="all" spc="400" dirty="0"/>
              <a:t>	High Leverage Teaching Practices</a:t>
            </a:r>
          </a:p>
          <a:p>
            <a:pPr lvl="0">
              <a:defRPr sz="1800" cap="none" spc="0"/>
            </a:pPr>
            <a:r>
              <a:rPr sz="2400" cap="all" spc="400" dirty="0"/>
              <a:t>Dynamic, Evolving Document</a:t>
            </a:r>
          </a:p>
          <a:p>
            <a:pPr lvl="0">
              <a:defRPr sz="1800" cap="none" spc="0"/>
            </a:pPr>
            <a:r>
              <a:rPr lang="en-US" sz="2400" cap="all" spc="400" dirty="0" smtClean="0"/>
              <a:t>A key component</a:t>
            </a:r>
            <a:r>
              <a:rPr sz="2400" cap="all" spc="400" dirty="0" smtClean="0"/>
              <a:t> </a:t>
            </a:r>
            <a:r>
              <a:rPr lang="en-US" sz="2400" cap="all" spc="400" dirty="0" smtClean="0"/>
              <a:t>of</a:t>
            </a:r>
            <a:r>
              <a:rPr sz="2400" cap="all" spc="400" dirty="0" smtClean="0"/>
              <a:t> </a:t>
            </a:r>
            <a:r>
              <a:rPr sz="2400" cap="all" spc="400" dirty="0"/>
              <a:t>Clinically-Based Preparation</a:t>
            </a:r>
          </a:p>
          <a:p>
            <a:pPr lvl="0">
              <a:defRPr sz="1800" cap="none" spc="0"/>
            </a:pPr>
            <a:r>
              <a:rPr sz="2800" cap="all" spc="400" dirty="0"/>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6584" y="508000"/>
            <a:ext cx="8201616" cy="841375"/>
          </a:xfrm>
        </p:spPr>
        <p:txBody>
          <a:bodyPr>
            <a:noAutofit/>
          </a:bodyPr>
          <a:lstStyle/>
          <a:p>
            <a:r>
              <a:rPr lang="en-US" sz="3600" b="1" dirty="0" smtClean="0"/>
              <a:t>CLINICAL PARTNERSHIPS DESIGN TEAM</a:t>
            </a:r>
            <a:endParaRPr lang="en-US" sz="3600" b="1" dirty="0"/>
          </a:p>
        </p:txBody>
      </p:sp>
      <p:sp>
        <p:nvSpPr>
          <p:cNvPr id="3" name="Subtitle 2"/>
          <p:cNvSpPr>
            <a:spLocks noGrp="1"/>
          </p:cNvSpPr>
          <p:nvPr>
            <p:ph type="subTitle" idx="1"/>
          </p:nvPr>
        </p:nvSpPr>
        <p:spPr>
          <a:xfrm>
            <a:off x="372046" y="1774742"/>
            <a:ext cx="7992581" cy="4446684"/>
          </a:xfrm>
        </p:spPr>
        <p:txBody>
          <a:bodyPr>
            <a:normAutofit fontScale="62500" lnSpcReduction="20000"/>
          </a:bodyPr>
          <a:lstStyle/>
          <a:p>
            <a:r>
              <a:rPr lang="en-US" sz="3400" i="1" dirty="0"/>
              <a:t>Guiding Question:  </a:t>
            </a:r>
            <a:endParaRPr lang="en-US" sz="3400" dirty="0"/>
          </a:p>
          <a:p>
            <a:r>
              <a:rPr lang="en-US" sz="3400" dirty="0" smtClean="0"/>
              <a:t>How </a:t>
            </a:r>
            <a:r>
              <a:rPr lang="en-US" sz="3400" dirty="0"/>
              <a:t>do we grow mutually beneficial partnerships in clinical settings that improve student learning for students P-16</a:t>
            </a:r>
            <a:r>
              <a:rPr lang="en-US" sz="3400" dirty="0" smtClean="0"/>
              <a:t>?</a:t>
            </a:r>
          </a:p>
          <a:p>
            <a:endParaRPr lang="en-US" sz="2400" i="1" dirty="0" smtClean="0"/>
          </a:p>
          <a:p>
            <a:r>
              <a:rPr lang="en-US" sz="2900" i="1" dirty="0" smtClean="0"/>
              <a:t>Identified </a:t>
            </a:r>
            <a:r>
              <a:rPr lang="en-US" sz="2900" i="1" dirty="0"/>
              <a:t>Needs:</a:t>
            </a:r>
            <a:endParaRPr lang="en-US" sz="2900" dirty="0"/>
          </a:p>
          <a:p>
            <a:r>
              <a:rPr lang="en-US" sz="2900" i="1" dirty="0"/>
              <a:t> </a:t>
            </a:r>
            <a:endParaRPr lang="en-US" sz="2900" dirty="0"/>
          </a:p>
          <a:p>
            <a:r>
              <a:rPr lang="en-US" sz="2900" dirty="0"/>
              <a:t>	-How do we demonstrate positive impact on P-12 students?</a:t>
            </a:r>
          </a:p>
          <a:p>
            <a:r>
              <a:rPr lang="en-US" sz="2900" dirty="0"/>
              <a:t>	-How do we ensure that the students that we are sending to the field are 	adding value to the classroom?</a:t>
            </a:r>
          </a:p>
          <a:p>
            <a:r>
              <a:rPr lang="en-US" sz="2900" dirty="0"/>
              <a:t>	-How do we share best practice?</a:t>
            </a:r>
          </a:p>
          <a:p>
            <a:r>
              <a:rPr lang="en-US" sz="2900" dirty="0"/>
              <a:t>	-How do we create meaningful professional development opportunities for </a:t>
            </a:r>
          </a:p>
          <a:p>
            <a:r>
              <a:rPr lang="en-US" sz="2900" dirty="0"/>
              <a:t>	 field-based teachers that will enhance their work as mentors?</a:t>
            </a:r>
          </a:p>
          <a:p>
            <a:r>
              <a:rPr lang="en-US" sz="2900" dirty="0"/>
              <a:t>	-How do we promote co-teaching?</a:t>
            </a:r>
          </a:p>
          <a:p>
            <a:r>
              <a:rPr lang="en-US" sz="2900" dirty="0"/>
              <a:t>	-How do we fairly compensate partners?</a:t>
            </a:r>
          </a:p>
          <a:p>
            <a:endParaRPr lang="en-US" sz="2400" dirty="0"/>
          </a:p>
          <a:p>
            <a:endParaRPr lang="en-US" sz="2400" dirty="0"/>
          </a:p>
        </p:txBody>
      </p:sp>
      <p:sp>
        <p:nvSpPr>
          <p:cNvPr id="4" name="TextBox 3"/>
          <p:cNvSpPr txBox="1"/>
          <p:nvPr/>
        </p:nvSpPr>
        <p:spPr>
          <a:xfrm>
            <a:off x="3626234" y="328939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3062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797B7E"/>
      </a:accent1>
      <a:accent2>
        <a:srgbClr val="F96A1B"/>
      </a:accent2>
      <a:accent3>
        <a:srgbClr val="08A1D9"/>
      </a:accent3>
      <a:accent4>
        <a:srgbClr val="7C984A"/>
      </a:accent4>
      <a:accent5>
        <a:srgbClr val="C2AD8D"/>
      </a:accent5>
      <a:accent6>
        <a:srgbClr val="506E94"/>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797B7E"/>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797B7E"/>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8603</TotalTime>
  <Words>372</Words>
  <Application>Microsoft Macintosh PowerPoint</Application>
  <PresentationFormat>On-screen Show (4:3)</PresentationFormat>
  <Paragraphs>86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OHIO CLINICAL ALLIANCE   OCTEO Conference  Dublin, Ohio  OCTOBER 29, 2015 </vt:lpstr>
      <vt:lpstr>Purpose</vt:lpstr>
      <vt:lpstr>Our Commitment</vt:lpstr>
      <vt:lpstr>Grassroots effort in ohio</vt:lpstr>
      <vt:lpstr>Organization</vt:lpstr>
      <vt:lpstr>Leadership Team</vt:lpstr>
      <vt:lpstr>Summer retreat – June 2015</vt:lpstr>
      <vt:lpstr>Clinical experiences design team</vt:lpstr>
      <vt:lpstr>CLINICAL PARTNERSHIPS DESIGN TEAM</vt:lpstr>
      <vt:lpstr>CLINICAL EDUCATORS DESIGN TEAM</vt:lpstr>
      <vt:lpstr>WANT TO JOIN THE OHIO CLINICAL ALLIANCE?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OCTEO Conference  Dublin, Ohio  March 5, 2015</dc:title>
  <cp:lastModifiedBy>Todd Hawley</cp:lastModifiedBy>
  <cp:revision>14</cp:revision>
  <dcterms:modified xsi:type="dcterms:W3CDTF">2015-10-30T14:15:34Z</dcterms:modified>
</cp:coreProperties>
</file>