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</p:sldMasterIdLst>
  <p:notesMasterIdLst>
    <p:notesMasterId r:id="rId31"/>
  </p:notesMasterIdLst>
  <p:handoutMasterIdLst>
    <p:handoutMasterId r:id="rId32"/>
  </p:handoutMasterIdLst>
  <p:sldIdLst>
    <p:sldId id="262" r:id="rId6"/>
    <p:sldId id="263" r:id="rId7"/>
    <p:sldId id="334" r:id="rId8"/>
    <p:sldId id="314" r:id="rId9"/>
    <p:sldId id="329" r:id="rId10"/>
    <p:sldId id="328" r:id="rId11"/>
    <p:sldId id="261" r:id="rId12"/>
    <p:sldId id="298" r:id="rId13"/>
    <p:sldId id="335" r:id="rId14"/>
    <p:sldId id="319" r:id="rId15"/>
    <p:sldId id="320" r:id="rId16"/>
    <p:sldId id="321" r:id="rId17"/>
    <p:sldId id="322" r:id="rId18"/>
    <p:sldId id="324" r:id="rId19"/>
    <p:sldId id="326" r:id="rId20"/>
    <p:sldId id="302" r:id="rId21"/>
    <p:sldId id="300" r:id="rId22"/>
    <p:sldId id="306" r:id="rId23"/>
    <p:sldId id="301" r:id="rId24"/>
    <p:sldId id="311" r:id="rId25"/>
    <p:sldId id="336" r:id="rId26"/>
    <p:sldId id="327" r:id="rId27"/>
    <p:sldId id="332" r:id="rId28"/>
    <p:sldId id="279" r:id="rId29"/>
    <p:sldId id="333" r:id="rId3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joyce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6" autoAdjust="0"/>
    <p:restoredTop sz="75266" autoAdjust="0"/>
  </p:normalViewPr>
  <p:slideViewPr>
    <p:cSldViewPr>
      <p:cViewPr>
        <p:scale>
          <a:sx n="100" d="100"/>
          <a:sy n="100" d="100"/>
        </p:scale>
        <p:origin x="-174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704B2-DC34-354C-BEF0-D2EF80B3F168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0440A-596F-DB4C-BEA3-534879B6C3D0}">
      <dgm:prSet phldrT="[Text]"/>
      <dgm:spPr/>
      <dgm:t>
        <a:bodyPr/>
        <a:lstStyle/>
        <a:p>
          <a:r>
            <a:rPr lang="en-US" dirty="0" smtClean="0"/>
            <a:t>     </a:t>
          </a:r>
          <a:r>
            <a:rPr lang="en-US" dirty="0" smtClean="0"/>
            <a:t>STANDARDS </a:t>
          </a:r>
          <a:r>
            <a:rPr lang="en-US" dirty="0" smtClean="0"/>
            <a:t>&amp; GUIDANCE</a:t>
          </a:r>
          <a:endParaRPr lang="en-US" dirty="0"/>
        </a:p>
      </dgm:t>
    </dgm:pt>
    <dgm:pt modelId="{7796F781-F9E0-DA4E-8910-05D7021329F2}" type="parTrans" cxnId="{58EBBF10-26B3-1E48-949D-E61245B4EE32}">
      <dgm:prSet/>
      <dgm:spPr/>
      <dgm:t>
        <a:bodyPr/>
        <a:lstStyle/>
        <a:p>
          <a:endParaRPr lang="en-US"/>
        </a:p>
      </dgm:t>
    </dgm:pt>
    <dgm:pt modelId="{69EB9AC2-1FCB-8A40-811F-866804357F56}" type="sibTrans" cxnId="{58EBBF10-26B3-1E48-949D-E61245B4EE32}">
      <dgm:prSet/>
      <dgm:spPr/>
      <dgm:t>
        <a:bodyPr/>
        <a:lstStyle/>
        <a:p>
          <a:endParaRPr lang="en-US"/>
        </a:p>
      </dgm:t>
    </dgm:pt>
    <dgm:pt modelId="{75BF11EA-5370-AF4D-A4F1-CC860EE5CF7D}">
      <dgm:prSet phldrT="[Text]"/>
      <dgm:spPr/>
      <dgm:t>
        <a:bodyPr/>
        <a:lstStyle/>
        <a:p>
          <a:r>
            <a:rPr lang="en-US" dirty="0" smtClean="0"/>
            <a:t>LAWS &amp; POLICIES</a:t>
          </a:r>
          <a:endParaRPr lang="en-US" dirty="0"/>
        </a:p>
      </dgm:t>
    </dgm:pt>
    <dgm:pt modelId="{436E258E-2C8D-A84C-9FA7-F72F5EF2DEF2}" type="parTrans" cxnId="{366EB574-5D5D-4A4B-85B7-A348592DF0D7}">
      <dgm:prSet/>
      <dgm:spPr/>
      <dgm:t>
        <a:bodyPr/>
        <a:lstStyle/>
        <a:p>
          <a:endParaRPr lang="en-US"/>
        </a:p>
      </dgm:t>
    </dgm:pt>
    <dgm:pt modelId="{767019E3-94A9-6940-AE78-946686A865E2}" type="sibTrans" cxnId="{366EB574-5D5D-4A4B-85B7-A348592DF0D7}">
      <dgm:prSet/>
      <dgm:spPr/>
      <dgm:t>
        <a:bodyPr/>
        <a:lstStyle/>
        <a:p>
          <a:endParaRPr lang="en-US"/>
        </a:p>
      </dgm:t>
    </dgm:pt>
    <dgm:pt modelId="{D87D7D61-BB46-1740-9912-A1B1F5AE6DB7}">
      <dgm:prSet phldrT="[Text]"/>
      <dgm:spPr/>
      <dgm:t>
        <a:bodyPr/>
        <a:lstStyle/>
        <a:p>
          <a:r>
            <a:rPr lang="en-US" dirty="0" smtClean="0"/>
            <a:t>ALTERED </a:t>
          </a:r>
          <a:r>
            <a:rPr lang="en-US" dirty="0" smtClean="0"/>
            <a:t>PRACTICE</a:t>
          </a:r>
          <a:endParaRPr lang="en-US" dirty="0"/>
        </a:p>
      </dgm:t>
    </dgm:pt>
    <dgm:pt modelId="{0163B0A9-C974-9244-A68C-C0EF1C9E5A3E}" type="parTrans" cxnId="{1F885DE2-DBBE-6840-94EF-C86A1F1C9181}">
      <dgm:prSet/>
      <dgm:spPr/>
      <dgm:t>
        <a:bodyPr/>
        <a:lstStyle/>
        <a:p>
          <a:endParaRPr lang="en-US"/>
        </a:p>
      </dgm:t>
    </dgm:pt>
    <dgm:pt modelId="{A88F87CE-F32F-CF45-92F6-BC934B0B4E34}" type="sibTrans" cxnId="{1F885DE2-DBBE-6840-94EF-C86A1F1C9181}">
      <dgm:prSet/>
      <dgm:spPr/>
      <dgm:t>
        <a:bodyPr/>
        <a:lstStyle/>
        <a:p>
          <a:endParaRPr lang="en-US"/>
        </a:p>
      </dgm:t>
    </dgm:pt>
    <dgm:pt modelId="{DB69A5E4-9DAA-D840-B264-3822BE2FA59F}">
      <dgm:prSet/>
      <dgm:spPr/>
      <dgm:t>
        <a:bodyPr/>
        <a:lstStyle/>
        <a:p>
          <a:r>
            <a:rPr lang="en-US" dirty="0" smtClean="0"/>
            <a:t>STUDENT </a:t>
          </a:r>
          <a:r>
            <a:rPr lang="en-US" dirty="0" smtClean="0"/>
            <a:t>PERFORMANCE IMPROVES</a:t>
          </a:r>
          <a:endParaRPr lang="en-US" dirty="0"/>
        </a:p>
      </dgm:t>
    </dgm:pt>
    <dgm:pt modelId="{3E149A92-9626-444B-B89A-BCBABC883003}" type="parTrans" cxnId="{C9BE65ED-4031-F041-B306-BD86AA72274E}">
      <dgm:prSet/>
      <dgm:spPr/>
      <dgm:t>
        <a:bodyPr/>
        <a:lstStyle/>
        <a:p>
          <a:endParaRPr lang="en-US"/>
        </a:p>
      </dgm:t>
    </dgm:pt>
    <dgm:pt modelId="{87B7CCCC-C8EF-174C-BBA7-BE9F9C047AE9}" type="sibTrans" cxnId="{C9BE65ED-4031-F041-B306-BD86AA72274E}">
      <dgm:prSet/>
      <dgm:spPr/>
      <dgm:t>
        <a:bodyPr/>
        <a:lstStyle/>
        <a:p>
          <a:endParaRPr lang="en-US"/>
        </a:p>
      </dgm:t>
    </dgm:pt>
    <dgm:pt modelId="{EE5529F2-D779-7C4D-B39F-2E2EE0C04B51}" type="pres">
      <dgm:prSet presAssocID="{FE7704B2-DC34-354C-BEF0-D2EF80B3F1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22DF9F-15BB-0046-A903-1D649AAF2B37}" type="pres">
      <dgm:prSet presAssocID="{75BF11EA-5370-AF4D-A4F1-CC860EE5CF7D}" presName="composite" presStyleCnt="0"/>
      <dgm:spPr/>
      <dgm:t>
        <a:bodyPr/>
        <a:lstStyle/>
        <a:p>
          <a:endParaRPr lang="en-US"/>
        </a:p>
      </dgm:t>
    </dgm:pt>
    <dgm:pt modelId="{34315162-C4E4-B64A-93F3-F7CCB64F9FD5}" type="pres">
      <dgm:prSet presAssocID="{75BF11EA-5370-AF4D-A4F1-CC860EE5CF7D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37E7A1DF-99A4-634D-B417-04378C402A29}" type="pres">
      <dgm:prSet presAssocID="{75BF11EA-5370-AF4D-A4F1-CC860EE5CF7D}" presName="ParentText" presStyleLbl="node1" presStyleIdx="0" presStyleCnt="4" custScaleX="2227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23C42-2727-E94A-916C-A64052859674}" type="pres">
      <dgm:prSet presAssocID="{75BF11EA-5370-AF4D-A4F1-CC860EE5CF7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B20BE-DF6B-D647-9FE1-DD6CD37DCD6F}" type="pres">
      <dgm:prSet presAssocID="{767019E3-94A9-6940-AE78-946686A865E2}" presName="sibTrans" presStyleCnt="0"/>
      <dgm:spPr/>
      <dgm:t>
        <a:bodyPr/>
        <a:lstStyle/>
        <a:p>
          <a:endParaRPr lang="en-US"/>
        </a:p>
      </dgm:t>
    </dgm:pt>
    <dgm:pt modelId="{78A95953-1AB5-FF44-9F39-F82B17BF9474}" type="pres">
      <dgm:prSet presAssocID="{3B40440A-596F-DB4C-BEA3-534879B6C3D0}" presName="composite" presStyleCnt="0"/>
      <dgm:spPr/>
      <dgm:t>
        <a:bodyPr/>
        <a:lstStyle/>
        <a:p>
          <a:endParaRPr lang="en-US"/>
        </a:p>
      </dgm:t>
    </dgm:pt>
    <dgm:pt modelId="{8EFD390E-1876-A64E-99C2-6A8CD2D3787A}" type="pres">
      <dgm:prSet presAssocID="{3B40440A-596F-DB4C-BEA3-534879B6C3D0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7E86122D-023D-074D-B115-FC85B68B2EC8}" type="pres">
      <dgm:prSet presAssocID="{3B40440A-596F-DB4C-BEA3-534879B6C3D0}" presName="ParentText" presStyleLbl="node1" presStyleIdx="1" presStyleCnt="4" custScaleX="2183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15065-3815-CE4F-85CE-5539D61DDFC4}" type="pres">
      <dgm:prSet presAssocID="{3B40440A-596F-DB4C-BEA3-534879B6C3D0}" presName="ChildText" presStyleLbl="revTx" presStyleIdx="1" presStyleCnt="3" custFlipVert="1" custFlipHor="0" custScaleX="9247" custScaleY="969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63D81-907C-EC45-BA62-0934E2B2AE58}" type="pres">
      <dgm:prSet presAssocID="{69EB9AC2-1FCB-8A40-811F-866804357F56}" presName="sibTrans" presStyleCnt="0"/>
      <dgm:spPr/>
      <dgm:t>
        <a:bodyPr/>
        <a:lstStyle/>
        <a:p>
          <a:endParaRPr lang="en-US"/>
        </a:p>
      </dgm:t>
    </dgm:pt>
    <dgm:pt modelId="{2268B0AD-2D99-BB4A-90E7-B470164783FF}" type="pres">
      <dgm:prSet presAssocID="{D87D7D61-BB46-1740-9912-A1B1F5AE6DB7}" presName="composite" presStyleCnt="0"/>
      <dgm:spPr/>
      <dgm:t>
        <a:bodyPr/>
        <a:lstStyle/>
        <a:p>
          <a:endParaRPr lang="en-US"/>
        </a:p>
      </dgm:t>
    </dgm:pt>
    <dgm:pt modelId="{82646E32-9E37-8648-9FF9-E64D0D654C8D}" type="pres">
      <dgm:prSet presAssocID="{D87D7D61-BB46-1740-9912-A1B1F5AE6DB7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037939A5-F9D4-C747-AF44-9642C5D7B124}" type="pres">
      <dgm:prSet presAssocID="{D87D7D61-BB46-1740-9912-A1B1F5AE6DB7}" presName="ParentText" presStyleLbl="node1" presStyleIdx="2" presStyleCnt="4" custScaleX="2067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BFB60-760E-1E46-AD7C-55079CB6CAF6}" type="pres">
      <dgm:prSet presAssocID="{D87D7D61-BB46-1740-9912-A1B1F5AE6DB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CCEC0-F8F5-FE4C-8BE3-BB79CA8D19E8}" type="pres">
      <dgm:prSet presAssocID="{A88F87CE-F32F-CF45-92F6-BC934B0B4E34}" presName="sibTrans" presStyleCnt="0"/>
      <dgm:spPr/>
      <dgm:t>
        <a:bodyPr/>
        <a:lstStyle/>
        <a:p>
          <a:endParaRPr lang="en-US"/>
        </a:p>
      </dgm:t>
    </dgm:pt>
    <dgm:pt modelId="{95A6A965-0DD5-D745-BBA1-F80EFE9DD0F8}" type="pres">
      <dgm:prSet presAssocID="{DB69A5E4-9DAA-D840-B264-3822BE2FA59F}" presName="composite" presStyleCnt="0"/>
      <dgm:spPr/>
      <dgm:t>
        <a:bodyPr/>
        <a:lstStyle/>
        <a:p>
          <a:endParaRPr lang="en-US"/>
        </a:p>
      </dgm:t>
    </dgm:pt>
    <dgm:pt modelId="{994002B7-4162-F84B-B1C4-7D8FA8ACB912}" type="pres">
      <dgm:prSet presAssocID="{DB69A5E4-9DAA-D840-B264-3822BE2FA59F}" presName="ParentText" presStyleLbl="node1" presStyleIdx="3" presStyleCnt="4" custScaleX="220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E65ED-4031-F041-B306-BD86AA72274E}" srcId="{FE7704B2-DC34-354C-BEF0-D2EF80B3F168}" destId="{DB69A5E4-9DAA-D840-B264-3822BE2FA59F}" srcOrd="3" destOrd="0" parTransId="{3E149A92-9626-444B-B89A-BCBABC883003}" sibTransId="{87B7CCCC-C8EF-174C-BBA7-BE9F9C047AE9}"/>
    <dgm:cxn modelId="{474B3FB8-CF7F-6E49-9E75-2D533415EF82}" type="presOf" srcId="{DB69A5E4-9DAA-D840-B264-3822BE2FA59F}" destId="{994002B7-4162-F84B-B1C4-7D8FA8ACB912}" srcOrd="0" destOrd="0" presId="urn:microsoft.com/office/officeart/2005/8/layout/StepDownProcess"/>
    <dgm:cxn modelId="{90D9396F-FB1D-3847-B29B-C057C180D605}" type="presOf" srcId="{FE7704B2-DC34-354C-BEF0-D2EF80B3F168}" destId="{EE5529F2-D779-7C4D-B39F-2E2EE0C04B51}" srcOrd="0" destOrd="0" presId="urn:microsoft.com/office/officeart/2005/8/layout/StepDownProcess"/>
    <dgm:cxn modelId="{366EB574-5D5D-4A4B-85B7-A348592DF0D7}" srcId="{FE7704B2-DC34-354C-BEF0-D2EF80B3F168}" destId="{75BF11EA-5370-AF4D-A4F1-CC860EE5CF7D}" srcOrd="0" destOrd="0" parTransId="{436E258E-2C8D-A84C-9FA7-F72F5EF2DEF2}" sibTransId="{767019E3-94A9-6940-AE78-946686A865E2}"/>
    <dgm:cxn modelId="{9F15DE1D-EE34-4E4F-BBF0-E2C6B87322DE}" type="presOf" srcId="{75BF11EA-5370-AF4D-A4F1-CC860EE5CF7D}" destId="{37E7A1DF-99A4-634D-B417-04378C402A29}" srcOrd="0" destOrd="0" presId="urn:microsoft.com/office/officeart/2005/8/layout/StepDownProcess"/>
    <dgm:cxn modelId="{1F885DE2-DBBE-6840-94EF-C86A1F1C9181}" srcId="{FE7704B2-DC34-354C-BEF0-D2EF80B3F168}" destId="{D87D7D61-BB46-1740-9912-A1B1F5AE6DB7}" srcOrd="2" destOrd="0" parTransId="{0163B0A9-C974-9244-A68C-C0EF1C9E5A3E}" sibTransId="{A88F87CE-F32F-CF45-92F6-BC934B0B4E34}"/>
    <dgm:cxn modelId="{99CDFAFB-71E3-4E49-9035-DD0DCA0A9D36}" type="presOf" srcId="{D87D7D61-BB46-1740-9912-A1B1F5AE6DB7}" destId="{037939A5-F9D4-C747-AF44-9642C5D7B124}" srcOrd="0" destOrd="0" presId="urn:microsoft.com/office/officeart/2005/8/layout/StepDownProcess"/>
    <dgm:cxn modelId="{9A61DD21-9EEC-E248-A0B6-5A98135C31EF}" type="presOf" srcId="{3B40440A-596F-DB4C-BEA3-534879B6C3D0}" destId="{7E86122D-023D-074D-B115-FC85B68B2EC8}" srcOrd="0" destOrd="0" presId="urn:microsoft.com/office/officeart/2005/8/layout/StepDownProcess"/>
    <dgm:cxn modelId="{58EBBF10-26B3-1E48-949D-E61245B4EE32}" srcId="{FE7704B2-DC34-354C-BEF0-D2EF80B3F168}" destId="{3B40440A-596F-DB4C-BEA3-534879B6C3D0}" srcOrd="1" destOrd="0" parTransId="{7796F781-F9E0-DA4E-8910-05D7021329F2}" sibTransId="{69EB9AC2-1FCB-8A40-811F-866804357F56}"/>
    <dgm:cxn modelId="{4F4DD9DC-0F42-064B-9633-0F2559B019AA}" type="presParOf" srcId="{EE5529F2-D779-7C4D-B39F-2E2EE0C04B51}" destId="{F922DF9F-15BB-0046-A903-1D649AAF2B37}" srcOrd="0" destOrd="0" presId="urn:microsoft.com/office/officeart/2005/8/layout/StepDownProcess"/>
    <dgm:cxn modelId="{C6CEEDD7-2794-E94D-9C2A-AE5343802D74}" type="presParOf" srcId="{F922DF9F-15BB-0046-A903-1D649AAF2B37}" destId="{34315162-C4E4-B64A-93F3-F7CCB64F9FD5}" srcOrd="0" destOrd="0" presId="urn:microsoft.com/office/officeart/2005/8/layout/StepDownProcess"/>
    <dgm:cxn modelId="{4CAB5749-E92A-0A4B-9CAE-F86AF9CC26B1}" type="presParOf" srcId="{F922DF9F-15BB-0046-A903-1D649AAF2B37}" destId="{37E7A1DF-99A4-634D-B417-04378C402A29}" srcOrd="1" destOrd="0" presId="urn:microsoft.com/office/officeart/2005/8/layout/StepDownProcess"/>
    <dgm:cxn modelId="{FF01CB01-CD96-A242-AED4-3DEE71569E8D}" type="presParOf" srcId="{F922DF9F-15BB-0046-A903-1D649AAF2B37}" destId="{CF623C42-2727-E94A-916C-A64052859674}" srcOrd="2" destOrd="0" presId="urn:microsoft.com/office/officeart/2005/8/layout/StepDownProcess"/>
    <dgm:cxn modelId="{7F979DA7-C3FC-A049-839D-10BBEF5A889E}" type="presParOf" srcId="{EE5529F2-D779-7C4D-B39F-2E2EE0C04B51}" destId="{D55B20BE-DF6B-D647-9FE1-DD6CD37DCD6F}" srcOrd="1" destOrd="0" presId="urn:microsoft.com/office/officeart/2005/8/layout/StepDownProcess"/>
    <dgm:cxn modelId="{F641DD25-739F-A54A-8C9D-AB4F2AF5384B}" type="presParOf" srcId="{EE5529F2-D779-7C4D-B39F-2E2EE0C04B51}" destId="{78A95953-1AB5-FF44-9F39-F82B17BF9474}" srcOrd="2" destOrd="0" presId="urn:microsoft.com/office/officeart/2005/8/layout/StepDownProcess"/>
    <dgm:cxn modelId="{26935E91-8182-3546-9F43-6ACC05F23E8E}" type="presParOf" srcId="{78A95953-1AB5-FF44-9F39-F82B17BF9474}" destId="{8EFD390E-1876-A64E-99C2-6A8CD2D3787A}" srcOrd="0" destOrd="0" presId="urn:microsoft.com/office/officeart/2005/8/layout/StepDownProcess"/>
    <dgm:cxn modelId="{0C332BA4-FED3-6A40-B003-E3A728ABE12A}" type="presParOf" srcId="{78A95953-1AB5-FF44-9F39-F82B17BF9474}" destId="{7E86122D-023D-074D-B115-FC85B68B2EC8}" srcOrd="1" destOrd="0" presId="urn:microsoft.com/office/officeart/2005/8/layout/StepDownProcess"/>
    <dgm:cxn modelId="{216081BC-3C43-7041-A9CA-3514B5B7A94B}" type="presParOf" srcId="{78A95953-1AB5-FF44-9F39-F82B17BF9474}" destId="{94915065-3815-CE4F-85CE-5539D61DDFC4}" srcOrd="2" destOrd="0" presId="urn:microsoft.com/office/officeart/2005/8/layout/StepDownProcess"/>
    <dgm:cxn modelId="{C00EF5E6-15E9-8149-B250-93100B7B38A3}" type="presParOf" srcId="{EE5529F2-D779-7C4D-B39F-2E2EE0C04B51}" destId="{79463D81-907C-EC45-BA62-0934E2B2AE58}" srcOrd="3" destOrd="0" presId="urn:microsoft.com/office/officeart/2005/8/layout/StepDownProcess"/>
    <dgm:cxn modelId="{37EB3F2B-2ECD-7648-B70F-9083C30CC7E1}" type="presParOf" srcId="{EE5529F2-D779-7C4D-B39F-2E2EE0C04B51}" destId="{2268B0AD-2D99-BB4A-90E7-B470164783FF}" srcOrd="4" destOrd="0" presId="urn:microsoft.com/office/officeart/2005/8/layout/StepDownProcess"/>
    <dgm:cxn modelId="{708C856E-FF93-AD4B-BD78-BD5E89BB498B}" type="presParOf" srcId="{2268B0AD-2D99-BB4A-90E7-B470164783FF}" destId="{82646E32-9E37-8648-9FF9-E64D0D654C8D}" srcOrd="0" destOrd="0" presId="urn:microsoft.com/office/officeart/2005/8/layout/StepDownProcess"/>
    <dgm:cxn modelId="{10D92663-6A02-6841-99CD-B169C04560C4}" type="presParOf" srcId="{2268B0AD-2D99-BB4A-90E7-B470164783FF}" destId="{037939A5-F9D4-C747-AF44-9642C5D7B124}" srcOrd="1" destOrd="0" presId="urn:microsoft.com/office/officeart/2005/8/layout/StepDownProcess"/>
    <dgm:cxn modelId="{03AEE8CC-E64E-9E4F-A8AC-54747CB96245}" type="presParOf" srcId="{2268B0AD-2D99-BB4A-90E7-B470164783FF}" destId="{3F2BFB60-760E-1E46-AD7C-55079CB6CAF6}" srcOrd="2" destOrd="0" presId="urn:microsoft.com/office/officeart/2005/8/layout/StepDownProcess"/>
    <dgm:cxn modelId="{0A1AEEEB-4B26-394A-9065-37C4D1B8645E}" type="presParOf" srcId="{EE5529F2-D779-7C4D-B39F-2E2EE0C04B51}" destId="{CA8CCEC0-F8F5-FE4C-8BE3-BB79CA8D19E8}" srcOrd="5" destOrd="0" presId="urn:microsoft.com/office/officeart/2005/8/layout/StepDownProcess"/>
    <dgm:cxn modelId="{9B965371-BFF3-E949-9158-A9A8CCED5147}" type="presParOf" srcId="{EE5529F2-D779-7C4D-B39F-2E2EE0C04B51}" destId="{95A6A965-0DD5-D745-BBA1-F80EFE9DD0F8}" srcOrd="6" destOrd="0" presId="urn:microsoft.com/office/officeart/2005/8/layout/StepDownProcess"/>
    <dgm:cxn modelId="{07692C72-6405-7943-BA77-15B12C18B35F}" type="presParOf" srcId="{95A6A965-0DD5-D745-BBA1-F80EFE9DD0F8}" destId="{994002B7-4162-F84B-B1C4-7D8FA8ACB91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813D7-A473-EC48-A114-60380F680C78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A03FA6-F4D0-6F43-9A5F-B406517B2BA9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FUNDING &amp; PERFORMANCE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PAY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CB7810E6-12E9-424D-9B71-0CB1698CEF07}" type="parTrans" cxnId="{1160451D-0D0B-534C-AEDF-7D082148CF76}">
      <dgm:prSet/>
      <dgm:spPr/>
      <dgm:t>
        <a:bodyPr/>
        <a:lstStyle/>
        <a:p>
          <a:endParaRPr lang="en-US"/>
        </a:p>
      </dgm:t>
    </dgm:pt>
    <dgm:pt modelId="{F49C928C-29CB-EB48-9FC5-078F1CEC0C01}" type="sibTrans" cxnId="{1160451D-0D0B-534C-AEDF-7D082148CF76}">
      <dgm:prSet/>
      <dgm:spPr/>
      <dgm:t>
        <a:bodyPr/>
        <a:lstStyle/>
        <a:p>
          <a:endParaRPr lang="en-US"/>
        </a:p>
      </dgm:t>
    </dgm:pt>
    <dgm:pt modelId="{F3C47EBC-6C73-5C40-BDDE-57884C34F3DB}">
      <dgm:prSet phldrT="[Text]"/>
      <dgm:spPr/>
      <dgm:t>
        <a:bodyPr/>
        <a:lstStyle/>
        <a:p>
          <a:r>
            <a:rPr lang="en-US" dirty="0" smtClean="0"/>
            <a:t>STUDENT </a:t>
          </a:r>
          <a:r>
            <a:rPr lang="en-US" dirty="0" smtClean="0"/>
            <a:t>IMPACT </a:t>
          </a:r>
          <a:r>
            <a:rPr lang="en-US" dirty="0" smtClean="0"/>
            <a:t>MEASURES</a:t>
          </a:r>
          <a:endParaRPr lang="en-US" dirty="0"/>
        </a:p>
      </dgm:t>
    </dgm:pt>
    <dgm:pt modelId="{AA41FFCD-4229-0544-BB09-339E162A6EE0}" type="parTrans" cxnId="{8D1374AA-4D11-8A4E-889F-387987FCBF2A}">
      <dgm:prSet/>
      <dgm:spPr/>
      <dgm:t>
        <a:bodyPr/>
        <a:lstStyle/>
        <a:p>
          <a:endParaRPr lang="en-US"/>
        </a:p>
      </dgm:t>
    </dgm:pt>
    <dgm:pt modelId="{C923C263-586D-1A42-9B80-CF0966B49F54}" type="sibTrans" cxnId="{8D1374AA-4D11-8A4E-889F-387987FCBF2A}">
      <dgm:prSet/>
      <dgm:spPr/>
      <dgm:t>
        <a:bodyPr/>
        <a:lstStyle/>
        <a:p>
          <a:endParaRPr lang="en-US"/>
        </a:p>
      </dgm:t>
    </dgm:pt>
    <dgm:pt modelId="{FD6C243D-281F-8D4C-83FD-15CBDFE813FA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STANDARDIZED TESTING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58539B5B-B1BA-AB49-90D3-F690B43B8488}" type="parTrans" cxnId="{F2D0D480-E90A-0543-BECD-F05BB4F198A7}">
      <dgm:prSet/>
      <dgm:spPr/>
      <dgm:t>
        <a:bodyPr/>
        <a:lstStyle/>
        <a:p>
          <a:endParaRPr lang="en-US"/>
        </a:p>
      </dgm:t>
    </dgm:pt>
    <dgm:pt modelId="{ACE22BF4-2F2E-C841-8BCE-6EFF5D788E90}" type="sibTrans" cxnId="{F2D0D480-E90A-0543-BECD-F05BB4F198A7}">
      <dgm:prSet/>
      <dgm:spPr/>
      <dgm:t>
        <a:bodyPr/>
        <a:lstStyle/>
        <a:p>
          <a:endParaRPr lang="en-US"/>
        </a:p>
      </dgm:t>
    </dgm:pt>
    <dgm:pt modelId="{2F203DD3-CFD1-1244-8EA5-6DB6AECD3877}">
      <dgm:prSet phldrT="[Text]"/>
      <dgm:spPr/>
      <dgm:t>
        <a:bodyPr/>
        <a:lstStyle/>
        <a:p>
          <a:r>
            <a:rPr lang="en-US" strike="noStrike" dirty="0" smtClean="0"/>
            <a:t>READING GUARANTEE</a:t>
          </a:r>
          <a:endParaRPr lang="en-US" strike="noStrike" dirty="0"/>
        </a:p>
      </dgm:t>
    </dgm:pt>
    <dgm:pt modelId="{05EAD9B2-E1AC-934B-8F2F-001EEEE628B7}" type="sibTrans" cxnId="{77621724-6A8C-5243-BB99-1457FA385AB3}">
      <dgm:prSet/>
      <dgm:spPr/>
      <dgm:t>
        <a:bodyPr/>
        <a:lstStyle/>
        <a:p>
          <a:endParaRPr lang="en-US"/>
        </a:p>
      </dgm:t>
    </dgm:pt>
    <dgm:pt modelId="{93CDEF90-2CB1-2245-B1D9-CFDC3192D9E6}" type="parTrans" cxnId="{77621724-6A8C-5243-BB99-1457FA385AB3}">
      <dgm:prSet/>
      <dgm:spPr/>
      <dgm:t>
        <a:bodyPr/>
        <a:lstStyle/>
        <a:p>
          <a:endParaRPr lang="en-US"/>
        </a:p>
      </dgm:t>
    </dgm:pt>
    <dgm:pt modelId="{4537586C-AC69-3B43-9766-FE46A5EB9D76}">
      <dgm:prSet phldrT="[Text]"/>
      <dgm:spPr/>
      <dgm:t>
        <a:bodyPr/>
        <a:lstStyle/>
        <a:p>
          <a:r>
            <a:rPr lang="en-US" strike="noStrike" dirty="0" smtClean="0"/>
            <a:t>ACCOUNTABILITY</a:t>
          </a:r>
          <a:endParaRPr lang="en-US" strike="noStrike" dirty="0"/>
        </a:p>
      </dgm:t>
    </dgm:pt>
    <dgm:pt modelId="{6C4E191C-A964-C84D-AA78-C5BCD125C075}" type="sibTrans" cxnId="{9FAB34B7-5E0F-B346-9EAD-801E33A0B72A}">
      <dgm:prSet/>
      <dgm:spPr/>
      <dgm:t>
        <a:bodyPr/>
        <a:lstStyle/>
        <a:p>
          <a:endParaRPr lang="en-US"/>
        </a:p>
      </dgm:t>
    </dgm:pt>
    <dgm:pt modelId="{1226749D-1AC2-FA46-A81F-8AF3E39E5BBD}" type="parTrans" cxnId="{9FAB34B7-5E0F-B346-9EAD-801E33A0B72A}">
      <dgm:prSet/>
      <dgm:spPr/>
      <dgm:t>
        <a:bodyPr/>
        <a:lstStyle/>
        <a:p>
          <a:endParaRPr lang="en-US"/>
        </a:p>
      </dgm:t>
    </dgm:pt>
    <dgm:pt modelId="{C039D749-5570-1842-9CEC-67A8511E70BE}">
      <dgm:prSet phldrT="[Text]"/>
      <dgm:spPr/>
      <dgm:t>
        <a:bodyPr/>
        <a:lstStyle/>
        <a:p>
          <a:r>
            <a:rPr lang="en-US" dirty="0" smtClean="0"/>
            <a:t>COLLEGE/CAREER READINESS</a:t>
          </a:r>
          <a:endParaRPr lang="en-US" dirty="0"/>
        </a:p>
      </dgm:t>
    </dgm:pt>
    <dgm:pt modelId="{928BB4D0-1D09-6A4A-968E-A80ED2349965}" type="sibTrans" cxnId="{64590EA1-B58A-434A-A745-B203E4B7BBE8}">
      <dgm:prSet/>
      <dgm:spPr/>
      <dgm:t>
        <a:bodyPr/>
        <a:lstStyle/>
        <a:p>
          <a:endParaRPr lang="en-US"/>
        </a:p>
      </dgm:t>
    </dgm:pt>
    <dgm:pt modelId="{BE7DB082-98F0-6E44-9BD8-7EA2DBA1781F}" type="parTrans" cxnId="{64590EA1-B58A-434A-A745-B203E4B7BBE8}">
      <dgm:prSet/>
      <dgm:spPr/>
      <dgm:t>
        <a:bodyPr/>
        <a:lstStyle/>
        <a:p>
          <a:endParaRPr lang="en-US"/>
        </a:p>
      </dgm:t>
    </dgm:pt>
    <dgm:pt modelId="{55D420C6-A57D-DC47-B747-84B78AC9DE8E}">
      <dgm:prSet phldrT="[Text]"/>
      <dgm:spPr/>
      <dgm:t>
        <a:bodyPr/>
        <a:lstStyle/>
        <a:p>
          <a:r>
            <a:rPr lang="en-US" dirty="0" smtClean="0"/>
            <a:t>STANDARDS</a:t>
          </a:r>
          <a:endParaRPr lang="en-US" dirty="0"/>
        </a:p>
      </dgm:t>
    </dgm:pt>
    <dgm:pt modelId="{3DA53E21-C252-4A4A-A0CB-2EF1774735D9}" type="sibTrans" cxnId="{EBE621C5-377F-F940-B59D-0011C2B4EBD2}">
      <dgm:prSet/>
      <dgm:spPr/>
      <dgm:t>
        <a:bodyPr/>
        <a:lstStyle/>
        <a:p>
          <a:endParaRPr lang="en-US"/>
        </a:p>
      </dgm:t>
    </dgm:pt>
    <dgm:pt modelId="{308C536D-156F-0D44-890A-0161935BEA38}" type="parTrans" cxnId="{EBE621C5-377F-F940-B59D-0011C2B4EBD2}">
      <dgm:prSet/>
      <dgm:spPr/>
      <dgm:t>
        <a:bodyPr/>
        <a:lstStyle/>
        <a:p>
          <a:endParaRPr lang="en-US"/>
        </a:p>
      </dgm:t>
    </dgm:pt>
    <dgm:pt modelId="{734E35E0-C82E-5D4A-98DB-59BA9A37CC61}" type="pres">
      <dgm:prSet presAssocID="{6F9813D7-A473-EC48-A114-60380F680C7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75AFB-41C7-2547-87B2-606AC2577E33}" type="pres">
      <dgm:prSet presAssocID="{6F9813D7-A473-EC48-A114-60380F680C78}" presName="dummyMaxCanvas" presStyleCnt="0"/>
      <dgm:spPr/>
    </dgm:pt>
    <dgm:pt modelId="{844E931B-D65B-CC4F-9E10-7AC555E2037F}" type="pres">
      <dgm:prSet presAssocID="{6F9813D7-A473-EC48-A114-60380F680C78}" presName="parentComposite" presStyleCnt="0"/>
      <dgm:spPr/>
    </dgm:pt>
    <dgm:pt modelId="{3514429E-33F4-B446-8823-0AACEE76B837}" type="pres">
      <dgm:prSet presAssocID="{6F9813D7-A473-EC48-A114-60380F680C7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8444BDE-DD89-344B-982F-398D119F4FA4}" type="pres">
      <dgm:prSet presAssocID="{6F9813D7-A473-EC48-A114-60380F680C7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32E8B8B-E3E3-7D42-A9D4-C0EE8046A044}" type="pres">
      <dgm:prSet presAssocID="{6F9813D7-A473-EC48-A114-60380F680C78}" presName="childrenComposite" presStyleCnt="0"/>
      <dgm:spPr/>
    </dgm:pt>
    <dgm:pt modelId="{2781B7D0-F382-314F-BCCB-BDCA829A3A6C}" type="pres">
      <dgm:prSet presAssocID="{6F9813D7-A473-EC48-A114-60380F680C78}" presName="dummyMaxCanvas_ChildArea" presStyleCnt="0"/>
      <dgm:spPr/>
    </dgm:pt>
    <dgm:pt modelId="{0064763E-90AA-5A40-AEFE-F57B3630786A}" type="pres">
      <dgm:prSet presAssocID="{6F9813D7-A473-EC48-A114-60380F680C78}" presName="fulcrum" presStyleLbl="alignAccFollowNode1" presStyleIdx="2" presStyleCnt="4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74A99869-6810-C746-8817-8212DB688155}" type="pres">
      <dgm:prSet presAssocID="{6F9813D7-A473-EC48-A114-60380F680C78}" presName="balance_23" presStyleLbl="alignAccFollowNode1" presStyleIdx="3" presStyleCnt="4">
        <dgm:presLayoutVars>
          <dgm:bulletEnabled val="1"/>
        </dgm:presLayoutVars>
      </dgm:prSet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7B10EE1B-00AD-6C4C-A861-94CDFF1BF377}" type="pres">
      <dgm:prSet presAssocID="{6F9813D7-A473-EC48-A114-60380F680C78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45C0A-EB24-C34B-96A2-31DE256AF3F5}" type="pres">
      <dgm:prSet presAssocID="{6F9813D7-A473-EC48-A114-60380F680C78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84C6B-88B3-004B-BE20-A5E0E04B53F3}" type="pres">
      <dgm:prSet presAssocID="{6F9813D7-A473-EC48-A114-60380F680C78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A0763-0864-824D-9B35-4EE8A1B6E487}" type="pres">
      <dgm:prSet presAssocID="{6F9813D7-A473-EC48-A114-60380F680C78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B04E9-A647-B04B-B368-104BDFF2D150}" type="pres">
      <dgm:prSet presAssocID="{6F9813D7-A473-EC48-A114-60380F680C78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374AA-4D11-8A4E-889F-387987FCBF2A}" srcId="{83A03FA6-F4D0-6F43-9A5F-B406517B2BA9}" destId="{F3C47EBC-6C73-5C40-BDDE-57884C34F3DB}" srcOrd="1" destOrd="0" parTransId="{AA41FFCD-4229-0544-BB09-339E162A6EE0}" sibTransId="{C923C263-586D-1A42-9B80-CF0966B49F54}"/>
    <dgm:cxn modelId="{9FAB34B7-5E0F-B346-9EAD-801E33A0B72A}" srcId="{FD6C243D-281F-8D4C-83FD-15CBDFE813FA}" destId="{4537586C-AC69-3B43-9766-FE46A5EB9D76}" srcOrd="0" destOrd="0" parTransId="{1226749D-1AC2-FA46-A81F-8AF3E39E5BBD}" sibTransId="{6C4E191C-A964-C84D-AA78-C5BCD125C075}"/>
    <dgm:cxn modelId="{1160451D-0D0B-534C-AEDF-7D082148CF76}" srcId="{6F9813D7-A473-EC48-A114-60380F680C78}" destId="{83A03FA6-F4D0-6F43-9A5F-B406517B2BA9}" srcOrd="0" destOrd="0" parTransId="{CB7810E6-12E9-424D-9B71-0CB1698CEF07}" sibTransId="{F49C928C-29CB-EB48-9FC5-078F1CEC0C01}"/>
    <dgm:cxn modelId="{E60D417F-D902-B14B-AC86-09EC7B108C6A}" type="presOf" srcId="{FD6C243D-281F-8D4C-83FD-15CBDFE813FA}" destId="{F8444BDE-DD89-344B-982F-398D119F4FA4}" srcOrd="0" destOrd="0" presId="urn:microsoft.com/office/officeart/2005/8/layout/balance1"/>
    <dgm:cxn modelId="{FA8CDDB1-4F14-CD4B-ABC3-F2B99F42FC24}" type="presOf" srcId="{2F203DD3-CFD1-1244-8EA5-6DB6AECD3877}" destId="{80AA0763-0864-824D-9B35-4EE8A1B6E487}" srcOrd="0" destOrd="0" presId="urn:microsoft.com/office/officeart/2005/8/layout/balance1"/>
    <dgm:cxn modelId="{F2D0D480-E90A-0543-BECD-F05BB4F198A7}" srcId="{6F9813D7-A473-EC48-A114-60380F680C78}" destId="{FD6C243D-281F-8D4C-83FD-15CBDFE813FA}" srcOrd="1" destOrd="0" parTransId="{58539B5B-B1BA-AB49-90D3-F690B43B8488}" sibTransId="{ACE22BF4-2F2E-C841-8BCE-6EFF5D788E90}"/>
    <dgm:cxn modelId="{B20DCB7C-D896-834E-9A75-3062B0F1A624}" type="presOf" srcId="{83A03FA6-F4D0-6F43-9A5F-B406517B2BA9}" destId="{3514429E-33F4-B446-8823-0AACEE76B837}" srcOrd="0" destOrd="0" presId="urn:microsoft.com/office/officeart/2005/8/layout/balance1"/>
    <dgm:cxn modelId="{81975975-B5CB-FE43-9B9C-86DA7F648F2F}" type="presOf" srcId="{C039D749-5570-1842-9CEC-67A8511E70BE}" destId="{B7484C6B-88B3-004B-BE20-A5E0E04B53F3}" srcOrd="0" destOrd="0" presId="urn:microsoft.com/office/officeart/2005/8/layout/balance1"/>
    <dgm:cxn modelId="{0BFF72B9-DAF8-2248-8240-19BC016CD10E}" type="presOf" srcId="{F3C47EBC-6C73-5C40-BDDE-57884C34F3DB}" destId="{654B04E9-A647-B04B-B368-104BDFF2D150}" srcOrd="0" destOrd="0" presId="urn:microsoft.com/office/officeart/2005/8/layout/balance1"/>
    <dgm:cxn modelId="{D59F69E9-610D-1E44-BBDF-9DC13F825067}" type="presOf" srcId="{55D420C6-A57D-DC47-B747-84B78AC9DE8E}" destId="{C7645C0A-EB24-C34B-96A2-31DE256AF3F5}" srcOrd="0" destOrd="0" presId="urn:microsoft.com/office/officeart/2005/8/layout/balance1"/>
    <dgm:cxn modelId="{EBE621C5-377F-F940-B59D-0011C2B4EBD2}" srcId="{FD6C243D-281F-8D4C-83FD-15CBDFE813FA}" destId="{55D420C6-A57D-DC47-B747-84B78AC9DE8E}" srcOrd="1" destOrd="0" parTransId="{308C536D-156F-0D44-890A-0161935BEA38}" sibTransId="{3DA53E21-C252-4A4A-A0CB-2EF1774735D9}"/>
    <dgm:cxn modelId="{77621724-6A8C-5243-BB99-1457FA385AB3}" srcId="{83A03FA6-F4D0-6F43-9A5F-B406517B2BA9}" destId="{2F203DD3-CFD1-1244-8EA5-6DB6AECD3877}" srcOrd="0" destOrd="0" parTransId="{93CDEF90-2CB1-2245-B1D9-CFDC3192D9E6}" sibTransId="{05EAD9B2-E1AC-934B-8F2F-001EEEE628B7}"/>
    <dgm:cxn modelId="{64590EA1-B58A-434A-A745-B203E4B7BBE8}" srcId="{FD6C243D-281F-8D4C-83FD-15CBDFE813FA}" destId="{C039D749-5570-1842-9CEC-67A8511E70BE}" srcOrd="2" destOrd="0" parTransId="{BE7DB082-98F0-6E44-9BD8-7EA2DBA1781F}" sibTransId="{928BB4D0-1D09-6A4A-968E-A80ED2349965}"/>
    <dgm:cxn modelId="{A8CD88E3-61A8-3444-9105-A34B77F2E263}" type="presOf" srcId="{4537586C-AC69-3B43-9766-FE46A5EB9D76}" destId="{7B10EE1B-00AD-6C4C-A861-94CDFF1BF377}" srcOrd="0" destOrd="0" presId="urn:microsoft.com/office/officeart/2005/8/layout/balance1"/>
    <dgm:cxn modelId="{8CB46D39-B69A-6744-B861-9D15AA9BF8F4}" type="presOf" srcId="{6F9813D7-A473-EC48-A114-60380F680C78}" destId="{734E35E0-C82E-5D4A-98DB-59BA9A37CC61}" srcOrd="0" destOrd="0" presId="urn:microsoft.com/office/officeart/2005/8/layout/balance1"/>
    <dgm:cxn modelId="{7A8C8301-B593-6444-83D5-ABE2C8ECA1FD}" type="presParOf" srcId="{734E35E0-C82E-5D4A-98DB-59BA9A37CC61}" destId="{C6D75AFB-41C7-2547-87B2-606AC2577E33}" srcOrd="0" destOrd="0" presId="urn:microsoft.com/office/officeart/2005/8/layout/balance1"/>
    <dgm:cxn modelId="{A39E02FA-8584-444C-9032-E0B01F6A5F5D}" type="presParOf" srcId="{734E35E0-C82E-5D4A-98DB-59BA9A37CC61}" destId="{844E931B-D65B-CC4F-9E10-7AC555E2037F}" srcOrd="1" destOrd="0" presId="urn:microsoft.com/office/officeart/2005/8/layout/balance1"/>
    <dgm:cxn modelId="{58EEC2E8-E680-6740-AA2E-7B3DF243544D}" type="presParOf" srcId="{844E931B-D65B-CC4F-9E10-7AC555E2037F}" destId="{3514429E-33F4-B446-8823-0AACEE76B837}" srcOrd="0" destOrd="0" presId="urn:microsoft.com/office/officeart/2005/8/layout/balance1"/>
    <dgm:cxn modelId="{4D9E2F2F-DCCD-3543-A96A-1D47150E8C8A}" type="presParOf" srcId="{844E931B-D65B-CC4F-9E10-7AC555E2037F}" destId="{F8444BDE-DD89-344B-982F-398D119F4FA4}" srcOrd="1" destOrd="0" presId="urn:microsoft.com/office/officeart/2005/8/layout/balance1"/>
    <dgm:cxn modelId="{E127B898-A87E-CC44-BA55-F0E47016E0B0}" type="presParOf" srcId="{734E35E0-C82E-5D4A-98DB-59BA9A37CC61}" destId="{632E8B8B-E3E3-7D42-A9D4-C0EE8046A044}" srcOrd="2" destOrd="0" presId="urn:microsoft.com/office/officeart/2005/8/layout/balance1"/>
    <dgm:cxn modelId="{DE904297-AC71-EA40-A912-6E8E772D1B97}" type="presParOf" srcId="{632E8B8B-E3E3-7D42-A9D4-C0EE8046A044}" destId="{2781B7D0-F382-314F-BCCB-BDCA829A3A6C}" srcOrd="0" destOrd="0" presId="urn:microsoft.com/office/officeart/2005/8/layout/balance1"/>
    <dgm:cxn modelId="{2CD2B9F1-18F8-5A48-AF71-32E2D5148BA3}" type="presParOf" srcId="{632E8B8B-E3E3-7D42-A9D4-C0EE8046A044}" destId="{0064763E-90AA-5A40-AEFE-F57B3630786A}" srcOrd="1" destOrd="0" presId="urn:microsoft.com/office/officeart/2005/8/layout/balance1"/>
    <dgm:cxn modelId="{73A22F42-0194-3248-BD08-D453B6513016}" type="presParOf" srcId="{632E8B8B-E3E3-7D42-A9D4-C0EE8046A044}" destId="{74A99869-6810-C746-8817-8212DB688155}" srcOrd="2" destOrd="0" presId="urn:microsoft.com/office/officeart/2005/8/layout/balance1"/>
    <dgm:cxn modelId="{3128FF6D-55A1-B54C-99B7-22314C678BA2}" type="presParOf" srcId="{632E8B8B-E3E3-7D42-A9D4-C0EE8046A044}" destId="{7B10EE1B-00AD-6C4C-A861-94CDFF1BF377}" srcOrd="3" destOrd="0" presId="urn:microsoft.com/office/officeart/2005/8/layout/balance1"/>
    <dgm:cxn modelId="{0DBF55A7-E82A-AC4C-B963-4E6738619256}" type="presParOf" srcId="{632E8B8B-E3E3-7D42-A9D4-C0EE8046A044}" destId="{C7645C0A-EB24-C34B-96A2-31DE256AF3F5}" srcOrd="4" destOrd="0" presId="urn:microsoft.com/office/officeart/2005/8/layout/balance1"/>
    <dgm:cxn modelId="{4C1A8585-6DCB-6044-966E-A4EDCD6E4E3F}" type="presParOf" srcId="{632E8B8B-E3E3-7D42-A9D4-C0EE8046A044}" destId="{B7484C6B-88B3-004B-BE20-A5E0E04B53F3}" srcOrd="5" destOrd="0" presId="urn:microsoft.com/office/officeart/2005/8/layout/balance1"/>
    <dgm:cxn modelId="{3840C731-81BB-5042-AB48-84F3D5E390FD}" type="presParOf" srcId="{632E8B8B-E3E3-7D42-A9D4-C0EE8046A044}" destId="{80AA0763-0864-824D-9B35-4EE8A1B6E487}" srcOrd="6" destOrd="0" presId="urn:microsoft.com/office/officeart/2005/8/layout/balance1"/>
    <dgm:cxn modelId="{D3D4117C-CD45-2244-8511-59EE80FA7E20}" type="presParOf" srcId="{632E8B8B-E3E3-7D42-A9D4-C0EE8046A044}" destId="{654B04E9-A647-B04B-B368-104BDFF2D150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6D94A-419C-6542-9C9A-EE20788B867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2014C-DB37-DC43-993C-53C7ACE5C11C}">
      <dgm:prSet phldrT="[Text]"/>
      <dgm:spPr/>
      <dgm:t>
        <a:bodyPr/>
        <a:lstStyle/>
        <a:p>
          <a:r>
            <a:rPr lang="en-US" dirty="0" smtClean="0"/>
            <a:t>Next </a:t>
          </a:r>
          <a:r>
            <a:rPr lang="en-US" dirty="0" smtClean="0"/>
            <a:t>24 hours</a:t>
          </a:r>
          <a:endParaRPr lang="en-US" dirty="0"/>
        </a:p>
      </dgm:t>
    </dgm:pt>
    <dgm:pt modelId="{296B3FB0-78EC-9543-BA5C-29CDD5896A10}" type="parTrans" cxnId="{1DD002C0-208F-1947-B780-A48397CED829}">
      <dgm:prSet/>
      <dgm:spPr/>
      <dgm:t>
        <a:bodyPr/>
        <a:lstStyle/>
        <a:p>
          <a:endParaRPr lang="en-US"/>
        </a:p>
      </dgm:t>
    </dgm:pt>
    <dgm:pt modelId="{82B8B613-7B26-6243-AB87-B99B887F1E20}" type="sibTrans" cxnId="{1DD002C0-208F-1947-B780-A48397CED829}">
      <dgm:prSet/>
      <dgm:spPr/>
      <dgm:t>
        <a:bodyPr/>
        <a:lstStyle/>
        <a:p>
          <a:endParaRPr lang="en-US"/>
        </a:p>
      </dgm:t>
    </dgm:pt>
    <dgm:pt modelId="{C6F34133-BFF4-9B4E-AE27-AE23732BE168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Check</a:t>
          </a:r>
          <a:r>
            <a:rPr lang="en-US" baseline="0" dirty="0" smtClean="0">
              <a:solidFill>
                <a:schemeClr val="accent6">
                  <a:lumMod val="50000"/>
                </a:schemeClr>
              </a:solidFill>
            </a:rPr>
            <a:t> out the OERC Website Resources and Reports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F3C81EA3-903B-314C-9EEE-4D7834429A2B}" type="parTrans" cxnId="{EE4A110B-2044-8645-A291-41144F55530F}">
      <dgm:prSet/>
      <dgm:spPr/>
      <dgm:t>
        <a:bodyPr/>
        <a:lstStyle/>
        <a:p>
          <a:endParaRPr lang="en-US"/>
        </a:p>
      </dgm:t>
    </dgm:pt>
    <dgm:pt modelId="{87021F57-D97B-D344-809A-860589C84945}" type="sibTrans" cxnId="{EE4A110B-2044-8645-A291-41144F55530F}">
      <dgm:prSet/>
      <dgm:spPr/>
      <dgm:t>
        <a:bodyPr/>
        <a:lstStyle/>
        <a:p>
          <a:endParaRPr lang="en-US"/>
        </a:p>
      </dgm:t>
    </dgm:pt>
    <dgm:pt modelId="{91E89409-05D0-3D49-8293-C06AD1E04C2F}">
      <dgm:prSet phldrT="[Text]"/>
      <dgm:spPr/>
      <dgm:t>
        <a:bodyPr/>
        <a:lstStyle/>
        <a:p>
          <a:r>
            <a:rPr lang="en-US" dirty="0" smtClean="0"/>
            <a:t>Next </a:t>
          </a:r>
          <a:r>
            <a:rPr lang="en-US" dirty="0" smtClean="0"/>
            <a:t>week</a:t>
          </a:r>
          <a:endParaRPr lang="en-US" dirty="0"/>
        </a:p>
      </dgm:t>
    </dgm:pt>
    <dgm:pt modelId="{AB9DDE6A-DE25-8B42-874B-45D5BFF583CF}" type="parTrans" cxnId="{378F732C-F3F5-5241-AB9C-10F8C454C95B}">
      <dgm:prSet/>
      <dgm:spPr/>
      <dgm:t>
        <a:bodyPr/>
        <a:lstStyle/>
        <a:p>
          <a:endParaRPr lang="en-US"/>
        </a:p>
      </dgm:t>
    </dgm:pt>
    <dgm:pt modelId="{DA7DC84E-4E01-FD44-9BB5-8624E7406D4F}" type="sibTrans" cxnId="{378F732C-F3F5-5241-AB9C-10F8C454C95B}">
      <dgm:prSet/>
      <dgm:spPr/>
      <dgm:t>
        <a:bodyPr/>
        <a:lstStyle/>
        <a:p>
          <a:endParaRPr lang="en-US"/>
        </a:p>
      </dgm:t>
    </dgm:pt>
    <dgm:pt modelId="{8C3E0D69-8DDA-C54F-832E-7B59673D1377}">
      <dgm:prSet phldrT="[Text]"/>
      <dgm:spPr/>
      <dgm:t>
        <a:bodyPr/>
        <a:lstStyle/>
        <a:p>
          <a:r>
            <a:rPr lang="en-US" dirty="0" smtClean="0"/>
            <a:t>Next </a:t>
          </a:r>
          <a:r>
            <a:rPr lang="en-US" dirty="0" smtClean="0"/>
            <a:t> month</a:t>
          </a:r>
        </a:p>
        <a:p>
          <a:endParaRPr lang="en-US" dirty="0"/>
        </a:p>
      </dgm:t>
    </dgm:pt>
    <dgm:pt modelId="{99B77A3D-B31B-B34A-BBB8-040B1F57A374}" type="parTrans" cxnId="{106E7A5A-6989-C64C-B74B-AB0962519B0A}">
      <dgm:prSet/>
      <dgm:spPr/>
      <dgm:t>
        <a:bodyPr/>
        <a:lstStyle/>
        <a:p>
          <a:endParaRPr lang="en-US"/>
        </a:p>
      </dgm:t>
    </dgm:pt>
    <dgm:pt modelId="{FC72EF41-822E-7F4D-8F75-05775ED6FA2C}" type="sibTrans" cxnId="{106E7A5A-6989-C64C-B74B-AB0962519B0A}">
      <dgm:prSet/>
      <dgm:spPr/>
      <dgm:t>
        <a:bodyPr/>
        <a:lstStyle/>
        <a:p>
          <a:endParaRPr lang="en-US"/>
        </a:p>
      </dgm:t>
    </dgm:pt>
    <dgm:pt modelId="{67C8EE89-27D9-CC43-926F-BB344D6BC608}">
      <dgm:prSet phldrT="[Text]"/>
      <dgm:spPr/>
      <dgm:t>
        <a:bodyPr/>
        <a:lstStyle/>
        <a:p>
          <a:endParaRPr lang="en-US" dirty="0"/>
        </a:p>
      </dgm:t>
    </dgm:pt>
    <dgm:pt modelId="{57ED6C65-42C6-1E4C-9BF0-EB11A051AFBC}" type="parTrans" cxnId="{E54EEC35-F03F-BE47-9D78-2CA759BED243}">
      <dgm:prSet/>
      <dgm:spPr/>
      <dgm:t>
        <a:bodyPr/>
        <a:lstStyle/>
        <a:p>
          <a:endParaRPr lang="en-US"/>
        </a:p>
      </dgm:t>
    </dgm:pt>
    <dgm:pt modelId="{122D59A8-81D9-F443-8049-7FB0D15CA7C0}" type="sibTrans" cxnId="{E54EEC35-F03F-BE47-9D78-2CA759BED243}">
      <dgm:prSet/>
      <dgm:spPr/>
      <dgm:t>
        <a:bodyPr/>
        <a:lstStyle/>
        <a:p>
          <a:endParaRPr lang="en-US"/>
        </a:p>
      </dgm:t>
    </dgm:pt>
    <dgm:pt modelId="{612C62B3-5F28-B942-8249-CDB72C7144CA}">
      <dgm:prSet/>
      <dgm:spPr/>
      <dgm:t>
        <a:bodyPr/>
        <a:lstStyle/>
        <a:p>
          <a:r>
            <a:rPr lang="en-US" dirty="0" smtClean="0">
              <a:solidFill>
                <a:srgbClr val="6F7378"/>
              </a:solidFill>
            </a:rPr>
            <a:t>Attend OERC </a:t>
          </a:r>
          <a:r>
            <a:rPr lang="en-US" dirty="0" smtClean="0">
              <a:solidFill>
                <a:srgbClr val="6F7378"/>
              </a:solidFill>
            </a:rPr>
            <a:t>Annual Conference Friday, November 6</a:t>
          </a:r>
          <a:r>
            <a:rPr lang="en-US" baseline="30000" dirty="0" smtClean="0">
              <a:solidFill>
                <a:srgbClr val="6F7378"/>
              </a:solidFill>
            </a:rPr>
            <a:t>th</a:t>
          </a:r>
          <a:endParaRPr lang="en-US" dirty="0">
            <a:solidFill>
              <a:srgbClr val="6F7378"/>
            </a:solidFill>
          </a:endParaRPr>
        </a:p>
      </dgm:t>
    </dgm:pt>
    <dgm:pt modelId="{0B976476-79F7-C944-9CA5-AD2FD388D8C8}" type="parTrans" cxnId="{0C39AAC9-476C-3D43-9904-8E1198CBB455}">
      <dgm:prSet/>
      <dgm:spPr/>
      <dgm:t>
        <a:bodyPr/>
        <a:lstStyle/>
        <a:p>
          <a:endParaRPr lang="en-US"/>
        </a:p>
      </dgm:t>
    </dgm:pt>
    <dgm:pt modelId="{3AEA5F54-029B-7643-A740-D9C04FC1DBF7}" type="sibTrans" cxnId="{0C39AAC9-476C-3D43-9904-8E1198CBB455}">
      <dgm:prSet/>
      <dgm:spPr/>
      <dgm:t>
        <a:bodyPr/>
        <a:lstStyle/>
        <a:p>
          <a:endParaRPr lang="en-US"/>
        </a:p>
      </dgm:t>
    </dgm:pt>
    <dgm:pt modelId="{F49F19BD-B907-9E4B-96FB-1A55ABCE232A}">
      <dgm:prSet phldrT="[Text]"/>
      <dgm:spPr/>
      <dgm:t>
        <a:bodyPr/>
        <a:lstStyle/>
        <a:p>
          <a:r>
            <a:rPr lang="en-US" dirty="0" smtClean="0">
              <a:solidFill>
                <a:srgbClr val="6F7378"/>
              </a:solidFill>
            </a:rPr>
            <a:t> Identify exemplary practices the OERC could investigate</a:t>
          </a:r>
          <a:endParaRPr lang="en-US" dirty="0">
            <a:solidFill>
              <a:srgbClr val="6F7378"/>
            </a:solidFill>
          </a:endParaRPr>
        </a:p>
      </dgm:t>
    </dgm:pt>
    <dgm:pt modelId="{4BBA4D93-9E19-0C48-A03C-6338332CABF7}" type="parTrans" cxnId="{2D7FA1FD-1D2C-DB42-BAFE-D960010560A4}">
      <dgm:prSet/>
      <dgm:spPr/>
      <dgm:t>
        <a:bodyPr/>
        <a:lstStyle/>
        <a:p>
          <a:endParaRPr lang="en-US"/>
        </a:p>
      </dgm:t>
    </dgm:pt>
    <dgm:pt modelId="{0817234D-5E56-554F-9DF7-E65D7716D086}" type="sibTrans" cxnId="{2D7FA1FD-1D2C-DB42-BAFE-D960010560A4}">
      <dgm:prSet/>
      <dgm:spPr/>
      <dgm:t>
        <a:bodyPr/>
        <a:lstStyle/>
        <a:p>
          <a:endParaRPr lang="en-US"/>
        </a:p>
      </dgm:t>
    </dgm:pt>
    <dgm:pt modelId="{4D7512E2-9E31-9649-ABD0-31FCC7076447}">
      <dgm:prSet phldrT="[Text]"/>
      <dgm:spPr/>
      <dgm:t>
        <a:bodyPr/>
        <a:lstStyle/>
        <a:p>
          <a:r>
            <a:rPr lang="en-US" dirty="0" smtClean="0">
              <a:solidFill>
                <a:srgbClr val="6F7378"/>
              </a:solidFill>
            </a:rPr>
            <a:t> Engage in online dialogue about education in Ohio</a:t>
          </a:r>
          <a:endParaRPr lang="en-US" dirty="0">
            <a:solidFill>
              <a:srgbClr val="6F7378"/>
            </a:solidFill>
          </a:endParaRPr>
        </a:p>
      </dgm:t>
    </dgm:pt>
    <dgm:pt modelId="{5DE625A8-ADF2-E542-B999-B78F63AE4700}" type="parTrans" cxnId="{2629780C-A3F5-BC47-B157-1A6BC082D368}">
      <dgm:prSet/>
      <dgm:spPr/>
      <dgm:t>
        <a:bodyPr/>
        <a:lstStyle/>
        <a:p>
          <a:endParaRPr lang="en-US"/>
        </a:p>
      </dgm:t>
    </dgm:pt>
    <dgm:pt modelId="{448BC58D-A200-9548-AA89-78F15A7CA3D2}" type="sibTrans" cxnId="{2629780C-A3F5-BC47-B157-1A6BC082D368}">
      <dgm:prSet/>
      <dgm:spPr/>
      <dgm:t>
        <a:bodyPr/>
        <a:lstStyle/>
        <a:p>
          <a:endParaRPr lang="en-US"/>
        </a:p>
      </dgm:t>
    </dgm:pt>
    <dgm:pt modelId="{09C00A53-9430-BD4E-9C34-8AD14A3CE0B1}">
      <dgm:prSet phldrT="[Text]"/>
      <dgm:spPr/>
      <dgm:t>
        <a:bodyPr/>
        <a:lstStyle/>
        <a:p>
          <a:endParaRPr lang="en-US" dirty="0"/>
        </a:p>
      </dgm:t>
    </dgm:pt>
    <dgm:pt modelId="{A4CF2589-8E9C-D34B-A0C0-CEC1E544C2FF}" type="parTrans" cxnId="{2FA9101C-42C0-5547-A5DB-39BD6600F243}">
      <dgm:prSet/>
      <dgm:spPr/>
      <dgm:t>
        <a:bodyPr/>
        <a:lstStyle/>
        <a:p>
          <a:endParaRPr lang="en-US"/>
        </a:p>
      </dgm:t>
    </dgm:pt>
    <dgm:pt modelId="{C1077EF4-D5CA-A94E-A132-BFEDCB7AAEC7}" type="sibTrans" cxnId="{2FA9101C-42C0-5547-A5DB-39BD6600F243}">
      <dgm:prSet/>
      <dgm:spPr/>
      <dgm:t>
        <a:bodyPr/>
        <a:lstStyle/>
        <a:p>
          <a:endParaRPr lang="en-US"/>
        </a:p>
      </dgm:t>
    </dgm:pt>
    <dgm:pt modelId="{C607366C-F8F0-1E45-B73E-7684BDCAE36C}">
      <dgm:prSet phldrT="[Text]"/>
      <dgm:spPr/>
      <dgm:t>
        <a:bodyPr/>
        <a:lstStyle/>
        <a:p>
          <a:r>
            <a:rPr lang="en-US" dirty="0" smtClean="0">
              <a:solidFill>
                <a:srgbClr val="6F7378"/>
              </a:solidFill>
            </a:rPr>
            <a:t> Join the OERC Researcher Network</a:t>
          </a:r>
          <a:endParaRPr lang="en-US" dirty="0">
            <a:solidFill>
              <a:srgbClr val="6F7378"/>
            </a:solidFill>
          </a:endParaRPr>
        </a:p>
      </dgm:t>
    </dgm:pt>
    <dgm:pt modelId="{BD5591CD-F737-D243-A83D-9A9BC1F22858}" type="parTrans" cxnId="{CA9E051F-217C-464F-8D28-A6D10CF9524F}">
      <dgm:prSet/>
      <dgm:spPr/>
      <dgm:t>
        <a:bodyPr/>
        <a:lstStyle/>
        <a:p>
          <a:endParaRPr lang="en-US"/>
        </a:p>
      </dgm:t>
    </dgm:pt>
    <dgm:pt modelId="{2305897B-C146-8B46-A996-FBD26A528561}" type="sibTrans" cxnId="{CA9E051F-217C-464F-8D28-A6D10CF9524F}">
      <dgm:prSet/>
      <dgm:spPr/>
      <dgm:t>
        <a:bodyPr/>
        <a:lstStyle/>
        <a:p>
          <a:endParaRPr lang="en-US"/>
        </a:p>
      </dgm:t>
    </dgm:pt>
    <dgm:pt modelId="{216A5A13-9780-3345-9CDA-136A5B4C6723}" type="pres">
      <dgm:prSet presAssocID="{34E6D94A-419C-6542-9C9A-EE20788B8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8F448C-F00F-4247-99CD-BA91058D6166}" type="pres">
      <dgm:prSet presAssocID="{01C2014C-DB37-DC43-993C-53C7ACE5C11C}" presName="composite" presStyleCnt="0"/>
      <dgm:spPr/>
    </dgm:pt>
    <dgm:pt modelId="{ACCE3209-41B6-4D4C-9018-ED5DFEF7923E}" type="pres">
      <dgm:prSet presAssocID="{01C2014C-DB37-DC43-993C-53C7ACE5C11C}" presName="parentText" presStyleLbl="alignNode1" presStyleIdx="0" presStyleCnt="3" custLinFactY="-7685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6B221-26C9-7B48-95D9-8A8B0598E6D3}" type="pres">
      <dgm:prSet presAssocID="{01C2014C-DB37-DC43-993C-53C7ACE5C11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26001-57DF-7D49-B09A-9A980381E5EA}" type="pres">
      <dgm:prSet presAssocID="{82B8B613-7B26-6243-AB87-B99B887F1E20}" presName="sp" presStyleCnt="0"/>
      <dgm:spPr/>
    </dgm:pt>
    <dgm:pt modelId="{A5848640-0463-4E4D-90C1-E4907A53E36C}" type="pres">
      <dgm:prSet presAssocID="{91E89409-05D0-3D49-8293-C06AD1E04C2F}" presName="composite" presStyleCnt="0"/>
      <dgm:spPr/>
    </dgm:pt>
    <dgm:pt modelId="{37862C38-2DA0-2647-885B-85AB1F61B597}" type="pres">
      <dgm:prSet presAssocID="{91E89409-05D0-3D49-8293-C06AD1E04C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CF986-D54E-2C43-B692-1D9F2868489F}" type="pres">
      <dgm:prSet presAssocID="{91E89409-05D0-3D49-8293-C06AD1E04C2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E0AFB-A545-E34C-A080-EF69A0FA6493}" type="pres">
      <dgm:prSet presAssocID="{DA7DC84E-4E01-FD44-9BB5-8624E7406D4F}" presName="sp" presStyleCnt="0"/>
      <dgm:spPr/>
    </dgm:pt>
    <dgm:pt modelId="{9B81B47E-3142-F648-A3B9-607189FFBDB7}" type="pres">
      <dgm:prSet presAssocID="{8C3E0D69-8DDA-C54F-832E-7B59673D1377}" presName="composite" presStyleCnt="0"/>
      <dgm:spPr/>
    </dgm:pt>
    <dgm:pt modelId="{9F73BD02-7D26-0F48-B7DE-68B7D53F5D15}" type="pres">
      <dgm:prSet presAssocID="{8C3E0D69-8DDA-C54F-832E-7B59673D137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8BE42-1578-754C-B9CC-3B0230DA86FD}" type="pres">
      <dgm:prSet presAssocID="{8C3E0D69-8DDA-C54F-832E-7B59673D137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A110B-2044-8645-A291-41144F55530F}" srcId="{01C2014C-DB37-DC43-993C-53C7ACE5C11C}" destId="{C6F34133-BFF4-9B4E-AE27-AE23732BE168}" srcOrd="0" destOrd="0" parTransId="{F3C81EA3-903B-314C-9EEE-4D7834429A2B}" sibTransId="{87021F57-D97B-D344-809A-860589C84945}"/>
    <dgm:cxn modelId="{214DF81A-99EA-1A44-8EFE-6F67851B3F99}" type="presOf" srcId="{C6F34133-BFF4-9B4E-AE27-AE23732BE168}" destId="{2426B221-26C9-7B48-95D9-8A8B0598E6D3}" srcOrd="0" destOrd="0" presId="urn:microsoft.com/office/officeart/2005/8/layout/chevron2"/>
    <dgm:cxn modelId="{2D8259ED-4452-F540-B8F9-354FD6E2EE42}" type="presOf" srcId="{8C3E0D69-8DDA-C54F-832E-7B59673D1377}" destId="{9F73BD02-7D26-0F48-B7DE-68B7D53F5D15}" srcOrd="0" destOrd="0" presId="urn:microsoft.com/office/officeart/2005/8/layout/chevron2"/>
    <dgm:cxn modelId="{1DD002C0-208F-1947-B780-A48397CED829}" srcId="{34E6D94A-419C-6542-9C9A-EE20788B8673}" destId="{01C2014C-DB37-DC43-993C-53C7ACE5C11C}" srcOrd="0" destOrd="0" parTransId="{296B3FB0-78EC-9543-BA5C-29CDD5896A10}" sibTransId="{82B8B613-7B26-6243-AB87-B99B887F1E20}"/>
    <dgm:cxn modelId="{2629780C-A3F5-BC47-B157-1A6BC082D368}" srcId="{8C3E0D69-8DDA-C54F-832E-7B59673D1377}" destId="{4D7512E2-9E31-9649-ABD0-31FCC7076447}" srcOrd="2" destOrd="0" parTransId="{5DE625A8-ADF2-E542-B999-B78F63AE4700}" sibTransId="{448BC58D-A200-9548-AA89-78F15A7CA3D2}"/>
    <dgm:cxn modelId="{59D8B3E2-46A5-C94F-95A4-8E73F38963FD}" type="presOf" srcId="{34E6D94A-419C-6542-9C9A-EE20788B8673}" destId="{216A5A13-9780-3345-9CDA-136A5B4C6723}" srcOrd="0" destOrd="0" presId="urn:microsoft.com/office/officeart/2005/8/layout/chevron2"/>
    <dgm:cxn modelId="{BDBEF7EC-F136-DC48-A091-2FB52C81ADBC}" type="presOf" srcId="{91E89409-05D0-3D49-8293-C06AD1E04C2F}" destId="{37862C38-2DA0-2647-885B-85AB1F61B597}" srcOrd="0" destOrd="0" presId="urn:microsoft.com/office/officeart/2005/8/layout/chevron2"/>
    <dgm:cxn modelId="{5C528FC9-C217-194E-A566-F435053CCF9E}" type="presOf" srcId="{67C8EE89-27D9-CC43-926F-BB344D6BC608}" destId="{BF58BE42-1578-754C-B9CC-3B0230DA86FD}" srcOrd="0" destOrd="0" presId="urn:microsoft.com/office/officeart/2005/8/layout/chevron2"/>
    <dgm:cxn modelId="{EF298008-C2FD-7F43-A975-76A151DB8D04}" type="presOf" srcId="{F49F19BD-B907-9E4B-96FB-1A55ABCE232A}" destId="{BF58BE42-1578-754C-B9CC-3B0230DA86FD}" srcOrd="0" destOrd="1" presId="urn:microsoft.com/office/officeart/2005/8/layout/chevron2"/>
    <dgm:cxn modelId="{CA9E051F-217C-464F-8D28-A6D10CF9524F}" srcId="{8C3E0D69-8DDA-C54F-832E-7B59673D1377}" destId="{C607366C-F8F0-1E45-B73E-7684BDCAE36C}" srcOrd="3" destOrd="0" parTransId="{BD5591CD-F737-D243-A83D-9A9BC1F22858}" sibTransId="{2305897B-C146-8B46-A996-FBD26A528561}"/>
    <dgm:cxn modelId="{8825108B-74BA-E046-A9EF-48ABEF23D9FD}" type="presOf" srcId="{612C62B3-5F28-B942-8249-CDB72C7144CA}" destId="{AD5CF986-D54E-2C43-B692-1D9F2868489F}" srcOrd="0" destOrd="0" presId="urn:microsoft.com/office/officeart/2005/8/layout/chevron2"/>
    <dgm:cxn modelId="{54B72C0D-FFD3-7543-9BEF-BB65C4F33D59}" type="presOf" srcId="{01C2014C-DB37-DC43-993C-53C7ACE5C11C}" destId="{ACCE3209-41B6-4D4C-9018-ED5DFEF7923E}" srcOrd="0" destOrd="0" presId="urn:microsoft.com/office/officeart/2005/8/layout/chevron2"/>
    <dgm:cxn modelId="{106E7A5A-6989-C64C-B74B-AB0962519B0A}" srcId="{34E6D94A-419C-6542-9C9A-EE20788B8673}" destId="{8C3E0D69-8DDA-C54F-832E-7B59673D1377}" srcOrd="2" destOrd="0" parTransId="{99B77A3D-B31B-B34A-BBB8-040B1F57A374}" sibTransId="{FC72EF41-822E-7F4D-8F75-05775ED6FA2C}"/>
    <dgm:cxn modelId="{378F732C-F3F5-5241-AB9C-10F8C454C95B}" srcId="{34E6D94A-419C-6542-9C9A-EE20788B8673}" destId="{91E89409-05D0-3D49-8293-C06AD1E04C2F}" srcOrd="1" destOrd="0" parTransId="{AB9DDE6A-DE25-8B42-874B-45D5BFF583CF}" sibTransId="{DA7DC84E-4E01-FD44-9BB5-8624E7406D4F}"/>
    <dgm:cxn modelId="{CF2FE2EA-B8DD-9146-ADBF-74AFB1E65FFB}" type="presOf" srcId="{09C00A53-9430-BD4E-9C34-8AD14A3CE0B1}" destId="{BF58BE42-1578-754C-B9CC-3B0230DA86FD}" srcOrd="0" destOrd="4" presId="urn:microsoft.com/office/officeart/2005/8/layout/chevron2"/>
    <dgm:cxn modelId="{1D2E8687-1AC3-D547-BA57-EC1BFD15EDF4}" type="presOf" srcId="{4D7512E2-9E31-9649-ABD0-31FCC7076447}" destId="{BF58BE42-1578-754C-B9CC-3B0230DA86FD}" srcOrd="0" destOrd="2" presId="urn:microsoft.com/office/officeart/2005/8/layout/chevron2"/>
    <dgm:cxn modelId="{0C39AAC9-476C-3D43-9904-8E1198CBB455}" srcId="{91E89409-05D0-3D49-8293-C06AD1E04C2F}" destId="{612C62B3-5F28-B942-8249-CDB72C7144CA}" srcOrd="0" destOrd="0" parTransId="{0B976476-79F7-C944-9CA5-AD2FD388D8C8}" sibTransId="{3AEA5F54-029B-7643-A740-D9C04FC1DBF7}"/>
    <dgm:cxn modelId="{2D7FA1FD-1D2C-DB42-BAFE-D960010560A4}" srcId="{8C3E0D69-8DDA-C54F-832E-7B59673D1377}" destId="{F49F19BD-B907-9E4B-96FB-1A55ABCE232A}" srcOrd="1" destOrd="0" parTransId="{4BBA4D93-9E19-0C48-A03C-6338332CABF7}" sibTransId="{0817234D-5E56-554F-9DF7-E65D7716D086}"/>
    <dgm:cxn modelId="{2FA9101C-42C0-5547-A5DB-39BD6600F243}" srcId="{8C3E0D69-8DDA-C54F-832E-7B59673D1377}" destId="{09C00A53-9430-BD4E-9C34-8AD14A3CE0B1}" srcOrd="4" destOrd="0" parTransId="{A4CF2589-8E9C-D34B-A0C0-CEC1E544C2FF}" sibTransId="{C1077EF4-D5CA-A94E-A132-BFEDCB7AAEC7}"/>
    <dgm:cxn modelId="{67340A73-36C0-504A-9ABE-0963721A2357}" type="presOf" srcId="{C607366C-F8F0-1E45-B73E-7684BDCAE36C}" destId="{BF58BE42-1578-754C-B9CC-3B0230DA86FD}" srcOrd="0" destOrd="3" presId="urn:microsoft.com/office/officeart/2005/8/layout/chevron2"/>
    <dgm:cxn modelId="{E54EEC35-F03F-BE47-9D78-2CA759BED243}" srcId="{8C3E0D69-8DDA-C54F-832E-7B59673D1377}" destId="{67C8EE89-27D9-CC43-926F-BB344D6BC608}" srcOrd="0" destOrd="0" parTransId="{57ED6C65-42C6-1E4C-9BF0-EB11A051AFBC}" sibTransId="{122D59A8-81D9-F443-8049-7FB0D15CA7C0}"/>
    <dgm:cxn modelId="{BDEE938F-9857-8845-84BD-79FF95BCE523}" type="presParOf" srcId="{216A5A13-9780-3345-9CDA-136A5B4C6723}" destId="{678F448C-F00F-4247-99CD-BA91058D6166}" srcOrd="0" destOrd="0" presId="urn:microsoft.com/office/officeart/2005/8/layout/chevron2"/>
    <dgm:cxn modelId="{52E48F33-AC4E-D943-8F74-40859444B2A1}" type="presParOf" srcId="{678F448C-F00F-4247-99CD-BA91058D6166}" destId="{ACCE3209-41B6-4D4C-9018-ED5DFEF7923E}" srcOrd="0" destOrd="0" presId="urn:microsoft.com/office/officeart/2005/8/layout/chevron2"/>
    <dgm:cxn modelId="{52F54329-CE2B-3C4F-B69E-F6597EEBEB1E}" type="presParOf" srcId="{678F448C-F00F-4247-99CD-BA91058D6166}" destId="{2426B221-26C9-7B48-95D9-8A8B0598E6D3}" srcOrd="1" destOrd="0" presId="urn:microsoft.com/office/officeart/2005/8/layout/chevron2"/>
    <dgm:cxn modelId="{B26D726A-0680-E144-B5D8-9B0986578920}" type="presParOf" srcId="{216A5A13-9780-3345-9CDA-136A5B4C6723}" destId="{92326001-57DF-7D49-B09A-9A980381E5EA}" srcOrd="1" destOrd="0" presId="urn:microsoft.com/office/officeart/2005/8/layout/chevron2"/>
    <dgm:cxn modelId="{5F344B80-D2FC-A54D-9AB7-6CD7B4373935}" type="presParOf" srcId="{216A5A13-9780-3345-9CDA-136A5B4C6723}" destId="{A5848640-0463-4E4D-90C1-E4907A53E36C}" srcOrd="2" destOrd="0" presId="urn:microsoft.com/office/officeart/2005/8/layout/chevron2"/>
    <dgm:cxn modelId="{6929A81E-EB6E-D044-9F44-F1ABAB5A1BB7}" type="presParOf" srcId="{A5848640-0463-4E4D-90C1-E4907A53E36C}" destId="{37862C38-2DA0-2647-885B-85AB1F61B597}" srcOrd="0" destOrd="0" presId="urn:microsoft.com/office/officeart/2005/8/layout/chevron2"/>
    <dgm:cxn modelId="{F63D7B1A-D531-4F48-8C01-5344CDD02796}" type="presParOf" srcId="{A5848640-0463-4E4D-90C1-E4907A53E36C}" destId="{AD5CF986-D54E-2C43-B692-1D9F2868489F}" srcOrd="1" destOrd="0" presId="urn:microsoft.com/office/officeart/2005/8/layout/chevron2"/>
    <dgm:cxn modelId="{76AA99D7-10F7-E048-B9F0-450A1A740159}" type="presParOf" srcId="{216A5A13-9780-3345-9CDA-136A5B4C6723}" destId="{EACE0AFB-A545-E34C-A080-EF69A0FA6493}" srcOrd="3" destOrd="0" presId="urn:microsoft.com/office/officeart/2005/8/layout/chevron2"/>
    <dgm:cxn modelId="{7E870940-7B6A-3840-8A56-49D57E3D50E9}" type="presParOf" srcId="{216A5A13-9780-3345-9CDA-136A5B4C6723}" destId="{9B81B47E-3142-F648-A3B9-607189FFBDB7}" srcOrd="4" destOrd="0" presId="urn:microsoft.com/office/officeart/2005/8/layout/chevron2"/>
    <dgm:cxn modelId="{61737B95-627F-9944-B371-6364C9637CF8}" type="presParOf" srcId="{9B81B47E-3142-F648-A3B9-607189FFBDB7}" destId="{9F73BD02-7D26-0F48-B7DE-68B7D53F5D15}" srcOrd="0" destOrd="0" presId="urn:microsoft.com/office/officeart/2005/8/layout/chevron2"/>
    <dgm:cxn modelId="{20446B9A-ED1B-5D42-8ED1-EBA63CADA693}" type="presParOf" srcId="{9B81B47E-3142-F648-A3B9-607189FFBDB7}" destId="{BF58BE42-1578-754C-B9CC-3B0230DA86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15162-C4E4-B64A-93F3-F7CCB64F9FD5}">
      <dsp:nvSpPr>
        <dsp:cNvPr id="0" name=""/>
        <dsp:cNvSpPr/>
      </dsp:nvSpPr>
      <dsp:spPr>
        <a:xfrm rot="5400000">
          <a:off x="1333037" y="963332"/>
          <a:ext cx="846015" cy="96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E7A1DF-99A4-634D-B417-04378C402A29}">
      <dsp:nvSpPr>
        <dsp:cNvPr id="0" name=""/>
        <dsp:cNvSpPr/>
      </dsp:nvSpPr>
      <dsp:spPr>
        <a:xfrm>
          <a:off x="234583" y="25507"/>
          <a:ext cx="3172816" cy="9968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LAWS &amp; POLICIES</a:t>
          </a:r>
          <a:endParaRPr lang="en-US" sz="2000" kern="1200" dirty="0"/>
        </a:p>
      </dsp:txBody>
      <dsp:txXfrm>
        <a:off x="283256" y="74180"/>
        <a:ext cx="3075470" cy="899542"/>
      </dsp:txXfrm>
    </dsp:sp>
    <dsp:sp modelId="{CF623C42-2727-E94A-916C-A64052859674}">
      <dsp:nvSpPr>
        <dsp:cNvPr id="0" name=""/>
        <dsp:cNvSpPr/>
      </dsp:nvSpPr>
      <dsp:spPr>
        <a:xfrm>
          <a:off x="2533087" y="120583"/>
          <a:ext cx="1035821" cy="80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D390E-1876-A64E-99C2-6A8CD2D3787A}">
      <dsp:nvSpPr>
        <dsp:cNvPr id="0" name=""/>
        <dsp:cNvSpPr/>
      </dsp:nvSpPr>
      <dsp:spPr>
        <a:xfrm rot="5400000">
          <a:off x="2901932" y="2083167"/>
          <a:ext cx="846015" cy="96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86122D-023D-074D-B115-FC85B68B2EC8}">
      <dsp:nvSpPr>
        <dsp:cNvPr id="0" name=""/>
        <dsp:cNvSpPr/>
      </dsp:nvSpPr>
      <dsp:spPr>
        <a:xfrm>
          <a:off x="1835059" y="1145342"/>
          <a:ext cx="3109653" cy="9968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    </a:t>
          </a:r>
          <a:r>
            <a:rPr lang="en-US" sz="2000" kern="1200" dirty="0" smtClean="0"/>
            <a:t>STANDARDS </a:t>
          </a:r>
          <a:r>
            <a:rPr lang="en-US" sz="2000" kern="1200" dirty="0" smtClean="0"/>
            <a:t>&amp; GUIDANCE</a:t>
          </a:r>
          <a:endParaRPr lang="en-US" sz="2000" kern="1200" dirty="0"/>
        </a:p>
      </dsp:txBody>
      <dsp:txXfrm>
        <a:off x="1883732" y="1194015"/>
        <a:ext cx="3012307" cy="899542"/>
      </dsp:txXfrm>
    </dsp:sp>
    <dsp:sp modelId="{94915065-3815-CE4F-85CE-5539D61DDFC4}">
      <dsp:nvSpPr>
        <dsp:cNvPr id="0" name=""/>
        <dsp:cNvSpPr/>
      </dsp:nvSpPr>
      <dsp:spPr>
        <a:xfrm flipV="1">
          <a:off x="4572002" y="1252729"/>
          <a:ext cx="95782" cy="78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46E32-9E37-8648-9FF9-E64D0D654C8D}">
      <dsp:nvSpPr>
        <dsp:cNvPr id="0" name=""/>
        <dsp:cNvSpPr/>
      </dsp:nvSpPr>
      <dsp:spPr>
        <a:xfrm rot="5400000">
          <a:off x="4419984" y="3203002"/>
          <a:ext cx="846015" cy="96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7939A5-F9D4-C747-AF44-9642C5D7B124}">
      <dsp:nvSpPr>
        <dsp:cNvPr id="0" name=""/>
        <dsp:cNvSpPr/>
      </dsp:nvSpPr>
      <dsp:spPr>
        <a:xfrm>
          <a:off x="3435536" y="2265177"/>
          <a:ext cx="2944802" cy="9968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ALTERED </a:t>
          </a:r>
          <a:r>
            <a:rPr lang="en-US" sz="2000" kern="1200" dirty="0" smtClean="0"/>
            <a:t>PRACTICE</a:t>
          </a:r>
          <a:endParaRPr lang="en-US" sz="2000" kern="1200" dirty="0"/>
        </a:p>
      </dsp:txBody>
      <dsp:txXfrm>
        <a:off x="3484209" y="2313850"/>
        <a:ext cx="2847456" cy="899542"/>
      </dsp:txXfrm>
    </dsp:sp>
    <dsp:sp modelId="{3F2BFB60-760E-1E46-AD7C-55079CB6CAF6}">
      <dsp:nvSpPr>
        <dsp:cNvPr id="0" name=""/>
        <dsp:cNvSpPr/>
      </dsp:nvSpPr>
      <dsp:spPr>
        <a:xfrm>
          <a:off x="5620034" y="2360253"/>
          <a:ext cx="1035821" cy="80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002B7-4162-F84B-B1C4-7D8FA8ACB912}">
      <dsp:nvSpPr>
        <dsp:cNvPr id="0" name=""/>
        <dsp:cNvSpPr/>
      </dsp:nvSpPr>
      <dsp:spPr>
        <a:xfrm>
          <a:off x="5036013" y="3385011"/>
          <a:ext cx="3137296" cy="9968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 </a:t>
          </a:r>
          <a:r>
            <a:rPr lang="en-US" sz="2000" kern="1200" dirty="0" smtClean="0"/>
            <a:t>PERFORMANCE IMPROVES</a:t>
          </a:r>
          <a:endParaRPr lang="en-US" sz="2000" kern="1200" dirty="0"/>
        </a:p>
      </dsp:txBody>
      <dsp:txXfrm>
        <a:off x="5084686" y="3433684"/>
        <a:ext cx="3039950" cy="899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4429E-33F4-B446-8823-0AACEE76B837}">
      <dsp:nvSpPr>
        <dsp:cNvPr id="0" name=""/>
        <dsp:cNvSpPr/>
      </dsp:nvSpPr>
      <dsp:spPr>
        <a:xfrm>
          <a:off x="2264664" y="0"/>
          <a:ext cx="1586484" cy="8813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FUNDING &amp; PERFORMANCE </a:t>
          </a: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PAY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90479" y="25815"/>
        <a:ext cx="1534854" cy="829750"/>
      </dsp:txXfrm>
    </dsp:sp>
    <dsp:sp modelId="{F8444BDE-DD89-344B-982F-398D119F4FA4}">
      <dsp:nvSpPr>
        <dsp:cNvPr id="0" name=""/>
        <dsp:cNvSpPr/>
      </dsp:nvSpPr>
      <dsp:spPr>
        <a:xfrm>
          <a:off x="4556252" y="0"/>
          <a:ext cx="1586484" cy="8813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75000"/>
                </a:schemeClr>
              </a:solidFill>
            </a:rPr>
            <a:t>STANDARDIZED TESTING</a:t>
          </a:r>
          <a:endParaRPr lang="en-U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82067" y="25815"/>
        <a:ext cx="1534854" cy="829750"/>
      </dsp:txXfrm>
    </dsp:sp>
    <dsp:sp modelId="{0064763E-90AA-5A40-AEFE-F57B3630786A}">
      <dsp:nvSpPr>
        <dsp:cNvPr id="0" name=""/>
        <dsp:cNvSpPr/>
      </dsp:nvSpPr>
      <dsp:spPr>
        <a:xfrm>
          <a:off x="3873182" y="3745865"/>
          <a:ext cx="661035" cy="661035"/>
        </a:xfrm>
        <a:prstGeom prst="triangle">
          <a:avLst/>
        </a:prstGeom>
        <a:solidFill>
          <a:schemeClr val="tx1">
            <a:lumMod val="50000"/>
            <a:lumOff val="5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99869-6810-C746-8817-8212DB688155}">
      <dsp:nvSpPr>
        <dsp:cNvPr id="0" name=""/>
        <dsp:cNvSpPr/>
      </dsp:nvSpPr>
      <dsp:spPr>
        <a:xfrm rot="240000">
          <a:off x="2219989" y="3462604"/>
          <a:ext cx="3967421" cy="277429"/>
        </a:xfrm>
        <a:prstGeom prst="rect">
          <a:avLst/>
        </a:prstGeom>
        <a:solidFill>
          <a:schemeClr val="tx1">
            <a:lumMod val="50000"/>
            <a:lumOff val="5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0EE1B-00AD-6C4C-A861-94CDFF1BF377}">
      <dsp:nvSpPr>
        <dsp:cNvPr id="0" name=""/>
        <dsp:cNvSpPr/>
      </dsp:nvSpPr>
      <dsp:spPr>
        <a:xfrm rot="240000">
          <a:off x="4602081" y="2768963"/>
          <a:ext cx="1582963" cy="7374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strike="noStrike" kern="1200" dirty="0" smtClean="0"/>
            <a:t>ACCOUNTABILITY</a:t>
          </a:r>
          <a:endParaRPr lang="en-US" sz="1300" strike="noStrike" kern="1200" dirty="0"/>
        </a:p>
      </dsp:txBody>
      <dsp:txXfrm>
        <a:off x="4638083" y="2804965"/>
        <a:ext cx="1510959" cy="665495"/>
      </dsp:txXfrm>
    </dsp:sp>
    <dsp:sp modelId="{C7645C0A-EB24-C34B-96A2-31DE256AF3F5}">
      <dsp:nvSpPr>
        <dsp:cNvPr id="0" name=""/>
        <dsp:cNvSpPr/>
      </dsp:nvSpPr>
      <dsp:spPr>
        <a:xfrm rot="240000">
          <a:off x="4659370" y="1975721"/>
          <a:ext cx="1582963" cy="7374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STANDARDS</a:t>
          </a:r>
          <a:endParaRPr lang="en-US" sz="1300" kern="1200" dirty="0"/>
        </a:p>
      </dsp:txBody>
      <dsp:txXfrm>
        <a:off x="4695372" y="2011723"/>
        <a:ext cx="1510959" cy="665495"/>
      </dsp:txXfrm>
    </dsp:sp>
    <dsp:sp modelId="{B7484C6B-88B3-004B-BE20-A5E0E04B53F3}">
      <dsp:nvSpPr>
        <dsp:cNvPr id="0" name=""/>
        <dsp:cNvSpPr/>
      </dsp:nvSpPr>
      <dsp:spPr>
        <a:xfrm rot="240000">
          <a:off x="4716660" y="1200106"/>
          <a:ext cx="1582963" cy="7374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COLLEGE/CAREER READINESS</a:t>
          </a:r>
          <a:endParaRPr lang="en-US" sz="1300" kern="1200" dirty="0"/>
        </a:p>
      </dsp:txBody>
      <dsp:txXfrm>
        <a:off x="4752662" y="1236108"/>
        <a:ext cx="1510959" cy="665495"/>
      </dsp:txXfrm>
    </dsp:sp>
    <dsp:sp modelId="{80AA0763-0864-824D-9B35-4EE8A1B6E487}">
      <dsp:nvSpPr>
        <dsp:cNvPr id="0" name=""/>
        <dsp:cNvSpPr/>
      </dsp:nvSpPr>
      <dsp:spPr>
        <a:xfrm rot="240000">
          <a:off x="2332527" y="2610314"/>
          <a:ext cx="1582963" cy="7374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strike="noStrike" kern="1200" dirty="0" smtClean="0"/>
            <a:t>READING GUARANTEE</a:t>
          </a:r>
          <a:endParaRPr lang="en-US" sz="1300" strike="noStrike" kern="1200" dirty="0"/>
        </a:p>
      </dsp:txBody>
      <dsp:txXfrm>
        <a:off x="2368529" y="2646316"/>
        <a:ext cx="1510959" cy="665495"/>
      </dsp:txXfrm>
    </dsp:sp>
    <dsp:sp modelId="{654B04E9-A647-B04B-B368-104BDFF2D150}">
      <dsp:nvSpPr>
        <dsp:cNvPr id="0" name=""/>
        <dsp:cNvSpPr/>
      </dsp:nvSpPr>
      <dsp:spPr>
        <a:xfrm rot="240000">
          <a:off x="2389817" y="1817072"/>
          <a:ext cx="1582963" cy="7374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STUDENT </a:t>
          </a:r>
          <a:r>
            <a:rPr lang="en-US" sz="1300" kern="1200" dirty="0" smtClean="0"/>
            <a:t>IMPACT </a:t>
          </a:r>
          <a:r>
            <a:rPr lang="en-US" sz="1300" kern="1200" dirty="0" smtClean="0"/>
            <a:t>MEASURES</a:t>
          </a:r>
          <a:endParaRPr lang="en-US" sz="1300" kern="1200" dirty="0"/>
        </a:p>
      </dsp:txBody>
      <dsp:txXfrm>
        <a:off x="2425819" y="1853074"/>
        <a:ext cx="1510959" cy="665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E3209-41B6-4D4C-9018-ED5DFEF7923E}">
      <dsp:nvSpPr>
        <dsp:cNvPr id="0" name=""/>
        <dsp:cNvSpPr/>
      </dsp:nvSpPr>
      <dsp:spPr>
        <a:xfrm rot="5400000">
          <a:off x="-238004" y="238004"/>
          <a:ext cx="1586697" cy="11106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Next </a:t>
          </a:r>
          <a:r>
            <a:rPr lang="en-US" sz="1300" kern="1200" dirty="0" smtClean="0"/>
            <a:t>24 hours</a:t>
          </a:r>
          <a:endParaRPr lang="en-US" sz="1300" kern="1200" dirty="0"/>
        </a:p>
      </dsp:txBody>
      <dsp:txXfrm rot="-5400000">
        <a:off x="1" y="555343"/>
        <a:ext cx="1110688" cy="476009"/>
      </dsp:txXfrm>
    </dsp:sp>
    <dsp:sp modelId="{2426B221-26C9-7B48-95D9-8A8B0598E6D3}">
      <dsp:nvSpPr>
        <dsp:cNvPr id="0" name=""/>
        <dsp:cNvSpPr/>
      </dsp:nvSpPr>
      <dsp:spPr>
        <a:xfrm rot="5400000">
          <a:off x="4154467" y="-3042703"/>
          <a:ext cx="1031353" cy="71189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accent6">
                  <a:lumMod val="50000"/>
                </a:schemeClr>
              </a:solidFill>
            </a:rPr>
            <a:t>Check</a:t>
          </a:r>
          <a:r>
            <a:rPr lang="en-US" sz="1100" kern="1200" baseline="0" dirty="0" smtClean="0">
              <a:solidFill>
                <a:schemeClr val="accent6">
                  <a:lumMod val="50000"/>
                </a:schemeClr>
              </a:solidFill>
            </a:rPr>
            <a:t> out the OERC Website Resources and Reports</a:t>
          </a:r>
          <a:endParaRPr lang="en-US" sz="11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1110689" y="51422"/>
        <a:ext cx="7068564" cy="930659"/>
      </dsp:txXfrm>
    </dsp:sp>
    <dsp:sp modelId="{37862C38-2DA0-2647-885B-85AB1F61B597}">
      <dsp:nvSpPr>
        <dsp:cNvPr id="0" name=""/>
        <dsp:cNvSpPr/>
      </dsp:nvSpPr>
      <dsp:spPr>
        <a:xfrm rot="5400000">
          <a:off x="-238004" y="1631437"/>
          <a:ext cx="1586697" cy="11106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Next </a:t>
          </a:r>
          <a:r>
            <a:rPr lang="en-US" sz="1300" kern="1200" dirty="0" smtClean="0"/>
            <a:t>week</a:t>
          </a:r>
          <a:endParaRPr lang="en-US" sz="1300" kern="1200" dirty="0"/>
        </a:p>
      </dsp:txBody>
      <dsp:txXfrm rot="-5400000">
        <a:off x="1" y="1948776"/>
        <a:ext cx="1110688" cy="476009"/>
      </dsp:txXfrm>
    </dsp:sp>
    <dsp:sp modelId="{AD5CF986-D54E-2C43-B692-1D9F2868489F}">
      <dsp:nvSpPr>
        <dsp:cNvPr id="0" name=""/>
        <dsp:cNvSpPr/>
      </dsp:nvSpPr>
      <dsp:spPr>
        <a:xfrm rot="5400000">
          <a:off x="4154467" y="-1650346"/>
          <a:ext cx="1031353" cy="71189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6F7378"/>
              </a:solidFill>
            </a:rPr>
            <a:t>Attend OERC </a:t>
          </a:r>
          <a:r>
            <a:rPr lang="en-US" sz="1100" kern="1200" dirty="0" smtClean="0">
              <a:solidFill>
                <a:srgbClr val="6F7378"/>
              </a:solidFill>
            </a:rPr>
            <a:t>Annual Conference Friday, November 6</a:t>
          </a:r>
          <a:r>
            <a:rPr lang="en-US" sz="1100" kern="1200" baseline="30000" dirty="0" smtClean="0">
              <a:solidFill>
                <a:srgbClr val="6F7378"/>
              </a:solidFill>
            </a:rPr>
            <a:t>th</a:t>
          </a:r>
          <a:endParaRPr lang="en-US" sz="1100" kern="1200" dirty="0">
            <a:solidFill>
              <a:srgbClr val="6F7378"/>
            </a:solidFill>
          </a:endParaRPr>
        </a:p>
      </dsp:txBody>
      <dsp:txXfrm rot="-5400000">
        <a:off x="1110689" y="1443779"/>
        <a:ext cx="7068564" cy="930659"/>
      </dsp:txXfrm>
    </dsp:sp>
    <dsp:sp modelId="{9F73BD02-7D26-0F48-B7DE-68B7D53F5D15}">
      <dsp:nvSpPr>
        <dsp:cNvPr id="0" name=""/>
        <dsp:cNvSpPr/>
      </dsp:nvSpPr>
      <dsp:spPr>
        <a:xfrm rot="5400000">
          <a:off x="-238004" y="3023794"/>
          <a:ext cx="1586697" cy="11106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Next </a:t>
          </a:r>
          <a:r>
            <a:rPr lang="en-US" sz="1300" kern="1200" dirty="0" smtClean="0"/>
            <a:t> month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-5400000">
        <a:off x="1" y="3341133"/>
        <a:ext cx="1110688" cy="476009"/>
      </dsp:txXfrm>
    </dsp:sp>
    <dsp:sp modelId="{BF58BE42-1578-754C-B9CC-3B0230DA86FD}">
      <dsp:nvSpPr>
        <dsp:cNvPr id="0" name=""/>
        <dsp:cNvSpPr/>
      </dsp:nvSpPr>
      <dsp:spPr>
        <a:xfrm rot="5400000">
          <a:off x="4154467" y="-257989"/>
          <a:ext cx="1031353" cy="71189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6F7378"/>
              </a:solidFill>
            </a:rPr>
            <a:t> Identify exemplary practices the OERC could investigate</a:t>
          </a:r>
          <a:endParaRPr lang="en-US" sz="1100" kern="1200" dirty="0">
            <a:solidFill>
              <a:srgbClr val="6F7378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6F7378"/>
              </a:solidFill>
            </a:rPr>
            <a:t> Engage in online dialogue about education in Ohio</a:t>
          </a:r>
          <a:endParaRPr lang="en-US" sz="1100" kern="1200" dirty="0">
            <a:solidFill>
              <a:srgbClr val="6F7378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rgbClr val="6F7378"/>
              </a:solidFill>
            </a:rPr>
            <a:t> Join the OERC Researcher Network</a:t>
          </a:r>
          <a:endParaRPr lang="en-US" sz="1100" kern="1200" dirty="0">
            <a:solidFill>
              <a:srgbClr val="6F7378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-5400000">
        <a:off x="1110689" y="2836136"/>
        <a:ext cx="7068564" cy="930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1DA0F-C73D-9842-AD2F-DDC910B03CC9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45C52-A126-CC48-A4C1-944D16C07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FEE9733-E058-43B0-A8FB-0B40BF6EF0F6}" type="datetimeFigureOut">
              <a:rPr lang="en-US" smtClean="0"/>
              <a:t>10/27/15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6FB3DD9-3A46-4E28-A191-BF0E008F6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3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9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49"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49"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49"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49"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49"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8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49"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8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3DD9-3A46-4E28-A191-BF0E008F6C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61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3DD9-3A46-4E28-A191-BF0E008F6C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1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3DD9-3A46-4E28-A191-BF0E008F6C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41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3DD9-3A46-4E28-A191-BF0E008F6C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5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OERC is a collaboration of seven universities and four research organizations across Ohio. </a:t>
            </a:r>
          </a:p>
          <a:p>
            <a:pPr marL="0" indent="0">
              <a:buFont typeface="Arial" pitchFamily="34" charset="0"/>
              <a:buNone/>
            </a:pPr>
            <a:endParaRPr lang="en-US" sz="12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OERC develops and implements a statewide, preschool-through-workforce research agenda to address critical issues of education and workforce policy and practice.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62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3DD9-3A46-4E28-A191-BF0E008F6C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33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09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SCHOOLS OPEN DOORS, </a:t>
            </a:r>
          </a:p>
          <a:p>
            <a:r>
              <a:rPr lang="en-US" dirty="0" smtClean="0"/>
              <a:t>HIGHLIGHT EXAMPLARS- GREAT THINGS</a:t>
            </a:r>
          </a:p>
          <a:p>
            <a:r>
              <a:rPr lang="en-US" dirty="0" smtClean="0"/>
              <a:t>SHARE TO IMPROVE PRACTICE</a:t>
            </a:r>
          </a:p>
          <a:p>
            <a:r>
              <a:rPr lang="en-US" dirty="0" smtClean="0"/>
              <a:t>Feedback to INFLUENCE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7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26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09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0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r>
              <a:rPr lang="en-US" dirty="0" smtClean="0"/>
              <a:t>evaluation &amp; research products for state, federal and private agencies as well as other policy informing organizations;</a:t>
            </a:r>
          </a:p>
          <a:p>
            <a:pPr defTabSz="882762">
              <a:defRPr/>
            </a:pPr>
            <a:endParaRPr lang="en-US" dirty="0" smtClean="0"/>
          </a:p>
          <a:p>
            <a:pPr defTabSz="882762">
              <a:defRPr/>
            </a:pPr>
            <a:r>
              <a:rPr lang="en-US" dirty="0" smtClean="0"/>
              <a:t>data base that includes restricted administrative records in a secure environment, while also increasing researcher access to data;</a:t>
            </a:r>
          </a:p>
          <a:p>
            <a:pPr defTabSz="882762">
              <a:defRPr/>
            </a:pPr>
            <a:endParaRPr lang="en-US" dirty="0" smtClean="0"/>
          </a:p>
          <a:p>
            <a:pPr defTabSz="882762">
              <a:defRPr/>
            </a:pPr>
            <a:r>
              <a:rPr lang="en-US" dirty="0" smtClean="0"/>
              <a:t>a bridge to education practitioners, researchers and policymakers translating the needs of practitioners into the research agenda and research into actionable practice improving policy at all levels of education</a:t>
            </a:r>
          </a:p>
          <a:p>
            <a:pPr defTabSz="882762">
              <a:defRPr/>
            </a:pPr>
            <a:endParaRPr lang="en-US" dirty="0" smtClean="0"/>
          </a:p>
          <a:p>
            <a:pPr defTabSz="882762">
              <a:defRPr/>
            </a:pPr>
            <a:r>
              <a:rPr lang="en-US" dirty="0" smtClean="0"/>
              <a:t>Bring together diverse resources on education throughout the state to improve access to high quality knowledge</a:t>
            </a:r>
          </a:p>
          <a:p>
            <a:pPr defTabSz="882762"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3DD9-3A46-4E28-A191-BF0E008F6C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8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6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49"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3DD9-3A46-4E28-A191-BF0E008F6C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02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3DD9-3A46-4E28-A191-BF0E008F6C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7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2400" y="6402259"/>
            <a:ext cx="8839200" cy="306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52400"/>
            <a:ext cx="8839200" cy="3108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6705600" cy="306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1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94C8FF-C277-4639-AF6B-F68CE7EB1A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72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7ECED"/>
                </a:solidFill>
              </a:rPr>
              <a:t>11.15.2012</a:t>
            </a:r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09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14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07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2400" y="6402259"/>
            <a:ext cx="8839200" cy="306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52400"/>
            <a:ext cx="8839200" cy="3108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6705600" cy="306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9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402259"/>
            <a:ext cx="67056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46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2400" y="6402259"/>
            <a:ext cx="88392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52400"/>
            <a:ext cx="88392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67056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31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402259"/>
            <a:ext cx="6705600" cy="306388"/>
          </a:xfrm>
          <a:noFill/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6858000" y="6394704"/>
            <a:ext cx="21336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0" y="152400"/>
            <a:ext cx="21336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0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96000"/>
            <a:ext cx="8823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7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402259"/>
            <a:ext cx="67056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79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11.15.2012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8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5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26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94C8FF-C277-4639-AF6B-F68CE7EB1A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9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7ECED"/>
                </a:solidFill>
              </a:rPr>
              <a:t>11.15.2012</a:t>
            </a:r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5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83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84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2400" y="6402259"/>
            <a:ext cx="8839200" cy="306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52400"/>
            <a:ext cx="8839200" cy="3108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6705600" cy="306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6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2400" y="6402259"/>
            <a:ext cx="88392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52400"/>
            <a:ext cx="88392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67056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402259"/>
            <a:ext cx="67056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38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2400" y="6402259"/>
            <a:ext cx="88392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52400"/>
            <a:ext cx="88392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67056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13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402259"/>
            <a:ext cx="6705600" cy="306388"/>
          </a:xfrm>
          <a:noFill/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6858000" y="6394704"/>
            <a:ext cx="21336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0" y="152400"/>
            <a:ext cx="21336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64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96000"/>
            <a:ext cx="8823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65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11.15.2012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37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6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1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74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90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94C8FF-C277-4639-AF6B-F68CE7EB1A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402259"/>
            <a:ext cx="6705600" cy="306388"/>
          </a:xfrm>
          <a:noFill/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6858000" y="6394704"/>
            <a:ext cx="21336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0" y="152400"/>
            <a:ext cx="21336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27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7ECED"/>
                </a:solidFill>
              </a:rPr>
              <a:t>11.15.2012</a:t>
            </a:r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65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66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2400" y="6402259"/>
            <a:ext cx="8839200" cy="306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52400"/>
            <a:ext cx="8839200" cy="3108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6705600" cy="306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15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402259"/>
            <a:ext cx="67056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94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2400" y="6402259"/>
            <a:ext cx="88392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52400"/>
            <a:ext cx="88392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67056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0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402259"/>
            <a:ext cx="6705600" cy="306388"/>
          </a:xfrm>
          <a:noFill/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6858000" y="6394704"/>
            <a:ext cx="21336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0" y="152400"/>
            <a:ext cx="2133600" cy="3108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78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96000"/>
            <a:ext cx="8823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89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11.15.2012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1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4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96000"/>
            <a:ext cx="8823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08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1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0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88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94C8FF-C277-4639-AF6B-F68CE7EB1A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2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7ECED"/>
                </a:solidFill>
              </a:rPr>
              <a:t>11.15.2012</a:t>
            </a:r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5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0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37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2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2400" y="6402259"/>
            <a:ext cx="8839200" cy="306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52400"/>
            <a:ext cx="88392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6705600" cy="306388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89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2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402259"/>
            <a:ext cx="67056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137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2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152400" y="6402259"/>
            <a:ext cx="88392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52400"/>
            <a:ext cx="8839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6705600" cy="3063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0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11.15.2012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4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2" y="2362200"/>
            <a:ext cx="1896968" cy="1371600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4800"/>
            <a:ext cx="6309360" cy="1371600"/>
          </a:xfrm>
        </p:spPr>
        <p:txBody>
          <a:bodyPr>
            <a:noAutofit/>
          </a:bodyPr>
          <a:lstStyle>
            <a:lvl1pPr marL="45720" indent="0" algn="r">
              <a:buNone/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Presenter Affiliation</a:t>
            </a:r>
            <a:br>
              <a:rPr lang="en-US" dirty="0" smtClean="0"/>
            </a:br>
            <a:r>
              <a:rPr lang="en-US" dirty="0" smtClean="0"/>
              <a:t>Presenter Email</a:t>
            </a:r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402259"/>
            <a:ext cx="6705600" cy="306388"/>
          </a:xfrm>
          <a:noFill/>
        </p:spPr>
        <p:txBody>
          <a:bodyPr anchor="ctr">
            <a:normAutofit/>
          </a:bodyPr>
          <a:lstStyle>
            <a:lvl1pPr marL="4572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Name   | Conference Location   | Date</a:t>
            </a:r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6858000" y="6394704"/>
            <a:ext cx="2133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0" y="152400"/>
            <a:ext cx="2133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41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96000"/>
            <a:ext cx="8823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9662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14" y="2892277"/>
            <a:ext cx="1600202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11.15.2012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95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4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38428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438428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62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157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150919"/>
            <a:ext cx="8831803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06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1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29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94C8FF-C277-4639-AF6B-F68CE7EB1A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3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4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1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7ECED"/>
                </a:solidFill>
              </a:rPr>
              <a:t>11.15.2012</a:t>
            </a:r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55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2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5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67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E7ECED"/>
                </a:solidFill>
              </a:rPr>
              <a:pPr/>
              <a:t>‹#›</a:t>
            </a:fld>
            <a:endParaRPr lang="en-US" dirty="0">
              <a:solidFill>
                <a:srgbClr val="E7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1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0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9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theme" Target="../theme/theme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theme" Target="../theme/theme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146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324600"/>
            <a:ext cx="1066800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24600"/>
            <a:ext cx="582966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0" y="6172200"/>
            <a:ext cx="276388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146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324600"/>
            <a:ext cx="1066800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24600"/>
            <a:ext cx="582966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0" y="6172200"/>
            <a:ext cx="276388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146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324600"/>
            <a:ext cx="1066800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24600"/>
            <a:ext cx="582966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0" y="6172200"/>
            <a:ext cx="276388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8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146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324600"/>
            <a:ext cx="1066800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24600"/>
            <a:ext cx="582966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0" y="6172200"/>
            <a:ext cx="276388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1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99"/>
            <a:ext cx="8831803" cy="5146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14" y="152429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324600"/>
            <a:ext cx="1066800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5B6973"/>
                </a:solidFill>
              </a:rPr>
              <a:t>11.15.2012</a:t>
            </a:r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1" y="6324600"/>
            <a:ext cx="582967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‹#›</a:t>
            </a:fld>
            <a:endParaRPr lang="en-US" dirty="0">
              <a:solidFill>
                <a:srgbClr val="5B697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2" y="6172200"/>
            <a:ext cx="276388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mv7whjq" TargetMode="External"/><Relationship Id="rId4" Type="http://schemas.openxmlformats.org/officeDocument/2006/relationships/hyperlink" Target="https://public.tableausoftware.com/profile/kharlow%23!/vizhome/LongitudinalHEIOutcomes092414/Dashboard" TargetMode="External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hyperlink" Target="http://www.oerc.osu.edu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hyperlink" Target="http://www.oerc.osu.edu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324600" cy="1600200"/>
          </a:xfrm>
        </p:spPr>
        <p:txBody>
          <a:bodyPr/>
          <a:lstStyle/>
          <a:p>
            <a:pPr algn="l"/>
            <a:r>
              <a:rPr lang="en-US" sz="4400" cap="small" dirty="0" smtClean="0">
                <a:latin typeface="Cambria" panose="02040503050406030204" pitchFamily="18" charset="0"/>
              </a:rPr>
              <a:t>Ohio Education Research </a:t>
            </a:r>
            <a:r>
              <a:rPr lang="en-US" sz="4400" cap="small" dirty="0" smtClean="0">
                <a:latin typeface="Cambria" panose="02040503050406030204" pitchFamily="18" charset="0"/>
              </a:rPr>
              <a:t>Center: Informing Innovation</a:t>
            </a:r>
            <a:br>
              <a:rPr lang="en-US" sz="4400" cap="small" dirty="0" smtClean="0">
                <a:latin typeface="Cambria" panose="02040503050406030204" pitchFamily="18" charset="0"/>
              </a:rPr>
            </a:br>
            <a:endParaRPr lang="en-US" sz="4400" cap="small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3581400"/>
            <a:ext cx="6324600" cy="26670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400" i="0" dirty="0" smtClean="0">
                <a:latin typeface="Cambria" panose="02040503050406030204" pitchFamily="18" charset="0"/>
              </a:rPr>
              <a:t>Jill L Lindsey, Ph.D. </a:t>
            </a:r>
            <a:r>
              <a:rPr lang="en-US" sz="2400" i="0" dirty="0" smtClean="0">
                <a:latin typeface="Cambria" panose="02040503050406030204" pitchFamily="18" charset="0"/>
              </a:rPr>
              <a:t/>
            </a:r>
            <a:br>
              <a:rPr lang="en-US" sz="2400" i="0" dirty="0" smtClean="0">
                <a:latin typeface="Cambria" panose="02040503050406030204" pitchFamily="18" charset="0"/>
              </a:rPr>
            </a:br>
            <a:r>
              <a:rPr lang="en-US" sz="2400" i="0" dirty="0" smtClean="0">
                <a:latin typeface="Cambria" panose="02040503050406030204" pitchFamily="18" charset="0"/>
              </a:rPr>
              <a:t>Director of Operations &amp; Research</a:t>
            </a:r>
          </a:p>
          <a:p>
            <a:pPr algn="l">
              <a:spcBef>
                <a:spcPts val="0"/>
              </a:spcBef>
            </a:pPr>
            <a:r>
              <a:rPr lang="en-US" sz="2400" i="0" dirty="0" smtClean="0">
                <a:latin typeface="Cambria" panose="02040503050406030204" pitchFamily="18" charset="0"/>
              </a:rPr>
              <a:t>Ohio Education Research Center</a:t>
            </a:r>
            <a:r>
              <a:rPr lang="en-US" sz="2400" i="0" dirty="0" smtClean="0">
                <a:latin typeface="Cambria" panose="02040503050406030204" pitchFamily="18" charset="0"/>
              </a:rPr>
              <a:t> </a:t>
            </a:r>
            <a:endParaRPr lang="en-US" sz="2400" i="0" dirty="0" smtClean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i="0" dirty="0" smtClean="0">
                <a:latin typeface="Cambria" panose="02040503050406030204" pitchFamily="18" charset="0"/>
              </a:rPr>
              <a:t>The Ohio State </a:t>
            </a:r>
            <a:r>
              <a:rPr lang="en-US" sz="2400" i="0" dirty="0" smtClean="0">
                <a:latin typeface="Cambria" panose="02040503050406030204" pitchFamily="18" charset="0"/>
              </a:rPr>
              <a:t>University</a:t>
            </a:r>
          </a:p>
          <a:p>
            <a:pPr algn="l">
              <a:spcBef>
                <a:spcPts val="0"/>
              </a:spcBef>
            </a:pPr>
            <a:r>
              <a:rPr lang="en-US" sz="2400" i="0" dirty="0" smtClean="0">
                <a:latin typeface="Cambria" panose="02040503050406030204" pitchFamily="18" charset="0"/>
              </a:rPr>
              <a:t>Professor &amp; Chair Leadership Studies</a:t>
            </a:r>
          </a:p>
          <a:p>
            <a:pPr algn="l">
              <a:spcBef>
                <a:spcPts val="0"/>
              </a:spcBef>
            </a:pPr>
            <a:r>
              <a:rPr lang="en-US" sz="2400" i="0" dirty="0" smtClean="0">
                <a:latin typeface="Cambria" panose="02040503050406030204" pitchFamily="18" charset="0"/>
              </a:rPr>
              <a:t>Wright State University </a:t>
            </a:r>
            <a:endParaRPr lang="en-US" sz="2400" i="0" dirty="0" smtClean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b="1" i="1" dirty="0" smtClean="0">
                <a:latin typeface="Cambria" panose="02040503050406030204" pitchFamily="18" charset="0"/>
              </a:rPr>
              <a:t>Making Research Work for Education</a:t>
            </a:r>
            <a:endParaRPr lang="en-US" sz="1800" b="1" i="1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3200400"/>
            <a:ext cx="5181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47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40992"/>
            <a:ext cx="8534401" cy="3950208"/>
          </a:xfrm>
        </p:spPr>
        <p:txBody>
          <a:bodyPr>
            <a:normAutofit/>
          </a:bodyPr>
          <a:lstStyle/>
          <a:p>
            <a:pPr lvl="0">
              <a:buClr>
                <a:srgbClr val="39C0C4"/>
              </a:buClr>
            </a:pPr>
            <a:r>
              <a:rPr lang="en-US" sz="22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Districts must implement </a:t>
            </a:r>
            <a:r>
              <a:rPr lang="en-US" sz="22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a </a:t>
            </a:r>
            <a:r>
              <a:rPr lang="en-US" sz="2200" b="1" i="1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research based method of identifying students at risk of dropping out and provide focused counseling to those students. </a:t>
            </a:r>
          </a:p>
          <a:p>
            <a:pPr marL="45720" lvl="0" indent="0">
              <a:buClr>
                <a:srgbClr val="39C0C4"/>
              </a:buClr>
              <a:buNone/>
            </a:pPr>
            <a:endParaRPr lang="en-US" sz="22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0">
              <a:buClr>
                <a:srgbClr val="39C0C4"/>
              </a:buClr>
            </a:pPr>
            <a:r>
              <a:rPr lang="en-US" sz="22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OERC Pilot with six districts beginning in November 2015</a:t>
            </a:r>
          </a:p>
          <a:p>
            <a:pPr lvl="0">
              <a:buClr>
                <a:srgbClr val="39C0C4"/>
              </a:buClr>
            </a:pPr>
            <a:endParaRPr lang="en-US" sz="22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0">
              <a:buClr>
                <a:srgbClr val="39C0C4"/>
              </a:buClr>
            </a:pPr>
            <a:r>
              <a:rPr lang="en-US" sz="22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Will be a</a:t>
            </a:r>
            <a:r>
              <a:rPr lang="en-US" sz="22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vailable in 2016 to </a:t>
            </a:r>
            <a:r>
              <a:rPr lang="en-US" sz="22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all districts across </a:t>
            </a:r>
            <a:r>
              <a:rPr lang="en-US" sz="22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Ohio</a:t>
            </a:r>
          </a:p>
          <a:p>
            <a:pPr lvl="0">
              <a:buClr>
                <a:srgbClr val="39C0C4"/>
              </a:buClr>
            </a:pPr>
            <a:endParaRPr lang="en-US" sz="2200" dirty="0" smtClean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0">
              <a:buClr>
                <a:srgbClr val="39C0C4"/>
              </a:buClr>
            </a:pPr>
            <a:r>
              <a:rPr lang="en-US" sz="22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No charge/Free</a:t>
            </a:r>
            <a:r>
              <a:rPr lang="en-US" sz="22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 </a:t>
            </a:r>
            <a:endParaRPr lang="en-US" sz="22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marL="45720" indent="0">
              <a:buNone/>
            </a:pPr>
            <a:endParaRPr lang="en-US" sz="3400" dirty="0">
              <a:latin typeface="Cambri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" y="152400"/>
            <a:ext cx="8839200" cy="1371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Student Success Dashboard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10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2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40992"/>
            <a:ext cx="8534401" cy="395020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39C0C4"/>
              </a:buClr>
            </a:pPr>
            <a:r>
              <a:rPr lang="en-US" sz="24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C</a:t>
            </a:r>
            <a:r>
              <a:rPr lang="en-US" sz="24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alculates student’s risk of:</a:t>
            </a:r>
            <a:endParaRPr lang="en-US" sz="24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1">
              <a:buClr>
                <a:srgbClr val="C2DB73"/>
              </a:buClr>
            </a:pPr>
            <a:r>
              <a:rPr lang="en-US" sz="20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dropping out</a:t>
            </a:r>
            <a:endParaRPr lang="en-US" sz="20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1">
              <a:buClr>
                <a:srgbClr val="C2DB73"/>
              </a:buClr>
            </a:pPr>
            <a:r>
              <a:rPr lang="en-US" sz="20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repeating </a:t>
            </a:r>
            <a:r>
              <a:rPr lang="en-US" sz="20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a </a:t>
            </a:r>
            <a:r>
              <a:rPr lang="en-US" sz="20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grade</a:t>
            </a:r>
            <a:endParaRPr lang="en-US" sz="20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1">
              <a:buClr>
                <a:srgbClr val="C2DB73"/>
              </a:buClr>
            </a:pPr>
            <a:r>
              <a:rPr lang="en-US" sz="20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not </a:t>
            </a:r>
            <a:r>
              <a:rPr lang="en-US" sz="20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graduating on time.</a:t>
            </a:r>
          </a:p>
          <a:p>
            <a:pPr lvl="1">
              <a:buClr>
                <a:srgbClr val="C2DB73"/>
              </a:buClr>
            </a:pPr>
            <a:endParaRPr lang="en-US" sz="16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marL="434340" lvl="0" indent="-342900">
              <a:buClr>
                <a:srgbClr val="39C0C4"/>
              </a:buClr>
            </a:pPr>
            <a:r>
              <a:rPr lang="en-US" sz="24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Administrators</a:t>
            </a:r>
            <a:r>
              <a:rPr lang="en-US" sz="24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, Principals, Counselors and Teachers </a:t>
            </a:r>
            <a:r>
              <a:rPr lang="en-US" sz="24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may</a:t>
            </a:r>
            <a:r>
              <a:rPr lang="en-US" sz="24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view </a:t>
            </a:r>
            <a:r>
              <a:rPr lang="en-US" sz="24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their students</a:t>
            </a:r>
            <a:r>
              <a:rPr lang="en-US" sz="24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’:</a:t>
            </a:r>
          </a:p>
          <a:p>
            <a:pPr marL="708660" lvl="1" indent="-342900">
              <a:buClr>
                <a:srgbClr val="C2DB73"/>
              </a:buClr>
            </a:pPr>
            <a:r>
              <a:rPr lang="en-US" sz="20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Risk factors;</a:t>
            </a:r>
          </a:p>
          <a:p>
            <a:pPr marL="708660" lvl="1" indent="-342900">
              <a:buClr>
                <a:srgbClr val="C2DB73"/>
              </a:buClr>
            </a:pPr>
            <a:r>
              <a:rPr lang="en-US" sz="20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Prior academic achievement on state tests;</a:t>
            </a:r>
          </a:p>
          <a:p>
            <a:pPr marL="708660" lvl="1" indent="-342900">
              <a:buClr>
                <a:srgbClr val="C2DB73"/>
              </a:buClr>
            </a:pPr>
            <a:r>
              <a:rPr lang="en-US" sz="20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Prior discipline and attendance records; and</a:t>
            </a:r>
          </a:p>
          <a:p>
            <a:pPr marL="708660" lvl="1" indent="-342900">
              <a:buClr>
                <a:srgbClr val="C2DB73"/>
              </a:buClr>
            </a:pPr>
            <a:r>
              <a:rPr lang="en-US" sz="20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History of school’s attended (mobility).</a:t>
            </a:r>
          </a:p>
          <a:p>
            <a:pPr marL="45720" indent="0">
              <a:buNone/>
            </a:pPr>
            <a:endParaRPr lang="en-US" sz="3400" dirty="0">
              <a:latin typeface="Cambri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" y="152400"/>
            <a:ext cx="8839200" cy="1371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</a:rPr>
              <a:t>Student Success Dashboard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11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5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40992"/>
            <a:ext cx="8534401" cy="3950208"/>
          </a:xfrm>
        </p:spPr>
        <p:txBody>
          <a:bodyPr>
            <a:normAutofit/>
          </a:bodyPr>
          <a:lstStyle/>
          <a:p>
            <a:pPr lvl="0">
              <a:buClr>
                <a:srgbClr val="39C0C4"/>
              </a:buClr>
            </a:pPr>
            <a:r>
              <a:rPr lang="en-US" sz="24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Research related to risks and interventions </a:t>
            </a:r>
          </a:p>
          <a:p>
            <a:pPr lvl="0">
              <a:buClr>
                <a:srgbClr val="39C0C4"/>
              </a:buClr>
            </a:pPr>
            <a:endParaRPr lang="en-US" sz="24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0">
              <a:buClr>
                <a:srgbClr val="39C0C4"/>
              </a:buClr>
            </a:pPr>
            <a:endParaRPr lang="en-US" sz="2400" dirty="0" smtClean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0">
              <a:buClr>
                <a:srgbClr val="39C0C4"/>
              </a:buClr>
            </a:pPr>
            <a:r>
              <a:rPr lang="en-US" sz="24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B</a:t>
            </a:r>
            <a:r>
              <a:rPr lang="en-US" sz="24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est </a:t>
            </a:r>
            <a:r>
              <a:rPr lang="en-US" sz="2400" dirty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practices for getting students back on </a:t>
            </a:r>
            <a:r>
              <a:rPr lang="en-US" sz="24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track</a:t>
            </a:r>
          </a:p>
          <a:p>
            <a:pPr lvl="0">
              <a:buClr>
                <a:srgbClr val="39C0C4"/>
              </a:buClr>
            </a:pPr>
            <a:endParaRPr lang="en-US" sz="24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0">
              <a:buClr>
                <a:srgbClr val="39C0C4"/>
              </a:buClr>
            </a:pPr>
            <a:endParaRPr lang="en-US" sz="2400" dirty="0" smtClean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0">
              <a:buClr>
                <a:srgbClr val="39C0C4"/>
              </a:buClr>
            </a:pPr>
            <a:r>
              <a:rPr lang="en-US" sz="2400" dirty="0" smtClean="0">
                <a:solidFill>
                  <a:srgbClr val="E6E7E8">
                    <a:lumMod val="25000"/>
                  </a:srgbClr>
                </a:solidFill>
                <a:latin typeface="Cambria" panose="02040503050406030204" pitchFamily="18" charset="0"/>
              </a:rPr>
              <a:t>Support and guidance for completing Student Success Plans</a:t>
            </a:r>
          </a:p>
          <a:p>
            <a:pPr lvl="0">
              <a:buClr>
                <a:srgbClr val="39C0C4"/>
              </a:buClr>
            </a:pPr>
            <a:endParaRPr lang="en-US" sz="24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lvl="0">
              <a:buClr>
                <a:srgbClr val="39C0C4"/>
              </a:buClr>
            </a:pPr>
            <a:endParaRPr lang="en-US" sz="2400" dirty="0">
              <a:solidFill>
                <a:srgbClr val="E6E7E8">
                  <a:lumMod val="25000"/>
                </a:srgbClr>
              </a:solidFill>
              <a:latin typeface="Cambria" panose="02040503050406030204" pitchFamily="18" charset="0"/>
            </a:endParaRPr>
          </a:p>
          <a:p>
            <a:pPr marL="45720" indent="0">
              <a:buNone/>
            </a:pPr>
            <a:endParaRPr lang="en-US" sz="3400" dirty="0">
              <a:latin typeface="Cambri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" y="152400"/>
            <a:ext cx="8839200" cy="1371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mbria" panose="02040503050406030204" pitchFamily="18" charset="0"/>
              </a:rPr>
              <a:t>LINKS to web RESOURCE center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12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0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52600"/>
            <a:ext cx="8534401" cy="426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Two year study examining use of Student Growth Measures (SGMs) in OTES &amp; OPES.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L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aw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required SGM’s comprise 50% of teachers’ evaluations.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Several SGM measurement types available:</a:t>
            </a:r>
          </a:p>
          <a:p>
            <a:pPr lvl="1"/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Teacher-level Value-Added data (OAA)</a:t>
            </a:r>
          </a:p>
          <a:p>
            <a:pPr lvl="1"/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Vendor-developed assessments approved by ODE</a:t>
            </a:r>
          </a:p>
          <a:p>
            <a:pPr lvl="1"/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Locally determined measures (e.g. Student Learning Objectives)</a:t>
            </a:r>
          </a:p>
          <a:p>
            <a:endParaRPr lang="en-US" sz="2400" dirty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" y="152400"/>
            <a:ext cx="8839200" cy="1371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Student Growth Measures: A study of Policy &amp; Practice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13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3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828800"/>
            <a:ext cx="8534401" cy="4267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Key Findings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1% of teachers and principals rated as Ineffective.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Teachers in the Big 8 are more likely to be rated as Ineffective or Developing compared to colleagues in other districts (19% vs. 8%). 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More variability in teacher ratings using new SGM evaluation model. 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45720" indent="0">
              <a:buNone/>
            </a:pPr>
            <a:endParaRPr lang="en-US" dirty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" y="152400"/>
            <a:ext cx="8839200" cy="1371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Student Growth Measures: A study of Policy &amp; Practice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14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7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752600"/>
            <a:ext cx="8534401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Key Findings Continued</a:t>
            </a:r>
          </a:p>
          <a:p>
            <a:pPr marL="45720" indent="0">
              <a:buNone/>
            </a:pPr>
            <a:endParaRPr lang="en-US" sz="800" dirty="0" smtClean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Teacher evaluations using SLO’s and/or Shared Attribution measures had higher ratings on the SGM component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than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those using value-added or approved vendor 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assessments.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45720" indent="0">
              <a:buNone/>
            </a:pPr>
            <a:endParaRPr lang="en-US" sz="800" dirty="0" smtClean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Concerns over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Cambria" panose="02040503050406030204" pitchFamily="18" charset="0"/>
              </a:rPr>
              <a:t>airness issues by some teachers and administrators.</a:t>
            </a:r>
            <a:endParaRPr lang="en-US" sz="2400" dirty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chemeClr val="accent6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" y="152400"/>
            <a:ext cx="8839200" cy="1371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Cambria" panose="02040503050406030204" pitchFamily="18" charset="0"/>
              </a:rPr>
              <a:t>Student Growth Measures: A study of Policy &amp; Practice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15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9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Query to</a:t>
            </a:r>
            <a:r>
              <a:rPr lang="en-US" sz="2600" b="1" dirty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display</a:t>
            </a:r>
            <a:r>
              <a:rPr lang="en-US" sz="26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:</a:t>
            </a:r>
            <a:endParaRPr lang="en-US" sz="2600" b="1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0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Outcomes for 2003-2006 entering cohorts to any Ohio public university, college, or community/technical school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Outcomes are defined as 1 and 6 years following graduation from school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Outcomes are: (1) employment in Ohio and (2) Median earnings from work (adjusted for 2010 dollars)</a:t>
            </a:r>
          </a:p>
          <a:p>
            <a:r>
              <a:rPr lang="en-US" sz="26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Limitations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Only programs with 10 or more graduates in a year/program cell show up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Only employment in Ohio</a:t>
            </a:r>
            <a:endParaRPr lang="en-US" sz="2000" dirty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054394"/>
          </a:xfrm>
        </p:spPr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Higher education outcomes dashboard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16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Ohio Higher Education </a:t>
            </a:r>
            <a:r>
              <a:rPr lang="en-US" b="1" dirty="0" smtClean="0">
                <a:latin typeface="Cambria" panose="02040503050406030204" pitchFamily="18" charset="0"/>
              </a:rPr>
              <a:t>outcomes DASHBOARD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797674" cy="468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17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407893" cy="407212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H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elp students understand the relative 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employment financial payoffs 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in Ohio of specific degrees</a:t>
            </a:r>
          </a:p>
          <a:p>
            <a:pPr marL="45720" indent="0">
              <a:buNone/>
            </a:pPr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S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how the employment rate in Ohio over time for different programs</a:t>
            </a:r>
          </a:p>
          <a:p>
            <a:pPr marL="45720" indent="0">
              <a:buNone/>
            </a:pPr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I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llustrate how both employment and payoff can 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change</a:t>
            </a:r>
            <a:endParaRPr lang="en-US" sz="2400" dirty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Uses of this dashboard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18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7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407893" cy="3767329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>
                <a:latin typeface="Cambria" panose="02040503050406030204" pitchFamily="18" charset="0"/>
                <a:hlinkClick r:id="rId3"/>
              </a:rPr>
              <a:t>http://</a:t>
            </a:r>
            <a:r>
              <a:rPr lang="en-US" sz="2800" u="sng" dirty="0" smtClean="0">
                <a:latin typeface="Cambria" panose="02040503050406030204" pitchFamily="18" charset="0"/>
                <a:hlinkClick r:id="rId3"/>
              </a:rPr>
              <a:t>tinyurl.com/</a:t>
            </a:r>
            <a:r>
              <a:rPr lang="en-US" sz="2800" u="sng" dirty="0" smtClean="0">
                <a:latin typeface="Cambria" panose="02040503050406030204" pitchFamily="18" charset="0"/>
                <a:hlinkClick r:id="rId3"/>
              </a:rPr>
              <a:t>mv7whjq</a:t>
            </a:r>
            <a:endParaRPr lang="en-US" sz="2800" u="sng" dirty="0" smtClean="0">
              <a:latin typeface="Cambria" panose="02040503050406030204" pitchFamily="18" charset="0"/>
            </a:endParaRPr>
          </a:p>
          <a:p>
            <a:pPr marL="45720" indent="0">
              <a:buNone/>
            </a:pPr>
            <a:endParaRPr lang="en-US" sz="2800" u="sng" dirty="0" smtClean="0">
              <a:latin typeface="Cambria" panose="02040503050406030204" pitchFamily="18" charset="0"/>
            </a:endParaRPr>
          </a:p>
          <a:p>
            <a:endParaRPr lang="en-US" sz="2800" u="sng" dirty="0">
              <a:latin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2800" b="1" u="sng" dirty="0" smtClean="0">
                <a:latin typeface="Cambria" panose="02040503050406030204" pitchFamily="18" charset="0"/>
              </a:rPr>
              <a:t>OR</a:t>
            </a:r>
          </a:p>
          <a:p>
            <a:endParaRPr lang="en-US" sz="2800" u="sng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 </a:t>
            </a:r>
            <a:r>
              <a:rPr lang="en-US" sz="2800" u="sng" dirty="0">
                <a:latin typeface="Cambria" panose="02040503050406030204" pitchFamily="18" charset="0"/>
                <a:hlinkClick r:id="rId4"/>
              </a:rPr>
              <a:t>https://public.tableausoftware.com/profile/kharlow#!/</a:t>
            </a:r>
            <a:r>
              <a:rPr lang="en-US" sz="2800" u="sng" dirty="0" smtClean="0">
                <a:latin typeface="Cambria" panose="02040503050406030204" pitchFamily="18" charset="0"/>
                <a:hlinkClick r:id="rId4"/>
              </a:rPr>
              <a:t>vizhome/LongitudinalHEIOutcomes092414/Dashboard</a:t>
            </a:r>
            <a:endParaRPr lang="en-US" sz="2800" u="sng" dirty="0" smtClean="0">
              <a:latin typeface="Cambria" panose="02040503050406030204" pitchFamily="18" charset="0"/>
            </a:endParaRPr>
          </a:p>
          <a:p>
            <a:endParaRPr lang="en-US" sz="2800" u="sng" dirty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To access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19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8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Overview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4800" y="1752600"/>
            <a:ext cx="4343400" cy="42202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A</a:t>
            </a:r>
            <a:r>
              <a:rPr lang="en-US" sz="36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 statewide network of researchers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a</a:t>
            </a:r>
            <a:r>
              <a:rPr lang="en-US" sz="36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ddressing  critical issues of education and workforce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policy and practice.  </a:t>
            </a:r>
            <a:endParaRPr lang="en-US" sz="3600" dirty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 descr="TheOhioStateUniversity-Stacked-RGBHEX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1151890" cy="7577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80" y="2844599"/>
            <a:ext cx="789305" cy="7743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55" y="5124689"/>
            <a:ext cx="1289050" cy="5966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55" y="4495800"/>
            <a:ext cx="1245553" cy="50139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14" y="2453098"/>
            <a:ext cx="973398" cy="69532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0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37" y="5611455"/>
            <a:ext cx="1568292" cy="25539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11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74" y="1962233"/>
            <a:ext cx="1638679" cy="28123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13" y="3358539"/>
            <a:ext cx="1295399" cy="4117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13" descr="SRG-Logo_RGB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3" y="3830763"/>
            <a:ext cx="1039178" cy="5055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4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99" y="4997193"/>
            <a:ext cx="1273413" cy="5073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5" descr="http://www.csuohio.edu/sites/default/files/media/marketing/images/seal.jpg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00" y="3931664"/>
            <a:ext cx="951412" cy="878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chemeClr val="accent6">
                    <a:lumMod val="10000"/>
                  </a:schemeClr>
                </a:solidFill>
              </a:rPr>
              <a:pPr/>
              <a:t>2</a:t>
            </a:fld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9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04999"/>
            <a:ext cx="8407893" cy="42214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Ohio’s Race to the Top Benchmark Progress Study</a:t>
            </a:r>
            <a:b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</a:br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Implementation of the “Collaboration on Economic Success in Appalachia” High School-Higher Education Alignment 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Project</a:t>
            </a:r>
          </a:p>
          <a:p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Ohio Network for Educational Transformation Evaluation Report</a:t>
            </a:r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45720" indent="0">
              <a:buNone/>
            </a:pPr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Ohio’s Race to the Top Dropout Tracking 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Report</a:t>
            </a:r>
          </a:p>
          <a:p>
            <a:pPr marL="45720" indent="0">
              <a:buNone/>
            </a:pPr>
            <a:endParaRPr lang="en-US" sz="2400" dirty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Ohio STEM School Impact Study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EXAMPLES OF Other </a:t>
            </a:r>
            <a:r>
              <a:rPr lang="en-US" b="1" dirty="0" smtClean="0">
                <a:latin typeface="Cambria" panose="02040503050406030204" pitchFamily="18" charset="0"/>
              </a:rPr>
              <a:t>OERC Reports 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chemeClr val="accent6">
                    <a:lumMod val="10000"/>
                  </a:schemeClr>
                </a:solidFill>
              </a:rPr>
              <a:pPr/>
              <a:t>20</a:t>
            </a:fld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9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94560" lvl="8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54440" cy="1371600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67997"/>
            <a:ext cx="3657600" cy="2778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199"/>
            <a:ext cx="4206240" cy="3188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291840" cy="238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1676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hlinkClick r:id="rId6"/>
              </a:rPr>
              <a:t>www.oerc.osu.edu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976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343401" cy="440740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YOU</a:t>
            </a:r>
          </a:p>
          <a:p>
            <a:pPr marL="45720" indent="0" algn="ctr">
              <a:buNone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en-US" sz="4000" dirty="0" smtClean="0"/>
              <a:t>are </a:t>
            </a:r>
            <a:r>
              <a:rPr lang="en-US" sz="4000" dirty="0" smtClean="0"/>
              <a:t>vital </a:t>
            </a:r>
          </a:p>
          <a:p>
            <a:pPr marL="45720" indent="0" algn="ctr">
              <a:buNone/>
            </a:pPr>
            <a:r>
              <a:rPr lang="en-US" sz="4000" dirty="0" smtClean="0"/>
              <a:t> </a:t>
            </a:r>
            <a:endParaRPr lang="en-US" sz="4000" dirty="0" smtClean="0"/>
          </a:p>
          <a:p>
            <a:pPr marL="45720" indent="0" algn="ctr">
              <a:buNone/>
            </a:pPr>
            <a:r>
              <a:rPr lang="en-US" sz="4000" dirty="0" smtClean="0"/>
              <a:t>partners </a:t>
            </a:r>
            <a:r>
              <a:rPr lang="en-US" sz="4000" dirty="0" smtClean="0"/>
              <a:t>in this</a:t>
            </a:r>
          </a:p>
          <a:p>
            <a:pPr marL="45720" indent="0" algn="ctr">
              <a:buNone/>
            </a:pPr>
            <a:r>
              <a:rPr lang="en-US" sz="4000" dirty="0" smtClean="0"/>
              <a:t> </a:t>
            </a:r>
            <a:endParaRPr lang="en-US" sz="4000" dirty="0" smtClean="0"/>
          </a:p>
          <a:p>
            <a:pPr marL="45720" indent="0" algn="ctr">
              <a:buNone/>
            </a:pPr>
            <a:r>
              <a:rPr lang="en-US" sz="4000" dirty="0" smtClean="0"/>
              <a:t>dynamic </a:t>
            </a:r>
            <a:r>
              <a:rPr lang="en-US" sz="4000" dirty="0" smtClean="0"/>
              <a:t>process</a:t>
            </a:r>
            <a:r>
              <a:rPr lang="en-US" sz="4000" dirty="0" smtClean="0"/>
              <a:t>   </a:t>
            </a:r>
            <a:endParaRPr lang="en-US" sz="4000" dirty="0" smtClean="0"/>
          </a:p>
          <a:p>
            <a:pPr marL="45720" indent="0" algn="ctr">
              <a:buNone/>
            </a:pPr>
            <a:r>
              <a:rPr lang="en-US" sz="4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  <a:solidFill>
            <a:schemeClr val="accent4"/>
          </a:solidFill>
        </p:spPr>
        <p:txBody>
          <a:bodyPr/>
          <a:lstStyle/>
          <a:p>
            <a:r>
              <a:rPr lang="en-US" sz="4000" dirty="0" smtClean="0"/>
              <a:t>Informing innovation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32593" b="31574"/>
          <a:stretch/>
        </p:blipFill>
        <p:spPr>
          <a:xfrm>
            <a:off x="5257800" y="2362200"/>
            <a:ext cx="3339722" cy="2590800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3302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613468"/>
              </p:ext>
            </p:extLst>
          </p:nvPr>
        </p:nvGraphicFramePr>
        <p:xfrm>
          <a:off x="457200" y="1646237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get involved in INNOVATION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3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45" y="838200"/>
            <a:ext cx="5813378" cy="1143000"/>
          </a:xfrm>
        </p:spPr>
        <p:txBody>
          <a:bodyPr/>
          <a:lstStyle/>
          <a:p>
            <a:r>
              <a:rPr lang="en-US" sz="4400" cap="small" dirty="0" smtClean="0">
                <a:latin typeface="Cambria" panose="02040503050406030204" pitchFamily="18" charset="0"/>
              </a:rPr>
              <a:t>Thank You</a:t>
            </a:r>
            <a:endParaRPr lang="en-US" sz="4400" cap="small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172325"/>
            <a:ext cx="3451334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Dr. Jill Lindsey</a:t>
            </a:r>
          </a:p>
          <a:p>
            <a:pPr algn="r"/>
            <a:r>
              <a:rPr lang="en-US" sz="2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(937) 775-3298</a:t>
            </a:r>
            <a:endParaRPr lang="en-US" sz="2200" dirty="0" smtClean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r"/>
            <a:r>
              <a:rPr lang="en-US" sz="2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Jill.Lindsey@wright.edu</a:t>
            </a:r>
          </a:p>
          <a:p>
            <a:pPr algn="r"/>
            <a:endParaRPr lang="en-US" sz="2200" dirty="0" smtClean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r"/>
            <a:r>
              <a:rPr lang="en-US" sz="2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Dr</a:t>
            </a:r>
            <a:r>
              <a:rPr lang="en-US" sz="2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. Joshua Hawley</a:t>
            </a:r>
          </a:p>
          <a:p>
            <a:pPr algn="r"/>
            <a:r>
              <a:rPr lang="en-US" sz="2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(614) 247-8140</a:t>
            </a:r>
          </a:p>
          <a:p>
            <a:pPr algn="r"/>
            <a:r>
              <a:rPr lang="en-US" sz="22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Hawley.32@osu.edu </a:t>
            </a:r>
          </a:p>
          <a:p>
            <a:pPr algn="r"/>
            <a:endParaRPr lang="en-US" sz="2000" dirty="0" smtClean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r"/>
            <a:r>
              <a:rPr lang="en-US" sz="20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Ms. Kristen Kubitza</a:t>
            </a:r>
          </a:p>
          <a:p>
            <a:pPr algn="r"/>
            <a:r>
              <a:rPr lang="en-US" sz="20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(614) 634-1847</a:t>
            </a:r>
          </a:p>
          <a:p>
            <a:pPr algn="r"/>
            <a:r>
              <a:rPr lang="en-US" sz="20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Kubitza.2@osu.edu </a:t>
            </a: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4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94560" lvl="8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54440" cy="1371600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67997"/>
            <a:ext cx="3657600" cy="2778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199"/>
            <a:ext cx="4206240" cy="3188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291840" cy="238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1676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hlinkClick r:id="rId6"/>
              </a:rPr>
              <a:t>www.oerc.osu.edu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2197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534401" cy="4407408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BUILD AND MAINTAIN LONGITUDINAL DATA ARCHIVE</a:t>
            </a:r>
          </a:p>
          <a:p>
            <a:pPr lvl="0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TIMELY, QUALITY EVALUATIONS AND RESEARCH PRODUCTS</a:t>
            </a:r>
          </a:p>
          <a:p>
            <a:pPr lvl="0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BRIDGE NEEDS, RESEARCH, PRACTICE, AND POLICY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LINK TO RESOURCES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4572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1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52400" y="6096000"/>
            <a:ext cx="8823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343400" cy="44196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Comprehensive data </a:t>
            </a:r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(e.g. </a:t>
            </a:r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major </a:t>
            </a:r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state data sources)</a:t>
            </a:r>
          </a:p>
          <a:p>
            <a:pPr marL="45720" indent="0">
              <a:buNone/>
            </a:pPr>
            <a:endParaRPr lang="en-US" sz="22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2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System linkages </a:t>
            </a:r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(e.g. early childhood data to K-</a:t>
            </a:r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12, </a:t>
            </a:r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teachers to students)</a:t>
            </a:r>
          </a:p>
          <a:p>
            <a:pPr marL="45720" indent="0">
              <a:buNone/>
            </a:pPr>
            <a:endParaRPr lang="en-US" sz="22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2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Testing and outcome data </a:t>
            </a:r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(e.g. </a:t>
            </a:r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student </a:t>
            </a:r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and teacher level effectiveness)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Ohio Longitudinal Data Archive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40" y="2211359"/>
            <a:ext cx="42735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chemeClr val="accent6">
                    <a:lumMod val="10000"/>
                  </a:schemeClr>
                </a:solidFill>
              </a:rPr>
              <a:pPr/>
              <a:t>4</a:t>
            </a:fld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7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450350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INVESTIGATE THEORY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ACTION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3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/>
              <a:t>changes or INNOVATIONS?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604100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38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40992"/>
            <a:ext cx="8534401" cy="39502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ractical Research</a:t>
            </a:r>
            <a:endParaRPr lang="en-US" sz="2400" b="1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Relevant to current problems of practice</a:t>
            </a:r>
          </a:p>
          <a:p>
            <a:pPr marL="365760" lvl="1" indent="0">
              <a:buNone/>
            </a:pPr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Connected to 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current policy issues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Provide 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evidence/evaluate policies</a:t>
            </a:r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365760" lvl="1" indent="0">
              <a:buNone/>
            </a:pPr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Build relationships with education stakeholders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Practitioners in K-16 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and policy leaders</a:t>
            </a:r>
          </a:p>
          <a:p>
            <a:pPr marL="45720" indent="0">
              <a:buNone/>
            </a:pPr>
            <a:endParaRPr lang="en-US" sz="3400" dirty="0">
              <a:latin typeface="Cambri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NEEDS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7</a:t>
            </a:fld>
            <a:endParaRPr lang="en-US" dirty="0">
              <a:solidFill>
                <a:srgbClr val="5B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2880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Visit OERC’s website (</a:t>
            </a:r>
            <a:r>
              <a:rPr lang="en-US" sz="2400" u="sng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oerc.osu.edu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)for access to:</a:t>
            </a:r>
          </a:p>
          <a:p>
            <a:endParaRPr lang="en-US" sz="1000" dirty="0">
              <a:latin typeface="Cambria" panose="02040503050406030204" pitchFamily="18" charset="0"/>
            </a:endParaRPr>
          </a:p>
          <a:p>
            <a:pPr lvl="1"/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Research Reports &amp; Briefs</a:t>
            </a:r>
          </a:p>
          <a:p>
            <a:pPr lvl="1"/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Data Visualizations</a:t>
            </a:r>
          </a:p>
          <a:p>
            <a:pPr lvl="1"/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Monthly E-Newsletter</a:t>
            </a:r>
          </a:p>
          <a:p>
            <a:pPr lvl="1"/>
            <a:r>
              <a:rPr lang="en-US" sz="22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Events </a:t>
            </a:r>
          </a:p>
          <a:p>
            <a:pPr marL="91440" indent="0">
              <a:buNone/>
            </a:pPr>
            <a:endParaRPr lang="en-US" sz="2400" dirty="0">
              <a:solidFill>
                <a:srgbClr val="BFBFBF"/>
              </a:solidFill>
              <a:latin typeface="Cambria" panose="02040503050406030204" pitchFamily="18" charset="0"/>
            </a:endParaRPr>
          </a:p>
          <a:p>
            <a:pPr marL="91440" indent="0">
              <a:buNone/>
            </a:pP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  <a:latin typeface="Cambria" panose="02040503050406030204" pitchFamily="18" charset="0"/>
              </a:rPr>
              <a:t>Connect with OERC on Social Media:</a:t>
            </a:r>
            <a:endParaRPr lang="en-US" dirty="0">
              <a:solidFill>
                <a:schemeClr val="accent6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Resources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4662" y="4618628"/>
            <a:ext cx="2286000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41182" y="4726423"/>
            <a:ext cx="2127249" cy="560254"/>
            <a:chOff x="6175823" y="4787165"/>
            <a:chExt cx="2127249" cy="560254"/>
          </a:xfrm>
        </p:grpSpPr>
        <p:pic>
          <p:nvPicPr>
            <p:cNvPr id="12" name="Picture 11" descr="http://www.milestonemktg.com/wp-content/uploads/2014/04/twitter-logo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8247" y="4787165"/>
              <a:ext cx="504825" cy="504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4797544"/>
              <a:ext cx="512445" cy="51244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" name="Picture 13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858" y="4813383"/>
              <a:ext cx="512445" cy="51244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5" name="Picture 14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0" t="14286" r="13431" b="14286"/>
            <a:stretch/>
          </p:blipFill>
          <p:spPr bwMode="auto">
            <a:xfrm>
              <a:off x="6175823" y="4813384"/>
              <a:ext cx="534035" cy="534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4C8FF-C277-4639-AF6B-F68CE7EB1A12}" type="slidenum">
              <a:rPr lang="en-US" smtClean="0">
                <a:solidFill>
                  <a:schemeClr val="accent6">
                    <a:lumMod val="10000"/>
                  </a:schemeClr>
                </a:solidFill>
              </a:rPr>
              <a:pPr/>
              <a:t>8</a:t>
            </a:fld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4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81199"/>
            <a:ext cx="8407893" cy="4145279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6F7378"/>
                </a:solidFill>
              </a:rPr>
              <a:t>STUDENT SUCCESS DASHBOARD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6F7378"/>
                </a:solidFill>
                <a:latin typeface="Cambria" panose="02040503050406030204" pitchFamily="18" charset="0"/>
              </a:rPr>
              <a:t>STUDENT GROWTH MEASURES: A STUDY OF POLICY AND PRACTICE</a:t>
            </a:r>
          </a:p>
          <a:p>
            <a:endParaRPr lang="en-US" sz="2800" b="1" dirty="0">
              <a:solidFill>
                <a:srgbClr val="6F7378"/>
              </a:solidFill>
              <a:latin typeface="Cambria" panose="02040503050406030204" pitchFamily="18" charset="0"/>
            </a:endParaRPr>
          </a:p>
          <a:p>
            <a:endParaRPr lang="en-US" sz="2800" b="1" dirty="0" smtClean="0">
              <a:solidFill>
                <a:srgbClr val="6F7378"/>
              </a:solidFill>
              <a:latin typeface="Cambria" panose="02040503050406030204" pitchFamily="18" charset="0"/>
            </a:endParaRPr>
          </a:p>
          <a:p>
            <a:r>
              <a:rPr lang="en-US" sz="2800" b="1" dirty="0" smtClean="0">
                <a:solidFill>
                  <a:srgbClr val="6F7378"/>
                </a:solidFill>
                <a:latin typeface="Cambria" panose="02040503050406030204" pitchFamily="18" charset="0"/>
              </a:rPr>
              <a:t>HIGHER EDUCATION OUTCOMES DASHBOARD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C8FF-C277-4639-AF6B-F68CE7EB1A12}" type="slidenum">
              <a:rPr lang="en-US" smtClean="0">
                <a:solidFill>
                  <a:srgbClr val="5B6973"/>
                </a:solidFill>
              </a:rPr>
              <a:pPr/>
              <a:t>9</a:t>
            </a:fld>
            <a:endParaRPr lang="en-US" dirty="0">
              <a:solidFill>
                <a:srgbClr val="5B697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&amp; CURRENT </a:t>
            </a:r>
            <a:br>
              <a:rPr lang="en-US" dirty="0" smtClean="0"/>
            </a:br>
            <a:r>
              <a:rPr lang="en-US" dirty="0" smtClean="0"/>
              <a:t>INNOVATIVE PROJECTS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80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ERC 3">
      <a:dk1>
        <a:srgbClr val="BFBFBF"/>
      </a:dk1>
      <a:lt1>
        <a:srgbClr val="FFFFFF"/>
      </a:lt1>
      <a:dk2>
        <a:srgbClr val="BFBFBF"/>
      </a:dk2>
      <a:lt2>
        <a:srgbClr val="E7ECED"/>
      </a:lt2>
      <a:accent1>
        <a:srgbClr val="39C0C4"/>
      </a:accent1>
      <a:accent2>
        <a:srgbClr val="C2DB73"/>
      </a:accent2>
      <a:accent3>
        <a:srgbClr val="E9F2CC"/>
      </a:accent3>
      <a:accent4>
        <a:srgbClr val="73D3D7"/>
      </a:accent4>
      <a:accent5>
        <a:srgbClr val="C7C8CA"/>
      </a:accent5>
      <a:accent6>
        <a:srgbClr val="E6E7E8"/>
      </a:accent6>
      <a:hlink>
        <a:srgbClr val="39C0C4"/>
      </a:hlink>
      <a:folHlink>
        <a:srgbClr val="73D3D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id">
  <a:themeElements>
    <a:clrScheme name="OERC 3">
      <a:dk1>
        <a:srgbClr val="BFBFBF"/>
      </a:dk1>
      <a:lt1>
        <a:srgbClr val="FFFFFF"/>
      </a:lt1>
      <a:dk2>
        <a:srgbClr val="BFBFBF"/>
      </a:dk2>
      <a:lt2>
        <a:srgbClr val="E7ECED"/>
      </a:lt2>
      <a:accent1>
        <a:srgbClr val="39C0C4"/>
      </a:accent1>
      <a:accent2>
        <a:srgbClr val="C2DB73"/>
      </a:accent2>
      <a:accent3>
        <a:srgbClr val="E9F2CC"/>
      </a:accent3>
      <a:accent4>
        <a:srgbClr val="73D3D7"/>
      </a:accent4>
      <a:accent5>
        <a:srgbClr val="C7C8CA"/>
      </a:accent5>
      <a:accent6>
        <a:srgbClr val="E6E7E8"/>
      </a:accent6>
      <a:hlink>
        <a:srgbClr val="39C0C4"/>
      </a:hlink>
      <a:folHlink>
        <a:srgbClr val="73D3D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rid">
  <a:themeElements>
    <a:clrScheme name="OERC 3">
      <a:dk1>
        <a:srgbClr val="BFBFBF"/>
      </a:dk1>
      <a:lt1>
        <a:srgbClr val="FFFFFF"/>
      </a:lt1>
      <a:dk2>
        <a:srgbClr val="BFBFBF"/>
      </a:dk2>
      <a:lt2>
        <a:srgbClr val="E7ECED"/>
      </a:lt2>
      <a:accent1>
        <a:srgbClr val="39C0C4"/>
      </a:accent1>
      <a:accent2>
        <a:srgbClr val="C2DB73"/>
      </a:accent2>
      <a:accent3>
        <a:srgbClr val="E9F2CC"/>
      </a:accent3>
      <a:accent4>
        <a:srgbClr val="73D3D7"/>
      </a:accent4>
      <a:accent5>
        <a:srgbClr val="C7C8CA"/>
      </a:accent5>
      <a:accent6>
        <a:srgbClr val="E6E7E8"/>
      </a:accent6>
      <a:hlink>
        <a:srgbClr val="39C0C4"/>
      </a:hlink>
      <a:folHlink>
        <a:srgbClr val="73D3D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Grid">
  <a:themeElements>
    <a:clrScheme name="OERC 3">
      <a:dk1>
        <a:srgbClr val="BFBFBF"/>
      </a:dk1>
      <a:lt1>
        <a:srgbClr val="FFFFFF"/>
      </a:lt1>
      <a:dk2>
        <a:srgbClr val="BFBFBF"/>
      </a:dk2>
      <a:lt2>
        <a:srgbClr val="E7ECED"/>
      </a:lt2>
      <a:accent1>
        <a:srgbClr val="39C0C4"/>
      </a:accent1>
      <a:accent2>
        <a:srgbClr val="C2DB73"/>
      </a:accent2>
      <a:accent3>
        <a:srgbClr val="E9F2CC"/>
      </a:accent3>
      <a:accent4>
        <a:srgbClr val="73D3D7"/>
      </a:accent4>
      <a:accent5>
        <a:srgbClr val="C7C8CA"/>
      </a:accent5>
      <a:accent6>
        <a:srgbClr val="E6E7E8"/>
      </a:accent6>
      <a:hlink>
        <a:srgbClr val="39C0C4"/>
      </a:hlink>
      <a:folHlink>
        <a:srgbClr val="73D3D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Grid">
  <a:themeElements>
    <a:clrScheme name="OERC 2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AFD138"/>
      </a:accent1>
      <a:accent2>
        <a:srgbClr val="39C0C4"/>
      </a:accent2>
      <a:accent3>
        <a:srgbClr val="E9F2CC"/>
      </a:accent3>
      <a:accent4>
        <a:srgbClr val="73D3D7"/>
      </a:accent4>
      <a:accent5>
        <a:srgbClr val="C7C8CA"/>
      </a:accent5>
      <a:accent6>
        <a:srgbClr val="E6E7E8"/>
      </a:accent6>
      <a:hlink>
        <a:srgbClr val="39C0C4"/>
      </a:hlink>
      <a:folHlink>
        <a:srgbClr val="73D3D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984</Words>
  <Application>Microsoft Macintosh PowerPoint</Application>
  <PresentationFormat>On-screen Show (4:3)</PresentationFormat>
  <Paragraphs>234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Grid</vt:lpstr>
      <vt:lpstr>1_Grid</vt:lpstr>
      <vt:lpstr>2_Grid</vt:lpstr>
      <vt:lpstr>3_Grid</vt:lpstr>
      <vt:lpstr>4_Grid</vt:lpstr>
      <vt:lpstr>Ohio Education Research Center: Informing Innovation </vt:lpstr>
      <vt:lpstr>Overview</vt:lpstr>
      <vt:lpstr>Primary Objectives</vt:lpstr>
      <vt:lpstr>Ohio Longitudinal Data Archive</vt:lpstr>
      <vt:lpstr>INVESTIGATE THEORY OF ACTION</vt:lpstr>
      <vt:lpstr>changes or INNOVATIONS?</vt:lpstr>
      <vt:lpstr>BRIDGING NEEDS</vt:lpstr>
      <vt:lpstr>Resources</vt:lpstr>
      <vt:lpstr>RECENT &amp; CURRENT  INNOVATIVE PROJECTS </vt:lpstr>
      <vt:lpstr>Primary Objectives</vt:lpstr>
      <vt:lpstr>Primary Objectives</vt:lpstr>
      <vt:lpstr>Primary Objectives</vt:lpstr>
      <vt:lpstr>Primary Objectives</vt:lpstr>
      <vt:lpstr>Primary Objectives</vt:lpstr>
      <vt:lpstr>Primary Objectives</vt:lpstr>
      <vt:lpstr>Higher education outcomes dashboard</vt:lpstr>
      <vt:lpstr>Ohio Higher Education outcomes DASHBOARD</vt:lpstr>
      <vt:lpstr>Uses of this dashboard</vt:lpstr>
      <vt:lpstr>To access</vt:lpstr>
      <vt:lpstr>EXAMPLES OF Other OERC Reports </vt:lpstr>
      <vt:lpstr>Website</vt:lpstr>
      <vt:lpstr>Informing innovation</vt:lpstr>
      <vt:lpstr>get involved in INNOVATION</vt:lpstr>
      <vt:lpstr>Thank You</vt:lpstr>
      <vt:lpstr>Website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ejoyce</dc:creator>
  <cp:lastModifiedBy>Jill LIndsey</cp:lastModifiedBy>
  <cp:revision>111</cp:revision>
  <cp:lastPrinted>2015-10-27T20:11:21Z</cp:lastPrinted>
  <dcterms:created xsi:type="dcterms:W3CDTF">2013-07-03T15:27:46Z</dcterms:created>
  <dcterms:modified xsi:type="dcterms:W3CDTF">2015-10-27T20:11:34Z</dcterms:modified>
</cp:coreProperties>
</file>