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74" r:id="rId4"/>
    <p:sldId id="292" r:id="rId5"/>
    <p:sldId id="276" r:id="rId6"/>
    <p:sldId id="270" r:id="rId7"/>
    <p:sldId id="296" r:id="rId8"/>
    <p:sldId id="307" r:id="rId9"/>
    <p:sldId id="308" r:id="rId10"/>
    <p:sldId id="297" r:id="rId11"/>
    <p:sldId id="295" r:id="rId12"/>
    <p:sldId id="290" r:id="rId13"/>
    <p:sldId id="300" r:id="rId14"/>
    <p:sldId id="309" r:id="rId15"/>
    <p:sldId id="260" r:id="rId1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.dougherty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5" autoAdjust="0"/>
  </p:normalViewPr>
  <p:slideViewPr>
    <p:cSldViewPr snapToGrid="0" snapToObjects="1">
      <p:cViewPr>
        <p:scale>
          <a:sx n="90" d="100"/>
          <a:sy n="90" d="100"/>
        </p:scale>
        <p:origin x="-115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525B-6878-486C-8BB3-8FE9FBD718CE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9DDF-4A72-42B2-8B4A-DF31D5E6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523B6F3-3266-4202-B244-6C991C95393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E0CA37-B3D3-4D0D-8A2B-1C633EDD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sz="1600" dirty="0"/>
              <a:t>OAE include tools, strategies, and support materials to help faculty prepare their candidates for testing</a:t>
            </a:r>
            <a:r>
              <a:rPr lang="en-US" sz="1600" dirty="0" smtClean="0"/>
              <a:t>.</a:t>
            </a:r>
          </a:p>
          <a:p>
            <a:pPr defTabSz="928299">
              <a:defRPr/>
            </a:pPr>
            <a:endParaRPr lang="en-US" sz="1600" dirty="0" smtClean="0"/>
          </a:p>
          <a:p>
            <a:pPr marL="0" marR="0" indent="0" algn="l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Support Materials for Faculty</a:t>
            </a:r>
          </a:p>
          <a:p>
            <a:pPr defTabSz="928299">
              <a:defRPr/>
            </a:pPr>
            <a:endParaRPr lang="en-US" sz="1600" dirty="0"/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Institutions will be able to view and analyze the performance of their candidates—individually or in aggregate—by using </a:t>
            </a:r>
            <a:r>
              <a:rPr lang="en-US" i="1" dirty="0" err="1">
                <a:solidFill>
                  <a:srgbClr val="C00000"/>
                </a:solidFill>
              </a:rPr>
              <a:t>ResultsAnalyzer</a:t>
            </a:r>
            <a:r>
              <a:rPr lang="en-US" dirty="0">
                <a:solidFill>
                  <a:srgbClr val="C00000"/>
                </a:solidFill>
              </a:rPr>
              <a:t>™</a:t>
            </a:r>
            <a:r>
              <a:rPr lang="en-US" dirty="0"/>
              <a:t>, a data analysis tool provided for the program. </a:t>
            </a:r>
          </a:p>
          <a:p>
            <a:r>
              <a:rPr lang="en-US" dirty="0"/>
              <a:t>The </a:t>
            </a:r>
            <a:r>
              <a:rPr lang="en-US" i="1" dirty="0" err="1"/>
              <a:t>ResultsAnalyzer</a:t>
            </a:r>
            <a:r>
              <a:rPr lang="en-US" dirty="0"/>
              <a:t>™ tool will allow users to access candidate, assessment data, giving them the capability to: Export data to Microsoft® Excel or other report software; and print graphics and Analyze candidate and institution data for numerous variables (including self-reported data such as gender and ethnicity)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2014 Annual FEA-Ohio Conference was held at the University of Findlay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Yolande.Berger@education.ohio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OCTEO Conference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173148"/>
            <a:ext cx="6400800" cy="430887"/>
          </a:xfrm>
        </p:spPr>
        <p:txBody>
          <a:bodyPr/>
          <a:lstStyle/>
          <a:p>
            <a:r>
              <a:rPr lang="en-US" dirty="0" smtClean="0"/>
              <a:t>ODE Update ∙ October 17,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01" y="594628"/>
            <a:ext cx="8229600" cy="646331"/>
          </a:xfrm>
        </p:spPr>
        <p:txBody>
          <a:bodyPr/>
          <a:lstStyle/>
          <a:p>
            <a:r>
              <a:rPr lang="en-US" dirty="0" smtClean="0"/>
              <a:t>Title II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1" y="1669494"/>
            <a:ext cx="8159332" cy="381690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err="1" smtClean="0"/>
              <a:t>Westat</a:t>
            </a:r>
            <a:r>
              <a:rPr lang="en-US" dirty="0" smtClean="0"/>
              <a:t> Title II Reporting </a:t>
            </a:r>
            <a:r>
              <a:rPr lang="en-US" dirty="0"/>
              <a:t>W</a:t>
            </a:r>
            <a:r>
              <a:rPr lang="en-US" dirty="0" smtClean="0"/>
              <a:t>ebinar 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https://title2.ed.gov/Public/Webinars.aspx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Westat</a:t>
            </a:r>
            <a:r>
              <a:rPr lang="en-US" dirty="0" smtClean="0"/>
              <a:t> Technical </a:t>
            </a:r>
            <a:r>
              <a:rPr lang="en-US" dirty="0"/>
              <a:t>A</a:t>
            </a:r>
            <a:r>
              <a:rPr lang="en-US" dirty="0" smtClean="0"/>
              <a:t>ssistance </a:t>
            </a:r>
          </a:p>
          <a:p>
            <a:pPr marL="0" indent="0" algn="ctr">
              <a:buNone/>
            </a:pPr>
            <a:r>
              <a:rPr lang="en-US" dirty="0" smtClean="0"/>
              <a:t>877-684-8532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4163" y="3079376"/>
            <a:ext cx="704938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179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20318"/>
            <a:ext cx="8229600" cy="898119"/>
          </a:xfrm>
        </p:spPr>
        <p:txBody>
          <a:bodyPr/>
          <a:lstStyle/>
          <a:p>
            <a:r>
              <a:rPr lang="en-US" dirty="0"/>
              <a:t>Future Educators of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2559" b="10641"/>
          <a:stretch/>
        </p:blipFill>
        <p:spPr>
          <a:xfrm>
            <a:off x="2965104" y="3633624"/>
            <a:ext cx="3186546" cy="262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7225" y="1489764"/>
            <a:ext cx="78941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2015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FEA-Ohio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Conference will be held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March at </a:t>
            </a:r>
          </a:p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 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Vernon Nazarene 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Educator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8" y="1514844"/>
            <a:ext cx="788570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RESA Handbook </a:t>
            </a:r>
            <a:r>
              <a:rPr lang="en-US" dirty="0" smtClean="0"/>
              <a:t>is available on the ODE website and at: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www.OhioRESA.com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Eligible resident educators in their third year may be registered for the Resident Educator Summative Assessment (RESA) by their program coordinator or wait until their fourth year of the program.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29339" y="2866128"/>
            <a:ext cx="7644809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1509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505379"/>
            <a:ext cx="8559800" cy="730754"/>
          </a:xfrm>
        </p:spPr>
        <p:txBody>
          <a:bodyPr/>
          <a:lstStyle/>
          <a:p>
            <a:r>
              <a:rPr lang="en-US" sz="3200" dirty="0" smtClean="0"/>
              <a:t>Ohio Continuum of Teacher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36133"/>
            <a:ext cx="7704667" cy="5012267"/>
          </a:xfrm>
        </p:spPr>
        <p:txBody>
          <a:bodyPr/>
          <a:lstStyle/>
          <a:p>
            <a:pPr marL="0" indent="0" algn="ctr">
              <a:buNone/>
            </a:pPr>
            <a:endParaRPr lang="en-US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education.ohio.gov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- a rubric based </a:t>
            </a:r>
            <a:r>
              <a:rPr lang="en-US" dirty="0"/>
              <a:t>on the </a:t>
            </a:r>
            <a:r>
              <a:rPr lang="en-US" i="1" dirty="0"/>
              <a:t>Ohio Standards for the Teaching </a:t>
            </a:r>
            <a:r>
              <a:rPr lang="en-US" i="1" dirty="0" smtClean="0"/>
              <a:t>Profession; </a:t>
            </a:r>
            <a:r>
              <a:rPr lang="en-US" dirty="0"/>
              <a:t>the</a:t>
            </a:r>
            <a:r>
              <a:rPr lang="en-US" i="1" dirty="0"/>
              <a:t> Continuum</a:t>
            </a:r>
            <a:r>
              <a:rPr lang="en-US" dirty="0"/>
              <a:t> </a:t>
            </a:r>
            <a:r>
              <a:rPr lang="en-US" dirty="0" smtClean="0"/>
              <a:t>describes the knowledge and skills demonstrated by teachers as they progress </a:t>
            </a:r>
            <a:r>
              <a:rPr lang="en-US" dirty="0"/>
              <a:t>throughout the course of their </a:t>
            </a:r>
            <a:r>
              <a:rPr lang="en-US" dirty="0" smtClean="0"/>
              <a:t>careers.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26139" y="1236133"/>
            <a:ext cx="7644809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909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0646"/>
            <a:ext cx="8559800" cy="492443"/>
          </a:xfrm>
        </p:spPr>
        <p:txBody>
          <a:bodyPr/>
          <a:lstStyle/>
          <a:p>
            <a:r>
              <a:rPr lang="en-US" sz="3200" dirty="0" smtClean="0"/>
              <a:t>Advanced Placement 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3733"/>
            <a:ext cx="7950199" cy="532553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education.ohio.gov</a:t>
            </a:r>
          </a:p>
          <a:p>
            <a:pPr marL="0" indent="0" algn="ctr">
              <a:buNone/>
            </a:pPr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/>
              <a:t>Teachers needed</a:t>
            </a:r>
          </a:p>
          <a:p>
            <a:r>
              <a:rPr lang="en-US" sz="2800" dirty="0" smtClean="0"/>
              <a:t>Teachers </a:t>
            </a:r>
            <a:r>
              <a:rPr lang="en-US" sz="2800" dirty="0"/>
              <a:t>are invited to explore the content and possibilities for teaching Advanced Placement </a:t>
            </a:r>
            <a:r>
              <a:rPr lang="en-US" sz="2800" dirty="0" smtClean="0"/>
              <a:t>Courses</a:t>
            </a:r>
          </a:p>
          <a:p>
            <a:r>
              <a:rPr lang="en-US" sz="2800" dirty="0" smtClean="0"/>
              <a:t>IHEs are invited to work with districts and K-12 school administrators to create an action plan to build or expand local AP programs</a:t>
            </a:r>
          </a:p>
          <a:p>
            <a:pPr marL="0" indent="0">
              <a:buNone/>
            </a:pPr>
            <a:r>
              <a:rPr lang="en-US" sz="2400" i="1" dirty="0" smtClean="0"/>
              <a:t> </a:t>
            </a:r>
            <a:endParaRPr lang="en-US" sz="2400" i="1" dirty="0"/>
          </a:p>
          <a:p>
            <a:pPr marL="0" indent="0" algn="ctr">
              <a:buNone/>
            </a:pPr>
            <a:r>
              <a:rPr lang="en-US" sz="2400" i="1" dirty="0" smtClean="0"/>
              <a:t>Contact: Ohio’s AP Network Coordinator: Yolande Berger</a:t>
            </a:r>
          </a:p>
          <a:p>
            <a:pPr marL="0" indent="0" algn="ctr">
              <a:buNone/>
            </a:pPr>
            <a:r>
              <a:rPr lang="en-US" sz="240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Yolande.Berger@education.ohio.gov</a:t>
            </a:r>
            <a:r>
              <a:rPr lang="en-US" sz="240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45067" y="986528"/>
            <a:ext cx="7644809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42721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71463"/>
            <a:ext cx="8229600" cy="64633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6" y="1621573"/>
            <a:ext cx="7953153" cy="42475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Ohio Assessments for Educators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Title II Report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Resident </a:t>
            </a:r>
            <a:r>
              <a:rPr lang="en-US" sz="3600" b="1" dirty="0"/>
              <a:t>Educator Program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John.Soloninka@education.ohio.gov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(614) 387-0161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46223" y="2389366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746223" y="4349504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6" name="Straight Connector 5"/>
          <p:cNvCxnSpPr/>
          <p:nvPr/>
        </p:nvCxnSpPr>
        <p:spPr bwMode="auto">
          <a:xfrm>
            <a:off x="746223" y="3316170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88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20934" y="2055217"/>
            <a:ext cx="8589149" cy="3941546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endParaRPr lang="en-US" b="1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www.education.ohio.gov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Search: </a:t>
            </a:r>
            <a:r>
              <a:rPr lang="en-US" dirty="0" smtClean="0">
                <a:solidFill>
                  <a:srgbClr val="0070C0"/>
                </a:solidFill>
              </a:rPr>
              <a:t>Educator License Exams</a:t>
            </a:r>
          </a:p>
          <a:p>
            <a:pPr marL="0" lvl="0" indent="0">
              <a:buNone/>
            </a:pPr>
            <a:endParaRPr lang="en-US" sz="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Complete List of Required Tests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34" y="512808"/>
            <a:ext cx="8229600" cy="1292662"/>
          </a:xfrm>
        </p:spPr>
        <p:txBody>
          <a:bodyPr/>
          <a:lstStyle/>
          <a:p>
            <a:r>
              <a:rPr lang="en-US" dirty="0"/>
              <a:t>Educator Licensure Testing Requirements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3672072"/>
            <a:ext cx="45270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3" y="1949586"/>
            <a:ext cx="3506784" cy="250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45214"/>
            <a:ext cx="8229600" cy="1292662"/>
          </a:xfrm>
        </p:spPr>
        <p:txBody>
          <a:bodyPr/>
          <a:lstStyle/>
          <a:p>
            <a:r>
              <a:rPr lang="en-US" dirty="0"/>
              <a:t>Ohio Assessments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22" y="1690061"/>
            <a:ext cx="8153178" cy="456654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://www.oh.nesinc.com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Assessment for Dance has been postponed</a:t>
            </a:r>
            <a:endParaRPr lang="en-US" dirty="0"/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Availability of Expanded Study Guides for many of the Assessments are posted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Validation of tests for the “retesting” of teachers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7225" y="2527791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657225" y="3599315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2" name="Straight Connector 11"/>
          <p:cNvCxnSpPr/>
          <p:nvPr/>
        </p:nvCxnSpPr>
        <p:spPr bwMode="auto">
          <a:xfrm>
            <a:off x="584422" y="5030181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5075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855" y="502292"/>
            <a:ext cx="9144000" cy="646331"/>
          </a:xfrm>
        </p:spPr>
        <p:txBody>
          <a:bodyPr/>
          <a:lstStyle/>
          <a:p>
            <a:r>
              <a:rPr lang="en-US" dirty="0" smtClean="0"/>
              <a:t>OAE Resources for Faculty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8977" y="1510973"/>
            <a:ext cx="8516679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http://www.oh.nesinc.com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ctr">
              <a:spcAft>
                <a:spcPts val="1200"/>
              </a:spcAft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Select: Faculty Resources Tab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84" y="2874697"/>
            <a:ext cx="4040372" cy="291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06056" y="3151512"/>
            <a:ext cx="38489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928299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Faculty Guide</a:t>
            </a:r>
          </a:p>
          <a:p>
            <a:pPr marL="571500" indent="-571500" defTabSz="928299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Assessment Frameworks</a:t>
            </a:r>
          </a:p>
          <a:p>
            <a:pPr marL="571500" indent="-571500" defTabSz="928299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FAQs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600" y="1318006"/>
            <a:ext cx="6587067" cy="4916167"/>
          </a:xfrm>
        </p:spPr>
        <p:txBody>
          <a:bodyPr/>
          <a:lstStyle/>
          <a:p>
            <a:pPr marL="0" indent="0" algn="r">
              <a:buNone/>
            </a:pPr>
            <a:r>
              <a:rPr lang="en-US" b="1" i="1" dirty="0" smtClean="0"/>
              <a:t> 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ResultsAnalyzer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www.educationreports.net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Institutions are able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to view OAE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assessment data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reports and analyze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the performance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of their candidates.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772" y="451542"/>
            <a:ext cx="8229600" cy="646331"/>
          </a:xfrm>
        </p:spPr>
        <p:txBody>
          <a:bodyPr/>
          <a:lstStyle/>
          <a:p>
            <a:r>
              <a:rPr lang="en-US" dirty="0" smtClean="0"/>
              <a:t>OAE Data Analysis Tool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6" y="3063698"/>
            <a:ext cx="3632920" cy="24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4619182" y="2587060"/>
            <a:ext cx="375179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430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dirty="0" smtClean="0"/>
              <a:t>Title II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1348274"/>
            <a:ext cx="7737156" cy="47392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year’s reporting covers 2013-2014 testing year. OAE, Praxis and OPI/WPT scores are to be reported.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Evaluation Systems group of Pearson contacted IHEs </a:t>
            </a:r>
            <a:r>
              <a:rPr lang="en-US" dirty="0" smtClean="0"/>
              <a:t>regarding </a:t>
            </a:r>
            <a:r>
              <a:rPr lang="en-US" dirty="0"/>
              <a:t>the opening of the Pearson Data Collection and Reporting System </a:t>
            </a:r>
            <a:r>
              <a:rPr lang="en-US" dirty="0" smtClean="0"/>
              <a:t>website </a:t>
            </a:r>
            <a:r>
              <a:rPr lang="en-US" dirty="0"/>
              <a:t>for the 2013-14 academic </a:t>
            </a:r>
            <a:r>
              <a:rPr lang="en-US" dirty="0" smtClean="0"/>
              <a:t>year Title II report.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12380" y="3153537"/>
            <a:ext cx="767670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10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dirty="0" smtClean="0"/>
              <a:t>Title II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3" y="1348274"/>
            <a:ext cx="7203756" cy="47392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Pearson data website has three </a:t>
            </a:r>
            <a:r>
              <a:rPr lang="en-US" dirty="0"/>
              <a:t>deadlines for submission of data collection worksheets:  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mid-November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Feb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2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mtClean="0">
                <a:solidFill>
                  <a:schemeClr val="accent3">
                    <a:lumMod val="75000"/>
                  </a:schemeClr>
                </a:solidFill>
              </a:rPr>
              <a:t>2015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accent3">
                    <a:lumMod val="75000"/>
                  </a:schemeClr>
                </a:solidFill>
              </a:rPr>
              <a:t>March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2015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dirty="0" smtClean="0"/>
              <a:t>Title II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1348274"/>
            <a:ext cx="7737156" cy="47392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 first program data verification period </a:t>
            </a:r>
            <a:r>
              <a:rPr lang="en-US" dirty="0" smtClean="0"/>
              <a:t>has begun, (mid-October).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Pearson will process </a:t>
            </a:r>
            <a:r>
              <a:rPr lang="en-US" dirty="0"/>
              <a:t>submitted Data Collection Worksheets </a:t>
            </a:r>
            <a:r>
              <a:rPr lang="en-US" dirty="0" smtClean="0"/>
              <a:t>on </a:t>
            </a:r>
            <a:r>
              <a:rPr lang="en-US" dirty="0"/>
              <a:t>a rolling basis. 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Within </a:t>
            </a:r>
            <a:r>
              <a:rPr lang="en-US" dirty="0"/>
              <a:t>5 business days after a submitted Data Collection Worksheet, Title II pass rate reports and files will be posted to the </a:t>
            </a:r>
            <a:r>
              <a:rPr lang="en-US" dirty="0" smtClean="0"/>
              <a:t>Pearson website </a:t>
            </a:r>
            <a:r>
              <a:rPr lang="en-US" dirty="0"/>
              <a:t>for IHE verification.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12763</TotalTime>
  <Words>562</Words>
  <Application>Microsoft Office PowerPoint</Application>
  <PresentationFormat>On-screen Show (4:3)</PresentationFormat>
  <Paragraphs>106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OCTEO Conference</vt:lpstr>
      <vt:lpstr>Overview</vt:lpstr>
      <vt:lpstr>Educator Licensure Testing Requirements</vt:lpstr>
      <vt:lpstr>Ohio Assessments  for Educators</vt:lpstr>
      <vt:lpstr>OAE Resources for Faculty</vt:lpstr>
      <vt:lpstr>OAE Data Analysis Tool</vt:lpstr>
      <vt:lpstr>Title II Update</vt:lpstr>
      <vt:lpstr>Title II Update</vt:lpstr>
      <vt:lpstr>Title II Update</vt:lpstr>
      <vt:lpstr>Title II Report</vt:lpstr>
      <vt:lpstr>Future Educators of America</vt:lpstr>
      <vt:lpstr>Resident Educator Program</vt:lpstr>
      <vt:lpstr>Ohio Continuum of Teacher Development</vt:lpstr>
      <vt:lpstr>Advanced Placement Programs</vt:lpstr>
      <vt:lpstr>Social Media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John.Soloninka</cp:lastModifiedBy>
  <cp:revision>105</cp:revision>
  <cp:lastPrinted>2014-03-14T19:18:28Z</cp:lastPrinted>
  <dcterms:created xsi:type="dcterms:W3CDTF">2013-05-22T22:41:52Z</dcterms:created>
  <dcterms:modified xsi:type="dcterms:W3CDTF">2014-10-16T21:22:12Z</dcterms:modified>
</cp:coreProperties>
</file>