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6" r:id="rId10"/>
    <p:sldId id="263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80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lsen\AppData\Local\Temp\1\Graphs%20KHarlow-4%20modified%20by%20Gnagey%2010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1"/>
  <c:chart>
    <c:plotArea>
      <c:layout>
        <c:manualLayout>
          <c:layoutTarget val="inner"/>
          <c:xMode val="edge"/>
          <c:yMode val="edge"/>
          <c:x val="0.11708774133294701"/>
          <c:y val="3.4954844895017198E-2"/>
          <c:w val="0.50906997308993496"/>
          <c:h val="0.81778558760859821"/>
        </c:manualLayout>
      </c:layout>
      <c:scatterChart>
        <c:scatterStyle val="lineMarker"/>
        <c:ser>
          <c:idx val="0"/>
          <c:order val="0"/>
          <c:tx>
            <c:strRef>
              <c:f>Fig21ProjRevisedGnagey!$B$1</c:f>
              <c:strCache>
                <c:ptCount val="1"/>
                <c:pt idx="0">
                  <c:v>Actual Student Enrollment</c:v>
                </c:pt>
              </c:strCache>
            </c:strRef>
          </c:tx>
          <c:spPr>
            <a:ln w="50800">
              <a:solidFill>
                <a:sysClr val="windowText" lastClr="000000"/>
              </a:solidFill>
            </a:ln>
          </c:spPr>
          <c:marker>
            <c:symbol val="none"/>
          </c:marker>
          <c:xVal>
            <c:numRef>
              <c:f>Fig21ProjRevisedGnagey!$A$2:$A$25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xVal>
          <c:yVal>
            <c:numRef>
              <c:f>Fig21ProjRevisedGnagey!$B$2:$B$25</c:f>
              <c:numCache>
                <c:formatCode>#,##0</c:formatCode>
                <c:ptCount val="24"/>
                <c:pt idx="0">
                  <c:v>1757275</c:v>
                </c:pt>
                <c:pt idx="1">
                  <c:v>1772384</c:v>
                </c:pt>
                <c:pt idx="2">
                  <c:v>1769164</c:v>
                </c:pt>
                <c:pt idx="3">
                  <c:v>1760619</c:v>
                </c:pt>
                <c:pt idx="4">
                  <c:v>1755518</c:v>
                </c:pt>
                <c:pt idx="5">
                  <c:v>1750267</c:v>
                </c:pt>
                <c:pt idx="6">
                  <c:v>1755310</c:v>
                </c:pt>
                <c:pt idx="7">
                  <c:v>1756183</c:v>
                </c:pt>
                <c:pt idx="8">
                  <c:v>1775729</c:v>
                </c:pt>
                <c:pt idx="9">
                  <c:v>1781491</c:v>
                </c:pt>
                <c:pt idx="10">
                  <c:v>1772930</c:v>
                </c:pt>
                <c:pt idx="11">
                  <c:v>1755588</c:v>
                </c:pt>
                <c:pt idx="12">
                  <c:v>1751511</c:v>
                </c:pt>
                <c:pt idx="13">
                  <c:v>1752190</c:v>
                </c:pt>
                <c:pt idx="14">
                  <c:v>1744970</c:v>
                </c:pt>
                <c:pt idx="15">
                  <c:v>1749399</c:v>
                </c:pt>
                <c:pt idx="16">
                  <c:v>1744400</c:v>
                </c:pt>
              </c:numCache>
            </c:numRef>
          </c:yVal>
        </c:ser>
        <c:dLbls/>
        <c:axId val="88579456"/>
        <c:axId val="88585344"/>
      </c:scatterChart>
      <c:scatterChart>
        <c:scatterStyle val="smoothMarker"/>
        <c:ser>
          <c:idx val="2"/>
          <c:order val="2"/>
          <c:tx>
            <c:strRef>
              <c:f>Fig21ProjRevisedGnagey!$D$1</c:f>
              <c:strCache>
                <c:ptCount val="1"/>
                <c:pt idx="0">
                  <c:v>Projected Student Enrollment</c:v>
                </c:pt>
              </c:strCache>
            </c:strRef>
          </c:tx>
          <c:spPr>
            <a:ln w="50800"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xVal>
            <c:numRef>
              <c:f>Fig21ProjRevisedGnagey!$A$2:$A$25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xVal>
          <c:yVal>
            <c:numRef>
              <c:f>Fig21ProjRevisedGnagey!$D$2:$D$25</c:f>
              <c:numCache>
                <c:formatCode>General</c:formatCode>
                <c:ptCount val="24"/>
                <c:pt idx="16" formatCode="#,##0">
                  <c:v>1744400</c:v>
                </c:pt>
                <c:pt idx="17" formatCode="#,##0">
                  <c:v>1739891.14835124</c:v>
                </c:pt>
                <c:pt idx="18" formatCode="#,##0">
                  <c:v>1733199.8328287301</c:v>
                </c:pt>
                <c:pt idx="19" formatCode="#,##0">
                  <c:v>1727067.01761142</c:v>
                </c:pt>
                <c:pt idx="20" formatCode="#,##0">
                  <c:v>1720052.5107169601</c:v>
                </c:pt>
                <c:pt idx="21" formatCode="#,##0">
                  <c:v>1710232.7172065598</c:v>
                </c:pt>
                <c:pt idx="22" formatCode="#,##0">
                  <c:v>1697939.6363030702</c:v>
                </c:pt>
                <c:pt idx="23" formatCode="_(* #,##0_);_(* \(#,##0\);_(* &quot;-&quot;??_);_(@_)">
                  <c:v>1683583.7382200898</c:v>
                </c:pt>
              </c:numCache>
            </c:numRef>
          </c:yVal>
          <c:smooth val="1"/>
        </c:ser>
        <c:dLbls/>
        <c:axId val="88579456"/>
        <c:axId val="88585344"/>
      </c:scatterChart>
      <c:scatterChart>
        <c:scatterStyle val="lineMarker"/>
        <c:ser>
          <c:idx val="1"/>
          <c:order val="1"/>
          <c:tx>
            <c:strRef>
              <c:f>Fig21ProjRevisedGnagey!$C$1</c:f>
              <c:strCache>
                <c:ptCount val="1"/>
                <c:pt idx="0">
                  <c:v>Actual Teacher Count</c:v>
                </c:pt>
              </c:strCache>
            </c:strRef>
          </c:tx>
          <c:spPr>
            <a:ln w="50800"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Fig21ProjRevisedGnagey!$A$2:$A$25</c:f>
              <c:numCache>
                <c:formatCode>General</c:formatCode>
                <c:ptCount val="24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</c:numCache>
            </c:numRef>
          </c:xVal>
          <c:yVal>
            <c:numRef>
              <c:f>Fig21ProjRevisedGnagey!$C$2:$C$25</c:f>
              <c:numCache>
                <c:formatCode>General</c:formatCode>
                <c:ptCount val="24"/>
                <c:pt idx="5" formatCode="#,##0.00">
                  <c:v>110099.7</c:v>
                </c:pt>
                <c:pt idx="6" formatCode="#,##0.00">
                  <c:v>115453</c:v>
                </c:pt>
                <c:pt idx="7" formatCode="#,##0.00">
                  <c:v>116237.6</c:v>
                </c:pt>
                <c:pt idx="8" formatCode="#,##0.00">
                  <c:v>112138</c:v>
                </c:pt>
                <c:pt idx="9" formatCode="#,##0.00">
                  <c:v>108358.7</c:v>
                </c:pt>
                <c:pt idx="10" formatCode="#,##0.00">
                  <c:v>108702.1</c:v>
                </c:pt>
                <c:pt idx="11" formatCode="#,##0.00">
                  <c:v>108228.6</c:v>
                </c:pt>
                <c:pt idx="12" formatCode="#,##0.00">
                  <c:v>107924.1</c:v>
                </c:pt>
                <c:pt idx="13" formatCode="#,##0.00">
                  <c:v>111338.7</c:v>
                </c:pt>
                <c:pt idx="14" formatCode="#,##0.00">
                  <c:v>110627.1</c:v>
                </c:pt>
                <c:pt idx="15" formatCode="#,##0.00">
                  <c:v>108887.8</c:v>
                </c:pt>
                <c:pt idx="16" formatCode="#,##0.00">
                  <c:v>108398.9</c:v>
                </c:pt>
              </c:numCache>
            </c:numRef>
          </c:yVal>
        </c:ser>
        <c:ser>
          <c:idx val="3"/>
          <c:order val="3"/>
          <c:tx>
            <c:strRef>
              <c:f>Fig21ProjRevisedGnagey!$E$1</c:f>
              <c:strCache>
                <c:ptCount val="1"/>
                <c:pt idx="0">
                  <c:v>Projected Teacher Count (Adjusted Student-Teacher Ratios)</c:v>
                </c:pt>
              </c:strCache>
            </c:strRef>
          </c:tx>
          <c:spPr>
            <a:ln w="50800">
              <a:solidFill>
                <a:schemeClr val="tx1">
                  <a:lumMod val="85000"/>
                  <a:lumOff val="15000"/>
                </a:schemeClr>
              </a:solidFill>
            </a:ln>
          </c:spPr>
          <c:marker>
            <c:spPr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c:spPr>
          </c:marker>
          <c:xVal>
            <c:numRef>
              <c:f>Fig21ProjRevisedGnagey!$A$18:$A$25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xVal>
          <c:yVal>
            <c:numRef>
              <c:f>Fig21ProjRevisedGnagey!$E$18:$E$25</c:f>
              <c:numCache>
                <c:formatCode>#,##0</c:formatCode>
                <c:ptCount val="8"/>
                <c:pt idx="0">
                  <c:v>108398.9</c:v>
                </c:pt>
                <c:pt idx="1">
                  <c:v>109314.631262109</c:v>
                </c:pt>
                <c:pt idx="2">
                  <c:v>110160.96247026268</c:v>
                </c:pt>
                <c:pt idx="3">
                  <c:v>111068.79817954512</c:v>
                </c:pt>
                <c:pt idx="4">
                  <c:v>111948.95376393452</c:v>
                </c:pt>
                <c:pt idx="5">
                  <c:v>112676.39315068893</c:v>
                </c:pt>
                <c:pt idx="6">
                  <c:v>113270.6722690648</c:v>
                </c:pt>
                <c:pt idx="7" formatCode="_(* #,##0_);_(* \(#,##0\);_(* &quot;-&quot;??_);_(@_)">
                  <c:v>113758.01977428939</c:v>
                </c:pt>
              </c:numCache>
            </c:numRef>
          </c:yVal>
        </c:ser>
        <c:ser>
          <c:idx val="4"/>
          <c:order val="4"/>
          <c:tx>
            <c:strRef>
              <c:f>Fig21ProjRevisedGnagey!$F$1</c:f>
              <c:strCache>
                <c:ptCount val="1"/>
                <c:pt idx="0">
                  <c:v>Projected Teacher Count (Flat Student-Teacher Ratios)</c:v>
                </c:pt>
              </c:strCache>
            </c:strRef>
          </c:tx>
          <c:spPr>
            <a:ln w="50800"/>
          </c:spPr>
          <c:xVal>
            <c:numRef>
              <c:f>Fig21ProjRevisedGnagey!$A$18:$A$25</c:f>
              <c:numCache>
                <c:formatCode>General</c:formatCode>
                <c:ptCount val="8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</c:numCache>
            </c:numRef>
          </c:xVal>
          <c:yVal>
            <c:numRef>
              <c:f>Fig21ProjRevisedGnagey!$F$18:$F$25</c:f>
              <c:numCache>
                <c:formatCode>#,##0</c:formatCode>
                <c:ptCount val="8"/>
                <c:pt idx="0">
                  <c:v>108398.9</c:v>
                </c:pt>
                <c:pt idx="1">
                  <c:v>107971.67136207952</c:v>
                </c:pt>
                <c:pt idx="2">
                  <c:v>107480.57482181511</c:v>
                </c:pt>
                <c:pt idx="3">
                  <c:v>107024.67371948533</c:v>
                </c:pt>
                <c:pt idx="4">
                  <c:v>106514.71045131631</c:v>
                </c:pt>
                <c:pt idx="5">
                  <c:v>105831.76584341358</c:v>
                </c:pt>
                <c:pt idx="6">
                  <c:v>104996.7383097376</c:v>
                </c:pt>
                <c:pt idx="7">
                  <c:v>104035.3171759588</c:v>
                </c:pt>
              </c:numCache>
            </c:numRef>
          </c:yVal>
        </c:ser>
        <c:dLbls/>
        <c:axId val="88588672"/>
        <c:axId val="88586880"/>
      </c:scatterChart>
      <c:valAx>
        <c:axId val="88579456"/>
        <c:scaling>
          <c:orientation val="minMax"/>
          <c:max val="2019"/>
          <c:min val="1994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88585344"/>
        <c:crosses val="autoZero"/>
        <c:crossBetween val="midCat"/>
        <c:majorUnit val="2"/>
      </c:valAx>
      <c:valAx>
        <c:axId val="88585344"/>
        <c:scaling>
          <c:orientation val="minMax"/>
          <c:max val="2100000"/>
          <c:min val="1500000"/>
        </c:scaling>
        <c:axPos val="l"/>
        <c:majorGridlines/>
        <c:numFmt formatCode="#,##0" sourceLinked="1"/>
        <c:tickLblPos val="nextTo"/>
        <c:crossAx val="88579456"/>
        <c:crosses val="autoZero"/>
        <c:crossBetween val="midCat"/>
        <c:majorUnit val="100000"/>
        <c:minorUnit val="4000"/>
      </c:valAx>
      <c:valAx>
        <c:axId val="88586880"/>
        <c:scaling>
          <c:orientation val="minMax"/>
          <c:max val="120000"/>
          <c:min val="100000"/>
        </c:scaling>
        <c:axPos val="r"/>
        <c:numFmt formatCode="#,##0" sourceLinked="0"/>
        <c:tickLblPos val="nextTo"/>
        <c:crossAx val="88588672"/>
        <c:crosses val="max"/>
        <c:crossBetween val="midCat"/>
        <c:majorUnit val="2000"/>
        <c:minorUnit val="400"/>
      </c:valAx>
      <c:valAx>
        <c:axId val="88588672"/>
        <c:scaling>
          <c:orientation val="minMax"/>
        </c:scaling>
        <c:delete val="1"/>
        <c:axPos val="b"/>
        <c:numFmt formatCode="General" sourceLinked="1"/>
        <c:tickLblPos val="none"/>
        <c:crossAx val="885868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2096441433769909"/>
          <c:y val="1.3589988344980704E-2"/>
          <c:w val="0.26592319516641705"/>
          <c:h val="0.96550238767385099"/>
        </c:manualLayout>
      </c:layout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2009 Grads</a:t>
            </a:r>
          </a:p>
          <a:p>
            <a:pPr>
              <a:defRPr/>
            </a:pPr>
            <a:r>
              <a:rPr lang="en-US" dirty="0" smtClean="0"/>
              <a:t> (N=7,441)</a:t>
            </a:r>
            <a:endParaRPr lang="en-US" dirty="0"/>
          </a:p>
        </c:rich>
      </c:tx>
      <c:layout>
        <c:manualLayout>
          <c:xMode val="edge"/>
          <c:yMode val="edge"/>
          <c:x val="8.5227272727272738E-3"/>
          <c:y val="1.6836195965366903E-2"/>
        </c:manualLayout>
      </c:layout>
    </c:title>
    <c:plotArea>
      <c:layout>
        <c:manualLayout>
          <c:layoutTarget val="inner"/>
          <c:xMode val="edge"/>
          <c:yMode val="edge"/>
          <c:x val="0"/>
          <c:y val="1.7661655652067905E-2"/>
          <c:w val="1"/>
          <c:h val="0.80625184076847312"/>
        </c:manualLayout>
      </c:layout>
      <c:ofPieChart>
        <c:ofPieType val="bar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2009 Education Graduates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spPr>
              <a:solidFill>
                <a:schemeClr val="accent3">
                  <a:lumMod val="75000"/>
                  <a:alpha val="75000"/>
                </a:schemeClr>
              </a:solidFill>
              <a:ln>
                <a:solidFill>
                  <a:srgbClr val="7030A0"/>
                </a:solidFill>
              </a:ln>
            </c:spPr>
          </c:dPt>
          <c:dPt>
            <c:idx val="3"/>
            <c:spPr>
              <a:solidFill>
                <a:schemeClr val="accent3">
                  <a:lumMod val="75000"/>
                  <a:alpha val="5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spPr>
              <a:solidFill>
                <a:schemeClr val="accent3">
                  <a:lumMod val="75000"/>
                  <a:alpha val="3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spPr>
              <a:solidFill>
                <a:schemeClr val="accent3">
                  <a:lumMod val="75000"/>
                  <a:alpha val="1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explosion val="5"/>
            <c:spPr>
              <a:solidFill>
                <a:schemeClr val="accent3">
                  <a:lumMod val="75000"/>
                  <a:alpha val="95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spPr>
              <a:solidFill>
                <a:schemeClr val="accent3">
                  <a:lumMod val="75000"/>
                  <a:alpha val="21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explosion val="5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0.13399472083035099"/>
                  <c:y val="-0.1549584033276450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No Wage</a:t>
                    </a:r>
                  </a:p>
                  <a:p>
                    <a:r>
                      <a:rPr lang="en-US" sz="2000" b="1" dirty="0" smtClean="0"/>
                      <a:t>Records</a:t>
                    </a:r>
                    <a:r>
                      <a:rPr lang="en-US" sz="2000" b="1" dirty="0"/>
                      <a:t>
24%</a:t>
                    </a:r>
                    <a:endParaRPr lang="en-US" b="1" dirty="0"/>
                  </a:p>
                </c:rich>
              </c:tx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0.10711692465998601"/>
                  <c:y val="0.1845136604077410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Other </a:t>
                    </a:r>
                    <a:r>
                      <a:rPr lang="en-US" sz="2000" b="1" dirty="0" smtClean="0"/>
                      <a:t>Job </a:t>
                    </a:r>
                    <a:r>
                      <a:rPr lang="en-US" sz="2000" b="1" dirty="0"/>
                      <a:t>
16%</a:t>
                    </a:r>
                    <a:endParaRPr lang="en-US" b="1" dirty="0"/>
                  </a:p>
                </c:rich>
              </c:tx>
              <c:dLblPos val="bestFit"/>
              <c:showCatName val="1"/>
              <c:showPercent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-0.20263924928418001"/>
                  <c:y val="1.9553849644815408E-3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 smtClean="0"/>
                      <a:t>Education</a:t>
                    </a:r>
                    <a:r>
                      <a:rPr lang="en-US" sz="2000" b="1" baseline="0" dirty="0" smtClean="0"/>
                      <a:t> Job </a:t>
                    </a:r>
                    <a:r>
                      <a:rPr lang="en-US" sz="2000" b="1" dirty="0"/>
                      <a:t>
60%</a:t>
                    </a:r>
                    <a:endParaRPr lang="en-US" b="1" dirty="0"/>
                  </a:p>
                </c:rich>
              </c:tx>
              <c:dLblPos val="bestFit"/>
              <c:showCatName val="1"/>
              <c:showPercent val="1"/>
            </c:dLbl>
            <c:dLbl>
              <c:idx val="8"/>
              <c:tx>
                <c:rich>
                  <a:bodyPr/>
                  <a:lstStyle/>
                  <a:p>
                    <a:r>
                      <a:rPr lang="en-US" sz="2000" dirty="0" smtClean="0"/>
                      <a:t>Education Job</a:t>
                    </a:r>
                    <a:r>
                      <a:rPr lang="en-US" sz="2000" baseline="0" dirty="0" smtClean="0"/>
                      <a:t> in Ohio</a:t>
                    </a:r>
                    <a:r>
                      <a:rPr lang="en-US" sz="2000" dirty="0"/>
                      <a:t>
60%</a:t>
                    </a:r>
                    <a:endParaRPr lang="en-US" dirty="0"/>
                  </a:p>
                </c:rich>
              </c:tx>
              <c:dLblPos val="ctr"/>
              <c:showCatName val="1"/>
              <c:showPercent val="1"/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ctr"/>
            <c:showCatName val="1"/>
            <c:showPercent val="1"/>
            <c:showLeaderLines val="1"/>
          </c:dLbls>
          <c:cat>
            <c:strRef>
              <c:f>Sheet1!$A$2:$A$7</c:f>
              <c:strCache>
                <c:ptCount val="6"/>
                <c:pt idx="0">
                  <c:v>No Ohio Wage Records</c:v>
                </c:pt>
                <c:pt idx="1">
                  <c:v>Other Ohio Job</c:v>
                </c:pt>
                <c:pt idx="2">
                  <c:v>Elementary &amp; Secondary Schools 83%</c:v>
                </c:pt>
                <c:pt idx="3">
                  <c:v>Postsecondary Schools 8%</c:v>
                </c:pt>
                <c:pt idx="4">
                  <c:v>Educational Support Services 3%</c:v>
                </c:pt>
                <c:pt idx="5">
                  <c:v>Child Day Care 6%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1806</c:v>
                </c:pt>
                <c:pt idx="1">
                  <c:v>1183</c:v>
                </c:pt>
                <c:pt idx="2">
                  <c:v>3692</c:v>
                </c:pt>
                <c:pt idx="3">
                  <c:v>343</c:v>
                </c:pt>
                <c:pt idx="4">
                  <c:v>148</c:v>
                </c:pt>
                <c:pt idx="5">
                  <c:v>269</c:v>
                </c:pt>
              </c:numCache>
            </c:numRef>
          </c:val>
        </c:ser>
        <c:dLbls>
          <c:showCatName val="1"/>
          <c:showPercent val="1"/>
        </c:dLbls>
        <c:gapWidth val="53"/>
        <c:splitType val="pos"/>
        <c:splitPos val="4"/>
        <c:secondPieSize val="60"/>
        <c:serLines/>
      </c:ofPieChart>
      <c:spPr>
        <a:solidFill>
          <a:schemeClr val="bg1"/>
        </a:solidFill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b="1"/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b="1"/>
            </a:pPr>
            <a:endParaRPr lang="en-US"/>
          </a:p>
        </c:txPr>
      </c:legendEntry>
      <c:layout>
        <c:manualLayout>
          <c:xMode val="edge"/>
          <c:yMode val="edge"/>
          <c:x val="4.2659249115599693E-2"/>
          <c:y val="0.82517444353831415"/>
          <c:w val="0.91323211229031198"/>
          <c:h val="0.15798936049631906"/>
        </c:manualLayout>
      </c:layout>
    </c:legend>
    <c:plotVisOnly val="1"/>
    <c:dispBlanksAs val="zero"/>
  </c:chart>
  <c:spPr>
    <a:solidFill>
      <a:schemeClr val="bg1"/>
    </a:solidFill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488C9-656F-7E48-8CA1-D9796DF20614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56AE9-A243-6E48-A11E-6DCE295007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0073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6062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6650" y="685800"/>
            <a:ext cx="3784600" cy="2838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822492"/>
            <a:ext cx="5486400" cy="46357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91D47-141E-4E8D-AA48-BB2AAB2A927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81705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2859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8263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0417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552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7171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458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088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42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117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5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773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8A45-EAB1-9745-ABE4-C3EBBBF043C5}" type="datetimeFigureOut">
              <a:rPr lang="en-US" smtClean="0"/>
              <a:pPr/>
              <a:t>10/18/2013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B1874-6DF5-FC4E-AB48-C98D99F3B6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57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Hawley.32@os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Teacher Supply-Demand Study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Joshua D. Hawley </a:t>
            </a:r>
          </a:p>
          <a:p>
            <a:r>
              <a:rPr lang="en-US" dirty="0" smtClean="0"/>
              <a:t>Ohio State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5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Issues Report Deals with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Administrator retirement projections, pay and supply-demand differences</a:t>
            </a:r>
          </a:p>
          <a:p>
            <a:r>
              <a:rPr lang="en-US" dirty="0" smtClean="0"/>
              <a:t>Compensation for teachers over time and by type, location and size of district</a:t>
            </a:r>
          </a:p>
          <a:p>
            <a:r>
              <a:rPr lang="en-US" dirty="0" smtClean="0"/>
              <a:t>Employment by education degrees</a:t>
            </a:r>
          </a:p>
          <a:p>
            <a:r>
              <a:rPr lang="en-US" dirty="0" smtClean="0"/>
              <a:t>Demand by field of study</a:t>
            </a:r>
          </a:p>
          <a:p>
            <a:r>
              <a:rPr lang="en-US" dirty="0" smtClean="0"/>
              <a:t>Projections for community and private schools</a:t>
            </a:r>
          </a:p>
        </p:txBody>
      </p:sp>
    </p:spTree>
    <p:extLst>
      <p:ext uri="{BB962C8B-B14F-4D97-AF65-F5344CB8AC3E}">
        <p14:creationId xmlns:p14="http://schemas.microsoft.com/office/powerpoint/2010/main" xmlns="" val="1288755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Joshua D. Hawley</a:t>
            </a:r>
          </a:p>
          <a:p>
            <a:r>
              <a:rPr lang="en-US" dirty="0" smtClean="0"/>
              <a:t>Ohio Education Research Center</a:t>
            </a:r>
          </a:p>
          <a:p>
            <a:r>
              <a:rPr lang="en-US" dirty="0" smtClean="0">
                <a:hlinkClick r:id="rId2"/>
              </a:rPr>
              <a:t>Hawley.32@osu.edu</a:t>
            </a:r>
            <a:endParaRPr lang="en-US" dirty="0" smtClean="0"/>
          </a:p>
          <a:p>
            <a:r>
              <a:rPr lang="en-US" dirty="0" smtClean="0"/>
              <a:t>614-247-8140</a:t>
            </a:r>
          </a:p>
          <a:p>
            <a:r>
              <a:rPr lang="en-US" dirty="0" err="1" smtClean="0"/>
              <a:t>Oerc.osu.edu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984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and Building Partnerships</a:t>
            </a:r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04800" y="1981200"/>
            <a:ext cx="4267200" cy="399166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>
                <a:solidFill>
                  <a:srgbClr val="5B6973"/>
                </a:solidFill>
              </a:rPr>
              <a:t>The Ohio Education Research Center is a network of Ohio-based researchers and research institutions, that develops and implements a statewide, preschool-through-workforce research agenda to address critical issues of education practice and policy. </a:t>
            </a:r>
            <a:endParaRPr lang="en-US" sz="2400" dirty="0">
              <a:solidFill>
                <a:srgbClr val="5B697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0" y="1676400"/>
            <a:ext cx="345777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554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SD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Conducted by the OERC for the ODE Center for the Teaching Profession</a:t>
            </a:r>
          </a:p>
          <a:p>
            <a:r>
              <a:rPr lang="en-US" dirty="0" smtClean="0"/>
              <a:t>Most recent SD studies for ODE were done in 2003 &amp; 2007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387488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Teachers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economic recession that began in 2008 has reduced the need for teachers overall. </a:t>
            </a:r>
            <a:endParaRPr lang="en-US" b="1" dirty="0" smtClean="0"/>
          </a:p>
          <a:p>
            <a:pPr lvl="1"/>
            <a:r>
              <a:rPr lang="en-US" dirty="0" smtClean="0"/>
              <a:t>700 </a:t>
            </a:r>
            <a:r>
              <a:rPr lang="en-US" dirty="0"/>
              <a:t>fewer teachers per year in the coming years mainly due to declining birth rates during the economic </a:t>
            </a:r>
            <a:r>
              <a:rPr lang="en-US" dirty="0" smtClean="0"/>
              <a:t>recession.</a:t>
            </a:r>
          </a:p>
          <a:p>
            <a:pPr lvl="1"/>
            <a:r>
              <a:rPr lang="en-US" dirty="0" smtClean="0">
                <a:effectLst/>
              </a:rPr>
              <a:t>The effect of lower fertility would be reversed if schools resume the recession-interrupted trend toward lower pupil/teacher ratios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7365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Projected Enrollments and Teacher Counts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61960577"/>
              </p:ext>
            </p:extLst>
          </p:nvPr>
        </p:nvGraphicFramePr>
        <p:xfrm>
          <a:off x="678873" y="1565564"/>
          <a:ext cx="8007927" cy="4668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6033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Retirement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Retirement rule changes have </a:t>
            </a:r>
            <a:r>
              <a:rPr lang="en-US" b="1" dirty="0" smtClean="0"/>
              <a:t>already </a:t>
            </a:r>
            <a:r>
              <a:rPr lang="en-US" b="1" dirty="0"/>
              <a:t>resulted in major declines in teacher stocks</a:t>
            </a:r>
            <a:r>
              <a:rPr lang="en-US" b="1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Approximately 6,000 teachers retire every year. </a:t>
            </a:r>
          </a:p>
          <a:p>
            <a:pPr lvl="1"/>
            <a:r>
              <a:rPr lang="en-US" dirty="0" smtClean="0"/>
              <a:t>Pension changes have provided incentives to retire sooner, which teachers have done over the past three years. </a:t>
            </a:r>
          </a:p>
          <a:p>
            <a:pPr lvl="1"/>
            <a:r>
              <a:rPr lang="en-US" dirty="0" smtClean="0"/>
              <a:t>Those most likely to retire between now and July 2015 are individuals who will attain 35 years of service by that date.</a:t>
            </a:r>
          </a:p>
        </p:txBody>
      </p:sp>
    </p:spTree>
    <p:extLst>
      <p:ext uri="{BB962C8B-B14F-4D97-AF65-F5344CB8AC3E}">
        <p14:creationId xmlns:p14="http://schemas.microsoft.com/office/powerpoint/2010/main" xmlns="" val="1182136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Teacher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education degrees peaked at 14K annually in 2004-5. Loss since 2004 is primarily in undergraduate degrees</a:t>
            </a:r>
          </a:p>
          <a:p>
            <a:r>
              <a:rPr lang="en-US" dirty="0" smtClean="0"/>
              <a:t>The Number of schools offering education degrees has continued to increase (91)</a:t>
            </a:r>
          </a:p>
          <a:p>
            <a:r>
              <a:rPr lang="en-US" dirty="0" smtClean="0"/>
              <a:t>Over </a:t>
            </a:r>
            <a:r>
              <a:rPr lang="en-US" dirty="0"/>
              <a:t>a quarter of all new teachers licensed in Ohio in 2012 were in early childhood or prekindergarten through 3</a:t>
            </a:r>
            <a:r>
              <a:rPr lang="en-US" baseline="30000" dirty="0"/>
              <a:t>rd</a:t>
            </a:r>
            <a:r>
              <a:rPr lang="en-US" dirty="0"/>
              <a:t> </a:t>
            </a:r>
            <a:r>
              <a:rPr lang="en-US" dirty="0" smtClean="0"/>
              <a:t>grade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389853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11481254"/>
              </p:ext>
            </p:extLst>
          </p:nvPr>
        </p:nvGraphicFramePr>
        <p:xfrm>
          <a:off x="1602560" y="1255194"/>
          <a:ext cx="6096000" cy="5473700"/>
        </p:xfrm>
        <a:graphic>
          <a:graphicData uri="http://schemas.openxmlformats.org/presentationml/2006/ole">
            <p:oleObj spid="_x0000_s1036" name="Document" r:id="rId3" imgW="6095776" imgH="5473499" progId="Word.Document.12">
              <p:embed/>
            </p:oleObj>
          </a:graphicData>
        </a:graphic>
      </p:graphicFrame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Teaching Field (2011 License Issued)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5564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What are the employment outcomes for O</a:t>
            </a:r>
            <a:r>
              <a:rPr lang="en-US" b="1" dirty="0" smtClean="0"/>
              <a:t>hio’s Education </a:t>
            </a:r>
            <a:r>
              <a:rPr lang="en-US" b="1" dirty="0"/>
              <a:t>graduates?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9378787"/>
              </p:ext>
            </p:extLst>
          </p:nvPr>
        </p:nvGraphicFramePr>
        <p:xfrm>
          <a:off x="152400" y="1600200"/>
          <a:ext cx="8839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8656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347</Words>
  <Application>Microsoft Office PowerPoint</Application>
  <PresentationFormat>On-screen Show (4:3)</PresentationFormat>
  <Paragraphs>44</Paragraphs>
  <Slides>11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Teacher Supply-Demand Study</vt:lpstr>
      <vt:lpstr>Creating and Building Partnerships</vt:lpstr>
      <vt:lpstr>Teacher SD Study</vt:lpstr>
      <vt:lpstr>Demand For Teachers</vt:lpstr>
      <vt:lpstr>Projected Enrollments and Teacher Counts</vt:lpstr>
      <vt:lpstr>Retirement Changes</vt:lpstr>
      <vt:lpstr>New Teacher Supply</vt:lpstr>
      <vt:lpstr>Teaching Field (2011 License Issued)</vt:lpstr>
      <vt:lpstr>What are the employment outcomes for Ohio’s Education graduates?</vt:lpstr>
      <vt:lpstr>Other Issues Report Deals with 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Teacher Supply-Demand Study</dc:title>
  <dc:creator>J Hawley</dc:creator>
  <cp:lastModifiedBy>Rena</cp:lastModifiedBy>
  <cp:revision>10</cp:revision>
  <dcterms:created xsi:type="dcterms:W3CDTF">2013-10-16T15:02:27Z</dcterms:created>
  <dcterms:modified xsi:type="dcterms:W3CDTF">2013-10-18T13:28:20Z</dcterms:modified>
</cp:coreProperties>
</file>