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slideLayouts/slideLayout10.xml" ContentType="application/vnd.openxmlformats-officedocument.presentationml.slideLayout+xml"/>
  <Override PartName="/ppt/theme/theme3.xml" ContentType="application/vnd.openxmlformats-officedocument.theme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  <p:sldMasterId id="2147483672" r:id="rId2"/>
    <p:sldMasterId id="2147483863" r:id="rId3"/>
    <p:sldMasterId id="2147483649" r:id="rId4"/>
  </p:sldMasterIdLst>
  <p:notesMasterIdLst>
    <p:notesMasterId r:id="rId34"/>
  </p:notesMasterIdLst>
  <p:sldIdLst>
    <p:sldId id="263" r:id="rId5"/>
    <p:sldId id="290" r:id="rId6"/>
    <p:sldId id="314" r:id="rId7"/>
    <p:sldId id="298" r:id="rId8"/>
    <p:sldId id="299" r:id="rId9"/>
    <p:sldId id="302" r:id="rId10"/>
    <p:sldId id="303" r:id="rId11"/>
    <p:sldId id="304" r:id="rId12"/>
    <p:sldId id="308" r:id="rId13"/>
    <p:sldId id="310" r:id="rId14"/>
    <p:sldId id="317" r:id="rId15"/>
    <p:sldId id="316" r:id="rId16"/>
    <p:sldId id="318" r:id="rId17"/>
    <p:sldId id="320" r:id="rId18"/>
    <p:sldId id="319" r:id="rId19"/>
    <p:sldId id="321" r:id="rId20"/>
    <p:sldId id="322" r:id="rId21"/>
    <p:sldId id="323" r:id="rId22"/>
    <p:sldId id="324" r:id="rId23"/>
    <p:sldId id="331" r:id="rId24"/>
    <p:sldId id="325" r:id="rId25"/>
    <p:sldId id="332" r:id="rId26"/>
    <p:sldId id="326" r:id="rId27"/>
    <p:sldId id="327" r:id="rId28"/>
    <p:sldId id="328" r:id="rId29"/>
    <p:sldId id="333" r:id="rId30"/>
    <p:sldId id="329" r:id="rId31"/>
    <p:sldId id="330" r:id="rId32"/>
    <p:sldId id="297" r:id="rId33"/>
  </p:sldIdLst>
  <p:sldSz cx="9144000" cy="6858000" type="screen4x3"/>
  <p:notesSz cx="7010400" cy="9296400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sz="4200" kern="1200">
        <a:solidFill>
          <a:srgbClr val="000000"/>
        </a:solidFill>
        <a:latin typeface="Gill Sans" charset="0"/>
        <a:ea typeface="ヒラギノ角ゴ ProN W3" charset="-128"/>
        <a:cs typeface="+mn-cs"/>
        <a:sym typeface="Gill Sans" charset="0"/>
      </a:defRPr>
    </a:lvl1pPr>
    <a:lvl2pPr marL="457200" algn="ctr" rtl="0" fontAlgn="base">
      <a:spcBef>
        <a:spcPct val="0"/>
      </a:spcBef>
      <a:spcAft>
        <a:spcPct val="0"/>
      </a:spcAft>
      <a:defRPr sz="4200" kern="1200">
        <a:solidFill>
          <a:srgbClr val="000000"/>
        </a:solidFill>
        <a:latin typeface="Gill Sans" charset="0"/>
        <a:ea typeface="ヒラギノ角ゴ ProN W3" charset="-128"/>
        <a:cs typeface="+mn-cs"/>
        <a:sym typeface="Gill Sans" charset="0"/>
      </a:defRPr>
    </a:lvl2pPr>
    <a:lvl3pPr marL="914400" algn="ctr" rtl="0" fontAlgn="base">
      <a:spcBef>
        <a:spcPct val="0"/>
      </a:spcBef>
      <a:spcAft>
        <a:spcPct val="0"/>
      </a:spcAft>
      <a:defRPr sz="4200" kern="1200">
        <a:solidFill>
          <a:srgbClr val="000000"/>
        </a:solidFill>
        <a:latin typeface="Gill Sans" charset="0"/>
        <a:ea typeface="ヒラギノ角ゴ ProN W3" charset="-128"/>
        <a:cs typeface="+mn-cs"/>
        <a:sym typeface="Gill Sans" charset="0"/>
      </a:defRPr>
    </a:lvl3pPr>
    <a:lvl4pPr marL="1371600" algn="ctr" rtl="0" fontAlgn="base">
      <a:spcBef>
        <a:spcPct val="0"/>
      </a:spcBef>
      <a:spcAft>
        <a:spcPct val="0"/>
      </a:spcAft>
      <a:defRPr sz="4200" kern="1200">
        <a:solidFill>
          <a:srgbClr val="000000"/>
        </a:solidFill>
        <a:latin typeface="Gill Sans" charset="0"/>
        <a:ea typeface="ヒラギノ角ゴ ProN W3" charset="-128"/>
        <a:cs typeface="+mn-cs"/>
        <a:sym typeface="Gill Sans" charset="0"/>
      </a:defRPr>
    </a:lvl4pPr>
    <a:lvl5pPr marL="1828800" algn="ctr" rtl="0" fontAlgn="base">
      <a:spcBef>
        <a:spcPct val="0"/>
      </a:spcBef>
      <a:spcAft>
        <a:spcPct val="0"/>
      </a:spcAft>
      <a:defRPr sz="4200" kern="1200">
        <a:solidFill>
          <a:srgbClr val="000000"/>
        </a:solidFill>
        <a:latin typeface="Gill Sans" charset="0"/>
        <a:ea typeface="ヒラギノ角ゴ ProN W3" charset="-128"/>
        <a:cs typeface="+mn-cs"/>
        <a:sym typeface="Gill Sans" charset="0"/>
      </a:defRPr>
    </a:lvl5pPr>
    <a:lvl6pPr marL="2286000" algn="l" defTabSz="914400" rtl="0" eaLnBrk="1" latinLnBrk="0" hangingPunct="1">
      <a:defRPr sz="4200" kern="1200">
        <a:solidFill>
          <a:srgbClr val="000000"/>
        </a:solidFill>
        <a:latin typeface="Gill Sans" charset="0"/>
        <a:ea typeface="ヒラギノ角ゴ ProN W3" charset="-128"/>
        <a:cs typeface="+mn-cs"/>
        <a:sym typeface="Gill Sans" charset="0"/>
      </a:defRPr>
    </a:lvl6pPr>
    <a:lvl7pPr marL="2743200" algn="l" defTabSz="914400" rtl="0" eaLnBrk="1" latinLnBrk="0" hangingPunct="1">
      <a:defRPr sz="4200" kern="1200">
        <a:solidFill>
          <a:srgbClr val="000000"/>
        </a:solidFill>
        <a:latin typeface="Gill Sans" charset="0"/>
        <a:ea typeface="ヒラギノ角ゴ ProN W3" charset="-128"/>
        <a:cs typeface="+mn-cs"/>
        <a:sym typeface="Gill Sans" charset="0"/>
      </a:defRPr>
    </a:lvl7pPr>
    <a:lvl8pPr marL="3200400" algn="l" defTabSz="914400" rtl="0" eaLnBrk="1" latinLnBrk="0" hangingPunct="1">
      <a:defRPr sz="4200" kern="1200">
        <a:solidFill>
          <a:srgbClr val="000000"/>
        </a:solidFill>
        <a:latin typeface="Gill Sans" charset="0"/>
        <a:ea typeface="ヒラギノ角ゴ ProN W3" charset="-128"/>
        <a:cs typeface="+mn-cs"/>
        <a:sym typeface="Gill Sans" charset="0"/>
      </a:defRPr>
    </a:lvl8pPr>
    <a:lvl9pPr marL="3657600" algn="l" defTabSz="914400" rtl="0" eaLnBrk="1" latinLnBrk="0" hangingPunct="1">
      <a:defRPr sz="4200" kern="1200">
        <a:solidFill>
          <a:srgbClr val="000000"/>
        </a:solidFill>
        <a:latin typeface="Gill Sans" charset="0"/>
        <a:ea typeface="ヒラギノ角ゴ ProN W3" charset="-128"/>
        <a:cs typeface="+mn-cs"/>
        <a:sym typeface="Gill Sans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66CCFF"/>
    <a:srgbClr val="525051"/>
    <a:srgbClr val="73A5CC"/>
    <a:srgbClr val="700017"/>
    <a:srgbClr val="F20017"/>
    <a:srgbClr val="B5DC10"/>
    <a:srgbClr val="CDD03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27112" autoAdjust="0"/>
    <p:restoredTop sz="94683" autoAdjust="0"/>
  </p:normalViewPr>
  <p:slideViewPr>
    <p:cSldViewPr>
      <p:cViewPr varScale="1">
        <p:scale>
          <a:sx n="70" d="100"/>
          <a:sy n="70" d="100"/>
        </p:scale>
        <p:origin x="-168" y="-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33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38405" cy="38405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>
                <a:ea typeface="ヒラギノ角ゴ ProN W3" charset="0"/>
                <a:cs typeface="ヒラギノ角ゴ ProN W3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DB3D9A73-81A6-4E7D-8F19-F6A79B568650}" type="datetimeFigureOut">
              <a:rPr lang="en-US"/>
              <a:pPr>
                <a:defRPr/>
              </a:pPr>
              <a:t>10/17/2013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16425"/>
            <a:ext cx="5607050" cy="4183063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>
                <a:ea typeface="ヒラギノ角ゴ ProN W3" charset="0"/>
                <a:cs typeface="ヒラギノ角ゴ ProN W3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D238D234-EF91-445D-8CDC-826DE9C604D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847575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+mn-cs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09304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22237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495800"/>
            <a:ext cx="4876800" cy="838200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91713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3917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27062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744716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819400"/>
            <a:ext cx="4038600" cy="4038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819400"/>
            <a:ext cx="4038600" cy="4038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38858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27331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62773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272917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347162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>
              <a:sym typeface="Arial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81854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32178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938968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4495800"/>
            <a:ext cx="2362200" cy="838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200400" y="4495800"/>
            <a:ext cx="2362200" cy="838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52367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01432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48317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328093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47342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1371600"/>
            <a:ext cx="9136063" cy="4081463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75000"/>
                </a:schemeClr>
              </a:gs>
              <a:gs pos="100000">
                <a:schemeClr val="bg1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  <p:pic>
        <p:nvPicPr>
          <p:cNvPr id="5" name="Picture 7"/>
          <p:cNvPicPr>
            <a:picLocks noChangeAspect="1"/>
          </p:cNvPicPr>
          <p:nvPr userDrawn="1"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4648200"/>
            <a:ext cx="2438400" cy="57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22237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495800"/>
            <a:ext cx="4876800" cy="838200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60001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9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10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image" Target="../media/image4.jpeg"/><Relationship Id="rId5" Type="http://schemas.openxmlformats.org/officeDocument/2006/relationships/slideLayout" Target="../slideLayouts/slideLayout15.xml"/><Relationship Id="rId10" Type="http://schemas.openxmlformats.org/officeDocument/2006/relationships/theme" Target="../theme/theme4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0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1460500"/>
            <a:ext cx="7772400" cy="2171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/>
          </a:extLst>
        </p:spPr>
        <p:txBody>
          <a:bodyPr vert="horz" wrap="square" lIns="38100" tIns="38100" rIns="38100" bIns="381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>
                <a:sym typeface="Arial Bold" charset="0"/>
              </a:rPr>
              <a:t>Click to edit Master title style</a:t>
            </a: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495800"/>
            <a:ext cx="4876800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/>
          </a:extLst>
        </p:spPr>
        <p:txBody>
          <a:bodyPr vert="horz" wrap="square" lIns="38100" tIns="38100" rIns="38100" bIns="381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Arial" charset="0"/>
              </a:rPr>
              <a:t>Click to edit Master text styles</a:t>
            </a:r>
          </a:p>
          <a:p>
            <a:pPr lvl="1"/>
            <a:r>
              <a:rPr lang="en-US">
                <a:sym typeface="Arial" charset="0"/>
              </a:rPr>
              <a:t>Second level</a:t>
            </a:r>
          </a:p>
          <a:p>
            <a:pPr lvl="2"/>
            <a:r>
              <a:rPr lang="en-US">
                <a:sym typeface="Arial" charset="0"/>
              </a:rPr>
              <a:t>Third level</a:t>
            </a:r>
          </a:p>
          <a:p>
            <a:pPr lvl="3"/>
            <a:r>
              <a:rPr lang="en-US">
                <a:sym typeface="Arial" charset="0"/>
              </a:rPr>
              <a:t>Fourth level</a:t>
            </a:r>
          </a:p>
          <a:p>
            <a:pPr lvl="4"/>
            <a:r>
              <a:rPr lang="en-US">
                <a:sym typeface="Arial" charset="0"/>
              </a:rPr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06" r:id="rId1"/>
    <p:sldLayoutId id="2147483907" r:id="rId2"/>
    <p:sldLayoutId id="2147483908" r:id="rId3"/>
    <p:sldLayoutId id="2147483909" r:id="rId4"/>
    <p:sldLayoutId id="2147483910" r:id="rId5"/>
    <p:sldLayoutId id="2147483911" r:id="rId6"/>
    <p:sldLayoutId id="2147483912" r:id="rId7"/>
    <p:sldLayoutId id="2147483913" r:id="rId8"/>
  </p:sldLayoutIdLst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+mj-lt"/>
          <a:ea typeface="+mj-ea"/>
          <a:cs typeface="+mj-cs"/>
          <a:sym typeface="Arial Bold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Arial Bold" charset="0"/>
          <a:ea typeface="ヒラギノ角ゴ ProN W6" charset="0"/>
          <a:cs typeface="ヒラギノ角ゴ ProN W6" charset="0"/>
          <a:sym typeface="Arial Bold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Arial Bold" charset="0"/>
          <a:ea typeface="ヒラギノ角ゴ ProN W6" charset="0"/>
          <a:cs typeface="ヒラギノ角ゴ ProN W6" charset="0"/>
          <a:sym typeface="Arial Bold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Arial Bold" charset="0"/>
          <a:ea typeface="ヒラギノ角ゴ ProN W6" charset="0"/>
          <a:cs typeface="ヒラギノ角ゴ ProN W6" charset="0"/>
          <a:sym typeface="Arial Bold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Arial Bold" charset="0"/>
          <a:ea typeface="ヒラギノ角ゴ ProN W6" charset="0"/>
          <a:cs typeface="ヒラギノ角ゴ ProN W6" charset="0"/>
          <a:sym typeface="Arial Bold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Arial Bold" charset="0"/>
          <a:ea typeface="ヒラギノ角ゴ ProN W6" charset="0"/>
          <a:cs typeface="ヒラギノ角ゴ ProN W6" charset="0"/>
          <a:sym typeface="Arial Bold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Arial Bold" charset="0"/>
          <a:ea typeface="ヒラギノ角ゴ ProN W6" charset="0"/>
          <a:cs typeface="ヒラギノ角ゴ ProN W6" charset="0"/>
          <a:sym typeface="Arial Bold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Arial Bold" charset="0"/>
          <a:ea typeface="ヒラギノ角ゴ ProN W6" charset="0"/>
          <a:cs typeface="ヒラギノ角ゴ ProN W6" charset="0"/>
          <a:sym typeface="Arial Bold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Arial Bold" charset="0"/>
          <a:ea typeface="ヒラギノ角ゴ ProN W6" charset="0"/>
          <a:cs typeface="ヒラギノ角ゴ ProN W6" charset="0"/>
          <a:sym typeface="Arial Bold" charset="0"/>
        </a:defRPr>
      </a:lvl9pPr>
    </p:titleStyle>
    <p:bodyStyle>
      <a:lvl1pPr marL="342900" indent="-342900" algn="l" rtl="0" eaLnBrk="0" fontAlgn="base" hangingPunct="0">
        <a:spcBef>
          <a:spcPts val="400"/>
        </a:spcBef>
        <a:spcAft>
          <a:spcPct val="0"/>
        </a:spcAft>
        <a:defRPr>
          <a:solidFill>
            <a:srgbClr val="878787"/>
          </a:solidFill>
          <a:latin typeface="+mn-lt"/>
          <a:ea typeface="+mn-ea"/>
          <a:cs typeface="+mn-cs"/>
          <a:sym typeface="Arial" pitchFamily="34" charset="0"/>
        </a:defRPr>
      </a:lvl1pPr>
      <a:lvl2pPr marL="419100" indent="38100" algn="l" rtl="0" eaLnBrk="0" fontAlgn="base" hangingPunct="0">
        <a:spcBef>
          <a:spcPts val="500"/>
        </a:spcBef>
        <a:spcAft>
          <a:spcPct val="0"/>
        </a:spcAft>
        <a:defRPr>
          <a:solidFill>
            <a:srgbClr val="878787"/>
          </a:solidFill>
          <a:latin typeface="+mn-lt"/>
          <a:ea typeface="+mn-ea"/>
          <a:cs typeface="+mn-cs"/>
          <a:sym typeface="Arial" pitchFamily="34" charset="0"/>
        </a:defRPr>
      </a:lvl2pPr>
      <a:lvl3pPr marL="876300" indent="38100" algn="l" rtl="0" eaLnBrk="0" fontAlgn="base" hangingPunct="0">
        <a:spcBef>
          <a:spcPts val="500"/>
        </a:spcBef>
        <a:spcAft>
          <a:spcPct val="0"/>
        </a:spcAft>
        <a:defRPr>
          <a:solidFill>
            <a:srgbClr val="878787"/>
          </a:solidFill>
          <a:latin typeface="+mn-lt"/>
          <a:ea typeface="+mn-ea"/>
          <a:cs typeface="+mn-cs"/>
          <a:sym typeface="Arial" pitchFamily="34" charset="0"/>
        </a:defRPr>
      </a:lvl3pPr>
      <a:lvl4pPr marL="1333500" indent="38100" algn="l" rtl="0" eaLnBrk="0" fontAlgn="base" hangingPunct="0">
        <a:spcBef>
          <a:spcPts val="500"/>
        </a:spcBef>
        <a:spcAft>
          <a:spcPct val="0"/>
        </a:spcAft>
        <a:defRPr>
          <a:solidFill>
            <a:srgbClr val="878787"/>
          </a:solidFill>
          <a:latin typeface="+mn-lt"/>
          <a:ea typeface="+mn-ea"/>
          <a:cs typeface="+mn-cs"/>
          <a:sym typeface="Arial" pitchFamily="34" charset="0"/>
        </a:defRPr>
      </a:lvl4pPr>
      <a:lvl5pPr marL="1790700" indent="38100" algn="l" rtl="0" eaLnBrk="0" fontAlgn="base" hangingPunct="0">
        <a:spcBef>
          <a:spcPts val="500"/>
        </a:spcBef>
        <a:spcAft>
          <a:spcPct val="0"/>
        </a:spcAft>
        <a:defRPr>
          <a:solidFill>
            <a:srgbClr val="878787"/>
          </a:solidFill>
          <a:latin typeface="+mn-lt"/>
          <a:ea typeface="+mn-ea"/>
          <a:cs typeface="+mn-cs"/>
          <a:sym typeface="Arial" pitchFamily="34" charset="0"/>
        </a:defRPr>
      </a:lvl5pPr>
      <a:lvl6pPr marL="2247900" algn="l" rtl="0" fontAlgn="base">
        <a:spcBef>
          <a:spcPts val="500"/>
        </a:spcBef>
        <a:spcAft>
          <a:spcPct val="0"/>
        </a:spcAft>
        <a:defRPr>
          <a:solidFill>
            <a:srgbClr val="878787"/>
          </a:solidFill>
          <a:latin typeface="+mn-lt"/>
          <a:ea typeface="+mn-ea"/>
          <a:cs typeface="+mn-cs"/>
          <a:sym typeface="Arial" charset="0"/>
        </a:defRPr>
      </a:lvl6pPr>
      <a:lvl7pPr marL="2705100" algn="l" rtl="0" fontAlgn="base">
        <a:spcBef>
          <a:spcPts val="500"/>
        </a:spcBef>
        <a:spcAft>
          <a:spcPct val="0"/>
        </a:spcAft>
        <a:defRPr>
          <a:solidFill>
            <a:srgbClr val="878787"/>
          </a:solidFill>
          <a:latin typeface="+mn-lt"/>
          <a:ea typeface="+mn-ea"/>
          <a:cs typeface="+mn-cs"/>
          <a:sym typeface="Arial" charset="0"/>
        </a:defRPr>
      </a:lvl7pPr>
      <a:lvl8pPr marL="3162300" algn="l" rtl="0" fontAlgn="base">
        <a:spcBef>
          <a:spcPts val="500"/>
        </a:spcBef>
        <a:spcAft>
          <a:spcPct val="0"/>
        </a:spcAft>
        <a:defRPr>
          <a:solidFill>
            <a:srgbClr val="878787"/>
          </a:solidFill>
          <a:latin typeface="+mn-lt"/>
          <a:ea typeface="+mn-ea"/>
          <a:cs typeface="+mn-cs"/>
          <a:sym typeface="Arial" charset="0"/>
        </a:defRPr>
      </a:lvl8pPr>
      <a:lvl9pPr marL="3619500" algn="l" rtl="0" fontAlgn="base">
        <a:spcBef>
          <a:spcPts val="500"/>
        </a:spcBef>
        <a:spcAft>
          <a:spcPct val="0"/>
        </a:spcAft>
        <a:defRPr>
          <a:solidFill>
            <a:srgbClr val="878787"/>
          </a:solidFill>
          <a:latin typeface="+mn-lt"/>
          <a:ea typeface="+mn-ea"/>
          <a:cs typeface="+mn-cs"/>
          <a:sym typeface="Arial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26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24" r:id="rId1"/>
  </p:sldLayoutIdLst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 b="1" kern="1200">
          <a:solidFill>
            <a:schemeClr val="tx1"/>
          </a:solidFill>
          <a:latin typeface="Arial" pitchFamily="34" charset="0"/>
          <a:ea typeface="MS PGothic" pitchFamily="34" charset="-128"/>
          <a:cs typeface="Arial" pitchFamily="34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  <a:ea typeface="MS PGothic" pitchFamily="34" charset="-128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  <a:ea typeface="MS PGothic" pitchFamily="34" charset="-128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  <a:ea typeface="MS PGothic" pitchFamily="34" charset="-128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  <a:ea typeface="MS PGothic" pitchFamily="34" charset="-128"/>
          <a:cs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  <a:cs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  <a:cs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  <a:cs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000" kern="1200">
          <a:solidFill>
            <a:schemeClr val="tx1"/>
          </a:solidFill>
          <a:latin typeface="Arial" pitchFamily="34" charset="0"/>
          <a:ea typeface="MS PGothic" pitchFamily="34" charset="-128"/>
          <a:cs typeface="Arial" pitchFamily="34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Arial" pitchFamily="34" charset="0"/>
          <a:ea typeface="MS PGothic" pitchFamily="34" charset="-128"/>
          <a:cs typeface="Arial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000" kern="1200">
          <a:solidFill>
            <a:schemeClr val="tx1"/>
          </a:solidFill>
          <a:latin typeface="Arial" pitchFamily="34" charset="0"/>
          <a:ea typeface="MS PGothic" pitchFamily="34" charset="-128"/>
          <a:cs typeface="Arial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Arial" pitchFamily="34" charset="0"/>
          <a:ea typeface="MS PGothic" pitchFamily="34" charset="-128"/>
          <a:cs typeface="Arial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Arial" pitchFamily="34" charset="0"/>
          <a:ea typeface="MS PGothic" pitchFamily="34" charset="-128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307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26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14" r:id="rId1"/>
  </p:sldLayoutIdLst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 b="1" kern="1200">
          <a:solidFill>
            <a:schemeClr val="tx1"/>
          </a:solidFill>
          <a:latin typeface="Arial" pitchFamily="34" charset="0"/>
          <a:ea typeface="MS PGothic" pitchFamily="34" charset="-128"/>
          <a:cs typeface="Arial" pitchFamily="34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  <a:ea typeface="MS PGothic" pitchFamily="34" charset="-128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  <a:ea typeface="MS PGothic" pitchFamily="34" charset="-128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  <a:ea typeface="MS PGothic" pitchFamily="34" charset="-128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  <a:ea typeface="MS PGothic" pitchFamily="34" charset="-128"/>
          <a:cs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  <a:cs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  <a:cs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  <a:cs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000" kern="1200">
          <a:solidFill>
            <a:schemeClr val="tx1"/>
          </a:solidFill>
          <a:latin typeface="Arial" pitchFamily="34" charset="0"/>
          <a:ea typeface="MS PGothic" pitchFamily="34" charset="-128"/>
          <a:cs typeface="Arial" pitchFamily="34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Arial" pitchFamily="34" charset="0"/>
          <a:ea typeface="MS PGothic" pitchFamily="34" charset="-128"/>
          <a:cs typeface="Arial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000" kern="1200">
          <a:solidFill>
            <a:schemeClr val="tx1"/>
          </a:solidFill>
          <a:latin typeface="Arial" pitchFamily="34" charset="0"/>
          <a:ea typeface="MS PGothic" pitchFamily="34" charset="-128"/>
          <a:cs typeface="Arial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Arial" pitchFamily="34" charset="0"/>
          <a:ea typeface="MS PGothic" pitchFamily="34" charset="-128"/>
          <a:cs typeface="Arial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Arial" pitchFamily="34" charset="0"/>
          <a:ea typeface="MS PGothic" pitchFamily="34" charset="-128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473200"/>
            <a:ext cx="8229600" cy="1054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/>
          </a:extLst>
        </p:spPr>
        <p:txBody>
          <a:bodyPr vert="horz" wrap="square" lIns="38100" tIns="38100" rIns="38100" bIns="3810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Arial Bold" charset="0"/>
              </a:rPr>
              <a:t>Click to edit Master title style</a:t>
            </a:r>
          </a:p>
        </p:txBody>
      </p:sp>
      <p:sp>
        <p:nvSpPr>
          <p:cNvPr id="2050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2819400"/>
            <a:ext cx="8229600" cy="304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/>
          </a:extLst>
        </p:spPr>
        <p:txBody>
          <a:bodyPr vert="horz" wrap="square" lIns="38100" tIns="38100" rIns="38100" bIns="381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Arial" charset="0"/>
              </a:rPr>
              <a:t>Click to edit Master text styles</a:t>
            </a:r>
          </a:p>
          <a:p>
            <a:pPr lvl="1"/>
            <a:r>
              <a:rPr lang="en-US">
                <a:sym typeface="Arial" charset="0"/>
              </a:rPr>
              <a:t>Second level</a:t>
            </a:r>
          </a:p>
          <a:p>
            <a:pPr lvl="2"/>
            <a:r>
              <a:rPr lang="en-US">
                <a:sym typeface="Arial" charset="0"/>
              </a:rPr>
              <a:t>Third level</a:t>
            </a:r>
          </a:p>
          <a:p>
            <a:pPr lvl="3"/>
            <a:r>
              <a:rPr lang="en-US">
                <a:sym typeface="Arial" charset="0"/>
              </a:rPr>
              <a:t>Fourth level</a:t>
            </a:r>
          </a:p>
          <a:p>
            <a:pPr lvl="4"/>
            <a:r>
              <a:rPr lang="en-US">
                <a:sym typeface="Arial" charset="0"/>
              </a:rPr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15" r:id="rId1"/>
    <p:sldLayoutId id="2147483916" r:id="rId2"/>
    <p:sldLayoutId id="2147483917" r:id="rId3"/>
    <p:sldLayoutId id="2147483918" r:id="rId4"/>
    <p:sldLayoutId id="2147483919" r:id="rId5"/>
    <p:sldLayoutId id="2147483920" r:id="rId6"/>
    <p:sldLayoutId id="2147483921" r:id="rId7"/>
    <p:sldLayoutId id="2147483922" r:id="rId8"/>
    <p:sldLayoutId id="2147483923" r:id="rId9"/>
  </p:sldLayoutIdLst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+mj-lt"/>
          <a:ea typeface="+mj-ea"/>
          <a:cs typeface="+mj-cs"/>
          <a:sym typeface="Arial Bold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Arial Bold" charset="0"/>
          <a:ea typeface="ヒラギノ角ゴ ProN W6" charset="0"/>
          <a:cs typeface="ヒラギノ角ゴ ProN W6" charset="0"/>
          <a:sym typeface="Arial Bold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Arial Bold" charset="0"/>
          <a:ea typeface="ヒラギノ角ゴ ProN W6" charset="0"/>
          <a:cs typeface="ヒラギノ角ゴ ProN W6" charset="0"/>
          <a:sym typeface="Arial Bold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Arial Bold" charset="0"/>
          <a:ea typeface="ヒラギノ角ゴ ProN W6" charset="0"/>
          <a:cs typeface="ヒラギノ角ゴ ProN W6" charset="0"/>
          <a:sym typeface="Arial Bold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Arial Bold" charset="0"/>
          <a:ea typeface="ヒラギノ角ゴ ProN W6" charset="0"/>
          <a:cs typeface="ヒラギノ角ゴ ProN W6" charset="0"/>
          <a:sym typeface="Arial Bold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Arial Bold" charset="0"/>
          <a:ea typeface="ヒラギノ角ゴ ProN W6" charset="0"/>
          <a:cs typeface="ヒラギノ角ゴ ProN W6" charset="0"/>
          <a:sym typeface="Arial Bold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Arial Bold" charset="0"/>
          <a:ea typeface="ヒラギノ角ゴ ProN W6" charset="0"/>
          <a:cs typeface="ヒラギノ角ゴ ProN W6" charset="0"/>
          <a:sym typeface="Arial Bold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Arial Bold" charset="0"/>
          <a:ea typeface="ヒラギノ角ゴ ProN W6" charset="0"/>
          <a:cs typeface="ヒラギノ角ゴ ProN W6" charset="0"/>
          <a:sym typeface="Arial Bold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Arial Bold" charset="0"/>
          <a:ea typeface="ヒラギノ角ゴ ProN W6" charset="0"/>
          <a:cs typeface="ヒラギノ角ゴ ProN W6" charset="0"/>
          <a:sym typeface="Arial Bold" charset="0"/>
        </a:defRPr>
      </a:lvl9pPr>
    </p:titleStyle>
    <p:bodyStyle>
      <a:lvl1pPr marL="342900" indent="-342900" algn="l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Arial" pitchFamily="34" charset="0"/>
        <a:buChar char="•"/>
        <a:defRPr sz="2000">
          <a:solidFill>
            <a:schemeClr val="tx1"/>
          </a:solidFill>
          <a:latin typeface="+mn-lt"/>
          <a:ea typeface="+mn-ea"/>
          <a:cs typeface="+mn-cs"/>
          <a:sym typeface="Arial" pitchFamily="34" charset="0"/>
        </a:defRPr>
      </a:lvl1pPr>
      <a:lvl2pPr marL="704850" indent="-285750" algn="l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Arial" pitchFamily="34" charset="0"/>
        <a:buChar char="–"/>
        <a:defRPr sz="2000">
          <a:solidFill>
            <a:schemeClr val="tx1"/>
          </a:solidFill>
          <a:latin typeface="+mn-lt"/>
          <a:ea typeface="+mn-ea"/>
          <a:cs typeface="+mn-cs"/>
          <a:sym typeface="Arial" pitchFamily="34" charset="0"/>
        </a:defRPr>
      </a:lvl2pPr>
      <a:lvl3pPr marL="1104900" indent="-228600" algn="l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Arial" pitchFamily="34" charset="0"/>
        <a:buChar char="•"/>
        <a:defRPr sz="2000">
          <a:solidFill>
            <a:schemeClr val="tx1"/>
          </a:solidFill>
          <a:latin typeface="+mn-lt"/>
          <a:ea typeface="+mn-ea"/>
          <a:cs typeface="+mn-cs"/>
          <a:sym typeface="Arial" pitchFamily="34" charset="0"/>
        </a:defRPr>
      </a:lvl3pPr>
      <a:lvl4pPr marL="1562100" indent="-228600" algn="l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Arial" pitchFamily="34" charset="0"/>
        <a:buChar char="–"/>
        <a:defRPr sz="2000">
          <a:solidFill>
            <a:schemeClr val="tx1"/>
          </a:solidFill>
          <a:latin typeface="+mn-lt"/>
          <a:ea typeface="+mn-ea"/>
          <a:cs typeface="+mn-cs"/>
          <a:sym typeface="Arial" pitchFamily="34" charset="0"/>
        </a:defRPr>
      </a:lvl4pPr>
      <a:lvl5pPr marL="2019300" indent="-228600" algn="l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Arial" pitchFamily="34" charset="0"/>
        <a:buChar char="»"/>
        <a:defRPr sz="2000">
          <a:solidFill>
            <a:schemeClr val="tx1"/>
          </a:solidFill>
          <a:latin typeface="+mn-lt"/>
          <a:ea typeface="+mn-ea"/>
          <a:cs typeface="+mn-cs"/>
          <a:sym typeface="Arial" pitchFamily="34" charset="0"/>
        </a:defRPr>
      </a:lvl5pPr>
      <a:lvl6pPr marL="2476500" indent="-228600" algn="l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Arial" charset="0"/>
        <a:buChar char="»"/>
        <a:defRPr sz="20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6pPr>
      <a:lvl7pPr marL="2933700" indent="-228600" algn="l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Arial" charset="0"/>
        <a:buChar char="»"/>
        <a:defRPr sz="20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7pPr>
      <a:lvl8pPr marL="3390900" indent="-228600" algn="l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Arial" charset="0"/>
        <a:buChar char="»"/>
        <a:defRPr sz="20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8pPr>
      <a:lvl9pPr marL="3848100" indent="-228600" algn="l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Arial" charset="0"/>
        <a:buChar char="»"/>
        <a:defRPr sz="20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16.jp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10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1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3"/>
          <p:cNvSpPr>
            <a:spLocks noGrp="1" noChangeArrowheads="1"/>
          </p:cNvSpPr>
          <p:nvPr>
            <p:ph type="title"/>
          </p:nvPr>
        </p:nvSpPr>
        <p:spPr>
          <a:xfrm>
            <a:off x="914400" y="1970088"/>
            <a:ext cx="8001000" cy="1382712"/>
          </a:xfrm>
        </p:spPr>
        <p:txBody>
          <a:bodyPr anchor="b"/>
          <a:lstStyle/>
          <a:p>
            <a:pPr algn="l" eaLnBrk="1" hangingPunct="1">
              <a:defRPr/>
            </a:pPr>
            <a:r>
              <a:rPr lang="en-US" sz="4000" b="1" dirty="0" smtClean="0">
                <a:latin typeface="Calibri" pitchFamily="34" charset="0"/>
                <a:cs typeface="Calibri" pitchFamily="34" charset="0"/>
                <a:sym typeface="Arial" pitchFamily="34" charset="0"/>
              </a:rPr>
              <a:t>Ohio Board of Regents </a:t>
            </a:r>
            <a:br>
              <a:rPr lang="en-US" sz="4000" b="1" dirty="0" smtClean="0">
                <a:latin typeface="Calibri" pitchFamily="34" charset="0"/>
                <a:cs typeface="Calibri" pitchFamily="34" charset="0"/>
                <a:sym typeface="Arial" pitchFamily="34" charset="0"/>
              </a:rPr>
            </a:br>
            <a:r>
              <a:rPr lang="en-US" sz="6600" b="1" dirty="0" smtClean="0">
                <a:latin typeface="Calibri" pitchFamily="34" charset="0"/>
                <a:cs typeface="Calibri" pitchFamily="34" charset="0"/>
                <a:sym typeface="Arial" pitchFamily="34" charset="0"/>
              </a:rPr>
              <a:t>Update</a:t>
            </a:r>
            <a:endParaRPr lang="en-US" sz="6600" i="1" dirty="0" smtClean="0">
              <a:solidFill>
                <a:srgbClr val="700017"/>
              </a:solidFill>
              <a:latin typeface="Calibri" pitchFamily="34" charset="0"/>
              <a:ea typeface="ヒラギノ角ゴ ProN W3" charset="-128"/>
              <a:cs typeface="Calibri" pitchFamily="34" charset="0"/>
              <a:sym typeface="Arial" pitchFamily="34" charset="0"/>
            </a:endParaRPr>
          </a:p>
        </p:txBody>
      </p:sp>
      <p:sp>
        <p:nvSpPr>
          <p:cNvPr id="6147" name="TextBox 3"/>
          <p:cNvSpPr txBox="1">
            <a:spLocks noChangeArrowheads="1"/>
          </p:cNvSpPr>
          <p:nvPr/>
        </p:nvSpPr>
        <p:spPr bwMode="auto">
          <a:xfrm>
            <a:off x="914400" y="3500735"/>
            <a:ext cx="64008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742950" indent="-28575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algn="l" eaLnBrk="1" hangingPunct="1"/>
            <a:r>
              <a:rPr lang="en-US" altLang="en-US" sz="2400" b="1" dirty="0" smtClean="0">
                <a:latin typeface="Arial" pitchFamily="34" charset="0"/>
                <a:cs typeface="Arial" pitchFamily="34" charset="0"/>
              </a:rPr>
              <a:t>OCTEO: October 2013</a:t>
            </a:r>
            <a:endParaRPr lang="en-US" altLang="en-US" sz="2000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3" name="Straight Connector 2"/>
          <p:cNvCxnSpPr/>
          <p:nvPr/>
        </p:nvCxnSpPr>
        <p:spPr bwMode="auto">
          <a:xfrm>
            <a:off x="914400" y="3352800"/>
            <a:ext cx="6324600" cy="0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rgbClr val="F20017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/>
    </mc:Choice>
    <mc:Fallback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90" r="5608"/>
          <a:stretch/>
        </p:blipFill>
        <p:spPr>
          <a:xfrm>
            <a:off x="-38100" y="0"/>
            <a:ext cx="9182100" cy="69088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-38100" y="5105400"/>
            <a:ext cx="4991100" cy="1754326"/>
          </a:xfrm>
          <a:prstGeom prst="rect">
            <a:avLst/>
          </a:prstGeom>
          <a:solidFill>
            <a:schemeClr val="tx1">
              <a:alpha val="58000"/>
            </a:schemeClr>
          </a:solidFill>
          <a:effectLst>
            <a:softEdge rad="127000"/>
          </a:effectLst>
        </p:spPr>
        <p:txBody>
          <a:bodyPr wrap="square" rtlCol="0">
            <a:spAutoFit/>
          </a:bodyPr>
          <a:lstStyle/>
          <a:p>
            <a:r>
              <a:rPr lang="en-US" sz="5400" b="1" dirty="0" smtClean="0">
                <a:ln w="28575">
                  <a:solidFill>
                    <a:schemeClr val="tx1"/>
                  </a:solidFill>
                </a:ln>
                <a:solidFill>
                  <a:schemeClr val="bg1"/>
                </a:solidFill>
                <a:latin typeface="Verdana" panose="020B0604030504040204" pitchFamily="34" charset="0"/>
              </a:rPr>
              <a:t>Clinical Faculty</a:t>
            </a:r>
          </a:p>
        </p:txBody>
      </p:sp>
      <p:grpSp>
        <p:nvGrpSpPr>
          <p:cNvPr id="13" name="Group 12"/>
          <p:cNvGrpSpPr/>
          <p:nvPr/>
        </p:nvGrpSpPr>
        <p:grpSpPr>
          <a:xfrm>
            <a:off x="8312484" y="6040540"/>
            <a:ext cx="831516" cy="762000"/>
            <a:chOff x="7272979" y="340941"/>
            <a:chExt cx="831516" cy="762000"/>
          </a:xfrm>
        </p:grpSpPr>
        <p:sp>
          <p:nvSpPr>
            <p:cNvPr id="14" name="TextBox 13"/>
            <p:cNvSpPr txBox="1"/>
            <p:nvPr/>
          </p:nvSpPr>
          <p:spPr>
            <a:xfrm>
              <a:off x="7272979" y="415413"/>
              <a:ext cx="831516" cy="584775"/>
            </a:xfrm>
            <a:prstGeom prst="rect">
              <a:avLst/>
            </a:prstGeom>
            <a:noFill/>
            <a:ln w="19050"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3200" dirty="0" smtClean="0">
                  <a:latin typeface="+mj-lt"/>
                </a:rPr>
                <a:t>1</a:t>
              </a:r>
              <a:endParaRPr lang="en-US" sz="3200" dirty="0">
                <a:latin typeface="+mj-lt"/>
              </a:endParaRPr>
            </a:p>
          </p:txBody>
        </p:sp>
        <p:sp>
          <p:nvSpPr>
            <p:cNvPr id="15" name="Oval 14"/>
            <p:cNvSpPr/>
            <p:nvPr/>
          </p:nvSpPr>
          <p:spPr bwMode="auto">
            <a:xfrm>
              <a:off x="7315199" y="340941"/>
              <a:ext cx="762000" cy="762000"/>
            </a:xfrm>
            <a:prstGeom prst="ellipse">
              <a:avLst/>
            </a:prstGeom>
            <a:solidFill>
              <a:srgbClr val="66CCFF">
                <a:alpha val="42000"/>
              </a:srgbClr>
            </a:solidFill>
            <a:ln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206843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/>
    </mc:Choice>
    <mc:Fallback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6400" y="914400"/>
            <a:ext cx="3259588" cy="4343401"/>
          </a:xfrm>
          <a:prstGeom prst="rect">
            <a:avLst/>
          </a:prstGeom>
          <a:ln w="38100">
            <a:noFill/>
          </a:ln>
          <a:effectLst>
            <a:softEdge rad="190500"/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759"/>
          <a:stretch/>
        </p:blipFill>
        <p:spPr>
          <a:xfrm>
            <a:off x="2133600" y="3657600"/>
            <a:ext cx="4615307" cy="2971799"/>
          </a:xfrm>
          <a:prstGeom prst="rect">
            <a:avLst/>
          </a:prstGeom>
          <a:ln w="38100">
            <a:noFill/>
          </a:ln>
          <a:effectLst>
            <a:softEdge rad="190500"/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855" b="5933"/>
          <a:stretch/>
        </p:blipFill>
        <p:spPr>
          <a:xfrm>
            <a:off x="317309" y="1057701"/>
            <a:ext cx="4038477" cy="3438099"/>
          </a:xfrm>
          <a:prstGeom prst="rect">
            <a:avLst/>
          </a:prstGeom>
          <a:ln w="38100">
            <a:noFill/>
          </a:ln>
          <a:effectLst>
            <a:softEdge rad="190500"/>
          </a:effectLst>
        </p:spPr>
      </p:pic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0" y="76200"/>
            <a:ext cx="9144000" cy="871182"/>
          </a:xfrm>
        </p:spPr>
        <p:txBody>
          <a:bodyPr/>
          <a:lstStyle/>
          <a:p>
            <a:r>
              <a:rPr lang="en-US" sz="3600" dirty="0" smtClean="0"/>
              <a:t>Professional Development</a:t>
            </a:r>
            <a:endParaRPr lang="en-US" sz="3600" dirty="0"/>
          </a:p>
        </p:txBody>
      </p:sp>
      <p:grpSp>
        <p:nvGrpSpPr>
          <p:cNvPr id="10" name="Group 9"/>
          <p:cNvGrpSpPr/>
          <p:nvPr/>
        </p:nvGrpSpPr>
        <p:grpSpPr>
          <a:xfrm>
            <a:off x="8312484" y="6040540"/>
            <a:ext cx="831516" cy="762000"/>
            <a:chOff x="7272979" y="340941"/>
            <a:chExt cx="831516" cy="762000"/>
          </a:xfrm>
        </p:grpSpPr>
        <p:sp>
          <p:nvSpPr>
            <p:cNvPr id="11" name="TextBox 10"/>
            <p:cNvSpPr txBox="1"/>
            <p:nvPr/>
          </p:nvSpPr>
          <p:spPr>
            <a:xfrm>
              <a:off x="7272979" y="415413"/>
              <a:ext cx="831516" cy="584775"/>
            </a:xfrm>
            <a:prstGeom prst="rect">
              <a:avLst/>
            </a:prstGeom>
            <a:noFill/>
            <a:ln w="19050"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3200" dirty="0" smtClean="0">
                  <a:latin typeface="+mj-lt"/>
                </a:rPr>
                <a:t>1</a:t>
              </a:r>
              <a:endParaRPr lang="en-US" sz="3200" dirty="0">
                <a:latin typeface="+mj-lt"/>
              </a:endParaRPr>
            </a:p>
          </p:txBody>
        </p:sp>
        <p:sp>
          <p:nvSpPr>
            <p:cNvPr id="12" name="Oval 11"/>
            <p:cNvSpPr/>
            <p:nvPr/>
          </p:nvSpPr>
          <p:spPr bwMode="auto">
            <a:xfrm>
              <a:off x="7315199" y="340941"/>
              <a:ext cx="762000" cy="762000"/>
            </a:xfrm>
            <a:prstGeom prst="ellipse">
              <a:avLst/>
            </a:prstGeom>
            <a:solidFill>
              <a:srgbClr val="66CCFF">
                <a:alpha val="42000"/>
              </a:srgbClr>
            </a:solidFill>
            <a:ln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253296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Click="0" advTm="15000"/>
    </mc:Choice>
    <mc:Fallback>
      <p:transition advClick="0" advTm="15000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2899" y="0"/>
            <a:ext cx="9196899" cy="689053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28600" y="1752600"/>
            <a:ext cx="2743200" cy="1015663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en-US" sz="6000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P-12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486400" y="4495800"/>
            <a:ext cx="3110552" cy="1015663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en-US" sz="6000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College</a:t>
            </a:r>
          </a:p>
        </p:txBody>
      </p:sp>
      <p:sp>
        <p:nvSpPr>
          <p:cNvPr id="3" name="Right Arrow 2"/>
          <p:cNvSpPr/>
          <p:nvPr/>
        </p:nvSpPr>
        <p:spPr>
          <a:xfrm rot="1730054">
            <a:off x="89456" y="4741633"/>
            <a:ext cx="4584737" cy="611024"/>
          </a:xfrm>
          <a:prstGeom prst="rightArrow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ight Arrow 7"/>
          <p:cNvSpPr/>
          <p:nvPr/>
        </p:nvSpPr>
        <p:spPr>
          <a:xfrm rot="12385338">
            <a:off x="3672179" y="1445353"/>
            <a:ext cx="4584737" cy="611024"/>
          </a:xfrm>
          <a:prstGeom prst="rightArrow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" name="Group 11"/>
          <p:cNvGrpSpPr/>
          <p:nvPr/>
        </p:nvGrpSpPr>
        <p:grpSpPr>
          <a:xfrm>
            <a:off x="8312484" y="6040540"/>
            <a:ext cx="831516" cy="762000"/>
            <a:chOff x="7272979" y="340941"/>
            <a:chExt cx="831516" cy="762000"/>
          </a:xfrm>
        </p:grpSpPr>
        <p:sp>
          <p:nvSpPr>
            <p:cNvPr id="13" name="TextBox 12"/>
            <p:cNvSpPr txBox="1"/>
            <p:nvPr/>
          </p:nvSpPr>
          <p:spPr>
            <a:xfrm>
              <a:off x="7272979" y="415413"/>
              <a:ext cx="831516" cy="584775"/>
            </a:xfrm>
            <a:prstGeom prst="rect">
              <a:avLst/>
            </a:prstGeom>
            <a:noFill/>
            <a:ln w="19050"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3200" dirty="0" smtClean="0">
                  <a:latin typeface="+mj-lt"/>
                </a:rPr>
                <a:t>1</a:t>
              </a:r>
              <a:endParaRPr lang="en-US" sz="3200" dirty="0">
                <a:latin typeface="+mj-lt"/>
              </a:endParaRPr>
            </a:p>
          </p:txBody>
        </p:sp>
        <p:sp>
          <p:nvSpPr>
            <p:cNvPr id="14" name="Oval 13"/>
            <p:cNvSpPr/>
            <p:nvPr/>
          </p:nvSpPr>
          <p:spPr bwMode="auto">
            <a:xfrm>
              <a:off x="7315199" y="340941"/>
              <a:ext cx="762000" cy="762000"/>
            </a:xfrm>
            <a:prstGeom prst="ellipse">
              <a:avLst/>
            </a:prstGeom>
            <a:solidFill>
              <a:srgbClr val="66CCFF">
                <a:alpha val="42000"/>
              </a:srgbClr>
            </a:solidFill>
            <a:ln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036465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Click="0" advTm="15000"/>
    </mc:Choice>
    <mc:Fallback>
      <p:transition advClick="0" advTm="15000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85800" y="1460500"/>
            <a:ext cx="7772400" cy="3263900"/>
          </a:xfrm>
        </p:spPr>
        <p:txBody>
          <a:bodyPr/>
          <a:lstStyle/>
          <a:p>
            <a:r>
              <a:rPr lang="en-US" dirty="0" smtClean="0"/>
              <a:t>2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Preparing Candidates for </a:t>
            </a:r>
            <a:br>
              <a:rPr lang="en-US" dirty="0" smtClean="0"/>
            </a:br>
            <a:r>
              <a:rPr lang="en-US" dirty="0" smtClean="0"/>
              <a:t>Ohio’s New Learning Standards</a:t>
            </a:r>
            <a:endParaRPr lang="en-US" dirty="0"/>
          </a:p>
        </p:txBody>
      </p:sp>
      <p:sp>
        <p:nvSpPr>
          <p:cNvPr id="6" name="Oval 5"/>
          <p:cNvSpPr/>
          <p:nvPr/>
        </p:nvSpPr>
        <p:spPr bwMode="auto">
          <a:xfrm>
            <a:off x="4191000" y="2057400"/>
            <a:ext cx="762000" cy="762000"/>
          </a:xfrm>
          <a:prstGeom prst="ellipse">
            <a:avLst/>
          </a:prstGeom>
          <a:solidFill>
            <a:srgbClr val="66CCFF">
              <a:alpha val="42000"/>
            </a:srgbClr>
          </a:solid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2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48801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/>
    </mc:Choice>
    <mc:Fallback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Ongoing Program Modifications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>
              <a:spcBef>
                <a:spcPts val="1800"/>
              </a:spcBef>
            </a:pPr>
            <a:r>
              <a:rPr lang="en-US" dirty="0"/>
              <a:t>CCSS is the requisite source of student learning objectives in Methods courses. </a:t>
            </a:r>
          </a:p>
          <a:p>
            <a:pPr lvl="1">
              <a:spcBef>
                <a:spcPts val="1800"/>
              </a:spcBef>
            </a:pPr>
            <a:r>
              <a:rPr lang="en-US" dirty="0"/>
              <a:t>Educator preparation program courses are organized according to the content of the Common Core Standards.</a:t>
            </a:r>
          </a:p>
          <a:p>
            <a:pPr lvl="1">
              <a:spcBef>
                <a:spcPts val="1800"/>
              </a:spcBef>
            </a:pPr>
            <a:r>
              <a:rPr lang="en-US" dirty="0"/>
              <a:t>Educator candidates back-map to the standards during class discussions</a:t>
            </a:r>
            <a:r>
              <a:rPr lang="en-US" dirty="0" smtClean="0"/>
              <a:t>.</a:t>
            </a:r>
            <a:endParaRPr lang="en-US" dirty="0"/>
          </a:p>
        </p:txBody>
      </p:sp>
      <p:grpSp>
        <p:nvGrpSpPr>
          <p:cNvPr id="7" name="Group 6"/>
          <p:cNvGrpSpPr/>
          <p:nvPr/>
        </p:nvGrpSpPr>
        <p:grpSpPr>
          <a:xfrm>
            <a:off x="8229320" y="1470345"/>
            <a:ext cx="831516" cy="762000"/>
            <a:chOff x="8285188" y="5374384"/>
            <a:chExt cx="831516" cy="762000"/>
          </a:xfrm>
        </p:grpSpPr>
        <p:sp>
          <p:nvSpPr>
            <p:cNvPr id="5" name="TextBox 4"/>
            <p:cNvSpPr txBox="1"/>
            <p:nvPr/>
          </p:nvSpPr>
          <p:spPr>
            <a:xfrm>
              <a:off x="8285188" y="5418571"/>
              <a:ext cx="831516" cy="584775"/>
            </a:xfrm>
            <a:prstGeom prst="rect">
              <a:avLst/>
            </a:prstGeom>
            <a:noFill/>
            <a:ln w="19050"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3200" dirty="0" smtClean="0">
                  <a:latin typeface="+mj-lt"/>
                </a:rPr>
                <a:t>2</a:t>
              </a:r>
              <a:endParaRPr lang="en-US" sz="3200" dirty="0">
                <a:latin typeface="+mj-lt"/>
              </a:endParaRPr>
            </a:p>
          </p:txBody>
        </p:sp>
        <p:sp>
          <p:nvSpPr>
            <p:cNvPr id="6" name="Oval 5"/>
            <p:cNvSpPr/>
            <p:nvPr/>
          </p:nvSpPr>
          <p:spPr bwMode="auto">
            <a:xfrm>
              <a:off x="8298836" y="5374384"/>
              <a:ext cx="762000" cy="762000"/>
            </a:xfrm>
            <a:prstGeom prst="ellipse">
              <a:avLst/>
            </a:prstGeom>
            <a:solidFill>
              <a:srgbClr val="66CCFF">
                <a:alpha val="42000"/>
              </a:srgbClr>
            </a:solidFill>
            <a:ln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07179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/>
    </mc:Choice>
    <mc:Fallback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Ongoing Program Modifications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>
              <a:spcBef>
                <a:spcPts val="1800"/>
              </a:spcBef>
            </a:pPr>
            <a:r>
              <a:rPr lang="en-US" dirty="0" smtClean="0"/>
              <a:t>College </a:t>
            </a:r>
            <a:r>
              <a:rPr lang="en-US" dirty="0"/>
              <a:t>of Education faculty throughout the state are participating in Ohio Department of Education and Educational Service Center professional development offerings related to the CCSS.</a:t>
            </a:r>
          </a:p>
          <a:p>
            <a:pPr lvl="1">
              <a:spcBef>
                <a:spcPts val="1800"/>
              </a:spcBef>
            </a:pPr>
            <a:r>
              <a:rPr lang="en-US" dirty="0"/>
              <a:t>Educator preparation programs are developing new courses on interdisciplinary critical thinking skills course using the CCSS and the PARCC assessments as a model.</a:t>
            </a:r>
          </a:p>
          <a:p>
            <a:endParaRPr lang="en-US" dirty="0"/>
          </a:p>
        </p:txBody>
      </p:sp>
      <p:grpSp>
        <p:nvGrpSpPr>
          <p:cNvPr id="4" name="Group 3"/>
          <p:cNvGrpSpPr/>
          <p:nvPr/>
        </p:nvGrpSpPr>
        <p:grpSpPr>
          <a:xfrm>
            <a:off x="8229320" y="1470345"/>
            <a:ext cx="831516" cy="762000"/>
            <a:chOff x="8285188" y="5374384"/>
            <a:chExt cx="831516" cy="762000"/>
          </a:xfrm>
        </p:grpSpPr>
        <p:sp>
          <p:nvSpPr>
            <p:cNvPr id="5" name="TextBox 4"/>
            <p:cNvSpPr txBox="1"/>
            <p:nvPr/>
          </p:nvSpPr>
          <p:spPr>
            <a:xfrm>
              <a:off x="8285188" y="5418571"/>
              <a:ext cx="831516" cy="584775"/>
            </a:xfrm>
            <a:prstGeom prst="rect">
              <a:avLst/>
            </a:prstGeom>
            <a:noFill/>
            <a:ln w="19050"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3200" dirty="0" smtClean="0">
                  <a:latin typeface="+mj-lt"/>
                </a:rPr>
                <a:t>2</a:t>
              </a:r>
              <a:endParaRPr lang="en-US" sz="3200" dirty="0">
                <a:latin typeface="+mj-lt"/>
              </a:endParaRPr>
            </a:p>
          </p:txBody>
        </p:sp>
        <p:sp>
          <p:nvSpPr>
            <p:cNvPr id="6" name="Oval 5"/>
            <p:cNvSpPr/>
            <p:nvPr/>
          </p:nvSpPr>
          <p:spPr bwMode="auto">
            <a:xfrm>
              <a:off x="8298836" y="5374384"/>
              <a:ext cx="762000" cy="762000"/>
            </a:xfrm>
            <a:prstGeom prst="ellipse">
              <a:avLst/>
            </a:prstGeom>
            <a:solidFill>
              <a:srgbClr val="66CCFF">
                <a:alpha val="42000"/>
              </a:srgbClr>
            </a:solidFill>
            <a:ln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4410965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/>
    </mc:Choice>
    <mc:Fallback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460500"/>
            <a:ext cx="7772400" cy="3187700"/>
          </a:xfrm>
        </p:spPr>
        <p:txBody>
          <a:bodyPr/>
          <a:lstStyle/>
          <a:p>
            <a:r>
              <a:rPr lang="en-US" dirty="0" smtClean="0"/>
              <a:t>3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Program Review </a:t>
            </a:r>
            <a:br>
              <a:rPr lang="en-US" dirty="0" smtClean="0"/>
            </a:br>
            <a:r>
              <a:rPr lang="en-US" dirty="0" smtClean="0"/>
              <a:t>Processes and Timelines</a:t>
            </a:r>
            <a:endParaRPr lang="en-US" dirty="0"/>
          </a:p>
        </p:txBody>
      </p:sp>
      <p:sp>
        <p:nvSpPr>
          <p:cNvPr id="3" name="Oval 2"/>
          <p:cNvSpPr/>
          <p:nvPr/>
        </p:nvSpPr>
        <p:spPr bwMode="auto">
          <a:xfrm>
            <a:off x="4191000" y="2057400"/>
            <a:ext cx="762000" cy="762000"/>
          </a:xfrm>
          <a:prstGeom prst="ellipse">
            <a:avLst/>
          </a:prstGeom>
          <a:solidFill>
            <a:srgbClr val="66CCFF">
              <a:alpha val="42000"/>
            </a:srgbClr>
          </a:solid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2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50347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/>
    </mc:Choice>
    <mc:Fallback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Chancellor’s Review: Online Submission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>
              <a:spcBef>
                <a:spcPts val="1800"/>
              </a:spcBef>
            </a:pPr>
            <a:r>
              <a:rPr lang="en-US" dirty="0" smtClean="0"/>
              <a:t>Spring and Fall Submission Cycles</a:t>
            </a:r>
          </a:p>
          <a:p>
            <a:pPr lvl="2">
              <a:spcBef>
                <a:spcPts val="1800"/>
              </a:spcBef>
            </a:pPr>
            <a:r>
              <a:rPr lang="en-US" dirty="0" smtClean="0"/>
              <a:t>March 15 and September 15 deadlines</a:t>
            </a:r>
          </a:p>
          <a:p>
            <a:pPr lvl="1">
              <a:spcBef>
                <a:spcPts val="1800"/>
              </a:spcBef>
            </a:pPr>
            <a:r>
              <a:rPr lang="en-US" dirty="0" smtClean="0"/>
              <a:t>Qualtrics submission process through Spring 2014</a:t>
            </a:r>
            <a:endParaRPr lang="en-US" dirty="0"/>
          </a:p>
          <a:p>
            <a:pPr lvl="1">
              <a:spcBef>
                <a:spcPts val="1800"/>
              </a:spcBef>
            </a:pPr>
            <a:r>
              <a:rPr lang="en-US" dirty="0" smtClean="0"/>
              <a:t>Transition to Curricunet  in Fall 2014</a:t>
            </a:r>
          </a:p>
          <a:p>
            <a:pPr lvl="2">
              <a:spcBef>
                <a:spcPts val="1800"/>
              </a:spcBef>
            </a:pPr>
            <a:r>
              <a:rPr lang="en-US" dirty="0" smtClean="0"/>
              <a:t>Programs/Institutions do NOT need to purchase any software or licenses to submit via Curricunet.</a:t>
            </a:r>
            <a:endParaRPr lang="en-US" dirty="0"/>
          </a:p>
          <a:p>
            <a:endParaRPr lang="en-US" dirty="0"/>
          </a:p>
        </p:txBody>
      </p:sp>
      <p:grpSp>
        <p:nvGrpSpPr>
          <p:cNvPr id="7" name="Group 6"/>
          <p:cNvGrpSpPr/>
          <p:nvPr/>
        </p:nvGrpSpPr>
        <p:grpSpPr>
          <a:xfrm>
            <a:off x="8229320" y="1456697"/>
            <a:ext cx="831516" cy="762000"/>
            <a:chOff x="8229320" y="1456697"/>
            <a:chExt cx="831516" cy="762000"/>
          </a:xfrm>
        </p:grpSpPr>
        <p:sp>
          <p:nvSpPr>
            <p:cNvPr id="5" name="TextBox 4"/>
            <p:cNvSpPr txBox="1"/>
            <p:nvPr/>
          </p:nvSpPr>
          <p:spPr>
            <a:xfrm>
              <a:off x="8229320" y="1514532"/>
              <a:ext cx="831516" cy="584775"/>
            </a:xfrm>
            <a:prstGeom prst="rect">
              <a:avLst/>
            </a:prstGeom>
            <a:noFill/>
            <a:ln w="19050"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3200" dirty="0" smtClean="0">
                  <a:latin typeface="+mj-lt"/>
                </a:rPr>
                <a:t>3</a:t>
              </a:r>
              <a:endParaRPr lang="en-US" sz="3200" dirty="0">
                <a:latin typeface="+mj-lt"/>
              </a:endParaRPr>
            </a:p>
          </p:txBody>
        </p:sp>
        <p:sp>
          <p:nvSpPr>
            <p:cNvPr id="6" name="Oval 5"/>
            <p:cNvSpPr/>
            <p:nvPr/>
          </p:nvSpPr>
          <p:spPr bwMode="auto">
            <a:xfrm>
              <a:off x="8258294" y="1456697"/>
              <a:ext cx="762000" cy="762000"/>
            </a:xfrm>
            <a:prstGeom prst="ellipse">
              <a:avLst/>
            </a:prstGeom>
            <a:solidFill>
              <a:srgbClr val="66CCFF">
                <a:alpha val="42000"/>
              </a:srgbClr>
            </a:solidFill>
            <a:ln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108338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/>
    </mc:Choice>
    <mc:Fallback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Program Review Options (CAEP)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>
              <a:spcBef>
                <a:spcPts val="1800"/>
              </a:spcBef>
            </a:pPr>
            <a:r>
              <a:rPr lang="en-US" sz="2400" dirty="0" smtClean="0"/>
              <a:t>SPA Review</a:t>
            </a:r>
          </a:p>
          <a:p>
            <a:pPr lvl="1">
              <a:spcBef>
                <a:spcPts val="1800"/>
              </a:spcBef>
            </a:pPr>
            <a:r>
              <a:rPr lang="en-US" sz="2400" dirty="0" smtClean="0"/>
              <a:t>CAEP Review with Feedback</a:t>
            </a:r>
          </a:p>
          <a:p>
            <a:pPr lvl="2">
              <a:spcBef>
                <a:spcPts val="1800"/>
              </a:spcBef>
            </a:pPr>
            <a:r>
              <a:rPr lang="en-US" sz="2400" dirty="0" smtClean="0"/>
              <a:t>Process draft to be vetted with programs</a:t>
            </a:r>
          </a:p>
          <a:p>
            <a:pPr lvl="1">
              <a:spcBef>
                <a:spcPts val="1800"/>
              </a:spcBef>
            </a:pPr>
            <a:r>
              <a:rPr lang="en-US" sz="2400" dirty="0" smtClean="0"/>
              <a:t>State Review</a:t>
            </a:r>
            <a:endParaRPr lang="en-US" sz="2400" dirty="0"/>
          </a:p>
          <a:p>
            <a:endParaRPr lang="en-US" dirty="0"/>
          </a:p>
        </p:txBody>
      </p:sp>
      <p:grpSp>
        <p:nvGrpSpPr>
          <p:cNvPr id="4" name="Group 3"/>
          <p:cNvGrpSpPr/>
          <p:nvPr/>
        </p:nvGrpSpPr>
        <p:grpSpPr>
          <a:xfrm>
            <a:off x="8229320" y="1456697"/>
            <a:ext cx="831516" cy="762000"/>
            <a:chOff x="8229320" y="1456697"/>
            <a:chExt cx="831516" cy="762000"/>
          </a:xfrm>
        </p:grpSpPr>
        <p:sp>
          <p:nvSpPr>
            <p:cNvPr id="5" name="TextBox 4"/>
            <p:cNvSpPr txBox="1"/>
            <p:nvPr/>
          </p:nvSpPr>
          <p:spPr>
            <a:xfrm>
              <a:off x="8229320" y="1514532"/>
              <a:ext cx="831516" cy="584775"/>
            </a:xfrm>
            <a:prstGeom prst="rect">
              <a:avLst/>
            </a:prstGeom>
            <a:noFill/>
            <a:ln w="19050"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3200" dirty="0" smtClean="0">
                  <a:latin typeface="+mj-lt"/>
                </a:rPr>
                <a:t>3</a:t>
              </a:r>
              <a:endParaRPr lang="en-US" sz="3200" dirty="0">
                <a:latin typeface="+mj-lt"/>
              </a:endParaRPr>
            </a:p>
          </p:txBody>
        </p:sp>
        <p:sp>
          <p:nvSpPr>
            <p:cNvPr id="6" name="Oval 5"/>
            <p:cNvSpPr/>
            <p:nvPr/>
          </p:nvSpPr>
          <p:spPr bwMode="auto">
            <a:xfrm>
              <a:off x="8258294" y="1456697"/>
              <a:ext cx="762000" cy="762000"/>
            </a:xfrm>
            <a:prstGeom prst="ellipse">
              <a:avLst/>
            </a:prstGeom>
            <a:solidFill>
              <a:srgbClr val="66CCFF">
                <a:alpha val="42000"/>
              </a:srgbClr>
            </a:solidFill>
            <a:ln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7540298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/>
    </mc:Choice>
    <mc:Fallback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Program Review Options (CAEP)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>
              <a:spcBef>
                <a:spcPts val="1800"/>
              </a:spcBef>
            </a:pPr>
            <a:r>
              <a:rPr lang="en-US" sz="2400" dirty="0" smtClean="0"/>
              <a:t>Timelines for Program Review</a:t>
            </a:r>
          </a:p>
          <a:p>
            <a:pPr lvl="2">
              <a:spcBef>
                <a:spcPts val="1800"/>
              </a:spcBef>
            </a:pPr>
            <a:r>
              <a:rPr lang="en-US" sz="2400" dirty="0" smtClean="0"/>
              <a:t>Mid-point of Accreditation Cycle</a:t>
            </a:r>
            <a:endParaRPr lang="en-US" sz="2400" dirty="0"/>
          </a:p>
          <a:p>
            <a:endParaRPr lang="en-US" dirty="0"/>
          </a:p>
        </p:txBody>
      </p:sp>
      <p:grpSp>
        <p:nvGrpSpPr>
          <p:cNvPr id="4" name="Group 3"/>
          <p:cNvGrpSpPr/>
          <p:nvPr/>
        </p:nvGrpSpPr>
        <p:grpSpPr>
          <a:xfrm>
            <a:off x="8229320" y="1456697"/>
            <a:ext cx="831516" cy="762000"/>
            <a:chOff x="8229320" y="1456697"/>
            <a:chExt cx="831516" cy="762000"/>
          </a:xfrm>
        </p:grpSpPr>
        <p:sp>
          <p:nvSpPr>
            <p:cNvPr id="5" name="TextBox 4"/>
            <p:cNvSpPr txBox="1"/>
            <p:nvPr/>
          </p:nvSpPr>
          <p:spPr>
            <a:xfrm>
              <a:off x="8229320" y="1514532"/>
              <a:ext cx="831516" cy="584775"/>
            </a:xfrm>
            <a:prstGeom prst="rect">
              <a:avLst/>
            </a:prstGeom>
            <a:noFill/>
            <a:ln w="19050"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3200" dirty="0" smtClean="0">
                  <a:latin typeface="+mj-lt"/>
                </a:rPr>
                <a:t>3</a:t>
              </a:r>
              <a:endParaRPr lang="en-US" sz="3200" dirty="0">
                <a:latin typeface="+mj-lt"/>
              </a:endParaRPr>
            </a:p>
          </p:txBody>
        </p:sp>
        <p:sp>
          <p:nvSpPr>
            <p:cNvPr id="6" name="Oval 5"/>
            <p:cNvSpPr/>
            <p:nvPr/>
          </p:nvSpPr>
          <p:spPr bwMode="auto">
            <a:xfrm>
              <a:off x="8258294" y="1456697"/>
              <a:ext cx="762000" cy="762000"/>
            </a:xfrm>
            <a:prstGeom prst="ellipse">
              <a:avLst/>
            </a:prstGeom>
            <a:solidFill>
              <a:srgbClr val="66CCFF">
                <a:alpha val="42000"/>
              </a:srgbClr>
            </a:solidFill>
            <a:ln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208378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/>
    </mc:Choice>
    <mc:Fallback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Content Placeholder 4"/>
          <p:cNvSpPr>
            <a:spLocks noGrp="1"/>
          </p:cNvSpPr>
          <p:nvPr>
            <p:ph type="body" idx="4294967295"/>
          </p:nvPr>
        </p:nvSpPr>
        <p:spPr>
          <a:xfrm>
            <a:off x="457200" y="1524000"/>
            <a:ext cx="8382000" cy="3429000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defRPr/>
            </a:pPr>
            <a:r>
              <a:rPr lang="en-US" sz="3500" b="1" dirty="0" smtClean="0">
                <a:solidFill>
                  <a:schemeClr val="tx1"/>
                </a:solidFill>
                <a:ea typeface="ＭＳ Ｐゴシック" charset="-128"/>
              </a:rPr>
              <a:t>Overview</a:t>
            </a:r>
            <a:r>
              <a:rPr lang="en-US" sz="4200" b="1" dirty="0" smtClean="0">
                <a:solidFill>
                  <a:schemeClr val="tx1"/>
                </a:solidFill>
                <a:ea typeface="ＭＳ Ｐゴシック" charset="-128"/>
              </a:rPr>
              <a:t/>
            </a:r>
            <a:br>
              <a:rPr lang="en-US" sz="4200" b="1" dirty="0" smtClean="0">
                <a:solidFill>
                  <a:schemeClr val="tx1"/>
                </a:solidFill>
                <a:ea typeface="ＭＳ Ｐゴシック" charset="-128"/>
              </a:rPr>
            </a:br>
            <a:endParaRPr lang="en-US" sz="1500" b="1" dirty="0" smtClean="0">
              <a:solidFill>
                <a:schemeClr val="tx1"/>
              </a:solidFill>
              <a:ea typeface="ＭＳ Ｐゴシック" charset="-128"/>
            </a:endParaRPr>
          </a:p>
          <a:p>
            <a:pPr marL="342900" indent="-342900">
              <a:lnSpc>
                <a:spcPct val="120000"/>
              </a:lnSpc>
              <a:spcBef>
                <a:spcPts val="600"/>
              </a:spcBef>
              <a:buFont typeface="+mj-lt"/>
              <a:buAutoNum type="arabicPeriod"/>
              <a:defRPr/>
            </a:pPr>
            <a:r>
              <a:rPr lang="en-US" sz="2100" b="1" dirty="0" smtClean="0">
                <a:solidFill>
                  <a:schemeClr val="tx1"/>
                </a:solidFill>
                <a:ea typeface="ＭＳ Ｐゴシック" charset="-128"/>
              </a:rPr>
              <a:t>Collaboration </a:t>
            </a:r>
            <a:r>
              <a:rPr lang="en-US" sz="2100" b="1" dirty="0">
                <a:solidFill>
                  <a:schemeClr val="tx1"/>
                </a:solidFill>
                <a:ea typeface="ＭＳ Ｐゴシック" charset="-128"/>
              </a:rPr>
              <a:t>Across the Continuum</a:t>
            </a:r>
          </a:p>
          <a:p>
            <a:pPr marL="342900" indent="-342900">
              <a:lnSpc>
                <a:spcPct val="120000"/>
              </a:lnSpc>
              <a:spcBef>
                <a:spcPts val="600"/>
              </a:spcBef>
              <a:buFont typeface="+mj-lt"/>
              <a:buAutoNum type="arabicPeriod"/>
              <a:defRPr/>
            </a:pPr>
            <a:r>
              <a:rPr lang="en-US" sz="2100" b="1" dirty="0" smtClean="0">
                <a:solidFill>
                  <a:schemeClr val="tx1"/>
                </a:solidFill>
                <a:ea typeface="ＭＳ Ｐゴシック" charset="-128"/>
              </a:rPr>
              <a:t>Preparing Candidates for Ohio’s New Learning Standards</a:t>
            </a:r>
            <a:endParaRPr lang="en-US" sz="2100" b="1" dirty="0" smtClean="0">
              <a:solidFill>
                <a:schemeClr val="tx1"/>
              </a:solidFill>
              <a:ea typeface="ＭＳ Ｐゴシック" charset="-128"/>
            </a:endParaRPr>
          </a:p>
          <a:p>
            <a:pPr marL="342900" indent="-342900">
              <a:lnSpc>
                <a:spcPct val="120000"/>
              </a:lnSpc>
              <a:spcBef>
                <a:spcPts val="600"/>
              </a:spcBef>
              <a:buFont typeface="+mj-lt"/>
              <a:buAutoNum type="arabicPeriod"/>
              <a:defRPr/>
            </a:pPr>
            <a:r>
              <a:rPr lang="en-US" sz="2100" b="1" dirty="0" smtClean="0">
                <a:solidFill>
                  <a:schemeClr val="tx1"/>
                </a:solidFill>
                <a:ea typeface="ＭＳ Ｐゴシック" charset="-128"/>
              </a:rPr>
              <a:t>Program Review Processes and Timelines</a:t>
            </a:r>
          </a:p>
          <a:p>
            <a:pPr marL="342900" indent="-342900">
              <a:lnSpc>
                <a:spcPct val="120000"/>
              </a:lnSpc>
              <a:spcBef>
                <a:spcPts val="600"/>
              </a:spcBef>
              <a:buFont typeface="+mj-lt"/>
              <a:buAutoNum type="arabicPeriod"/>
              <a:defRPr/>
            </a:pPr>
            <a:r>
              <a:rPr lang="en-US" sz="2100" b="1" dirty="0" smtClean="0">
                <a:solidFill>
                  <a:schemeClr val="tx1"/>
                </a:solidFill>
                <a:ea typeface="ＭＳ Ｐゴシック" charset="-128"/>
              </a:rPr>
              <a:t>2013 Educator Preparation Program Performance Reports</a:t>
            </a:r>
          </a:p>
          <a:p>
            <a:pPr marL="342900" indent="-342900">
              <a:lnSpc>
                <a:spcPct val="120000"/>
              </a:lnSpc>
              <a:spcBef>
                <a:spcPts val="600"/>
              </a:spcBef>
              <a:buFont typeface="+mj-lt"/>
              <a:buAutoNum type="arabicPeriod"/>
              <a:defRPr/>
            </a:pPr>
            <a:r>
              <a:rPr lang="en-US" sz="2100" b="1" dirty="0" smtClean="0">
                <a:solidFill>
                  <a:schemeClr val="tx1"/>
                </a:solidFill>
                <a:ea typeface="ＭＳ Ｐゴシック" charset="-128"/>
              </a:rPr>
              <a:t>Candidate Academic Measures</a:t>
            </a:r>
          </a:p>
          <a:p>
            <a:pPr marL="342900" indent="-342900">
              <a:lnSpc>
                <a:spcPct val="120000"/>
              </a:lnSpc>
              <a:spcBef>
                <a:spcPts val="600"/>
              </a:spcBef>
              <a:buFont typeface="+mj-lt"/>
              <a:buAutoNum type="arabicPeriod"/>
              <a:defRPr/>
            </a:pPr>
            <a:r>
              <a:rPr lang="en-US" sz="2100" b="1" dirty="0" smtClean="0">
                <a:solidFill>
                  <a:schemeClr val="tx1"/>
                </a:solidFill>
                <a:ea typeface="ＭＳ Ｐゴシック" charset="-128"/>
              </a:rPr>
              <a:t>Performance Funding Grants</a:t>
            </a:r>
          </a:p>
          <a:p>
            <a:pPr marL="342900" indent="-342900">
              <a:lnSpc>
                <a:spcPct val="120000"/>
              </a:lnSpc>
              <a:spcBef>
                <a:spcPts val="600"/>
              </a:spcBef>
              <a:buFont typeface="+mj-lt"/>
              <a:buAutoNum type="arabicPeriod"/>
              <a:defRPr/>
            </a:pPr>
            <a:r>
              <a:rPr lang="en-US" sz="2100" b="1" dirty="0" smtClean="0">
                <a:solidFill>
                  <a:schemeClr val="tx1"/>
                </a:solidFill>
                <a:ea typeface="ＭＳ Ｐゴシック" charset="-128"/>
              </a:rPr>
              <a:t>Questions and Discussion</a:t>
            </a:r>
          </a:p>
          <a:p>
            <a:pPr marL="342900" indent="-342900">
              <a:buFont typeface="+mj-lt"/>
              <a:buAutoNum type="arabicPeriod"/>
              <a:defRPr/>
            </a:pPr>
            <a:endParaRPr lang="en-US" dirty="0" smtClean="0">
              <a:ea typeface="ＭＳ Ｐゴシック" charset="-128"/>
            </a:endParaRPr>
          </a:p>
        </p:txBody>
      </p:sp>
      <p:sp>
        <p:nvSpPr>
          <p:cNvPr id="7173" name="Line 2"/>
          <p:cNvSpPr>
            <a:spLocks noChangeShapeType="1"/>
          </p:cNvSpPr>
          <p:nvPr/>
        </p:nvSpPr>
        <p:spPr bwMode="auto">
          <a:xfrm>
            <a:off x="457200" y="1371600"/>
            <a:ext cx="8001000" cy="3175"/>
          </a:xfrm>
          <a:prstGeom prst="line">
            <a:avLst/>
          </a:prstGeom>
          <a:noFill/>
          <a:ln w="9525">
            <a:solidFill>
              <a:srgbClr val="F20017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7" name="Oval 6"/>
          <p:cNvSpPr>
            <a:spLocks noChangeAspect="1"/>
          </p:cNvSpPr>
          <p:nvPr/>
        </p:nvSpPr>
        <p:spPr bwMode="auto">
          <a:xfrm>
            <a:off x="414116" y="2181871"/>
            <a:ext cx="320040" cy="320040"/>
          </a:xfrm>
          <a:prstGeom prst="ellipse">
            <a:avLst/>
          </a:prstGeom>
          <a:solidFill>
            <a:srgbClr val="66CCFF">
              <a:alpha val="42000"/>
            </a:srgbClr>
          </a:solidFill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2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  <p:sp>
        <p:nvSpPr>
          <p:cNvPr id="14" name="Oval 13"/>
          <p:cNvSpPr>
            <a:spLocks noChangeAspect="1"/>
          </p:cNvSpPr>
          <p:nvPr/>
        </p:nvSpPr>
        <p:spPr bwMode="auto">
          <a:xfrm>
            <a:off x="414116" y="2540330"/>
            <a:ext cx="320040" cy="320040"/>
          </a:xfrm>
          <a:prstGeom prst="ellipse">
            <a:avLst/>
          </a:prstGeom>
          <a:solidFill>
            <a:srgbClr val="66CCFF">
              <a:alpha val="42000"/>
            </a:srgbClr>
          </a:solidFill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2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  <p:sp>
        <p:nvSpPr>
          <p:cNvPr id="15" name="Oval 14"/>
          <p:cNvSpPr>
            <a:spLocks noChangeAspect="1"/>
          </p:cNvSpPr>
          <p:nvPr/>
        </p:nvSpPr>
        <p:spPr bwMode="auto">
          <a:xfrm>
            <a:off x="416022" y="2912118"/>
            <a:ext cx="320040" cy="320040"/>
          </a:xfrm>
          <a:prstGeom prst="ellipse">
            <a:avLst/>
          </a:prstGeom>
          <a:solidFill>
            <a:srgbClr val="66CCFF">
              <a:alpha val="42000"/>
            </a:srgbClr>
          </a:solidFill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2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  <p:sp>
        <p:nvSpPr>
          <p:cNvPr id="16" name="Oval 15"/>
          <p:cNvSpPr>
            <a:spLocks noChangeAspect="1"/>
          </p:cNvSpPr>
          <p:nvPr/>
        </p:nvSpPr>
        <p:spPr bwMode="auto">
          <a:xfrm>
            <a:off x="416020" y="3277241"/>
            <a:ext cx="320040" cy="320040"/>
          </a:xfrm>
          <a:prstGeom prst="ellipse">
            <a:avLst/>
          </a:prstGeom>
          <a:solidFill>
            <a:srgbClr val="66CCFF">
              <a:alpha val="42000"/>
            </a:srgbClr>
          </a:solidFill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2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  <p:sp>
        <p:nvSpPr>
          <p:cNvPr id="17" name="Oval 16"/>
          <p:cNvSpPr>
            <a:spLocks noChangeAspect="1"/>
          </p:cNvSpPr>
          <p:nvPr/>
        </p:nvSpPr>
        <p:spPr bwMode="auto">
          <a:xfrm>
            <a:off x="411259" y="3658241"/>
            <a:ext cx="320040" cy="320040"/>
          </a:xfrm>
          <a:prstGeom prst="ellipse">
            <a:avLst/>
          </a:prstGeom>
          <a:solidFill>
            <a:srgbClr val="66CCFF">
              <a:alpha val="42000"/>
            </a:srgbClr>
          </a:solidFill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2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  <p:sp>
        <p:nvSpPr>
          <p:cNvPr id="18" name="Oval 17"/>
          <p:cNvSpPr>
            <a:spLocks noChangeAspect="1"/>
          </p:cNvSpPr>
          <p:nvPr/>
        </p:nvSpPr>
        <p:spPr bwMode="auto">
          <a:xfrm>
            <a:off x="411259" y="4025593"/>
            <a:ext cx="320040" cy="320040"/>
          </a:xfrm>
          <a:prstGeom prst="ellipse">
            <a:avLst/>
          </a:prstGeom>
          <a:solidFill>
            <a:srgbClr val="66CCFF">
              <a:alpha val="42000"/>
            </a:srgbClr>
          </a:solidFill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2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  <p:sp>
        <p:nvSpPr>
          <p:cNvPr id="19" name="Oval 18"/>
          <p:cNvSpPr>
            <a:spLocks noChangeAspect="1"/>
          </p:cNvSpPr>
          <p:nvPr/>
        </p:nvSpPr>
        <p:spPr bwMode="auto">
          <a:xfrm>
            <a:off x="414116" y="4388182"/>
            <a:ext cx="320040" cy="320040"/>
          </a:xfrm>
          <a:prstGeom prst="ellipse">
            <a:avLst/>
          </a:prstGeom>
          <a:solidFill>
            <a:srgbClr val="66CCFF">
              <a:alpha val="42000"/>
            </a:srgbClr>
          </a:solidFill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2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/>
    </mc:Choice>
    <mc:Fallback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908175"/>
          </a:xfrm>
        </p:spPr>
        <p:txBody>
          <a:bodyPr/>
          <a:lstStyle/>
          <a:p>
            <a:r>
              <a:rPr lang="en-US" dirty="0" smtClean="0"/>
              <a:t>4</a:t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Educator Preparation Program </a:t>
            </a:r>
            <a:br>
              <a:rPr lang="en-US" dirty="0" smtClean="0"/>
            </a:br>
            <a:r>
              <a:rPr lang="en-US" dirty="0" smtClean="0"/>
              <a:t>Performance Reports</a:t>
            </a:r>
            <a:endParaRPr lang="en-US" dirty="0"/>
          </a:p>
        </p:txBody>
      </p:sp>
      <p:sp>
        <p:nvSpPr>
          <p:cNvPr id="10" name="Oval 9"/>
          <p:cNvSpPr/>
          <p:nvPr/>
        </p:nvSpPr>
        <p:spPr bwMode="auto">
          <a:xfrm>
            <a:off x="4191000" y="2057400"/>
            <a:ext cx="762000" cy="762000"/>
          </a:xfrm>
          <a:prstGeom prst="ellipse">
            <a:avLst/>
          </a:prstGeom>
          <a:solidFill>
            <a:srgbClr val="66CCFF">
              <a:alpha val="42000"/>
            </a:srgbClr>
          </a:solid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2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43244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/>
    </mc:Choice>
    <mc:Fallback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Educator Preparation Program </a:t>
            </a:r>
            <a:br>
              <a:rPr lang="en-US" dirty="0" smtClean="0"/>
            </a:br>
            <a:r>
              <a:rPr lang="en-US" dirty="0" smtClean="0"/>
              <a:t>Performance Reports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2013 reporting complete</a:t>
            </a:r>
          </a:p>
          <a:p>
            <a:r>
              <a:rPr lang="en-US" dirty="0" smtClean="0"/>
              <a:t>On pace for deadline</a:t>
            </a:r>
          </a:p>
          <a:p>
            <a:r>
              <a:rPr lang="en-US" dirty="0"/>
              <a:t>New surveys for 2013:</a:t>
            </a:r>
          </a:p>
          <a:p>
            <a:pPr lvl="1"/>
            <a:r>
              <a:rPr lang="en-US" dirty="0"/>
              <a:t>Employer</a:t>
            </a:r>
          </a:p>
          <a:p>
            <a:pPr lvl="1"/>
            <a:r>
              <a:rPr lang="en-US" dirty="0"/>
              <a:t>Resident Educator</a:t>
            </a:r>
          </a:p>
          <a:p>
            <a:pPr lvl="1"/>
            <a:r>
              <a:rPr lang="en-US" dirty="0"/>
              <a:t>Internship Mentor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Looking to 2014:</a:t>
            </a:r>
          </a:p>
          <a:p>
            <a:pPr lvl="1"/>
            <a:r>
              <a:rPr lang="en-US" dirty="0" smtClean="0"/>
              <a:t>edTPA for nationally scored assessments</a:t>
            </a:r>
          </a:p>
          <a:p>
            <a:pPr lvl="1"/>
            <a:r>
              <a:rPr lang="en-US" dirty="0" smtClean="0"/>
              <a:t>OTES</a:t>
            </a:r>
          </a:p>
          <a:p>
            <a:pPr lvl="1"/>
            <a:r>
              <a:rPr lang="en-US" dirty="0" smtClean="0"/>
              <a:t>OPES</a:t>
            </a:r>
          </a:p>
          <a:p>
            <a:pPr marL="419100" lvl="1" indent="0">
              <a:buNone/>
            </a:pPr>
            <a:endParaRPr lang="en-US" dirty="0"/>
          </a:p>
        </p:txBody>
      </p:sp>
      <p:grpSp>
        <p:nvGrpSpPr>
          <p:cNvPr id="8" name="Group 7"/>
          <p:cNvGrpSpPr/>
          <p:nvPr/>
        </p:nvGrpSpPr>
        <p:grpSpPr>
          <a:xfrm>
            <a:off x="8229320" y="1465594"/>
            <a:ext cx="831516" cy="762000"/>
            <a:chOff x="8229320" y="1465594"/>
            <a:chExt cx="831516" cy="762000"/>
          </a:xfrm>
        </p:grpSpPr>
        <p:sp>
          <p:nvSpPr>
            <p:cNvPr id="6" name="TextBox 5"/>
            <p:cNvSpPr txBox="1"/>
            <p:nvPr/>
          </p:nvSpPr>
          <p:spPr>
            <a:xfrm>
              <a:off x="8229320" y="1514532"/>
              <a:ext cx="831516" cy="584775"/>
            </a:xfrm>
            <a:prstGeom prst="rect">
              <a:avLst/>
            </a:prstGeom>
            <a:noFill/>
            <a:ln w="19050"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3200" dirty="0" smtClean="0">
                  <a:latin typeface="+mj-lt"/>
                </a:rPr>
                <a:t>4</a:t>
              </a:r>
              <a:endParaRPr lang="en-US" sz="3200" dirty="0">
                <a:latin typeface="+mj-lt"/>
              </a:endParaRPr>
            </a:p>
          </p:txBody>
        </p:sp>
        <p:sp>
          <p:nvSpPr>
            <p:cNvPr id="7" name="Oval 6"/>
            <p:cNvSpPr/>
            <p:nvPr/>
          </p:nvSpPr>
          <p:spPr bwMode="auto">
            <a:xfrm>
              <a:off x="8256616" y="1465594"/>
              <a:ext cx="762000" cy="762000"/>
            </a:xfrm>
            <a:prstGeom prst="ellipse">
              <a:avLst/>
            </a:prstGeom>
            <a:solidFill>
              <a:srgbClr val="66CCFF">
                <a:alpha val="42000"/>
              </a:srgbClr>
            </a:solidFill>
            <a:ln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828160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/>
    </mc:Choice>
    <mc:Fallback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908175"/>
          </a:xfrm>
        </p:spPr>
        <p:txBody>
          <a:bodyPr/>
          <a:lstStyle/>
          <a:p>
            <a:r>
              <a:rPr lang="en-US" dirty="0" smtClean="0"/>
              <a:t>5</a:t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Proposed</a:t>
            </a:r>
            <a:br>
              <a:rPr lang="en-US" dirty="0" smtClean="0"/>
            </a:br>
            <a:r>
              <a:rPr lang="en-US" dirty="0" smtClean="0"/>
              <a:t>Candidate Academic Measures</a:t>
            </a:r>
            <a:endParaRPr lang="en-US" dirty="0"/>
          </a:p>
        </p:txBody>
      </p:sp>
      <p:sp>
        <p:nvSpPr>
          <p:cNvPr id="10" name="Oval 9"/>
          <p:cNvSpPr/>
          <p:nvPr/>
        </p:nvSpPr>
        <p:spPr bwMode="auto">
          <a:xfrm>
            <a:off x="4191000" y="2057400"/>
            <a:ext cx="762000" cy="762000"/>
          </a:xfrm>
          <a:prstGeom prst="ellipse">
            <a:avLst/>
          </a:prstGeom>
          <a:solidFill>
            <a:srgbClr val="66CCFF">
              <a:alpha val="42000"/>
            </a:srgbClr>
          </a:solid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2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42354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/>
    </mc:Choice>
    <mc:Fallback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Proposed Candidate Academic Measures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Three undergraduate pathways for teacher programs</a:t>
            </a:r>
          </a:p>
          <a:p>
            <a:r>
              <a:rPr lang="en-US" dirty="0" smtClean="0"/>
              <a:t>Four graduate pathways for teacher programs</a:t>
            </a:r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Three pathways for principal programs</a:t>
            </a:r>
          </a:p>
          <a:p>
            <a:pPr marL="419100" lvl="1" indent="0">
              <a:buNone/>
            </a:pPr>
            <a:endParaRPr lang="en-US" dirty="0"/>
          </a:p>
        </p:txBody>
      </p:sp>
      <p:grpSp>
        <p:nvGrpSpPr>
          <p:cNvPr id="8" name="Group 7"/>
          <p:cNvGrpSpPr/>
          <p:nvPr/>
        </p:nvGrpSpPr>
        <p:grpSpPr>
          <a:xfrm>
            <a:off x="8229320" y="1465594"/>
            <a:ext cx="831516" cy="762000"/>
            <a:chOff x="8229320" y="1465594"/>
            <a:chExt cx="831516" cy="762000"/>
          </a:xfrm>
        </p:grpSpPr>
        <p:sp>
          <p:nvSpPr>
            <p:cNvPr id="6" name="TextBox 5"/>
            <p:cNvSpPr txBox="1"/>
            <p:nvPr/>
          </p:nvSpPr>
          <p:spPr>
            <a:xfrm>
              <a:off x="8229320" y="1514532"/>
              <a:ext cx="831516" cy="584775"/>
            </a:xfrm>
            <a:prstGeom prst="rect">
              <a:avLst/>
            </a:prstGeom>
            <a:noFill/>
            <a:ln w="19050"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3200" dirty="0" smtClean="0">
                  <a:latin typeface="+mj-lt"/>
                </a:rPr>
                <a:t>5</a:t>
              </a:r>
              <a:endParaRPr lang="en-US" sz="3200" dirty="0">
                <a:latin typeface="+mj-lt"/>
              </a:endParaRPr>
            </a:p>
          </p:txBody>
        </p:sp>
        <p:sp>
          <p:nvSpPr>
            <p:cNvPr id="7" name="Oval 6"/>
            <p:cNvSpPr/>
            <p:nvPr/>
          </p:nvSpPr>
          <p:spPr bwMode="auto">
            <a:xfrm>
              <a:off x="8264078" y="1465594"/>
              <a:ext cx="762000" cy="762000"/>
            </a:xfrm>
            <a:prstGeom prst="ellipse">
              <a:avLst/>
            </a:prstGeom>
            <a:solidFill>
              <a:srgbClr val="66CCFF">
                <a:alpha val="42000"/>
              </a:srgbClr>
            </a:solidFill>
            <a:ln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162186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/>
    </mc:Choice>
    <mc:Fallback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Proposed Candidate Academic Measures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All assessment-based pathways based on sub-scores</a:t>
            </a:r>
          </a:p>
          <a:p>
            <a:r>
              <a:rPr lang="en-US" dirty="0" smtClean="0"/>
              <a:t>GPA pathways based on undergraduate results</a:t>
            </a:r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All pathways require a dispositional assessment</a:t>
            </a:r>
          </a:p>
          <a:p>
            <a:r>
              <a:rPr lang="en-US" dirty="0" smtClean="0"/>
              <a:t>Candidates may qualify via multiple pathways</a:t>
            </a:r>
            <a:endParaRPr lang="en-US" dirty="0"/>
          </a:p>
        </p:txBody>
      </p:sp>
      <p:grpSp>
        <p:nvGrpSpPr>
          <p:cNvPr id="5" name="Group 4"/>
          <p:cNvGrpSpPr/>
          <p:nvPr/>
        </p:nvGrpSpPr>
        <p:grpSpPr>
          <a:xfrm>
            <a:off x="8229320" y="1465594"/>
            <a:ext cx="831516" cy="762000"/>
            <a:chOff x="8229320" y="1465594"/>
            <a:chExt cx="831516" cy="762000"/>
          </a:xfrm>
        </p:grpSpPr>
        <p:sp>
          <p:nvSpPr>
            <p:cNvPr id="6" name="TextBox 5"/>
            <p:cNvSpPr txBox="1"/>
            <p:nvPr/>
          </p:nvSpPr>
          <p:spPr>
            <a:xfrm>
              <a:off x="8229320" y="1514532"/>
              <a:ext cx="831516" cy="584775"/>
            </a:xfrm>
            <a:prstGeom prst="rect">
              <a:avLst/>
            </a:prstGeom>
            <a:noFill/>
            <a:ln w="19050"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3200" dirty="0" smtClean="0">
                  <a:latin typeface="+mj-lt"/>
                </a:rPr>
                <a:t>5</a:t>
              </a:r>
              <a:endParaRPr lang="en-US" sz="3200" dirty="0">
                <a:latin typeface="+mj-lt"/>
              </a:endParaRPr>
            </a:p>
          </p:txBody>
        </p:sp>
        <p:sp>
          <p:nvSpPr>
            <p:cNvPr id="7" name="Oval 6"/>
            <p:cNvSpPr/>
            <p:nvPr/>
          </p:nvSpPr>
          <p:spPr bwMode="auto">
            <a:xfrm>
              <a:off x="8264078" y="1465594"/>
              <a:ext cx="762000" cy="762000"/>
            </a:xfrm>
            <a:prstGeom prst="ellipse">
              <a:avLst/>
            </a:prstGeom>
            <a:solidFill>
              <a:srgbClr val="66CCFF">
                <a:alpha val="42000"/>
              </a:srgbClr>
            </a:solidFill>
            <a:ln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140648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/>
    </mc:Choice>
    <mc:Fallback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Proposed Candidate Academic Measures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819400"/>
            <a:ext cx="8077200" cy="4038600"/>
          </a:xfrm>
        </p:spPr>
        <p:txBody>
          <a:bodyPr/>
          <a:lstStyle/>
          <a:p>
            <a:r>
              <a:rPr lang="en-US" dirty="0" smtClean="0"/>
              <a:t>Chancellor awaits statutory authority to implement the statewide requirements</a:t>
            </a:r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  <p:grpSp>
        <p:nvGrpSpPr>
          <p:cNvPr id="6" name="Group 5"/>
          <p:cNvGrpSpPr/>
          <p:nvPr/>
        </p:nvGrpSpPr>
        <p:grpSpPr>
          <a:xfrm>
            <a:off x="8229320" y="1465594"/>
            <a:ext cx="831516" cy="762000"/>
            <a:chOff x="8229320" y="1465594"/>
            <a:chExt cx="831516" cy="762000"/>
          </a:xfrm>
        </p:grpSpPr>
        <p:sp>
          <p:nvSpPr>
            <p:cNvPr id="7" name="TextBox 6"/>
            <p:cNvSpPr txBox="1"/>
            <p:nvPr/>
          </p:nvSpPr>
          <p:spPr>
            <a:xfrm>
              <a:off x="8229320" y="1514532"/>
              <a:ext cx="831516" cy="584775"/>
            </a:xfrm>
            <a:prstGeom prst="rect">
              <a:avLst/>
            </a:prstGeom>
            <a:noFill/>
            <a:ln w="19050"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3200" dirty="0" smtClean="0">
                  <a:latin typeface="+mj-lt"/>
                </a:rPr>
                <a:t>5</a:t>
              </a:r>
              <a:endParaRPr lang="en-US" sz="3200" dirty="0">
                <a:latin typeface="+mj-lt"/>
              </a:endParaRPr>
            </a:p>
          </p:txBody>
        </p:sp>
        <p:sp>
          <p:nvSpPr>
            <p:cNvPr id="8" name="Oval 7"/>
            <p:cNvSpPr/>
            <p:nvPr/>
          </p:nvSpPr>
          <p:spPr bwMode="auto">
            <a:xfrm>
              <a:off x="8264078" y="1465594"/>
              <a:ext cx="762000" cy="762000"/>
            </a:xfrm>
            <a:prstGeom prst="ellipse">
              <a:avLst/>
            </a:prstGeom>
            <a:solidFill>
              <a:srgbClr val="66CCFF">
                <a:alpha val="42000"/>
              </a:srgbClr>
            </a:solidFill>
            <a:ln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318331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/>
    </mc:Choice>
    <mc:Fallback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908175"/>
          </a:xfrm>
        </p:spPr>
        <p:txBody>
          <a:bodyPr/>
          <a:lstStyle/>
          <a:p>
            <a:r>
              <a:rPr lang="en-US" dirty="0" smtClean="0"/>
              <a:t>6</a:t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Performance Funding Grants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10" name="Oval 9"/>
          <p:cNvSpPr/>
          <p:nvPr/>
        </p:nvSpPr>
        <p:spPr bwMode="auto">
          <a:xfrm>
            <a:off x="4191000" y="2057400"/>
            <a:ext cx="762000" cy="762000"/>
          </a:xfrm>
          <a:prstGeom prst="ellipse">
            <a:avLst/>
          </a:prstGeom>
          <a:solidFill>
            <a:srgbClr val="66CCFF">
              <a:alpha val="42000"/>
            </a:srgbClr>
          </a:solid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2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54036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/>
    </mc:Choice>
    <mc:Fallback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Performance Funding Grants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819400"/>
            <a:ext cx="8077200" cy="3200400"/>
          </a:xfrm>
        </p:spPr>
        <p:txBody>
          <a:bodyPr/>
          <a:lstStyle/>
          <a:p>
            <a:r>
              <a:rPr lang="en-US" dirty="0" smtClean="0"/>
              <a:t>Funded through Ohio’s Race to the Top Grant</a:t>
            </a:r>
          </a:p>
          <a:p>
            <a:r>
              <a:rPr lang="en-US" dirty="0" smtClean="0"/>
              <a:t>Based on those metrics for which adequate data are available</a:t>
            </a:r>
          </a:p>
          <a:p>
            <a:r>
              <a:rPr lang="en-US" dirty="0" smtClean="0"/>
              <a:t>Awards in Spring 2014</a:t>
            </a:r>
          </a:p>
          <a:p>
            <a:r>
              <a:rPr lang="en-US" dirty="0" smtClean="0"/>
              <a:t>Required measures:</a:t>
            </a:r>
          </a:p>
          <a:p>
            <a:pPr lvl="1"/>
            <a:r>
              <a:rPr lang="en-US" dirty="0" smtClean="0"/>
              <a:t>Licensure pass rate </a:t>
            </a:r>
            <a:r>
              <a:rPr lang="en-US" u="sng" dirty="0" smtClean="0"/>
              <a:t>&gt;</a:t>
            </a:r>
            <a:r>
              <a:rPr lang="en-US" dirty="0" smtClean="0"/>
              <a:t>80%</a:t>
            </a:r>
          </a:p>
          <a:p>
            <a:pPr lvl="1"/>
            <a:r>
              <a:rPr lang="en-US" dirty="0" smtClean="0"/>
              <a:t>National Accreditation</a:t>
            </a:r>
          </a:p>
          <a:p>
            <a:endParaRPr lang="en-US" dirty="0"/>
          </a:p>
        </p:txBody>
      </p:sp>
      <p:grpSp>
        <p:nvGrpSpPr>
          <p:cNvPr id="7" name="Group 6"/>
          <p:cNvGrpSpPr/>
          <p:nvPr/>
        </p:nvGrpSpPr>
        <p:grpSpPr>
          <a:xfrm>
            <a:off x="8229320" y="1465594"/>
            <a:ext cx="831516" cy="762000"/>
            <a:chOff x="8229320" y="1465594"/>
            <a:chExt cx="831516" cy="762000"/>
          </a:xfrm>
        </p:grpSpPr>
        <p:sp>
          <p:nvSpPr>
            <p:cNvPr id="5" name="TextBox 4"/>
            <p:cNvSpPr txBox="1"/>
            <p:nvPr/>
          </p:nvSpPr>
          <p:spPr>
            <a:xfrm>
              <a:off x="8229320" y="1514532"/>
              <a:ext cx="831516" cy="584775"/>
            </a:xfrm>
            <a:prstGeom prst="rect">
              <a:avLst/>
            </a:prstGeom>
            <a:noFill/>
            <a:ln w="19050"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3200" dirty="0" smtClean="0">
                  <a:latin typeface="+mj-lt"/>
                </a:rPr>
                <a:t>6</a:t>
              </a:r>
              <a:endParaRPr lang="en-US" sz="3200" dirty="0">
                <a:latin typeface="+mj-lt"/>
              </a:endParaRPr>
            </a:p>
          </p:txBody>
        </p:sp>
        <p:sp>
          <p:nvSpPr>
            <p:cNvPr id="6" name="Oval 5"/>
            <p:cNvSpPr/>
            <p:nvPr/>
          </p:nvSpPr>
          <p:spPr bwMode="auto">
            <a:xfrm>
              <a:off x="8264078" y="1465594"/>
              <a:ext cx="762000" cy="762000"/>
            </a:xfrm>
            <a:prstGeom prst="ellipse">
              <a:avLst/>
            </a:prstGeom>
            <a:solidFill>
              <a:srgbClr val="66CCFF">
                <a:alpha val="42000"/>
              </a:srgbClr>
            </a:solidFill>
            <a:ln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7976324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/>
    </mc:Choice>
    <mc:Fallback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Performance Funding Grants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819400"/>
            <a:ext cx="8077200" cy="4038600"/>
          </a:xfrm>
        </p:spPr>
        <p:txBody>
          <a:bodyPr/>
          <a:lstStyle/>
          <a:p>
            <a:r>
              <a:rPr lang="en-US" dirty="0" smtClean="0"/>
              <a:t>Incentive Measures</a:t>
            </a:r>
          </a:p>
          <a:p>
            <a:pPr lvl="1"/>
            <a:r>
              <a:rPr lang="en-US" dirty="0" smtClean="0"/>
              <a:t>Value-Added Data – Annual Results by Program</a:t>
            </a:r>
          </a:p>
          <a:p>
            <a:pPr lvl="1"/>
            <a:r>
              <a:rPr lang="en-US" dirty="0" smtClean="0"/>
              <a:t>Field and Clinical Experiences – Length and Diversity by Program</a:t>
            </a:r>
          </a:p>
          <a:p>
            <a:pPr lvl="1"/>
            <a:r>
              <a:rPr lang="en-US" dirty="0" smtClean="0"/>
              <a:t>Pre-Service Teacher Survey – Annual Results, by Program</a:t>
            </a:r>
          </a:p>
          <a:p>
            <a:pPr lvl="1"/>
            <a:r>
              <a:rPr lang="en-US" dirty="0" smtClean="0"/>
              <a:t>Partnerships with P-12 Schools – Annual Results, by Program</a:t>
            </a:r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  <p:grpSp>
        <p:nvGrpSpPr>
          <p:cNvPr id="4" name="Group 3"/>
          <p:cNvGrpSpPr/>
          <p:nvPr/>
        </p:nvGrpSpPr>
        <p:grpSpPr>
          <a:xfrm>
            <a:off x="8229320" y="1465594"/>
            <a:ext cx="831516" cy="762000"/>
            <a:chOff x="8229320" y="1465594"/>
            <a:chExt cx="831516" cy="762000"/>
          </a:xfrm>
        </p:grpSpPr>
        <p:sp>
          <p:nvSpPr>
            <p:cNvPr id="5" name="TextBox 4"/>
            <p:cNvSpPr txBox="1"/>
            <p:nvPr/>
          </p:nvSpPr>
          <p:spPr>
            <a:xfrm>
              <a:off x="8229320" y="1514532"/>
              <a:ext cx="831516" cy="584775"/>
            </a:xfrm>
            <a:prstGeom prst="rect">
              <a:avLst/>
            </a:prstGeom>
            <a:noFill/>
            <a:ln w="19050"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3200" dirty="0" smtClean="0">
                  <a:latin typeface="+mj-lt"/>
                </a:rPr>
                <a:t>6</a:t>
              </a:r>
              <a:endParaRPr lang="en-US" sz="3200" dirty="0">
                <a:latin typeface="+mj-lt"/>
              </a:endParaRPr>
            </a:p>
          </p:txBody>
        </p:sp>
        <p:sp>
          <p:nvSpPr>
            <p:cNvPr id="6" name="Oval 5"/>
            <p:cNvSpPr/>
            <p:nvPr/>
          </p:nvSpPr>
          <p:spPr bwMode="auto">
            <a:xfrm>
              <a:off x="8264078" y="1465594"/>
              <a:ext cx="762000" cy="762000"/>
            </a:xfrm>
            <a:prstGeom prst="ellipse">
              <a:avLst/>
            </a:prstGeom>
            <a:solidFill>
              <a:srgbClr val="66CCFF">
                <a:alpha val="42000"/>
              </a:srgbClr>
            </a:solidFill>
            <a:ln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41922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/>
    </mc:Choice>
    <mc:Fallback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Box 3"/>
          <p:cNvSpPr txBox="1">
            <a:spLocks noChangeArrowheads="1"/>
          </p:cNvSpPr>
          <p:nvPr/>
        </p:nvSpPr>
        <p:spPr bwMode="auto">
          <a:xfrm>
            <a:off x="0" y="2099606"/>
            <a:ext cx="9144000" cy="203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742950" indent="-28575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eaLnBrk="1" hangingPunct="1"/>
            <a:r>
              <a:rPr lang="en-US" altLang="en-US" b="1" dirty="0" smtClean="0">
                <a:latin typeface="Calibri" pitchFamily="34" charset="0"/>
              </a:rPr>
              <a:t>7</a:t>
            </a:r>
          </a:p>
          <a:p>
            <a:pPr eaLnBrk="1" hangingPunct="1"/>
            <a:endParaRPr lang="en-US" altLang="en-US" b="1" dirty="0" smtClean="0">
              <a:latin typeface="Calibri" pitchFamily="34" charset="0"/>
            </a:endParaRPr>
          </a:p>
          <a:p>
            <a:pPr eaLnBrk="1" hangingPunct="1"/>
            <a:r>
              <a:rPr lang="en-US" altLang="en-US" b="1" dirty="0" smtClean="0">
                <a:latin typeface="Calibri" pitchFamily="34" charset="0"/>
              </a:rPr>
              <a:t>Questions and Discussion</a:t>
            </a:r>
            <a:endParaRPr lang="en-US" altLang="en-US" b="1" dirty="0">
              <a:latin typeface="Calibri" pitchFamily="34" charset="0"/>
            </a:endParaRPr>
          </a:p>
        </p:txBody>
      </p:sp>
      <p:sp>
        <p:nvSpPr>
          <p:cNvPr id="4" name="Oval 3"/>
          <p:cNvSpPr/>
          <p:nvPr/>
        </p:nvSpPr>
        <p:spPr bwMode="auto">
          <a:xfrm>
            <a:off x="4191000" y="2057400"/>
            <a:ext cx="762000" cy="762000"/>
          </a:xfrm>
          <a:prstGeom prst="ellipse">
            <a:avLst/>
          </a:prstGeom>
          <a:solidFill>
            <a:srgbClr val="66CCFF">
              <a:alpha val="42000"/>
            </a:srgbClr>
          </a:solid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2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/>
    </mc:Choice>
    <mc:Fallback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0314" y="1616692"/>
            <a:ext cx="7772400" cy="2514600"/>
          </a:xfrm>
        </p:spPr>
        <p:txBody>
          <a:bodyPr/>
          <a:lstStyle/>
          <a:p>
            <a:r>
              <a:rPr lang="en-US" dirty="0" smtClean="0"/>
              <a:t>1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Collaboration Across the Continuum</a:t>
            </a:r>
            <a:endParaRPr lang="en-US" dirty="0"/>
          </a:p>
        </p:txBody>
      </p:sp>
      <p:sp>
        <p:nvSpPr>
          <p:cNvPr id="5" name="Oval 4"/>
          <p:cNvSpPr/>
          <p:nvPr/>
        </p:nvSpPr>
        <p:spPr bwMode="auto">
          <a:xfrm>
            <a:off x="4205514" y="2057400"/>
            <a:ext cx="762000" cy="762000"/>
          </a:xfrm>
          <a:prstGeom prst="ellipse">
            <a:avLst/>
          </a:prstGeom>
          <a:solidFill>
            <a:srgbClr val="66CCFF">
              <a:alpha val="42000"/>
            </a:srgbClr>
          </a:solid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2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91001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/>
    </mc:Choice>
    <mc:Fallback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48"/>
          <a:stretch/>
        </p:blipFill>
        <p:spPr>
          <a:xfrm>
            <a:off x="-1" y="0"/>
            <a:ext cx="9144001" cy="68580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228600" y="990600"/>
            <a:ext cx="8610600" cy="1866900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prstTxWarp prst="textChevron">
              <a:avLst>
                <a:gd name="adj" fmla="val 30361"/>
              </a:avLst>
            </a:prstTxWarp>
            <a:spAutoFit/>
          </a:bodyPr>
          <a:lstStyle/>
          <a:p>
            <a:pPr algn="ctr"/>
            <a:r>
              <a:rPr lang="en-US" sz="8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Getting to 2025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5029199" y="3153718"/>
            <a:ext cx="2667000" cy="1689312"/>
            <a:chOff x="5464648" y="1270767"/>
            <a:chExt cx="3642958" cy="2494130"/>
          </a:xfrm>
        </p:grpSpPr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64648" y="1270767"/>
              <a:ext cx="3642958" cy="2494130"/>
            </a:xfrm>
            <a:prstGeom prst="rect">
              <a:avLst/>
            </a:prstGeom>
          </p:spPr>
        </p:pic>
        <p:sp>
          <p:nvSpPr>
            <p:cNvPr id="13" name="Rectangle 12"/>
            <p:cNvSpPr/>
            <p:nvPr/>
          </p:nvSpPr>
          <p:spPr>
            <a:xfrm>
              <a:off x="6318103" y="1270767"/>
              <a:ext cx="1936048" cy="1226899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/>
              <a:r>
                <a:rPr lang="en-US" sz="4800" b="1" cap="none" spc="0" dirty="0" smtClean="0">
                  <a:ln w="11430"/>
                  <a:solidFill>
                    <a:schemeClr val="bg1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</a:rPr>
                <a:t>60%</a:t>
              </a:r>
              <a:endParaRPr lang="en-US" sz="4800" b="1" cap="none" spc="0" dirty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endParaRP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498799" y="3698114"/>
            <a:ext cx="1212191" cy="1232223"/>
            <a:chOff x="184296" y="1499495"/>
            <a:chExt cx="1552328" cy="1531987"/>
          </a:xfrm>
        </p:grpSpPr>
        <p:pic>
          <p:nvPicPr>
            <p:cNvPr id="12" name="Picture 11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464" r="36686" b="20746"/>
            <a:stretch/>
          </p:blipFill>
          <p:spPr>
            <a:xfrm>
              <a:off x="228601" y="2286000"/>
              <a:ext cx="1463722" cy="745482"/>
            </a:xfrm>
            <a:prstGeom prst="rect">
              <a:avLst/>
            </a:prstGeom>
            <a:ln w="12700">
              <a:solidFill>
                <a:schemeClr val="tx1"/>
              </a:solidFill>
            </a:ln>
          </p:spPr>
        </p:pic>
        <p:sp>
          <p:nvSpPr>
            <p:cNvPr id="14" name="Rectangle 13"/>
            <p:cNvSpPr/>
            <p:nvPr/>
          </p:nvSpPr>
          <p:spPr>
            <a:xfrm>
              <a:off x="184296" y="1499495"/>
              <a:ext cx="1552328" cy="880094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/>
              <a:r>
                <a:rPr lang="en-US" sz="4000" b="1" cap="none" spc="0" dirty="0" smtClean="0">
                  <a:ln w="11430"/>
                  <a:solidFill>
                    <a:schemeClr val="bg1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</a:rPr>
                <a:t>40%</a:t>
              </a:r>
              <a:endParaRPr lang="en-US" sz="4000" b="1" cap="none" spc="0" dirty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endParaRP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8312484" y="6040540"/>
            <a:ext cx="831516" cy="762000"/>
            <a:chOff x="7272979" y="340941"/>
            <a:chExt cx="831516" cy="762000"/>
          </a:xfrm>
        </p:grpSpPr>
        <p:sp>
          <p:nvSpPr>
            <p:cNvPr id="17" name="TextBox 16"/>
            <p:cNvSpPr txBox="1"/>
            <p:nvPr/>
          </p:nvSpPr>
          <p:spPr>
            <a:xfrm>
              <a:off x="7272979" y="415413"/>
              <a:ext cx="831516" cy="584775"/>
            </a:xfrm>
            <a:prstGeom prst="rect">
              <a:avLst/>
            </a:prstGeom>
            <a:noFill/>
            <a:ln w="19050"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3200" dirty="0" smtClean="0">
                  <a:latin typeface="+mj-lt"/>
                </a:rPr>
                <a:t>1</a:t>
              </a:r>
              <a:endParaRPr lang="en-US" sz="3200" dirty="0">
                <a:latin typeface="+mj-lt"/>
              </a:endParaRPr>
            </a:p>
          </p:txBody>
        </p:sp>
        <p:sp>
          <p:nvSpPr>
            <p:cNvPr id="18" name="Oval 17"/>
            <p:cNvSpPr/>
            <p:nvPr/>
          </p:nvSpPr>
          <p:spPr bwMode="auto">
            <a:xfrm>
              <a:off x="7315199" y="340941"/>
              <a:ext cx="762000" cy="762000"/>
            </a:xfrm>
            <a:prstGeom prst="ellipse">
              <a:avLst/>
            </a:prstGeom>
            <a:solidFill>
              <a:srgbClr val="66CCFF">
                <a:alpha val="42000"/>
              </a:srgbClr>
            </a:solidFill>
            <a:ln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806853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/>
    </mc:Choice>
    <mc:Fallback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68" r="6168"/>
          <a:stretch/>
        </p:blipFill>
        <p:spPr>
          <a:xfrm>
            <a:off x="-1" y="2274"/>
            <a:ext cx="9144001" cy="6855725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-19334" y="-2106"/>
            <a:ext cx="914400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College and Career Ready</a:t>
            </a:r>
            <a:endParaRPr lang="en-US" sz="5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-19334" y="6165418"/>
            <a:ext cx="9144000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Class of 2025</a:t>
            </a:r>
            <a:endParaRPr lang="en-US" sz="4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grpSp>
        <p:nvGrpSpPr>
          <p:cNvPr id="15" name="Group 14"/>
          <p:cNvGrpSpPr/>
          <p:nvPr/>
        </p:nvGrpSpPr>
        <p:grpSpPr>
          <a:xfrm>
            <a:off x="8312484" y="6040540"/>
            <a:ext cx="831516" cy="762000"/>
            <a:chOff x="7272979" y="340941"/>
            <a:chExt cx="831516" cy="762000"/>
          </a:xfrm>
        </p:grpSpPr>
        <p:sp>
          <p:nvSpPr>
            <p:cNvPr id="16" name="TextBox 15"/>
            <p:cNvSpPr txBox="1"/>
            <p:nvPr/>
          </p:nvSpPr>
          <p:spPr>
            <a:xfrm>
              <a:off x="7272979" y="415413"/>
              <a:ext cx="831516" cy="584775"/>
            </a:xfrm>
            <a:prstGeom prst="rect">
              <a:avLst/>
            </a:prstGeom>
            <a:noFill/>
            <a:ln w="19050"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3200" dirty="0" smtClean="0">
                  <a:latin typeface="+mj-lt"/>
                </a:rPr>
                <a:t>1</a:t>
              </a:r>
              <a:endParaRPr lang="en-US" sz="3200" dirty="0">
                <a:latin typeface="+mj-lt"/>
              </a:endParaRPr>
            </a:p>
          </p:txBody>
        </p:sp>
        <p:sp>
          <p:nvSpPr>
            <p:cNvPr id="17" name="Oval 16"/>
            <p:cNvSpPr/>
            <p:nvPr/>
          </p:nvSpPr>
          <p:spPr bwMode="auto">
            <a:xfrm>
              <a:off x="7315199" y="340941"/>
              <a:ext cx="762000" cy="762000"/>
            </a:xfrm>
            <a:prstGeom prst="ellipse">
              <a:avLst/>
            </a:prstGeom>
            <a:solidFill>
              <a:srgbClr val="66CCFF">
                <a:alpha val="42000"/>
              </a:srgbClr>
            </a:solidFill>
            <a:ln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101152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/>
    </mc:Choice>
    <mc:Fallback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494" t="8756" r="2032" b="11841"/>
          <a:stretch/>
        </p:blipFill>
        <p:spPr>
          <a:xfrm>
            <a:off x="-5687" y="0"/>
            <a:ext cx="4806287" cy="685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05"/>
          <a:stretch/>
        </p:blipFill>
        <p:spPr>
          <a:xfrm>
            <a:off x="4800600" y="0"/>
            <a:ext cx="4343400" cy="6858000"/>
          </a:xfrm>
          <a:prstGeom prst="rect">
            <a:avLst/>
          </a:prstGeom>
        </p:spPr>
      </p:pic>
      <p:grpSp>
        <p:nvGrpSpPr>
          <p:cNvPr id="7" name="Group 6"/>
          <p:cNvGrpSpPr/>
          <p:nvPr/>
        </p:nvGrpSpPr>
        <p:grpSpPr>
          <a:xfrm>
            <a:off x="8311486" y="6095657"/>
            <a:ext cx="831516" cy="762000"/>
            <a:chOff x="7272979" y="340941"/>
            <a:chExt cx="831516" cy="762000"/>
          </a:xfrm>
        </p:grpSpPr>
        <p:sp>
          <p:nvSpPr>
            <p:cNvPr id="8" name="TextBox 7"/>
            <p:cNvSpPr txBox="1"/>
            <p:nvPr/>
          </p:nvSpPr>
          <p:spPr>
            <a:xfrm>
              <a:off x="7272979" y="415413"/>
              <a:ext cx="831516" cy="584775"/>
            </a:xfrm>
            <a:prstGeom prst="rect">
              <a:avLst/>
            </a:prstGeom>
            <a:noFill/>
            <a:ln w="19050"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3200" dirty="0" smtClean="0">
                  <a:latin typeface="+mj-lt"/>
                </a:rPr>
                <a:t>1</a:t>
              </a:r>
              <a:endParaRPr lang="en-US" sz="3200" dirty="0">
                <a:latin typeface="+mj-lt"/>
              </a:endParaRPr>
            </a:p>
          </p:txBody>
        </p:sp>
        <p:sp>
          <p:nvSpPr>
            <p:cNvPr id="9" name="Oval 8"/>
            <p:cNvSpPr/>
            <p:nvPr/>
          </p:nvSpPr>
          <p:spPr bwMode="auto">
            <a:xfrm>
              <a:off x="7315199" y="340941"/>
              <a:ext cx="762000" cy="762000"/>
            </a:xfrm>
            <a:prstGeom prst="ellipse">
              <a:avLst/>
            </a:prstGeom>
            <a:solidFill>
              <a:srgbClr val="66CCFF">
                <a:alpha val="42000"/>
              </a:srgbClr>
            </a:solidFill>
            <a:ln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816606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/>
    </mc:Choice>
    <mc:Fallback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477" r="3923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3" name="Group 2"/>
          <p:cNvGrpSpPr/>
          <p:nvPr/>
        </p:nvGrpSpPr>
        <p:grpSpPr>
          <a:xfrm>
            <a:off x="8173180" y="5925325"/>
            <a:ext cx="831516" cy="762000"/>
            <a:chOff x="7272979" y="340941"/>
            <a:chExt cx="831516" cy="762000"/>
          </a:xfrm>
        </p:grpSpPr>
        <p:sp>
          <p:nvSpPr>
            <p:cNvPr id="4" name="TextBox 3"/>
            <p:cNvSpPr txBox="1"/>
            <p:nvPr/>
          </p:nvSpPr>
          <p:spPr>
            <a:xfrm>
              <a:off x="7272979" y="415413"/>
              <a:ext cx="831516" cy="584775"/>
            </a:xfrm>
            <a:prstGeom prst="rect">
              <a:avLst/>
            </a:prstGeom>
            <a:noFill/>
            <a:ln w="19050"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3200" dirty="0" smtClean="0">
                  <a:latin typeface="+mj-lt"/>
                </a:rPr>
                <a:t>1</a:t>
              </a:r>
              <a:endParaRPr lang="en-US" sz="3200" dirty="0">
                <a:latin typeface="+mj-lt"/>
              </a:endParaRPr>
            </a:p>
          </p:txBody>
        </p:sp>
        <p:sp>
          <p:nvSpPr>
            <p:cNvPr id="5" name="Oval 4"/>
            <p:cNvSpPr/>
            <p:nvPr/>
          </p:nvSpPr>
          <p:spPr bwMode="auto">
            <a:xfrm>
              <a:off x="7315199" y="340941"/>
              <a:ext cx="762000" cy="762000"/>
            </a:xfrm>
            <a:prstGeom prst="ellipse">
              <a:avLst/>
            </a:prstGeom>
            <a:solidFill>
              <a:srgbClr val="66CCFF">
                <a:alpha val="42000"/>
              </a:srgbClr>
            </a:solidFill>
            <a:ln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69052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/>
    </mc:Choice>
    <mc:Fallback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92" r="10749"/>
          <a:stretch/>
        </p:blipFill>
        <p:spPr>
          <a:xfrm>
            <a:off x="-33339" y="-28575"/>
            <a:ext cx="9177339" cy="688657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124200" y="2722214"/>
            <a:ext cx="5257800" cy="2123658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rtlCol="0">
            <a:spAutoFit/>
          </a:bodyPr>
          <a:lstStyle/>
          <a:p>
            <a:r>
              <a:rPr lang="en-US" sz="6600" b="1" dirty="0" smtClean="0">
                <a:ln w="28575">
                  <a:solidFill>
                    <a:schemeClr val="tx1"/>
                  </a:solidFill>
                </a:ln>
                <a:solidFill>
                  <a:schemeClr val="bg1"/>
                </a:solidFill>
                <a:latin typeface="Verdana" panose="020B0604030504040204" pitchFamily="34" charset="0"/>
              </a:rPr>
              <a:t>College of Education</a:t>
            </a:r>
            <a:endParaRPr lang="en-US" sz="6600" b="1" dirty="0">
              <a:ln w="28575">
                <a:solidFill>
                  <a:schemeClr val="tx1"/>
                </a:solidFill>
              </a:ln>
              <a:solidFill>
                <a:schemeClr val="bg1"/>
              </a:solidFill>
              <a:latin typeface="Verdana" panose="020B0604030504040204" pitchFamily="34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8173180" y="5925325"/>
            <a:ext cx="831516" cy="762000"/>
            <a:chOff x="7272979" y="340941"/>
            <a:chExt cx="831516" cy="762000"/>
          </a:xfrm>
        </p:grpSpPr>
        <p:sp>
          <p:nvSpPr>
            <p:cNvPr id="6" name="TextBox 5"/>
            <p:cNvSpPr txBox="1"/>
            <p:nvPr/>
          </p:nvSpPr>
          <p:spPr>
            <a:xfrm>
              <a:off x="7272979" y="415413"/>
              <a:ext cx="831516" cy="584775"/>
            </a:xfrm>
            <a:prstGeom prst="rect">
              <a:avLst/>
            </a:prstGeom>
            <a:noFill/>
            <a:ln w="19050"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3200" dirty="0" smtClean="0">
                  <a:latin typeface="+mj-lt"/>
                </a:rPr>
                <a:t>1</a:t>
              </a:r>
              <a:endParaRPr lang="en-US" sz="3200" dirty="0">
                <a:latin typeface="+mj-lt"/>
              </a:endParaRPr>
            </a:p>
          </p:txBody>
        </p:sp>
        <p:sp>
          <p:nvSpPr>
            <p:cNvPr id="7" name="Oval 6"/>
            <p:cNvSpPr/>
            <p:nvPr/>
          </p:nvSpPr>
          <p:spPr bwMode="auto">
            <a:xfrm>
              <a:off x="7315199" y="340941"/>
              <a:ext cx="762000" cy="762000"/>
            </a:xfrm>
            <a:prstGeom prst="ellipse">
              <a:avLst/>
            </a:prstGeom>
            <a:solidFill>
              <a:srgbClr val="66CCFF">
                <a:alpha val="42000"/>
              </a:srgbClr>
            </a:solidFill>
            <a:ln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046487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/>
    </mc:Choice>
    <mc:Fallback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92" r="10749"/>
          <a:stretch/>
        </p:blipFill>
        <p:spPr>
          <a:xfrm flipH="1">
            <a:off x="0" y="-28576"/>
            <a:ext cx="9144000" cy="688657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799531" y="1905000"/>
            <a:ext cx="4991100" cy="3416320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rtlCol="0">
            <a:spAutoFit/>
          </a:bodyPr>
          <a:lstStyle/>
          <a:p>
            <a:r>
              <a:rPr lang="en-US" sz="5400" b="1" dirty="0" smtClean="0">
                <a:ln w="28575">
                  <a:solidFill>
                    <a:schemeClr val="tx1"/>
                  </a:solidFill>
                </a:ln>
                <a:solidFill>
                  <a:schemeClr val="bg1"/>
                </a:solidFill>
                <a:latin typeface="Verdana" panose="020B0604030504040204" pitchFamily="34" charset="0"/>
              </a:rPr>
              <a:t>Arts and Sciences</a:t>
            </a:r>
          </a:p>
          <a:p>
            <a:r>
              <a:rPr lang="en-US" sz="5400" b="1" dirty="0" smtClean="0">
                <a:ln w="28575">
                  <a:solidFill>
                    <a:schemeClr val="tx1"/>
                  </a:solidFill>
                </a:ln>
                <a:solidFill>
                  <a:schemeClr val="bg1"/>
                </a:solidFill>
                <a:latin typeface="Wingdings" panose="05000000000000000000" pitchFamily="2" charset="2"/>
              </a:rPr>
              <a:t>sssss</a:t>
            </a:r>
          </a:p>
          <a:p>
            <a:r>
              <a:rPr lang="en-US" sz="5400" b="1" dirty="0" smtClean="0">
                <a:ln w="28575">
                  <a:solidFill>
                    <a:schemeClr val="tx1"/>
                  </a:solidFill>
                </a:ln>
                <a:solidFill>
                  <a:schemeClr val="bg1"/>
                </a:solidFill>
                <a:latin typeface="Verdana" panose="020B0604030504040204" pitchFamily="34" charset="0"/>
              </a:rPr>
              <a:t>Fine Arts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8173180" y="5925325"/>
            <a:ext cx="831516" cy="762000"/>
            <a:chOff x="7272979" y="340941"/>
            <a:chExt cx="831516" cy="762000"/>
          </a:xfrm>
        </p:grpSpPr>
        <p:sp>
          <p:nvSpPr>
            <p:cNvPr id="6" name="TextBox 5"/>
            <p:cNvSpPr txBox="1"/>
            <p:nvPr/>
          </p:nvSpPr>
          <p:spPr>
            <a:xfrm>
              <a:off x="7272979" y="415413"/>
              <a:ext cx="831516" cy="584775"/>
            </a:xfrm>
            <a:prstGeom prst="rect">
              <a:avLst/>
            </a:prstGeom>
            <a:noFill/>
            <a:ln w="19050"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3200" dirty="0" smtClean="0">
                  <a:latin typeface="+mj-lt"/>
                </a:rPr>
                <a:t>1</a:t>
              </a:r>
              <a:endParaRPr lang="en-US" sz="3200" dirty="0">
                <a:latin typeface="+mj-lt"/>
              </a:endParaRPr>
            </a:p>
          </p:txBody>
        </p:sp>
        <p:sp>
          <p:nvSpPr>
            <p:cNvPr id="7" name="Oval 6"/>
            <p:cNvSpPr/>
            <p:nvPr/>
          </p:nvSpPr>
          <p:spPr bwMode="auto">
            <a:xfrm>
              <a:off x="7315199" y="340941"/>
              <a:ext cx="762000" cy="762000"/>
            </a:xfrm>
            <a:prstGeom prst="ellipse">
              <a:avLst/>
            </a:prstGeom>
            <a:solidFill>
              <a:srgbClr val="66CCFF">
                <a:alpha val="42000"/>
              </a:srgbClr>
            </a:solidFill>
            <a:ln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786141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/>
    </mc:Choice>
    <mc:Fallback>
      <p:transition advClick="0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- Title Slid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FF1209"/>
      </a:accent1>
      <a:accent2>
        <a:srgbClr val="333399"/>
      </a:accent2>
      <a:accent3>
        <a:srgbClr val="FFFFFF"/>
      </a:accent3>
      <a:accent4>
        <a:srgbClr val="000000"/>
      </a:accent4>
      <a:accent5>
        <a:srgbClr val="FFAAAA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- Title Slide">
      <a:majorFont>
        <a:latin typeface="Arial Bold"/>
        <a:ea typeface="ヒラギノ角ゴ ProN W6"/>
        <a:cs typeface="ヒラギノ角ゴ ProN W6"/>
      </a:majorFont>
      <a:minorFont>
        <a:latin typeface="Arial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Default - Title Slid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PLATE_light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TEMPLATE_light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Default - Custom Layout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FF1209"/>
      </a:accent1>
      <a:accent2>
        <a:srgbClr val="333399"/>
      </a:accent2>
      <a:accent3>
        <a:srgbClr val="FFFFFF"/>
      </a:accent3>
      <a:accent4>
        <a:srgbClr val="000000"/>
      </a:accent4>
      <a:accent5>
        <a:srgbClr val="FFAAAA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- Custom Layout">
      <a:majorFont>
        <a:latin typeface="Arial Bold"/>
        <a:ea typeface="ヒラギノ角ゴ ProN W6"/>
        <a:cs typeface="ヒラギノ角ゴ ProN W6"/>
      </a:majorFont>
      <a:minorFont>
        <a:latin typeface="Arial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Default - Custom Layou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831</TotalTime>
  <Pages>0</Pages>
  <Words>411</Words>
  <Characters>0</Characters>
  <Application>Microsoft Office PowerPoint</Application>
  <PresentationFormat>On-screen Show (4:3)</PresentationFormat>
  <Lines>0</Lines>
  <Paragraphs>108</Paragraphs>
  <Slides>29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29</vt:i4>
      </vt:variant>
    </vt:vector>
  </HeadingPairs>
  <TitlesOfParts>
    <vt:vector size="40" baseType="lpstr">
      <vt:lpstr>Gill Sans</vt:lpstr>
      <vt:lpstr>ヒラギノ角ゴ ProN W3</vt:lpstr>
      <vt:lpstr>Arial</vt:lpstr>
      <vt:lpstr>Arial Bold</vt:lpstr>
      <vt:lpstr>ヒラギノ角ゴ ProN W6</vt:lpstr>
      <vt:lpstr>Calibri</vt:lpstr>
      <vt:lpstr>MS PGothic</vt:lpstr>
      <vt:lpstr>Default - Title Slide</vt:lpstr>
      <vt:lpstr>TEMPLATE_light</vt:lpstr>
      <vt:lpstr>1_TEMPLATE_light</vt:lpstr>
      <vt:lpstr>Default - Custom Layout</vt:lpstr>
      <vt:lpstr>Ohio Board of Regents  Update</vt:lpstr>
      <vt:lpstr>PowerPoint Presentation</vt:lpstr>
      <vt:lpstr>1  Collaboration Across the Continuum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Professional Development</vt:lpstr>
      <vt:lpstr>PowerPoint Presentation</vt:lpstr>
      <vt:lpstr>2  Preparing Candidates for  Ohio’s New Learning Standards</vt:lpstr>
      <vt:lpstr>Ongoing Program Modifications</vt:lpstr>
      <vt:lpstr>Ongoing Program Modifications</vt:lpstr>
      <vt:lpstr>3  Program Review  Processes and Timelines</vt:lpstr>
      <vt:lpstr>Chancellor’s Review: Online Submission</vt:lpstr>
      <vt:lpstr>Program Review Options (CAEP)</vt:lpstr>
      <vt:lpstr>Program Review Options (CAEP)</vt:lpstr>
      <vt:lpstr>4  Educator Preparation Program  Performance Reports</vt:lpstr>
      <vt:lpstr>Educator Preparation Program  Performance Reports</vt:lpstr>
      <vt:lpstr>5  Proposed Candidate Academic Measures</vt:lpstr>
      <vt:lpstr>Proposed Candidate Academic Measures</vt:lpstr>
      <vt:lpstr>Proposed Candidate Academic Measures</vt:lpstr>
      <vt:lpstr>Proposed Candidate Academic Measures</vt:lpstr>
      <vt:lpstr>6  Performance Funding Grants </vt:lpstr>
      <vt:lpstr>Performance Funding Grants</vt:lpstr>
      <vt:lpstr>Performance Funding Grants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LLM</dc:creator>
  <cp:lastModifiedBy>Rebecca Watts</cp:lastModifiedBy>
  <cp:revision>75</cp:revision>
  <cp:lastPrinted>2011-09-28T20:03:32Z</cp:lastPrinted>
  <dcterms:modified xsi:type="dcterms:W3CDTF">2013-10-17T23:25:51Z</dcterms:modified>
</cp:coreProperties>
</file>