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55"/>
  </p:notesMasterIdLst>
  <p:handoutMasterIdLst>
    <p:handoutMasterId r:id="rId56"/>
  </p:handoutMasterIdLst>
  <p:sldIdLst>
    <p:sldId id="363" r:id="rId3"/>
    <p:sldId id="710" r:id="rId4"/>
    <p:sldId id="749" r:id="rId5"/>
    <p:sldId id="750" r:id="rId6"/>
    <p:sldId id="639" r:id="rId7"/>
    <p:sldId id="689" r:id="rId8"/>
    <p:sldId id="737" r:id="rId9"/>
    <p:sldId id="690" r:id="rId10"/>
    <p:sldId id="692" r:id="rId11"/>
    <p:sldId id="693" r:id="rId12"/>
    <p:sldId id="694" r:id="rId13"/>
    <p:sldId id="695" r:id="rId14"/>
    <p:sldId id="696" r:id="rId15"/>
    <p:sldId id="738" r:id="rId16"/>
    <p:sldId id="697" r:id="rId17"/>
    <p:sldId id="698" r:id="rId18"/>
    <p:sldId id="699" r:id="rId19"/>
    <p:sldId id="700" r:id="rId20"/>
    <p:sldId id="747" r:id="rId21"/>
    <p:sldId id="701" r:id="rId22"/>
    <p:sldId id="702" r:id="rId23"/>
    <p:sldId id="703" r:id="rId24"/>
    <p:sldId id="704" r:id="rId25"/>
    <p:sldId id="753" r:id="rId26"/>
    <p:sldId id="758" r:id="rId27"/>
    <p:sldId id="754" r:id="rId28"/>
    <p:sldId id="755" r:id="rId29"/>
    <p:sldId id="756" r:id="rId30"/>
    <p:sldId id="666" r:id="rId31"/>
    <p:sldId id="667" r:id="rId32"/>
    <p:sldId id="687" r:id="rId33"/>
    <p:sldId id="688" r:id="rId34"/>
    <p:sldId id="739" r:id="rId35"/>
    <p:sldId id="740" r:id="rId36"/>
    <p:sldId id="741" r:id="rId37"/>
    <p:sldId id="742" r:id="rId38"/>
    <p:sldId id="743" r:id="rId39"/>
    <p:sldId id="751" r:id="rId40"/>
    <p:sldId id="744" r:id="rId41"/>
    <p:sldId id="752" r:id="rId42"/>
    <p:sldId id="746" r:id="rId43"/>
    <p:sldId id="595" r:id="rId44"/>
    <p:sldId id="628" r:id="rId45"/>
    <p:sldId id="732" r:id="rId46"/>
    <p:sldId id="601" r:id="rId47"/>
    <p:sldId id="603" r:id="rId48"/>
    <p:sldId id="731" r:id="rId49"/>
    <p:sldId id="728" r:id="rId50"/>
    <p:sldId id="596" r:id="rId51"/>
    <p:sldId id="549" r:id="rId52"/>
    <p:sldId id="365" r:id="rId53"/>
    <p:sldId id="757" r:id="rId5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9"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9"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9"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9"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9"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9"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9"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9"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9" charset="-128"/>
        <a:cs typeface="+mn-cs"/>
      </a:defRPr>
    </a:lvl9pPr>
  </p:defaultTextStyle>
  <p:extLst>
    <p:ext uri="{521415D9-36F7-43E2-AB2F-B90AF26B5E84}">
      <p14:sectionLst xmlns:p14="http://schemas.microsoft.com/office/powerpoint/2010/main" xmlns="" xmlns:mv="urn:schemas-microsoft-com:mac:vml" xmlns:mc="http://schemas.openxmlformats.org/markup-compatibility/2006">
        <p14:section name="Default Section" id="{16393E9B-BD9B-8746-9CD3-6DA32D76614B}">
          <p14:sldIdLst>
            <p14:sldId id="363"/>
            <p14:sldId id="364"/>
            <p14:sldId id="36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Tyler" initials="LT"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4B8D"/>
    <a:srgbClr val="FF99CC"/>
    <a:srgbClr val="CCECFF"/>
    <a:srgbClr val="66FF33"/>
    <a:srgbClr val="FFCCFF"/>
    <a:srgbClr val="37CBFF"/>
    <a:srgbClr val="990000"/>
    <a:srgbClr val="CC3300"/>
    <a:srgbClr val="333399"/>
    <a:srgbClr val="800000"/>
  </p:clrMru>
  <p:extLst>
    <p:ext uri="{E76CE94A-603C-4142-B9EB-6D1370010A27}">
      <p14:discardImageEditData xmlns:p14="http://schemas.microsoft.com/office/powerpoint/2010/main" xmlns="" xmlns:mv="urn:schemas-microsoft-com:mac:vml" xmlns:mc="http://schemas.openxmlformats.org/markup-compatibility/2006" val="0"/>
    </p:ext>
    <p:ext uri="{D31A062A-798A-4329-ABDD-BBA856620510}">
      <p14:defaultImageDpi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3992" autoAdjust="0"/>
  </p:normalViewPr>
  <p:slideViewPr>
    <p:cSldViewPr>
      <p:cViewPr>
        <p:scale>
          <a:sx n="60" d="100"/>
          <a:sy n="60" d="100"/>
        </p:scale>
        <p:origin x="-7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517"/>
    </p:cViewPr>
  </p:sorterViewPr>
  <p:notesViewPr>
    <p:cSldViewPr>
      <p:cViewPr>
        <p:scale>
          <a:sx n="100" d="100"/>
          <a:sy n="100" d="100"/>
        </p:scale>
        <p:origin x="-1296" y="121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p>
        </p:txBody>
      </p:sp>
      <p:sp>
        <p:nvSpPr>
          <p:cNvPr id="624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r>
              <a:rPr lang="en-US" smtClean="0"/>
              <a:t>ETS Proprietary &amp; Confidential 2009</a:t>
            </a:r>
            <a:endParaRPr lang="en-US"/>
          </a:p>
        </p:txBody>
      </p:sp>
      <p:sp>
        <p:nvSpPr>
          <p:cNvPr id="624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p>
        </p:txBody>
      </p:sp>
      <p:sp>
        <p:nvSpPr>
          <p:cNvPr id="624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3F16638C-3201-4930-8471-A0ADF1ED838E}" type="slidenum">
              <a:rPr lang="en-US"/>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94136777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p>
        </p:txBody>
      </p:sp>
      <p:sp>
        <p:nvSpPr>
          <p:cNvPr id="163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r>
              <a:rPr lang="en-US" smtClean="0"/>
              <a:t>ETS Proprietary &amp; Confidential 2009</a:t>
            </a: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p>
        </p:txBody>
      </p:sp>
      <p:sp>
        <p:nvSpPr>
          <p:cNvPr id="163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8D4302AD-BB5D-4C58-BD59-F8EEFF107BC7}" type="slidenum">
              <a:rPr lang="en-US"/>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1787012367"/>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ETS Proprietary &amp; Confidential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302AD-BB5D-4C58-BD59-F8EEFF107B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ETS Proprietary &amp; Confidential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302AD-BB5D-4C58-BD59-F8EEFF107BC7}"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2800" dirty="0" smtClean="0"/>
              <a:t>Enables candidates to familiarize themselves with testing experience prior to test day</a:t>
            </a:r>
          </a:p>
          <a:p>
            <a:pPr lvl="0"/>
            <a:r>
              <a:rPr lang="en-US" sz="2800" dirty="0" smtClean="0"/>
              <a:t>Try out navigational features of the test</a:t>
            </a:r>
          </a:p>
          <a:p>
            <a:pPr lvl="0"/>
            <a:r>
              <a:rPr lang="en-US" sz="2800" dirty="0" smtClean="0"/>
              <a:t>Experience  different formats and types of questions </a:t>
            </a:r>
          </a:p>
          <a:p>
            <a:pPr lvl="1"/>
            <a:r>
              <a:rPr lang="en-US" sz="2000" dirty="0" smtClean="0"/>
              <a:t>Multiple choice, questions that scroll, case questions, etc.</a:t>
            </a:r>
          </a:p>
          <a:p>
            <a:pPr lvl="1"/>
            <a:r>
              <a:rPr lang="en-US" sz="2000" dirty="0" smtClean="0"/>
              <a:t>Including World Languages</a:t>
            </a:r>
          </a:p>
          <a:p>
            <a:endParaRPr lang="en-US" dirty="0"/>
          </a:p>
        </p:txBody>
      </p:sp>
      <p:sp>
        <p:nvSpPr>
          <p:cNvPr id="4" name="Date Placeholder 3"/>
          <p:cNvSpPr>
            <a:spLocks noGrp="1"/>
          </p:cNvSpPr>
          <p:nvPr>
            <p:ph type="dt" idx="10"/>
          </p:nvPr>
        </p:nvSpPr>
        <p:spPr/>
        <p:txBody>
          <a:bodyPr/>
          <a:lstStyle/>
          <a:p>
            <a:r>
              <a:rPr lang="en-US" smtClean="0"/>
              <a:t>ETS Proprietary &amp; Confidential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302AD-BB5D-4C58-BD59-F8EEFF107BC7}"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2800" dirty="0" smtClean="0"/>
              <a:t>Get study preparation guidance including</a:t>
            </a:r>
          </a:p>
          <a:p>
            <a:pPr lvl="1"/>
            <a:r>
              <a:rPr lang="en-US" sz="2400" dirty="0" smtClean="0"/>
              <a:t>How to approach taking the test</a:t>
            </a:r>
          </a:p>
          <a:p>
            <a:pPr lvl="1"/>
            <a:r>
              <a:rPr lang="en-US" sz="2400" dirty="0" smtClean="0"/>
              <a:t>Putting together a plan</a:t>
            </a:r>
          </a:p>
          <a:p>
            <a:pPr lvl="0">
              <a:buNone/>
            </a:pPr>
            <a:endParaRPr lang="en-US" sz="1000" dirty="0" smtClean="0"/>
          </a:p>
          <a:p>
            <a:pPr lvl="0"/>
            <a:r>
              <a:rPr lang="en-US" sz="2800" dirty="0" smtClean="0"/>
              <a:t>Learn about test anxiety</a:t>
            </a:r>
          </a:p>
          <a:p>
            <a:endParaRPr lang="en-US" dirty="0"/>
          </a:p>
        </p:txBody>
      </p:sp>
      <p:sp>
        <p:nvSpPr>
          <p:cNvPr id="4" name="Date Placeholder 3"/>
          <p:cNvSpPr>
            <a:spLocks noGrp="1"/>
          </p:cNvSpPr>
          <p:nvPr>
            <p:ph type="dt" idx="10"/>
          </p:nvPr>
        </p:nvSpPr>
        <p:spPr/>
        <p:txBody>
          <a:bodyPr/>
          <a:lstStyle/>
          <a:p>
            <a:r>
              <a:rPr lang="en-US" smtClean="0"/>
              <a:t>ETS Proprietary &amp; Confidential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302AD-BB5D-4C58-BD59-F8EEFF107BC7}"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916F21D-EBA4-4AF7-9B3F-D10C1F806E4E}"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438400"/>
            <a:ext cx="7772400" cy="1143000"/>
          </a:xfrm>
        </p:spPr>
        <p:txBody>
          <a:bodyPr/>
          <a:lstStyle>
            <a:lvl1pPr>
              <a:defRPr sz="4800">
                <a:solidFill>
                  <a:schemeClr val="bg1"/>
                </a:solidFill>
              </a:defRPr>
            </a:lvl1pPr>
          </a:lstStyle>
          <a:p>
            <a:r>
              <a:rPr lang="en-US" smtClean="0"/>
              <a:t>Click to edit Master title style</a:t>
            </a:r>
            <a:endParaRPr lang="en-US" dirty="0"/>
          </a:p>
        </p:txBody>
      </p:sp>
      <p:sp>
        <p:nvSpPr>
          <p:cNvPr id="4"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solidFill>
                  <a:schemeClr val="bg1"/>
                </a:solidFill>
              </a:defRPr>
            </a:lvl1pPr>
          </a:lstStyle>
          <a:p>
            <a:r>
              <a:rPr lang="en-US" dirty="0" smtClean="0"/>
              <a:t>Copyright© 2011 Educational Testing Service. All rights reserved. ETS, the ETS logo and LISENTING. LEARNING. LEADING. </a:t>
            </a:r>
          </a:p>
          <a:p>
            <a:r>
              <a:rPr lang="en-US" dirty="0" smtClean="0"/>
              <a:t>are registered trademarks of Educational Testing Service (ETS). THE PRAXIS SERIES is a trademark of ETS.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19399"/>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74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19399"/>
            <a:ext cx="4041775"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3"/>
          <p:cNvSpPr>
            <a:spLocks noGrp="1"/>
          </p:cNvSpPr>
          <p:nvPr>
            <p:ph type="ftr" sz="quarter" idx="10"/>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933450"/>
          </a:xfrm>
        </p:spPr>
        <p:txBody>
          <a:bodyPr tIns="91440" anchor="t" anchorCtr="0"/>
          <a:lstStyle>
            <a:lvl1pPr algn="l">
              <a:lnSpc>
                <a:spcPct val="100000"/>
              </a:lnSpc>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19200"/>
            <a:ext cx="5111750" cy="4953000"/>
          </a:xfrm>
        </p:spPr>
        <p:txBody>
          <a:bodyPr/>
          <a:lstStyle>
            <a:lvl1pPr>
              <a:defRPr sz="3000" b="1" i="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09800"/>
            <a:ext cx="3008313" cy="3962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r>
              <a:rPr lang="en-US" smtClean="0"/>
              <a:t>Click icon to add table</a:t>
            </a:r>
            <a:endParaRPr lang="en-US"/>
          </a:p>
        </p:txBody>
      </p:sp>
      <p:sp>
        <p:nvSpPr>
          <p:cNvPr id="8"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1514619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2" name="Straight Connector 1"/>
          <p:cNvCxnSpPr/>
          <p:nvPr userDrawn="1"/>
        </p:nvCxnSpPr>
        <p:spPr>
          <a:xfrm rot="5400000">
            <a:off x="2171700" y="5895975"/>
            <a:ext cx="228600" cy="0"/>
          </a:xfrm>
          <a:prstGeom prst="line">
            <a:avLst/>
          </a:prstGeom>
          <a:ln>
            <a:solidFill>
              <a:srgbClr val="003067"/>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rot="5400000">
            <a:off x="6743700" y="5895975"/>
            <a:ext cx="228600" cy="0"/>
          </a:xfrm>
          <a:prstGeom prst="line">
            <a:avLst/>
          </a:prstGeom>
          <a:ln>
            <a:solidFill>
              <a:srgbClr val="003067"/>
            </a:solidFill>
          </a:ln>
        </p:spPr>
        <p:style>
          <a:lnRef idx="1">
            <a:schemeClr val="accent1"/>
          </a:lnRef>
          <a:fillRef idx="0">
            <a:schemeClr val="accent1"/>
          </a:fillRef>
          <a:effectRef idx="0">
            <a:schemeClr val="accent1"/>
          </a:effectRef>
          <a:fontRef idx="minor">
            <a:schemeClr val="tx1"/>
          </a:fontRef>
        </p:style>
      </p:cxnSp>
      <p:sp>
        <p:nvSpPr>
          <p:cNvPr id="4" name="Date Placeholder 2"/>
          <p:cNvSpPr>
            <a:spLocks noGrp="1"/>
          </p:cNvSpPr>
          <p:nvPr>
            <p:ph type="dt" sz="half" idx="10"/>
          </p:nvPr>
        </p:nvSpPr>
        <p:spPr>
          <a:xfrm>
            <a:off x="6858000" y="5715000"/>
            <a:ext cx="838200" cy="304800"/>
          </a:xfrm>
          <a:prstGeom prst="rect">
            <a:avLst/>
          </a:prstGeom>
          <a:noFill/>
        </p:spPr>
        <p:txBody>
          <a:bodyPr/>
          <a:lstStyle>
            <a:lvl1pPr algn="l">
              <a:defRPr sz="1000" smtClean="0">
                <a:solidFill>
                  <a:srgbClr val="003067"/>
                </a:solidFill>
              </a:defRPr>
            </a:lvl1pPr>
          </a:lstStyle>
          <a:p>
            <a:pPr>
              <a:defRPr/>
            </a:pPr>
            <a:fld id="{DAB0FCC1-22FF-4807-8ADB-A10E7AE14B15}" type="datetime1">
              <a:rPr lang="en-US"/>
              <a:pPr>
                <a:defRPr/>
              </a:pPr>
              <a:t>10/17/2013</a:t>
            </a:fld>
            <a:endParaRPr lang="en-US" dirty="0"/>
          </a:p>
        </p:txBody>
      </p:sp>
      <p:sp>
        <p:nvSpPr>
          <p:cNvPr id="5" name="Slide Number Placeholder 5"/>
          <p:cNvSpPr>
            <a:spLocks noGrp="1"/>
          </p:cNvSpPr>
          <p:nvPr>
            <p:ph type="sldNum" sz="quarter" idx="11"/>
          </p:nvPr>
        </p:nvSpPr>
        <p:spPr>
          <a:xfrm>
            <a:off x="1828800" y="5748338"/>
            <a:ext cx="457200" cy="288925"/>
          </a:xfrm>
          <a:prstGeom prst="rect">
            <a:avLst/>
          </a:prstGeom>
        </p:spPr>
        <p:txBody>
          <a:bodyPr/>
          <a:lstStyle>
            <a:lvl1pPr fontAlgn="auto">
              <a:spcBef>
                <a:spcPts val="0"/>
              </a:spcBef>
              <a:spcAft>
                <a:spcPts val="0"/>
              </a:spcAft>
              <a:defRPr sz="1200">
                <a:solidFill>
                  <a:srgbClr val="003067"/>
                </a:solidFill>
                <a:latin typeface="+mn-lt"/>
                <a:cs typeface="+mn-cs"/>
              </a:defRPr>
            </a:lvl1pPr>
          </a:lstStyle>
          <a:p>
            <a:pPr>
              <a:defRPr/>
            </a:pPr>
            <a:fld id="{E09FEE52-D1AB-44AF-A4BB-A1608B348B59}" type="slidenum">
              <a:rPr lang="en-US"/>
              <a:pPr>
                <a:defRPr/>
              </a:pPr>
              <a:t>‹#›</a:t>
            </a:fld>
            <a:endParaRPr lang="en-US" dirty="0"/>
          </a:p>
        </p:txBody>
      </p:sp>
      <p:sp>
        <p:nvSpPr>
          <p:cNvPr id="6" name="Footer Placeholder 13"/>
          <p:cNvSpPr>
            <a:spLocks noGrp="1"/>
          </p:cNvSpPr>
          <p:nvPr>
            <p:ph type="ftr" sz="quarter" idx="12"/>
          </p:nvPr>
        </p:nvSpPr>
        <p:spPr>
          <a:xfrm>
            <a:off x="2286000" y="5802313"/>
            <a:ext cx="4572000" cy="152400"/>
          </a:xfrm>
        </p:spPr>
        <p:txBody>
          <a:bodyPr/>
          <a:lstStyle>
            <a:lvl1pPr algn="ctr">
              <a:defRPr sz="700">
                <a:solidFill>
                  <a:srgbClr val="003067"/>
                </a:solidFill>
              </a:defRPr>
            </a:lvl1pPr>
          </a:lstStyle>
          <a:p>
            <a:pPr>
              <a:defRPr/>
            </a:pPr>
            <a:r>
              <a:rPr lang="en-US"/>
              <a:t>Confidential and Proprietary. Copyright © 2012 Educational Testing Service. All rights reserved.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pic>
        <p:nvPicPr>
          <p:cNvPr id="3" name="Picture 4" descr="ETS20023_0001_Layer Comp 2.jpg"/>
          <p:cNvPicPr>
            <a:picLocks noChangeAspect="1"/>
          </p:cNvPicPr>
          <p:nvPr/>
        </p:nvPicPr>
        <p:blipFill>
          <a:blip r:embed="rId2" cstate="print"/>
          <a:srcRect/>
          <a:stretch>
            <a:fillRect/>
          </a:stretch>
        </p:blipFill>
        <p:spPr bwMode="auto">
          <a:xfrm>
            <a:off x="0" y="0"/>
            <a:ext cx="9144000" cy="7065963"/>
          </a:xfrm>
          <a:prstGeom prst="rect">
            <a:avLst/>
          </a:prstGeom>
          <a:noFill/>
          <a:ln w="9525">
            <a:noFill/>
            <a:miter lim="800000"/>
            <a:headEnd/>
            <a:tailEnd/>
          </a:ln>
        </p:spPr>
      </p:pic>
      <p:sp>
        <p:nvSpPr>
          <p:cNvPr id="2" name="Title 1"/>
          <p:cNvSpPr>
            <a:spLocks noGrp="1"/>
          </p:cNvSpPr>
          <p:nvPr>
            <p:ph type="title"/>
          </p:nvPr>
        </p:nvSpPr>
        <p:spPr>
          <a:xfrm>
            <a:off x="685800" y="998538"/>
            <a:ext cx="7772400" cy="1058862"/>
          </a:xfrm>
        </p:spPr>
        <p:txBody>
          <a:bodyPr/>
          <a:lstStyle>
            <a:lvl1pPr>
              <a:defRPr sz="2400">
                <a:solidFill>
                  <a:srgbClr val="00B0F0"/>
                </a:solidFill>
              </a:defRPr>
            </a:lvl1pPr>
          </a:lstStyle>
          <a:p>
            <a:r>
              <a:rPr lang="en-US" dirty="0" smtClean="0"/>
              <a:t>Click to edit Master title style</a:t>
            </a:r>
            <a:endParaRPr lang="en-US" dirty="0"/>
          </a:p>
        </p:txBody>
      </p:sp>
      <p:sp>
        <p:nvSpPr>
          <p:cNvPr id="5" name="Footer Placeholder 3"/>
          <p:cNvSpPr>
            <a:spLocks noGrp="1"/>
          </p:cNvSpPr>
          <p:nvPr>
            <p:ph type="ftr" sz="quarter" idx="3"/>
          </p:nvPr>
        </p:nvSpPr>
        <p:spPr>
          <a:xfrm>
            <a:off x="152400" y="6629400"/>
            <a:ext cx="6324600" cy="228600"/>
          </a:xfrm>
          <a:prstGeom prst="rect">
            <a:avLst/>
          </a:prstGeom>
        </p:spPr>
        <p:txBody>
          <a:bodyPr lIns="91429" tIns="45714" rIns="91429" bIns="45714"/>
          <a:lstStyle>
            <a:lvl1pPr algn="l" eaLnBrk="0" hangingPunct="0">
              <a:defRPr lang="en-US" sz="600" b="0" smtClean="0">
                <a:latin typeface="Arial" pitchFamily="34" charset="0"/>
                <a:ea typeface="ＭＳ Ｐゴシック" pitchFamily="39" charset="-128"/>
                <a:cs typeface="+mn-cs"/>
              </a:defRPr>
            </a:lvl1pPr>
          </a:lstStyle>
          <a:p>
            <a:pPr>
              <a:defRPr/>
            </a:pPr>
            <a:r>
              <a:rPr lang="en-US" smtClean="0"/>
              <a:t>Copyright © 2013 by Educational Testing Service. All rights reserved. ETS, the ETS logo and LISTENING. LEARNING. LEADING.  are registered trademarks of Educational Testing Service (ETS). PRAXIS and THE PRAXIS SERIES are trademarks of ETS.</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914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57200" y="1371600"/>
            <a:ext cx="5105400" cy="2438400"/>
          </a:xfrm>
        </p:spPr>
        <p:txBody>
          <a:bodyPr anchor="t" anchorCtr="0"/>
          <a:lstStyle>
            <a:lvl1pPr algn="l">
              <a:defRPr sz="4000" baseline="0"/>
            </a:lvl1pPr>
          </a:lstStyle>
          <a:p>
            <a:r>
              <a:rPr lang="en-US" dirty="0"/>
              <a:t>Title </a:t>
            </a:r>
            <a:r>
              <a:rPr lang="en-US" dirty="0" smtClean="0"/>
              <a:t>copy goes </a:t>
            </a:r>
            <a:r>
              <a:rPr lang="en-US" dirty="0"/>
              <a:t>here</a:t>
            </a:r>
          </a:p>
        </p:txBody>
      </p:sp>
      <p:sp>
        <p:nvSpPr>
          <p:cNvPr id="5"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solidFill>
                  <a:schemeClr val="bg1"/>
                </a:solidFill>
              </a:defRPr>
            </a:lvl1pPr>
          </a:lstStyle>
          <a:p>
            <a:r>
              <a:rPr lang="en-US" dirty="0" smtClean="0"/>
              <a:t>Copyright© 2011 Educational Testing Service. All rights reserved. ETS, the ETS logo and LISENTING. LEARNING. LEADING. </a:t>
            </a:r>
          </a:p>
          <a:p>
            <a:r>
              <a:rPr lang="en-US" dirty="0" smtClean="0"/>
              <a:t>are registered trademarks of Educational Testing Service (ETS). THE PRAXIS SERIES is a trademark of ETS.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3"/>
          <p:cNvSpPr>
            <a:spLocks noGrp="1"/>
          </p:cNvSpPr>
          <p:nvPr>
            <p:ph type="ftr" sz="quarter" idx="10"/>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7"/>
            <a:ext cx="3008313" cy="1162050"/>
          </a:xfrm>
        </p:spPr>
        <p:txBody>
          <a:bodyPr tIns="91440" anchor="t" anchorCtr="0"/>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319087"/>
            <a:ext cx="5111750" cy="5853113"/>
          </a:xfrm>
        </p:spPr>
        <p:txBody>
          <a:bodyPr/>
          <a:lstStyle>
            <a:lvl1pPr>
              <a:defRPr sz="3200" b="1" i="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811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lvl1pPr algn="ctr">
              <a:defRPr>
                <a:solidFill>
                  <a:srgbClr val="004B8D"/>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7"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85800" y="304800"/>
            <a:ext cx="7772400" cy="1143000"/>
          </a:xfrm>
        </p:spPr>
        <p:txBody>
          <a:bodyPr/>
          <a:lstStyle>
            <a:lvl1pPr algn="ctr">
              <a:defRPr>
                <a:solidFill>
                  <a:srgbClr val="004B8D"/>
                </a:solidFill>
              </a:defRPr>
            </a:lvl1pPr>
          </a:lstStyle>
          <a:p>
            <a:r>
              <a:rPr lang="en-US" dirty="0" smtClean="0"/>
              <a:t>Click to edit Master title style</a:t>
            </a:r>
            <a:endParaRPr lang="en-US" dirty="0"/>
          </a:p>
        </p:txBody>
      </p:sp>
      <p:sp>
        <p:nvSpPr>
          <p:cNvPr id="7"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1197861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solidFill>
                  <a:schemeClr val="bg1"/>
                </a:solidFill>
              </a:defRPr>
            </a:lvl1pPr>
          </a:lstStyle>
          <a:p>
            <a:r>
              <a:rPr lang="en-US" dirty="0" smtClean="0"/>
              <a:t>Copyright© 2011 Educational Testing Service. All rights reserved. ETS, the ETS logo and LISENTING. LEARNING. LEADING. </a:t>
            </a:r>
          </a:p>
          <a:p>
            <a:r>
              <a:rPr lang="en-US" dirty="0" smtClean="0"/>
              <a:t>are registered trademarks of Educational Testing Service (ETS). THE PRAXIS SERIES is a trademark of ETS.</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113105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a:spLocks noGrp="1" noChangeArrowheads="1"/>
          </p:cNvSpPr>
          <p:nvPr>
            <p:ph type="ctrTitle" hasCustomPrompt="1"/>
          </p:nvPr>
        </p:nvSpPr>
        <p:spPr>
          <a:xfrm>
            <a:off x="457200" y="1371600"/>
            <a:ext cx="5105400" cy="2438400"/>
          </a:xfrm>
        </p:spPr>
        <p:txBody>
          <a:bodyPr anchor="t" anchorCtr="0"/>
          <a:lstStyle>
            <a:lvl1pPr algn="l">
              <a:defRPr sz="4000" baseline="0"/>
            </a:lvl1pPr>
          </a:lstStyle>
          <a:p>
            <a:r>
              <a:rPr lang="en-US" dirty="0"/>
              <a:t>Title </a:t>
            </a:r>
            <a:r>
              <a:rPr lang="en-US" dirty="0" smtClean="0"/>
              <a:t>copy goes </a:t>
            </a:r>
            <a:r>
              <a:rPr lang="en-US" dirty="0"/>
              <a:t>here</a:t>
            </a:r>
          </a:p>
        </p:txBody>
      </p:sp>
      <p:sp>
        <p:nvSpPr>
          <p:cNvPr id="6"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solidFill>
                  <a:schemeClr val="bg1"/>
                </a:solidFill>
              </a:defRPr>
            </a:lvl1pPr>
          </a:lstStyle>
          <a:p>
            <a:r>
              <a:rPr lang="en-US" dirty="0" smtClean="0"/>
              <a:t>Copyright© 2011 Educational Testing Service. All rights reserved. ETS, the ETS logo and LISENTING. LEARNING. LEADING. </a:t>
            </a:r>
          </a:p>
          <a:p>
            <a:r>
              <a:rPr lang="en-US" dirty="0" smtClean="0"/>
              <a:t>are registered trademarks of Educational Testing Service (ETS). THE PRAXIS SERIES is a trademark of ETS.</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331756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0" y="1143000"/>
            <a:ext cx="4114800" cy="2362200"/>
          </a:xfrm>
        </p:spPr>
        <p:txBody>
          <a:bodyPr/>
          <a:lstStyle>
            <a:lvl1pPr algn="l">
              <a:defRPr sz="4000" baseline="0">
                <a:solidFill>
                  <a:schemeClr val="bg1"/>
                </a:solidFill>
              </a:defRPr>
            </a:lvl1pPr>
          </a:lstStyle>
          <a:p>
            <a:r>
              <a:rPr lang="en-US" smtClean="0"/>
              <a:t>Click to edit Master title style</a:t>
            </a:r>
            <a:endParaRPr lang="en-US" dirty="0"/>
          </a:p>
        </p:txBody>
      </p:sp>
      <p:sp>
        <p:nvSpPr>
          <p:cNvPr id="5"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solidFill>
                  <a:schemeClr val="bg1"/>
                </a:solidFill>
              </a:defRPr>
            </a:lvl1pPr>
          </a:lstStyle>
          <a:p>
            <a:r>
              <a:rPr lang="en-US" dirty="0" smtClean="0"/>
              <a:t>Copyright© 2011 Educational Testing Service. All rights reserved. ETS, the ETS logo and LISENTING. LEARNING. LEADING. </a:t>
            </a:r>
          </a:p>
          <a:p>
            <a:r>
              <a:rPr lang="en-US" dirty="0" smtClean="0"/>
              <a:t>are registered trademarks of Educational Testing Service (ETS). THE PRAXIS SERIES is a trademark of ETS.</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261411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1143000"/>
          </a:xfrm>
        </p:spPr>
        <p:txBody>
          <a:bodyPr/>
          <a:lstStyle>
            <a:lvl1pPr>
              <a:defRPr sz="4000">
                <a:solidFill>
                  <a:schemeClr val="bg1"/>
                </a:solidFill>
              </a:defRPr>
            </a:lvl1pPr>
          </a:lstStyle>
          <a:p>
            <a:r>
              <a:rPr lang="en-US" smtClean="0"/>
              <a:t>Click to edit Master title style</a:t>
            </a:r>
            <a:endParaRPr lang="en-US" dirty="0"/>
          </a:p>
        </p:txBody>
      </p:sp>
      <p:sp>
        <p:nvSpPr>
          <p:cNvPr id="7"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solidFill>
                  <a:schemeClr val="bg1"/>
                </a:solidFill>
              </a:defRPr>
            </a:lvl1pPr>
          </a:lstStyle>
          <a:p>
            <a:r>
              <a:rPr lang="en-US" dirty="0" smtClean="0"/>
              <a:t>Copyright© 2011 Educational Testing Service. All rights reserved. ETS, the ETS logo and LISENTING. LEARNING. LEADING. </a:t>
            </a:r>
          </a:p>
          <a:p>
            <a:r>
              <a:rPr lang="en-US" dirty="0" smtClean="0"/>
              <a:t>are registered trademarks of Educational Testing Service (ETS). THE PRAXIS SERIES is a trademark of ETS.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5800" y="2133600"/>
            <a:ext cx="7772400" cy="1143000"/>
          </a:xfrm>
        </p:spPr>
        <p:txBody>
          <a:bodyPr/>
          <a:lstStyle>
            <a:lvl1pPr>
              <a:defRPr sz="4000">
                <a:solidFill>
                  <a:schemeClr val="bg1"/>
                </a:solidFill>
              </a:defRPr>
            </a:lvl1pPr>
          </a:lstStyle>
          <a:p>
            <a:r>
              <a:rPr lang="en-US" smtClean="0"/>
              <a:t>Click to edit Master title style</a:t>
            </a:r>
            <a:endParaRPr lang="en-US" dirty="0"/>
          </a:p>
        </p:txBody>
      </p:sp>
      <p:sp>
        <p:nvSpPr>
          <p:cNvPr id="9"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solidFill>
                  <a:schemeClr val="bg1"/>
                </a:solidFill>
              </a:defRPr>
            </a:lvl1pPr>
          </a:lstStyle>
          <a:p>
            <a:r>
              <a:rPr lang="en-US" dirty="0" smtClean="0"/>
              <a:t>Copyright© 2011 Educational Testing Service. All rights reserved. ETS, the ETS logo and LISENTING. LEARNING. LEADING. </a:t>
            </a:r>
          </a:p>
          <a:p>
            <a:r>
              <a:rPr lang="en-US" dirty="0" smtClean="0"/>
              <a:t>are registered trademarks of Educational Testing Service (ETS). THE PRAXIS SERIES is a trademark of ETS.</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247207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27667"/>
            <a:ext cx="7772400" cy="1058333"/>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2438400"/>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766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600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1151467"/>
            <a:ext cx="7772400" cy="10583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Text slide head copy</a:t>
            </a:r>
          </a:p>
        </p:txBody>
      </p:sp>
      <p:sp>
        <p:nvSpPr>
          <p:cNvPr id="4099" name="Rectangle 3"/>
          <p:cNvSpPr>
            <a:spLocks noGrp="1" noChangeArrowheads="1"/>
          </p:cNvSpPr>
          <p:nvPr>
            <p:ph type="body" idx="1"/>
          </p:nvPr>
        </p:nvSpPr>
        <p:spPr bwMode="auto">
          <a:xfrm>
            <a:off x="685800" y="25908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82" r:id="rId3"/>
    <p:sldLayoutId id="2147483677" r:id="rId4"/>
    <p:sldLayoutId id="2147483679" r:id="rId5"/>
    <p:sldLayoutId id="2147483657" r:id="rId6"/>
    <p:sldLayoutId id="2147483680" r:id="rId7"/>
    <p:sldLayoutId id="2147483653" r:id="rId8"/>
    <p:sldLayoutId id="2147483654" r:id="rId9"/>
    <p:sldLayoutId id="2147483655" r:id="rId10"/>
    <p:sldLayoutId id="2147483656" r:id="rId11"/>
    <p:sldLayoutId id="2147483659" r:id="rId12"/>
    <p:sldLayoutId id="2147483660" r:id="rId13"/>
    <p:sldLayoutId id="2147483673" r:id="rId14"/>
    <p:sldLayoutId id="2147483674" r:id="rId15"/>
    <p:sldLayoutId id="2147483681" r:id="rId16"/>
    <p:sldLayoutId id="2147483687" r:id="rId17"/>
    <p:sldLayoutId id="2147483688" r:id="rId18"/>
  </p:sldLayoutIdLst>
  <p:hf hdr="0" dt="0"/>
  <p:txStyles>
    <p:titleStyle>
      <a:lvl1pPr algn="ctr" rtl="0" eaLnBrk="1" fontAlgn="base" hangingPunct="1">
        <a:spcBef>
          <a:spcPct val="0"/>
        </a:spcBef>
        <a:spcAft>
          <a:spcPct val="0"/>
        </a:spcAft>
        <a:defRPr sz="3000" b="1">
          <a:solidFill>
            <a:srgbClr val="004B8D"/>
          </a:solidFill>
          <a:latin typeface="+mj-lt"/>
          <a:ea typeface="+mj-ea"/>
          <a:cs typeface="+mj-cs"/>
        </a:defRPr>
      </a:lvl1pPr>
      <a:lvl2pPr algn="l" rtl="0" eaLnBrk="1" fontAlgn="base" hangingPunct="1">
        <a:spcBef>
          <a:spcPct val="0"/>
        </a:spcBef>
        <a:spcAft>
          <a:spcPct val="0"/>
        </a:spcAft>
        <a:defRPr sz="2800" b="1">
          <a:solidFill>
            <a:schemeClr val="bg1"/>
          </a:solidFill>
          <a:latin typeface="Arial" pitchFamily="34" charset="0"/>
          <a:ea typeface="ＭＳ Ｐゴシック" pitchFamily="39" charset="-128"/>
        </a:defRPr>
      </a:lvl2pPr>
      <a:lvl3pPr algn="l" rtl="0" eaLnBrk="1" fontAlgn="base" hangingPunct="1">
        <a:spcBef>
          <a:spcPct val="0"/>
        </a:spcBef>
        <a:spcAft>
          <a:spcPct val="0"/>
        </a:spcAft>
        <a:defRPr sz="2800" b="1">
          <a:solidFill>
            <a:schemeClr val="bg1"/>
          </a:solidFill>
          <a:latin typeface="Arial" pitchFamily="34" charset="0"/>
          <a:ea typeface="ＭＳ Ｐゴシック" pitchFamily="39" charset="-128"/>
        </a:defRPr>
      </a:lvl3pPr>
      <a:lvl4pPr algn="l" rtl="0" eaLnBrk="1" fontAlgn="base" hangingPunct="1">
        <a:spcBef>
          <a:spcPct val="0"/>
        </a:spcBef>
        <a:spcAft>
          <a:spcPct val="0"/>
        </a:spcAft>
        <a:defRPr sz="2800" b="1">
          <a:solidFill>
            <a:schemeClr val="bg1"/>
          </a:solidFill>
          <a:latin typeface="Arial" pitchFamily="34" charset="0"/>
          <a:ea typeface="ＭＳ Ｐゴシック" pitchFamily="39" charset="-128"/>
        </a:defRPr>
      </a:lvl4pPr>
      <a:lvl5pPr algn="l" rtl="0" eaLnBrk="1" fontAlgn="base" hangingPunct="1">
        <a:spcBef>
          <a:spcPct val="0"/>
        </a:spcBef>
        <a:spcAft>
          <a:spcPct val="0"/>
        </a:spcAft>
        <a:defRPr sz="2800" b="1">
          <a:solidFill>
            <a:schemeClr val="bg1"/>
          </a:solidFill>
          <a:latin typeface="Arial" pitchFamily="34" charset="0"/>
          <a:ea typeface="ＭＳ Ｐゴシック" pitchFamily="39" charset="-128"/>
        </a:defRPr>
      </a:lvl5pPr>
      <a:lvl6pPr marL="457200" algn="l" rtl="0" eaLnBrk="1" fontAlgn="base" hangingPunct="1">
        <a:spcBef>
          <a:spcPct val="0"/>
        </a:spcBef>
        <a:spcAft>
          <a:spcPct val="0"/>
        </a:spcAft>
        <a:defRPr sz="2800" b="1">
          <a:solidFill>
            <a:schemeClr val="bg1"/>
          </a:solidFill>
          <a:latin typeface="Arial" pitchFamily="34" charset="0"/>
          <a:ea typeface="ＭＳ Ｐゴシック" pitchFamily="39" charset="-128"/>
        </a:defRPr>
      </a:lvl6pPr>
      <a:lvl7pPr marL="914400" algn="l" rtl="0" eaLnBrk="1" fontAlgn="base" hangingPunct="1">
        <a:spcBef>
          <a:spcPct val="0"/>
        </a:spcBef>
        <a:spcAft>
          <a:spcPct val="0"/>
        </a:spcAft>
        <a:defRPr sz="2800" b="1">
          <a:solidFill>
            <a:schemeClr val="bg1"/>
          </a:solidFill>
          <a:latin typeface="Arial" pitchFamily="34" charset="0"/>
          <a:ea typeface="ＭＳ Ｐゴシック" pitchFamily="39" charset="-128"/>
        </a:defRPr>
      </a:lvl7pPr>
      <a:lvl8pPr marL="1371600" algn="l" rtl="0" eaLnBrk="1" fontAlgn="base" hangingPunct="1">
        <a:spcBef>
          <a:spcPct val="0"/>
        </a:spcBef>
        <a:spcAft>
          <a:spcPct val="0"/>
        </a:spcAft>
        <a:defRPr sz="2800" b="1">
          <a:solidFill>
            <a:schemeClr val="bg1"/>
          </a:solidFill>
          <a:latin typeface="Arial" pitchFamily="34" charset="0"/>
          <a:ea typeface="ＭＳ Ｐゴシック" pitchFamily="39" charset="-128"/>
        </a:defRPr>
      </a:lvl8pPr>
      <a:lvl9pPr marL="1828800" algn="l" rtl="0" eaLnBrk="1" fontAlgn="base" hangingPunct="1">
        <a:spcBef>
          <a:spcPct val="0"/>
        </a:spcBef>
        <a:spcAft>
          <a:spcPct val="0"/>
        </a:spcAft>
        <a:defRPr sz="2800" b="1">
          <a:solidFill>
            <a:schemeClr val="bg1"/>
          </a:solidFill>
          <a:latin typeface="Arial" pitchFamily="34" charset="0"/>
          <a:ea typeface="ＭＳ Ｐゴシック" pitchFamily="39" charset="-128"/>
        </a:defRPr>
      </a:lvl9pPr>
    </p:titleStyle>
    <p:bodyStyle>
      <a:lvl1pPr marL="342900" indent="-342900" algn="l" rtl="0" eaLnBrk="1" fontAlgn="base" hangingPunct="1">
        <a:spcBef>
          <a:spcPct val="20000"/>
        </a:spcBef>
        <a:spcAft>
          <a:spcPct val="0"/>
        </a:spcAft>
        <a:buChar char="•"/>
        <a:defRPr sz="2800" b="1" i="0">
          <a:solidFill>
            <a:srgbClr val="004B8D"/>
          </a:solidFill>
          <a:latin typeface="+mn-lt"/>
          <a:ea typeface="+mn-ea"/>
          <a:cs typeface="+mn-cs"/>
        </a:defRPr>
      </a:lvl1pPr>
      <a:lvl2pPr marL="742950" indent="-285750" algn="l" rtl="0" eaLnBrk="1" fontAlgn="base" hangingPunct="1">
        <a:spcBef>
          <a:spcPct val="20000"/>
        </a:spcBef>
        <a:spcAft>
          <a:spcPct val="0"/>
        </a:spcAft>
        <a:buChar char="–"/>
        <a:defRPr sz="2400">
          <a:solidFill>
            <a:srgbClr val="004B8D"/>
          </a:solidFill>
          <a:latin typeface="+mn-lt"/>
          <a:ea typeface="+mn-ea"/>
        </a:defRPr>
      </a:lvl2pPr>
      <a:lvl3pPr marL="1143000" indent="-228600" algn="l" rtl="0" eaLnBrk="1" fontAlgn="base" hangingPunct="1">
        <a:spcBef>
          <a:spcPct val="20000"/>
        </a:spcBef>
        <a:spcAft>
          <a:spcPct val="0"/>
        </a:spcAft>
        <a:buChar char="•"/>
        <a:defRPr sz="2000">
          <a:solidFill>
            <a:srgbClr val="004B8D"/>
          </a:solidFill>
          <a:latin typeface="+mn-lt"/>
          <a:ea typeface="+mn-ea"/>
        </a:defRPr>
      </a:lvl3pPr>
      <a:lvl4pPr marL="1600200" indent="-228600" algn="l" rtl="0" eaLnBrk="1" fontAlgn="base" hangingPunct="1">
        <a:spcBef>
          <a:spcPct val="20000"/>
        </a:spcBef>
        <a:spcAft>
          <a:spcPct val="0"/>
        </a:spcAft>
        <a:buChar char="–"/>
        <a:defRPr>
          <a:solidFill>
            <a:srgbClr val="004B8D"/>
          </a:solidFill>
          <a:latin typeface="+mn-lt"/>
          <a:ea typeface="+mn-ea"/>
        </a:defRPr>
      </a:lvl4pPr>
      <a:lvl5pPr marL="2057400" indent="-228600" algn="l" rtl="0" eaLnBrk="1" fontAlgn="base" hangingPunct="1">
        <a:spcBef>
          <a:spcPct val="20000"/>
        </a:spcBef>
        <a:spcAft>
          <a:spcPct val="0"/>
        </a:spcAft>
        <a:buChar char="»"/>
        <a:defRPr>
          <a:solidFill>
            <a:srgbClr val="004B8D"/>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066800" y="304800"/>
            <a:ext cx="6934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Text slide head copy</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Footer Placeholder 3"/>
          <p:cNvSpPr>
            <a:spLocks noGrp="1"/>
          </p:cNvSpPr>
          <p:nvPr>
            <p:ph type="ftr" sz="quarter" idx="3"/>
          </p:nvPr>
        </p:nvSpPr>
        <p:spPr>
          <a:xfrm>
            <a:off x="152400" y="6553200"/>
            <a:ext cx="6324600" cy="304800"/>
          </a:xfrm>
          <a:prstGeom prst="rect">
            <a:avLst/>
          </a:prstGeom>
        </p:spPr>
        <p:txBody>
          <a:bodyPr/>
          <a:lstStyle>
            <a:lvl1pPr algn="l">
              <a:defRPr lang="en-US" sz="500" b="1" smtClean="0"/>
            </a:lvl1p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5" r:id="rId8"/>
    <p:sldLayoutId id="2147483676" r:id="rId9"/>
  </p:sldLayoutIdLst>
  <p:hf hdr="0" dt="0"/>
  <p:txStyles>
    <p:titleStyle>
      <a:lvl1pPr algn="ctr" rtl="0" fontAlgn="base">
        <a:spcBef>
          <a:spcPct val="0"/>
        </a:spcBef>
        <a:spcAft>
          <a:spcPct val="0"/>
        </a:spcAft>
        <a:defRPr sz="3000" b="1">
          <a:solidFill>
            <a:srgbClr val="004B8D"/>
          </a:solidFill>
          <a:latin typeface="+mj-lt"/>
          <a:ea typeface="+mj-ea"/>
          <a:cs typeface="+mj-cs"/>
        </a:defRPr>
      </a:lvl1pPr>
      <a:lvl2pPr algn="l" rtl="0" fontAlgn="base">
        <a:spcBef>
          <a:spcPct val="0"/>
        </a:spcBef>
        <a:spcAft>
          <a:spcPct val="0"/>
        </a:spcAft>
        <a:defRPr sz="2800" b="1">
          <a:solidFill>
            <a:schemeClr val="bg1"/>
          </a:solidFill>
          <a:latin typeface="Arial" pitchFamily="34" charset="0"/>
        </a:defRPr>
      </a:lvl2pPr>
      <a:lvl3pPr algn="l" rtl="0" fontAlgn="base">
        <a:spcBef>
          <a:spcPct val="0"/>
        </a:spcBef>
        <a:spcAft>
          <a:spcPct val="0"/>
        </a:spcAft>
        <a:defRPr sz="2800" b="1">
          <a:solidFill>
            <a:schemeClr val="bg1"/>
          </a:solidFill>
          <a:latin typeface="Arial" pitchFamily="34" charset="0"/>
        </a:defRPr>
      </a:lvl3pPr>
      <a:lvl4pPr algn="l" rtl="0" fontAlgn="base">
        <a:spcBef>
          <a:spcPct val="0"/>
        </a:spcBef>
        <a:spcAft>
          <a:spcPct val="0"/>
        </a:spcAft>
        <a:defRPr sz="2800" b="1">
          <a:solidFill>
            <a:schemeClr val="bg1"/>
          </a:solidFill>
          <a:latin typeface="Arial" pitchFamily="34" charset="0"/>
        </a:defRPr>
      </a:lvl4pPr>
      <a:lvl5pPr algn="l" rtl="0" fontAlgn="base">
        <a:spcBef>
          <a:spcPct val="0"/>
        </a:spcBef>
        <a:spcAft>
          <a:spcPct val="0"/>
        </a:spcAft>
        <a:defRPr sz="2800" b="1">
          <a:solidFill>
            <a:schemeClr val="bg1"/>
          </a:solidFill>
          <a:latin typeface="Arial" pitchFamily="34" charset="0"/>
        </a:defRPr>
      </a:lvl5pPr>
      <a:lvl6pPr marL="457200" algn="l" rtl="0" fontAlgn="base">
        <a:spcBef>
          <a:spcPct val="0"/>
        </a:spcBef>
        <a:spcAft>
          <a:spcPct val="0"/>
        </a:spcAft>
        <a:defRPr sz="2800" b="1">
          <a:solidFill>
            <a:schemeClr val="bg1"/>
          </a:solidFill>
          <a:latin typeface="Arial" pitchFamily="34" charset="0"/>
        </a:defRPr>
      </a:lvl6pPr>
      <a:lvl7pPr marL="914400" algn="l" rtl="0" fontAlgn="base">
        <a:spcBef>
          <a:spcPct val="0"/>
        </a:spcBef>
        <a:spcAft>
          <a:spcPct val="0"/>
        </a:spcAft>
        <a:defRPr sz="2800" b="1">
          <a:solidFill>
            <a:schemeClr val="bg1"/>
          </a:solidFill>
          <a:latin typeface="Arial" pitchFamily="34" charset="0"/>
        </a:defRPr>
      </a:lvl7pPr>
      <a:lvl8pPr marL="1371600" algn="l" rtl="0" fontAlgn="base">
        <a:spcBef>
          <a:spcPct val="0"/>
        </a:spcBef>
        <a:spcAft>
          <a:spcPct val="0"/>
        </a:spcAft>
        <a:defRPr sz="2800" b="1">
          <a:solidFill>
            <a:schemeClr val="bg1"/>
          </a:solidFill>
          <a:latin typeface="Arial" pitchFamily="34" charset="0"/>
        </a:defRPr>
      </a:lvl8pPr>
      <a:lvl9pPr marL="1828800" algn="l" rtl="0" fontAlgn="base">
        <a:spcBef>
          <a:spcPct val="0"/>
        </a:spcBef>
        <a:spcAft>
          <a:spcPct val="0"/>
        </a:spcAft>
        <a:defRPr sz="2800" b="1">
          <a:solidFill>
            <a:schemeClr val="bg1"/>
          </a:solidFill>
          <a:latin typeface="Arial" pitchFamily="34" charset="0"/>
        </a:defRPr>
      </a:lvl9pPr>
    </p:titleStyle>
    <p:bodyStyle>
      <a:lvl1pPr marL="342900" indent="-342900" algn="l" rtl="0" fontAlgn="base">
        <a:spcBef>
          <a:spcPct val="20000"/>
        </a:spcBef>
        <a:spcAft>
          <a:spcPct val="0"/>
        </a:spcAft>
        <a:buChar char="•"/>
        <a:defRPr sz="2400">
          <a:solidFill>
            <a:srgbClr val="004B8D"/>
          </a:solidFill>
          <a:latin typeface="+mn-lt"/>
          <a:ea typeface="+mn-ea"/>
          <a:cs typeface="+mn-cs"/>
        </a:defRPr>
      </a:lvl1pPr>
      <a:lvl2pPr marL="742950" indent="-285750" algn="l" rtl="0" fontAlgn="base">
        <a:spcBef>
          <a:spcPct val="20000"/>
        </a:spcBef>
        <a:spcAft>
          <a:spcPct val="0"/>
        </a:spcAft>
        <a:buChar char="–"/>
        <a:defRPr sz="2000">
          <a:solidFill>
            <a:srgbClr val="004B8D"/>
          </a:solidFill>
          <a:latin typeface="+mn-lt"/>
        </a:defRPr>
      </a:lvl2pPr>
      <a:lvl3pPr marL="1143000" indent="-228600" algn="l" rtl="0" fontAlgn="base">
        <a:spcBef>
          <a:spcPct val="20000"/>
        </a:spcBef>
        <a:spcAft>
          <a:spcPct val="0"/>
        </a:spcAft>
        <a:buChar char="•"/>
        <a:defRPr>
          <a:solidFill>
            <a:srgbClr val="004B8D"/>
          </a:solidFill>
          <a:latin typeface="+mn-lt"/>
        </a:defRPr>
      </a:lvl3pPr>
      <a:lvl4pPr marL="1600200" indent="-228600" algn="l" rtl="0" fontAlgn="base">
        <a:spcBef>
          <a:spcPct val="20000"/>
        </a:spcBef>
        <a:spcAft>
          <a:spcPct val="0"/>
        </a:spcAft>
        <a:buChar char="–"/>
        <a:defRPr sz="1600">
          <a:solidFill>
            <a:srgbClr val="004B8D"/>
          </a:solidFill>
          <a:latin typeface="+mn-lt"/>
        </a:defRPr>
      </a:lvl4pPr>
      <a:lvl5pPr marL="2057400" indent="-228600" algn="l" rtl="0" fontAlgn="base">
        <a:spcBef>
          <a:spcPct val="20000"/>
        </a:spcBef>
        <a:spcAft>
          <a:spcPct val="0"/>
        </a:spcAft>
        <a:buChar char="»"/>
        <a:defRPr sz="1600">
          <a:solidFill>
            <a:srgbClr val="004B8D"/>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www.ets.org/praxis/computertestingdemo"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hyperlink" Target="http://www.ets.org/praxis/strategiesforsuccess"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www.ets.org/praxis/institutions"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pages03.net/ets/PraxisMailingList/IHEOptIn/" TargetMode="External"/><Relationship Id="rId2" Type="http://schemas.openxmlformats.org/officeDocument/2006/relationships/hyperlink" Target="mailto:TeachingandLearning@ETS.ORG" TargetMode="External"/><Relationship Id="rId1" Type="http://schemas.openxmlformats.org/officeDocument/2006/relationships/slideLayout" Target="../slideLayouts/slideLayout8.xml"/><Relationship Id="rId6" Type="http://schemas.openxmlformats.org/officeDocument/2006/relationships/image" Target="../media/image38.wmf"/><Relationship Id="rId5" Type="http://schemas.openxmlformats.org/officeDocument/2006/relationships/hyperlink" Target="http://www.ets.org/praxis/prepare/materials/5203" TargetMode="External"/><Relationship Id="rId4" Type="http://schemas.openxmlformats.org/officeDocument/2006/relationships/hyperlink" Target="http://www.ets.org/praxis/institutions/services_tools/data_manager/"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kcureton@ets.org" TargetMode="External"/><Relationship Id="rId2" Type="http://schemas.openxmlformats.org/officeDocument/2006/relationships/hyperlink" Target="mailto:kpruner@ets.org"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305800" cy="5638800"/>
          </a:xfrm>
        </p:spPr>
        <p:txBody>
          <a:bodyPr/>
          <a:lstStyle/>
          <a:p>
            <a:r>
              <a:rPr lang="en-US" dirty="0" smtClean="0"/>
              <a:t>OCTEO Conference</a:t>
            </a:r>
            <a:br>
              <a:rPr lang="en-US" dirty="0" smtClean="0"/>
            </a:br>
            <a:r>
              <a:rPr lang="en-US" dirty="0" smtClean="0"/>
              <a:t/>
            </a:r>
            <a:br>
              <a:rPr lang="en-US" dirty="0" smtClean="0"/>
            </a:br>
            <a:r>
              <a:rPr lang="en-US" dirty="0" smtClean="0"/>
              <a:t>Praxis Core Academic            Skills for Educators </a:t>
            </a:r>
            <a:br>
              <a:rPr lang="en-US" dirty="0" smtClean="0"/>
            </a:br>
            <a:r>
              <a:rPr lang="en-US" dirty="0" smtClean="0"/>
              <a:t>Tests</a:t>
            </a:r>
            <a:br>
              <a:rPr lang="en-US" dirty="0" smtClean="0"/>
            </a:br>
            <a:r>
              <a:rPr lang="en-US" sz="2400" dirty="0" smtClean="0"/>
              <a:t/>
            </a:r>
            <a:br>
              <a:rPr lang="en-US" sz="2400" dirty="0" smtClean="0"/>
            </a:br>
            <a:r>
              <a:rPr lang="en-US" sz="2400" dirty="0" smtClean="0"/>
              <a:t>Kathy Pruner </a:t>
            </a:r>
            <a:br>
              <a:rPr lang="en-US" sz="2400" dirty="0" smtClean="0"/>
            </a:br>
            <a:r>
              <a:rPr lang="en-US" sz="2400" dirty="0" smtClean="0"/>
              <a:t>Client Relations Director</a:t>
            </a:r>
            <a:br>
              <a:rPr lang="en-US" sz="2400" dirty="0" smtClean="0"/>
            </a:br>
            <a:r>
              <a:rPr lang="en-US" sz="2400" dirty="0" smtClean="0"/>
              <a:t>Kevin Cureton</a:t>
            </a:r>
            <a:br>
              <a:rPr lang="en-US" sz="2400" dirty="0" smtClean="0"/>
            </a:br>
            <a:r>
              <a:rPr lang="en-US" sz="2400" dirty="0" smtClean="0"/>
              <a:t>Director for Assessment Development</a:t>
            </a:r>
            <a:br>
              <a:rPr lang="en-US" sz="2400" dirty="0" smtClean="0"/>
            </a:br>
            <a:r>
              <a:rPr lang="en-US" sz="2400" dirty="0" smtClean="0"/>
              <a:t/>
            </a:r>
            <a:br>
              <a:rPr lang="en-US" sz="2400" dirty="0" smtClean="0"/>
            </a:br>
            <a:r>
              <a:rPr lang="en-US" sz="2400" dirty="0" smtClean="0"/>
              <a:t>October 8, 2013</a:t>
            </a:r>
            <a:r>
              <a:rPr lang="en-US" sz="3200" dirty="0" smtClean="0"/>
              <a:t/>
            </a:r>
            <a:br>
              <a:rPr lang="en-US" sz="3200" dirty="0" smtClean="0"/>
            </a:br>
            <a:r>
              <a:rPr lang="en-US" sz="3200" dirty="0" smtClean="0"/>
              <a:t/>
            </a:r>
            <a:br>
              <a:rPr lang="en-US" sz="3200" dirty="0" smtClean="0"/>
            </a:br>
            <a:endParaRPr lang="en-US" sz="2800" dirty="0"/>
          </a:p>
        </p:txBody>
      </p:sp>
      <p:sp>
        <p:nvSpPr>
          <p:cNvPr id="3" name="Footer Placeholder 2"/>
          <p:cNvSpPr>
            <a:spLocks noGrp="1"/>
          </p:cNvSpPr>
          <p:nvPr>
            <p:ph type="ftr" sz="quarter" idx="3"/>
          </p:nvPr>
        </p:nvSpPr>
        <p:spPr>
          <a:xfrm>
            <a:off x="381000" y="6400800"/>
            <a:ext cx="6324600" cy="304800"/>
          </a:xfrm>
        </p:spPr>
        <p:txBody>
          <a:bodyPr/>
          <a:lstStyle/>
          <a:p>
            <a:r>
              <a:rPr lang="en-US" dirty="0" smtClean="0"/>
              <a:t>Copyright© 2011 Educational Testing Service. All rights reserved. ETS, the ETS logo and LISENTING. LEARNING. LEADING. </a:t>
            </a:r>
          </a:p>
          <a:p>
            <a:r>
              <a:rPr lang="en-US" dirty="0" smtClean="0"/>
              <a:t>are registered trademarks of Educational Testing Service (ETS). THE PRAXIS SERIES is a trademark of ETS.</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2741966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914400"/>
            <a:ext cx="7772400" cy="1058862"/>
          </a:xfrm>
        </p:spPr>
        <p:txBody>
          <a:bodyPr/>
          <a:lstStyle/>
          <a:p>
            <a:r>
              <a:rPr lang="en-US" dirty="0" smtClean="0"/>
              <a:t>Big Picture: What is different from PPST?</a:t>
            </a:r>
            <a:endParaRPr lang="en-US" sz="2400" dirty="0" smtClean="0"/>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685800" y="1981200"/>
            <a:ext cx="7620000" cy="3581400"/>
          </a:xfrm>
        </p:spPr>
        <p:txBody>
          <a:bodyPr/>
          <a:lstStyle/>
          <a:p>
            <a:pPr eaLnBrk="1" hangingPunct="1">
              <a:spcBef>
                <a:spcPts val="600"/>
              </a:spcBef>
            </a:pPr>
            <a:r>
              <a:rPr lang="en-US" sz="2400" b="0" dirty="0" smtClean="0"/>
              <a:t>The tests were designed from the ground up to align with the Common Core State Standards. </a:t>
            </a:r>
          </a:p>
          <a:p>
            <a:pPr eaLnBrk="1" hangingPunct="1">
              <a:spcBef>
                <a:spcPts val="600"/>
              </a:spcBef>
            </a:pPr>
            <a:r>
              <a:rPr lang="en-US" sz="2400" b="0" dirty="0" smtClean="0"/>
              <a:t>Teacher candidates are being assessed on the same range of career and college readiness skills they are looking to help students achieve.</a:t>
            </a:r>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10</a:t>
            </a:fld>
            <a:endParaRPr lang="en-US" dirty="0" smtClean="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998538"/>
            <a:ext cx="7772400" cy="1058862"/>
          </a:xfrm>
        </p:spPr>
        <p:txBody>
          <a:bodyPr/>
          <a:lstStyle/>
          <a:p>
            <a:r>
              <a:rPr lang="en-US" dirty="0" smtClean="0"/>
              <a:t>Big Picture: What is different from PPST?</a:t>
            </a:r>
            <a:br>
              <a:rPr lang="en-US" dirty="0" smtClean="0"/>
            </a:br>
            <a:endParaRPr lang="en-US" sz="2400" dirty="0" smtClean="0"/>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981200"/>
            <a:ext cx="8229600" cy="4495800"/>
          </a:xfrm>
        </p:spPr>
        <p:txBody>
          <a:bodyPr/>
          <a:lstStyle/>
          <a:p>
            <a:pPr marL="0" indent="0" eaLnBrk="1" hangingPunct="1">
              <a:spcBef>
                <a:spcPts val="600"/>
              </a:spcBef>
              <a:buNone/>
            </a:pPr>
            <a:r>
              <a:rPr lang="en-US" sz="2400" dirty="0" smtClean="0"/>
              <a:t>Reading</a:t>
            </a:r>
            <a:r>
              <a:rPr lang="en-US" sz="2400" b="1" dirty="0" smtClean="0"/>
              <a:t>: </a:t>
            </a:r>
            <a:r>
              <a:rPr lang="en-US" sz="2400" b="0" dirty="0" smtClean="0"/>
              <a:t>Added assessment of integrating content from multiple texts and texts with diverse formats.</a:t>
            </a:r>
          </a:p>
          <a:p>
            <a:pPr marL="0" indent="0" eaLnBrk="1" hangingPunct="1">
              <a:spcBef>
                <a:spcPts val="600"/>
              </a:spcBef>
              <a:buNone/>
            </a:pPr>
            <a:r>
              <a:rPr lang="en-US" sz="2400" b="1" dirty="0" smtClean="0"/>
              <a:t>Mathematics: </a:t>
            </a:r>
            <a:r>
              <a:rPr lang="en-US" sz="2400" b="0" dirty="0" smtClean="0"/>
              <a:t>More rigorous coverage including assessment of CCSS content that is not included in the PPST. </a:t>
            </a:r>
          </a:p>
          <a:p>
            <a:pPr marL="0" indent="0" eaLnBrk="1" hangingPunct="1">
              <a:spcBef>
                <a:spcPts val="600"/>
              </a:spcBef>
              <a:buNone/>
            </a:pPr>
            <a:r>
              <a:rPr lang="en-US" sz="2400" b="1" dirty="0" smtClean="0"/>
              <a:t>Writing</a:t>
            </a:r>
            <a:r>
              <a:rPr lang="en-US" sz="2400" b="0" dirty="0" smtClean="0"/>
              <a:t>: Assesses the ability to write informational/explanatory texts AND to write an argument. More of the candidate’s score comes from productive writing skills (writing and revision), and selected response questions include coverage of research skills. </a:t>
            </a:r>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11</a:t>
            </a:fld>
            <a:endParaRPr lang="en-US" dirty="0" smtClean="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914400"/>
            <a:ext cx="7772400" cy="1058862"/>
          </a:xfrm>
        </p:spPr>
        <p:txBody>
          <a:bodyPr/>
          <a:lstStyle/>
          <a:p>
            <a:pPr>
              <a:spcBef>
                <a:spcPts val="600"/>
              </a:spcBef>
            </a:pPr>
            <a:r>
              <a:rPr lang="en-US" dirty="0" smtClean="0"/>
              <a:t>Big Picture: What is different from PPST?</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381000" y="1905000"/>
            <a:ext cx="8229600" cy="3581400"/>
          </a:xfrm>
        </p:spPr>
        <p:txBody>
          <a:bodyPr/>
          <a:lstStyle/>
          <a:p>
            <a:pPr>
              <a:spcBef>
                <a:spcPts val="600"/>
              </a:spcBef>
            </a:pPr>
            <a:r>
              <a:rPr lang="en-US" dirty="0" smtClean="0"/>
              <a:t>Scores will be reported on the 100-200 Praxis score scale</a:t>
            </a:r>
            <a:r>
              <a:rPr lang="en-US" b="0" dirty="0" smtClean="0"/>
              <a:t>, as opposed to the 150-190 PPST scale.</a:t>
            </a:r>
          </a:p>
          <a:p>
            <a:pPr>
              <a:spcBef>
                <a:spcPts val="600"/>
              </a:spcBef>
            </a:pPr>
            <a:r>
              <a:rPr lang="en-US" b="0" dirty="0" smtClean="0"/>
              <a:t>Because the tests measure additional content, and are designed to be more rigorous, scores on the new tests cannot be compared with scores on the PPST.</a:t>
            </a:r>
          </a:p>
          <a:p>
            <a:pPr>
              <a:spcBef>
                <a:spcPts val="600"/>
              </a:spcBef>
            </a:pPr>
            <a:r>
              <a:rPr lang="en-US" b="0" dirty="0" smtClean="0"/>
              <a:t>Standard setting studies established recommended passing scores on the new score scale.</a:t>
            </a:r>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12</a:t>
            </a:fld>
            <a:endParaRPr lang="en-US" dirty="0" smtClean="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pPr algn="ctr" eaLnBrk="1" hangingPunct="1"/>
            <a:r>
              <a:rPr lang="en-US" dirty="0" smtClean="0"/>
              <a:t>Core Academic Skills for Educators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3810000"/>
          </a:xfrm>
        </p:spPr>
        <p:txBody>
          <a:bodyPr/>
          <a:lstStyle/>
          <a:p>
            <a:pPr algn="ctr">
              <a:buNone/>
            </a:pPr>
            <a:r>
              <a:rPr lang="en-US" dirty="0" smtClean="0"/>
              <a:t>Reading (5712)</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13</a:t>
            </a:fld>
            <a:endParaRPr lang="en-US" dirty="0" smtClean="0">
              <a:cs typeface="Arial" charset="0"/>
            </a:endParaRPr>
          </a:p>
        </p:txBody>
      </p:sp>
      <p:graphicFrame>
        <p:nvGraphicFramePr>
          <p:cNvPr id="8" name="Table 7"/>
          <p:cNvGraphicFramePr>
            <a:graphicFrameLocks noGrp="1"/>
          </p:cNvGraphicFramePr>
          <p:nvPr/>
        </p:nvGraphicFramePr>
        <p:xfrm>
          <a:off x="609600" y="2362200"/>
          <a:ext cx="7924800" cy="2468880"/>
        </p:xfrm>
        <a:graphic>
          <a:graphicData uri="http://schemas.openxmlformats.org/drawingml/2006/table">
            <a:tbl>
              <a:tblPr firstRow="1" bandRow="1">
                <a:tableStyleId>{5C22544A-7EE6-4342-B048-85BDC9FD1C3A}</a:tableStyleId>
              </a:tblPr>
              <a:tblGrid>
                <a:gridCol w="5410200"/>
                <a:gridCol w="1447800"/>
                <a:gridCol w="1066800"/>
              </a:tblGrid>
              <a:tr h="609600">
                <a:tc>
                  <a:txBody>
                    <a:bodyPr/>
                    <a:lstStyle/>
                    <a:p>
                      <a:r>
                        <a:rPr lang="en-US" sz="2400" b="1" kern="1200" dirty="0" smtClean="0">
                          <a:solidFill>
                            <a:schemeClr val="tx1"/>
                          </a:solidFill>
                          <a:latin typeface="+mn-lt"/>
                          <a:ea typeface="+mn-ea"/>
                          <a:cs typeface="+mn-cs"/>
                        </a:rPr>
                        <a:t>I. Key Ideas and Details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17-22</a:t>
                      </a:r>
                      <a:r>
                        <a:rPr lang="en-US" sz="2400" b="0" baseline="0" dirty="0" smtClean="0">
                          <a:solidFill>
                            <a:srgbClr val="0070C0"/>
                          </a:solidFill>
                        </a:rPr>
                        <a:t> SR*</a:t>
                      </a:r>
                      <a:endParaRPr lang="en-US" sz="2400" b="0"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09600">
                <a:tc>
                  <a:txBody>
                    <a:bodyPr/>
                    <a:lstStyle/>
                    <a:p>
                      <a:r>
                        <a:rPr lang="en-US" sz="2400" b="1" kern="1200" dirty="0" smtClean="0">
                          <a:solidFill>
                            <a:schemeClr val="tx1"/>
                          </a:solidFill>
                          <a:latin typeface="+mn-lt"/>
                          <a:ea typeface="+mn-ea"/>
                          <a:cs typeface="+mn-cs"/>
                        </a:rPr>
                        <a:t>II. Craft, Structure, and Language Skills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14-19 SR*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09600">
                <a:tc>
                  <a:txBody>
                    <a:bodyPr/>
                    <a:lstStyle/>
                    <a:p>
                      <a:r>
                        <a:rPr lang="en-US" sz="2400" b="1" kern="1200" dirty="0" smtClean="0">
                          <a:solidFill>
                            <a:schemeClr val="tx1"/>
                          </a:solidFill>
                          <a:latin typeface="+mn-lt"/>
                          <a:ea typeface="+mn-ea"/>
                          <a:cs typeface="+mn-cs"/>
                        </a:rPr>
                        <a:t>III. Integration of Knowledge and Ideas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17-22 SR*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7" name="Rectangle 6"/>
          <p:cNvSpPr/>
          <p:nvPr/>
        </p:nvSpPr>
        <p:spPr>
          <a:xfrm>
            <a:off x="685800" y="5562600"/>
            <a:ext cx="6934200" cy="523220"/>
          </a:xfrm>
          <a:prstGeom prst="rect">
            <a:avLst/>
          </a:prstGeom>
        </p:spPr>
        <p:txBody>
          <a:bodyPr wrap="square">
            <a:spAutoFit/>
          </a:bodyPr>
          <a:lstStyle/>
          <a:p>
            <a:r>
              <a:rPr lang="en-US" sz="1400" dirty="0" smtClean="0"/>
              <a:t>*Selected Response (SR) questions include traditional multiple-choice questions as well as innovative items such as multiple-selection multiple-choice.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5800" y="1447800"/>
          <a:ext cx="7772400" cy="5105400"/>
        </p:xfrm>
        <a:graphic>
          <a:graphicData uri="http://schemas.openxmlformats.org/drawingml/2006/table">
            <a:tbl>
              <a:tblPr firstRow="1" bandRow="1">
                <a:tableStyleId>{5C22544A-7EE6-4342-B048-85BDC9FD1C3A}</a:tableStyleId>
              </a:tblPr>
              <a:tblGrid>
                <a:gridCol w="2057400"/>
                <a:gridCol w="3124200"/>
                <a:gridCol w="2590800"/>
              </a:tblGrid>
              <a:tr h="329381">
                <a:tc>
                  <a:txBody>
                    <a:bodyPr/>
                    <a:lstStyle/>
                    <a:p>
                      <a:endParaRPr lang="en-US" sz="1400" dirty="0"/>
                    </a:p>
                  </a:txBody>
                  <a:tcPr>
                    <a:solidFill>
                      <a:schemeClr val="accent1">
                        <a:lumMod val="50000"/>
                      </a:schemeClr>
                    </a:solidFill>
                  </a:tcPr>
                </a:tc>
                <a:tc>
                  <a:txBody>
                    <a:bodyPr/>
                    <a:lstStyle/>
                    <a:p>
                      <a:r>
                        <a:rPr lang="en-US" sz="1400" dirty="0" smtClean="0"/>
                        <a:t>PPST Reading </a:t>
                      </a:r>
                      <a:endParaRPr lang="en-US" sz="1400" dirty="0"/>
                    </a:p>
                  </a:txBody>
                  <a:tcPr>
                    <a:solidFill>
                      <a:schemeClr val="accent1">
                        <a:lumMod val="50000"/>
                      </a:schemeClr>
                    </a:solidFill>
                  </a:tcPr>
                </a:tc>
                <a:tc>
                  <a:txBody>
                    <a:bodyPr/>
                    <a:lstStyle/>
                    <a:p>
                      <a:r>
                        <a:rPr lang="en-US" sz="1400" dirty="0" smtClean="0"/>
                        <a:t>Core Reading</a:t>
                      </a:r>
                      <a:endParaRPr lang="en-US" sz="1400" dirty="0"/>
                    </a:p>
                  </a:txBody>
                  <a:tcPr>
                    <a:solidFill>
                      <a:schemeClr val="accent1">
                        <a:lumMod val="50000"/>
                      </a:schemeClr>
                    </a:solidFill>
                  </a:tcPr>
                </a:tc>
              </a:tr>
              <a:tr h="625823">
                <a:tc>
                  <a:txBody>
                    <a:bodyPr/>
                    <a:lstStyle/>
                    <a:p>
                      <a:r>
                        <a:rPr lang="en-US" sz="1600" dirty="0" smtClean="0"/>
                        <a:t>Number of questions</a:t>
                      </a:r>
                      <a:endParaRPr lang="en-US" sz="1600" dirty="0"/>
                    </a:p>
                  </a:txBody>
                  <a:tcPr>
                    <a:solidFill>
                      <a:schemeClr val="accent1">
                        <a:lumMod val="90000"/>
                      </a:schemeClr>
                    </a:solidFill>
                  </a:tcPr>
                </a:tc>
                <a:tc>
                  <a:txBody>
                    <a:bodyPr/>
                    <a:lstStyle/>
                    <a:p>
                      <a:pPr marL="3810" marR="0">
                        <a:lnSpc>
                          <a:spcPct val="115000"/>
                        </a:lnSpc>
                        <a:spcBef>
                          <a:spcPts val="0"/>
                        </a:spcBef>
                        <a:spcAft>
                          <a:spcPts val="0"/>
                        </a:spcAft>
                        <a:tabLst>
                          <a:tab pos="175260" algn="l"/>
                        </a:tabLst>
                      </a:pPr>
                      <a:r>
                        <a:rPr lang="en-US" sz="1600" dirty="0">
                          <a:latin typeface="Calibri"/>
                          <a:ea typeface="Calibri"/>
                          <a:cs typeface="Times New Roman"/>
                        </a:rPr>
                        <a:t>46 multiple-choice questions (5710)</a:t>
                      </a:r>
                    </a:p>
                    <a:p>
                      <a:pPr marL="3810" marR="0">
                        <a:lnSpc>
                          <a:spcPct val="115000"/>
                        </a:lnSpc>
                        <a:spcBef>
                          <a:spcPts val="0"/>
                        </a:spcBef>
                        <a:spcAft>
                          <a:spcPts val="0"/>
                        </a:spcAft>
                        <a:tabLst>
                          <a:tab pos="175260" algn="l"/>
                        </a:tabLst>
                      </a:pPr>
                      <a:r>
                        <a:rPr lang="en-US" sz="1600" dirty="0">
                          <a:latin typeface="Calibri"/>
                          <a:ea typeface="Calibri"/>
                          <a:cs typeface="Times New Roman"/>
                        </a:rPr>
                        <a:t>40 multiple-choice questions (0710)</a:t>
                      </a:r>
                    </a:p>
                  </a:txBody>
                  <a:tcPr marL="68580" marR="68580" marT="0" marB="0">
                    <a:solidFill>
                      <a:schemeClr val="accent1">
                        <a:lumMod val="90000"/>
                      </a:schemeClr>
                    </a:solidFill>
                  </a:tcPr>
                </a:tc>
                <a:tc>
                  <a:txBody>
                    <a:bodyPr/>
                    <a:lstStyle/>
                    <a:p>
                      <a:r>
                        <a:rPr lang="en-US" sz="1600" kern="1200" dirty="0" smtClean="0">
                          <a:solidFill>
                            <a:schemeClr val="dk1"/>
                          </a:solidFill>
                          <a:latin typeface="+mn-lt"/>
                          <a:ea typeface="+mn-ea"/>
                          <a:cs typeface="+mn-cs"/>
                        </a:rPr>
                        <a:t>56 selected-response questions</a:t>
                      </a:r>
                      <a:endParaRPr lang="en-US" sz="1600" dirty="0"/>
                    </a:p>
                  </a:txBody>
                  <a:tcPr>
                    <a:solidFill>
                      <a:schemeClr val="accent1">
                        <a:lumMod val="90000"/>
                      </a:schemeClr>
                    </a:solidFill>
                  </a:tcPr>
                </a:tc>
              </a:tr>
              <a:tr h="625823">
                <a:tc>
                  <a:txBody>
                    <a:bodyPr/>
                    <a:lstStyle/>
                    <a:p>
                      <a:r>
                        <a:rPr lang="en-US" sz="1600" dirty="0" smtClean="0"/>
                        <a:t>Time</a:t>
                      </a:r>
                      <a:endParaRPr lang="en-US" sz="1600" dirty="0"/>
                    </a:p>
                  </a:txBody>
                  <a:tcPr/>
                </a:tc>
                <a:tc>
                  <a:txBody>
                    <a:bodyPr/>
                    <a:lstStyle/>
                    <a:p>
                      <a:r>
                        <a:rPr lang="en-US" sz="1600" kern="1200" dirty="0" smtClean="0">
                          <a:solidFill>
                            <a:schemeClr val="dk1"/>
                          </a:solidFill>
                          <a:latin typeface="+mn-lt"/>
                          <a:ea typeface="+mn-ea"/>
                          <a:cs typeface="+mn-cs"/>
                        </a:rPr>
                        <a:t>75 minutes (5710)</a:t>
                      </a:r>
                    </a:p>
                    <a:p>
                      <a:r>
                        <a:rPr lang="en-US" sz="1600" kern="1200" dirty="0" smtClean="0">
                          <a:solidFill>
                            <a:schemeClr val="dk1"/>
                          </a:solidFill>
                          <a:latin typeface="+mn-lt"/>
                          <a:ea typeface="+mn-ea"/>
                          <a:cs typeface="+mn-cs"/>
                        </a:rPr>
                        <a:t>60 minutes (0710)</a:t>
                      </a:r>
                      <a:endParaRPr lang="en-US" sz="1600" dirty="0"/>
                    </a:p>
                  </a:txBody>
                  <a:tcPr/>
                </a:tc>
                <a:tc>
                  <a:txBody>
                    <a:bodyPr/>
                    <a:lstStyle/>
                    <a:p>
                      <a:r>
                        <a:rPr lang="en-US" sz="1600" kern="1200" dirty="0" smtClean="0">
                          <a:solidFill>
                            <a:schemeClr val="dk1"/>
                          </a:solidFill>
                          <a:latin typeface="+mn-lt"/>
                          <a:ea typeface="+mn-ea"/>
                          <a:cs typeface="+mn-cs"/>
                        </a:rPr>
                        <a:t>85 minutes</a:t>
                      </a:r>
                      <a:endParaRPr lang="en-US" sz="1600" dirty="0"/>
                    </a:p>
                  </a:txBody>
                  <a:tcPr/>
                </a:tc>
              </a:tr>
              <a:tr h="625823">
                <a:tc>
                  <a:txBody>
                    <a:bodyPr/>
                    <a:lstStyle/>
                    <a:p>
                      <a:r>
                        <a:rPr lang="en-US" sz="1600" dirty="0" smtClean="0"/>
                        <a:t>Delivery Method</a:t>
                      </a:r>
                      <a:endParaRPr lang="en-US" sz="1600" dirty="0"/>
                    </a:p>
                  </a:txBody>
                  <a:tcPr>
                    <a:solidFill>
                      <a:schemeClr val="accent1">
                        <a:lumMod val="90000"/>
                      </a:schemeClr>
                    </a:solidFill>
                  </a:tcPr>
                </a:tc>
                <a:tc>
                  <a:txBody>
                    <a:bodyPr/>
                    <a:lstStyle/>
                    <a:p>
                      <a:r>
                        <a:rPr lang="en-US" sz="1600" dirty="0" smtClean="0"/>
                        <a:t> </a:t>
                      </a:r>
                      <a:r>
                        <a:rPr lang="en-US" sz="1600" kern="1200" dirty="0" smtClean="0">
                          <a:solidFill>
                            <a:schemeClr val="dk1"/>
                          </a:solidFill>
                          <a:latin typeface="+mn-lt"/>
                          <a:ea typeface="+mn-ea"/>
                          <a:cs typeface="+mn-cs"/>
                        </a:rPr>
                        <a:t>Computer-delivered (5710)</a:t>
                      </a:r>
                    </a:p>
                    <a:p>
                      <a:r>
                        <a:rPr lang="en-US" sz="1600" kern="1200" dirty="0" smtClean="0">
                          <a:solidFill>
                            <a:schemeClr val="dk1"/>
                          </a:solidFill>
                          <a:latin typeface="+mn-lt"/>
                          <a:ea typeface="+mn-ea"/>
                          <a:cs typeface="+mn-cs"/>
                        </a:rPr>
                        <a:t>Paper-delivered (0710)</a:t>
                      </a:r>
                      <a:endParaRPr lang="en-US" sz="1600" dirty="0"/>
                    </a:p>
                  </a:txBody>
                  <a:tcPr>
                    <a:solidFill>
                      <a:schemeClr val="accent1">
                        <a:lumMod val="90000"/>
                      </a:schemeClr>
                    </a:solidFill>
                  </a:tcPr>
                </a:tc>
                <a:tc>
                  <a:txBody>
                    <a:bodyPr/>
                    <a:lstStyle/>
                    <a:p>
                      <a:r>
                        <a:rPr lang="en-US" sz="1600" kern="1200" dirty="0" smtClean="0">
                          <a:solidFill>
                            <a:schemeClr val="dk1"/>
                          </a:solidFill>
                          <a:latin typeface="+mn-lt"/>
                          <a:ea typeface="+mn-ea"/>
                          <a:cs typeface="+mn-cs"/>
                        </a:rPr>
                        <a:t>Computer-delivered</a:t>
                      </a:r>
                      <a:endParaRPr lang="en-US" sz="1600" dirty="0"/>
                    </a:p>
                  </a:txBody>
                  <a:tcPr>
                    <a:solidFill>
                      <a:schemeClr val="accent1">
                        <a:lumMod val="90000"/>
                      </a:schemeClr>
                    </a:solidFill>
                  </a:tcPr>
                </a:tc>
              </a:tr>
              <a:tr h="2898550">
                <a:tc>
                  <a:txBody>
                    <a:bodyPr/>
                    <a:lstStyle/>
                    <a:p>
                      <a:r>
                        <a:rPr lang="en-US" sz="1600" dirty="0" smtClean="0"/>
                        <a:t>Types of</a:t>
                      </a:r>
                      <a:r>
                        <a:rPr lang="en-US" sz="1600" baseline="0" dirty="0" smtClean="0"/>
                        <a:t> passages</a:t>
                      </a:r>
                      <a:endParaRPr lang="en-US" sz="1600" dirty="0"/>
                    </a:p>
                  </a:txBody>
                  <a:tcPr/>
                </a:tc>
                <a:tc>
                  <a:txBody>
                    <a:bodyPr/>
                    <a:lstStyle/>
                    <a:p>
                      <a:pPr lvl="0">
                        <a:buFont typeface="Arial" pitchFamily="34" charset="0"/>
                        <a:buChar char="•"/>
                      </a:pPr>
                      <a:r>
                        <a:rPr lang="en-US" sz="1600" kern="1200" dirty="0" smtClean="0">
                          <a:solidFill>
                            <a:schemeClr val="dk1"/>
                          </a:solidFill>
                          <a:latin typeface="+mn-lt"/>
                          <a:ea typeface="+mn-ea"/>
                          <a:cs typeface="+mn-cs"/>
                        </a:rPr>
                        <a:t>Long passages (approx. 200 words) with 4-7 questions</a:t>
                      </a:r>
                    </a:p>
                    <a:p>
                      <a:pPr lvl="0">
                        <a:buFont typeface="Arial" pitchFamily="34" charset="0"/>
                        <a:buChar char="•"/>
                      </a:pPr>
                      <a:r>
                        <a:rPr lang="en-US" sz="1600" kern="1200" dirty="0" smtClean="0">
                          <a:solidFill>
                            <a:schemeClr val="dk1"/>
                          </a:solidFill>
                          <a:latin typeface="+mn-lt"/>
                          <a:ea typeface="+mn-ea"/>
                          <a:cs typeface="+mn-cs"/>
                        </a:rPr>
                        <a:t>Short passages (approx. 100 words) with 2 or 3 questions</a:t>
                      </a:r>
                    </a:p>
                    <a:p>
                      <a:pPr>
                        <a:buFont typeface="Arial" pitchFamily="34" charset="0"/>
                        <a:buChar char="•"/>
                      </a:pPr>
                      <a:r>
                        <a:rPr lang="en-US" sz="1600" kern="1200" dirty="0" smtClean="0">
                          <a:solidFill>
                            <a:schemeClr val="dk1"/>
                          </a:solidFill>
                          <a:latin typeface="+mn-lt"/>
                          <a:ea typeface="+mn-ea"/>
                          <a:cs typeface="+mn-cs"/>
                        </a:rPr>
                        <a:t>Brief statements with 1 question</a:t>
                      </a:r>
                      <a:endParaRPr lang="en-US" sz="1600" dirty="0"/>
                    </a:p>
                  </a:txBody>
                  <a:tcPr/>
                </a:tc>
                <a:tc>
                  <a:txBody>
                    <a:bodyPr/>
                    <a:lstStyle/>
                    <a:p>
                      <a:pPr lvl="0">
                        <a:buFont typeface="Arial" pitchFamily="34" charset="0"/>
                        <a:buChar char="•"/>
                      </a:pPr>
                      <a:r>
                        <a:rPr lang="en-US" sz="1600" kern="1200" dirty="0" smtClean="0">
                          <a:solidFill>
                            <a:schemeClr val="dk1"/>
                          </a:solidFill>
                          <a:latin typeface="+mn-lt"/>
                          <a:ea typeface="+mn-ea"/>
                          <a:cs typeface="+mn-cs"/>
                        </a:rPr>
                        <a:t>Paired passages totaling approx. 200 words with 4-7 questions</a:t>
                      </a:r>
                    </a:p>
                    <a:p>
                      <a:pPr lvl="0">
                        <a:buFont typeface="Arial" pitchFamily="34" charset="0"/>
                        <a:buChar char="•"/>
                      </a:pPr>
                      <a:r>
                        <a:rPr lang="en-US" sz="1600" kern="1200" dirty="0" smtClean="0">
                          <a:solidFill>
                            <a:schemeClr val="dk1"/>
                          </a:solidFill>
                          <a:latin typeface="+mn-lt"/>
                          <a:ea typeface="+mn-ea"/>
                          <a:cs typeface="+mn-cs"/>
                        </a:rPr>
                        <a:t>Long passages (approx. 200 words) with 4-7 questions</a:t>
                      </a:r>
                    </a:p>
                    <a:p>
                      <a:pPr lvl="0">
                        <a:buFont typeface="Arial" pitchFamily="34" charset="0"/>
                        <a:buChar char="•"/>
                      </a:pPr>
                      <a:r>
                        <a:rPr lang="en-US" sz="1600" kern="1200" dirty="0" smtClean="0">
                          <a:solidFill>
                            <a:schemeClr val="dk1"/>
                          </a:solidFill>
                          <a:latin typeface="+mn-lt"/>
                          <a:ea typeface="+mn-ea"/>
                          <a:cs typeface="+mn-cs"/>
                        </a:rPr>
                        <a:t>Short passages (approx. 100 words) with 2 or 3 questions</a:t>
                      </a:r>
                    </a:p>
                    <a:p>
                      <a:pPr>
                        <a:buFont typeface="Arial" pitchFamily="34" charset="0"/>
                        <a:buChar char="•"/>
                      </a:pPr>
                      <a:r>
                        <a:rPr lang="en-US" sz="1600" kern="1200" dirty="0" smtClean="0">
                          <a:solidFill>
                            <a:schemeClr val="dk1"/>
                          </a:solidFill>
                          <a:latin typeface="+mn-lt"/>
                          <a:ea typeface="+mn-ea"/>
                          <a:cs typeface="+mn-cs"/>
                        </a:rPr>
                        <a:t>Brief statements with 1 question</a:t>
                      </a:r>
                      <a:endParaRPr lang="en-US" sz="1600" b="0" dirty="0">
                        <a:latin typeface="Arial" pitchFamily="34" charset="0"/>
                        <a:ea typeface="Calibri"/>
                        <a:cs typeface="Arial" pitchFamily="34" charset="0"/>
                      </a:endParaRPr>
                    </a:p>
                  </a:txBody>
                  <a:tcPr marL="68580" marR="68580" marT="0" marB="0"/>
                </a:tc>
              </a:tr>
            </a:tbl>
          </a:graphicData>
        </a:graphic>
      </p:graphicFrame>
      <p:sp>
        <p:nvSpPr>
          <p:cNvPr id="7" name="Title 1"/>
          <p:cNvSpPr>
            <a:spLocks noGrp="1"/>
          </p:cNvSpPr>
          <p:nvPr>
            <p:ph type="title"/>
          </p:nvPr>
        </p:nvSpPr>
        <p:spPr>
          <a:xfrm>
            <a:off x="457200" y="609600"/>
            <a:ext cx="8229600" cy="1058333"/>
          </a:xfrm>
        </p:spPr>
        <p:txBody>
          <a:bodyPr/>
          <a:lstStyle/>
          <a:p>
            <a:r>
              <a:rPr lang="en-US" sz="2400" dirty="0" smtClean="0"/>
              <a:t>Comparing Praxis Core Reading with PPST</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pPr algn="ctr" eaLnBrk="1" hangingPunct="1"/>
            <a:r>
              <a:rPr lang="en-US" sz="3200" dirty="0" smtClean="0"/>
              <a:t>Reading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3810000"/>
          </a:xfrm>
        </p:spPr>
        <p:txBody>
          <a:bodyPr/>
          <a:lstStyle/>
          <a:p>
            <a:pPr algn="ctr">
              <a:buNone/>
            </a:pPr>
            <a:r>
              <a:rPr lang="en-US" dirty="0" smtClean="0"/>
              <a:t>What is carried over from PPST?</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15</a:t>
            </a:fld>
            <a:endParaRPr lang="en-US" dirty="0" smtClean="0">
              <a:cs typeface="Arial" charset="0"/>
            </a:endParaRPr>
          </a:p>
        </p:txBody>
      </p:sp>
      <p:pic>
        <p:nvPicPr>
          <p:cNvPr id="9" name="Picture 2"/>
          <p:cNvPicPr>
            <a:picLocks noChangeAspect="1" noChangeArrowheads="1"/>
          </p:cNvPicPr>
          <p:nvPr/>
        </p:nvPicPr>
        <p:blipFill>
          <a:blip r:embed="rId3" cstate="print"/>
          <a:srcRect/>
          <a:stretch>
            <a:fillRect/>
          </a:stretch>
        </p:blipFill>
        <p:spPr bwMode="auto">
          <a:xfrm>
            <a:off x="914400" y="2129743"/>
            <a:ext cx="6467144" cy="3432857"/>
          </a:xfrm>
          <a:prstGeom prst="rect">
            <a:avLst/>
          </a:prstGeom>
          <a:noFill/>
          <a:ln w="9525">
            <a:noFill/>
            <a:miter lim="800000"/>
            <a:headEnd/>
            <a:tailEnd/>
          </a:ln>
        </p:spPr>
      </p:pic>
      <p:sp>
        <p:nvSpPr>
          <p:cNvPr id="13" name="TextBox 12"/>
          <p:cNvSpPr txBox="1"/>
          <p:nvPr/>
        </p:nvSpPr>
        <p:spPr>
          <a:xfrm>
            <a:off x="381000" y="3886200"/>
            <a:ext cx="4876800" cy="707886"/>
          </a:xfrm>
          <a:prstGeom prst="rect">
            <a:avLst/>
          </a:prstGeom>
          <a:solidFill>
            <a:srgbClr val="FFFFFF">
              <a:alpha val="90000"/>
            </a:srgbClr>
          </a:solidFill>
          <a:ln>
            <a:solidFill>
              <a:schemeClr val="tx1"/>
            </a:solidFill>
          </a:ln>
        </p:spPr>
        <p:txBody>
          <a:bodyPr wrap="square" rtlCol="0">
            <a:spAutoFit/>
          </a:bodyPr>
          <a:lstStyle/>
          <a:p>
            <a:pPr algn="ctr">
              <a:spcBef>
                <a:spcPts val="600"/>
              </a:spcBef>
            </a:pPr>
            <a:r>
              <a:rPr lang="en-US" sz="2000" dirty="0" smtClean="0">
                <a:latin typeface="Arial Narrow" pitchFamily="34" charset="0"/>
              </a:rPr>
              <a:t>Candidate is presented with a variety of texts of different lengths from a variety of disciplines.</a:t>
            </a:r>
            <a:endParaRPr lang="en-US" sz="2000" dirty="0">
              <a:latin typeface="Arial Narrow" pitchFamily="34" charset="0"/>
            </a:endParaRPr>
          </a:p>
        </p:txBody>
      </p:sp>
      <p:sp>
        <p:nvSpPr>
          <p:cNvPr id="14" name="TextBox 13"/>
          <p:cNvSpPr txBox="1"/>
          <p:nvPr/>
        </p:nvSpPr>
        <p:spPr>
          <a:xfrm>
            <a:off x="6553200" y="2590800"/>
            <a:ext cx="2514600" cy="400110"/>
          </a:xfrm>
          <a:prstGeom prst="rect">
            <a:avLst/>
          </a:prstGeom>
          <a:solidFill>
            <a:srgbClr val="FFFFFF">
              <a:alpha val="90000"/>
            </a:srgbClr>
          </a:solidFill>
          <a:ln>
            <a:solidFill>
              <a:schemeClr val="tx1"/>
            </a:solidFill>
          </a:ln>
        </p:spPr>
        <p:txBody>
          <a:bodyPr wrap="square" rtlCol="0">
            <a:spAutoFit/>
          </a:bodyPr>
          <a:lstStyle/>
          <a:p>
            <a:pPr algn="ctr">
              <a:spcBef>
                <a:spcPts val="600"/>
              </a:spcBef>
            </a:pPr>
            <a:r>
              <a:rPr lang="en-US" sz="2000" dirty="0" smtClean="0">
                <a:latin typeface="Arial Narrow" pitchFamily="34" charset="0"/>
              </a:rPr>
              <a:t>Including graphical texts.</a:t>
            </a: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r>
              <a:rPr lang="en-US" sz="3200" dirty="0" smtClean="0"/>
              <a:t>Reading</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3810000"/>
          </a:xfrm>
        </p:spPr>
        <p:txBody>
          <a:bodyPr/>
          <a:lstStyle/>
          <a:p>
            <a:pPr algn="ctr">
              <a:buNone/>
            </a:pPr>
            <a:r>
              <a:rPr lang="en-US" dirty="0" smtClean="0"/>
              <a:t>What’s new?</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16</a:t>
            </a:fld>
            <a:endParaRPr lang="en-US" dirty="0" smtClean="0">
              <a:cs typeface="Arial" charset="0"/>
            </a:endParaRPr>
          </a:p>
        </p:txBody>
      </p:sp>
      <p:pic>
        <p:nvPicPr>
          <p:cNvPr id="9" name="Picture 2"/>
          <p:cNvPicPr>
            <a:picLocks noChangeAspect="1" noChangeArrowheads="1"/>
          </p:cNvPicPr>
          <p:nvPr/>
        </p:nvPicPr>
        <p:blipFill>
          <a:blip r:embed="rId3" cstate="print"/>
          <a:srcRect/>
          <a:stretch>
            <a:fillRect/>
          </a:stretch>
        </p:blipFill>
        <p:spPr bwMode="auto">
          <a:xfrm>
            <a:off x="762000" y="2129743"/>
            <a:ext cx="6467144" cy="3432857"/>
          </a:xfrm>
          <a:prstGeom prst="rect">
            <a:avLst/>
          </a:prstGeom>
          <a:noFill/>
          <a:ln w="9525">
            <a:noFill/>
            <a:miter lim="800000"/>
            <a:headEnd/>
            <a:tailEnd/>
          </a:ln>
        </p:spPr>
      </p:pic>
      <p:pic>
        <p:nvPicPr>
          <p:cNvPr id="40962" name="Picture 2"/>
          <p:cNvPicPr>
            <a:picLocks noChangeAspect="1" noChangeArrowheads="1"/>
          </p:cNvPicPr>
          <p:nvPr/>
        </p:nvPicPr>
        <p:blipFill>
          <a:blip r:embed="rId4" cstate="print"/>
          <a:srcRect/>
          <a:stretch>
            <a:fillRect/>
          </a:stretch>
        </p:blipFill>
        <p:spPr bwMode="auto">
          <a:xfrm>
            <a:off x="5204400" y="3787457"/>
            <a:ext cx="3330000" cy="2537143"/>
          </a:xfrm>
          <a:prstGeom prst="rect">
            <a:avLst/>
          </a:prstGeom>
          <a:noFill/>
          <a:ln w="9525">
            <a:noFill/>
            <a:miter lim="800000"/>
            <a:headEnd/>
            <a:tailEnd/>
          </a:ln>
        </p:spPr>
      </p:pic>
      <p:pic>
        <p:nvPicPr>
          <p:cNvPr id="40963" name="Picture 3"/>
          <p:cNvPicPr>
            <a:picLocks noChangeAspect="1" noChangeArrowheads="1"/>
          </p:cNvPicPr>
          <p:nvPr/>
        </p:nvPicPr>
        <p:blipFill>
          <a:blip r:embed="rId5" cstate="print"/>
          <a:srcRect/>
          <a:stretch>
            <a:fillRect/>
          </a:stretch>
        </p:blipFill>
        <p:spPr bwMode="auto">
          <a:xfrm>
            <a:off x="2438400" y="4935086"/>
            <a:ext cx="2717143" cy="1465714"/>
          </a:xfrm>
          <a:prstGeom prst="rect">
            <a:avLst/>
          </a:prstGeom>
          <a:noFill/>
          <a:ln w="9525">
            <a:noFill/>
            <a:miter lim="800000"/>
            <a:headEnd/>
            <a:tailEnd/>
          </a:ln>
        </p:spPr>
      </p:pic>
      <p:sp>
        <p:nvSpPr>
          <p:cNvPr id="15" name="TextBox 14"/>
          <p:cNvSpPr txBox="1"/>
          <p:nvPr/>
        </p:nvSpPr>
        <p:spPr>
          <a:xfrm>
            <a:off x="5410200" y="5458361"/>
            <a:ext cx="2895600" cy="1323439"/>
          </a:xfrm>
          <a:prstGeom prst="rect">
            <a:avLst/>
          </a:prstGeom>
          <a:solidFill>
            <a:srgbClr val="FFFFFF">
              <a:alpha val="89804"/>
            </a:srgbClr>
          </a:solidFill>
          <a:ln>
            <a:solidFill>
              <a:schemeClr val="tx1"/>
            </a:solidFill>
          </a:ln>
        </p:spPr>
        <p:txBody>
          <a:bodyPr wrap="square" rtlCol="0">
            <a:spAutoFit/>
          </a:bodyPr>
          <a:lstStyle/>
          <a:p>
            <a:pPr algn="ctr">
              <a:spcBef>
                <a:spcPts val="600"/>
              </a:spcBef>
            </a:pPr>
            <a:r>
              <a:rPr lang="en-US" sz="2000" dirty="0" smtClean="0">
                <a:latin typeface="Arial Narrow" pitchFamily="34" charset="0"/>
              </a:rPr>
              <a:t>The regenerated academic skills test adds texts used to assess integration of content between multiple texts.</a:t>
            </a:r>
            <a:endParaRPr lang="en-US" sz="2000" dirty="0">
              <a:latin typeface="Arial Narrow" pitchFamily="34" charset="0"/>
            </a:endParaRPr>
          </a:p>
        </p:txBody>
      </p:sp>
      <p:sp>
        <p:nvSpPr>
          <p:cNvPr id="16" name="TextBox 15"/>
          <p:cNvSpPr txBox="1"/>
          <p:nvPr/>
        </p:nvSpPr>
        <p:spPr>
          <a:xfrm>
            <a:off x="762000" y="5715000"/>
            <a:ext cx="2514600" cy="400110"/>
          </a:xfrm>
          <a:prstGeom prst="rect">
            <a:avLst/>
          </a:prstGeom>
          <a:solidFill>
            <a:srgbClr val="FFFFFF">
              <a:alpha val="90000"/>
            </a:srgbClr>
          </a:solidFill>
          <a:ln>
            <a:solidFill>
              <a:schemeClr val="tx1"/>
            </a:solidFill>
          </a:ln>
        </p:spPr>
        <p:txBody>
          <a:bodyPr wrap="square" rtlCol="0">
            <a:spAutoFit/>
          </a:bodyPr>
          <a:lstStyle/>
          <a:p>
            <a:pPr algn="ctr">
              <a:spcBef>
                <a:spcPts val="600"/>
              </a:spcBef>
            </a:pPr>
            <a:r>
              <a:rPr lang="en-US" sz="2000" dirty="0" smtClean="0">
                <a:latin typeface="Arial Narrow" pitchFamily="34" charset="0"/>
              </a:rPr>
              <a:t>Including graphical texts.</a:t>
            </a: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pPr algn="ctr" eaLnBrk="1" hangingPunct="1"/>
            <a:r>
              <a:rPr lang="en-US" sz="3200" dirty="0" smtClean="0"/>
              <a:t>Reading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3810000"/>
          </a:xfrm>
        </p:spPr>
        <p:txBody>
          <a:bodyPr/>
          <a:lstStyle/>
          <a:p>
            <a:pPr algn="ctr">
              <a:buNone/>
            </a:pPr>
            <a:r>
              <a:rPr lang="en-US" sz="2000" dirty="0" smtClean="0"/>
              <a:t>New question types get at standards not covered by PPST</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17</a:t>
            </a:fld>
            <a:endParaRPr lang="en-US" dirty="0" smtClean="0">
              <a:cs typeface="Arial" charset="0"/>
            </a:endParaRPr>
          </a:p>
        </p:txBody>
      </p:sp>
      <p:pic>
        <p:nvPicPr>
          <p:cNvPr id="9" name="Picture 2"/>
          <p:cNvPicPr>
            <a:picLocks noChangeAspect="1" noChangeArrowheads="1"/>
          </p:cNvPicPr>
          <p:nvPr/>
        </p:nvPicPr>
        <p:blipFill>
          <a:blip r:embed="rId3" cstate="print"/>
          <a:srcRect/>
          <a:stretch>
            <a:fillRect/>
          </a:stretch>
        </p:blipFill>
        <p:spPr bwMode="auto">
          <a:xfrm>
            <a:off x="685800" y="2129743"/>
            <a:ext cx="6467144" cy="3432857"/>
          </a:xfrm>
          <a:prstGeom prst="rect">
            <a:avLst/>
          </a:prstGeom>
          <a:noFill/>
          <a:ln w="9525">
            <a:noFill/>
            <a:miter lim="800000"/>
            <a:headEnd/>
            <a:tailEnd/>
          </a:ln>
        </p:spPr>
      </p:pic>
      <p:pic>
        <p:nvPicPr>
          <p:cNvPr id="40962" name="Picture 2"/>
          <p:cNvPicPr>
            <a:picLocks noChangeAspect="1" noChangeArrowheads="1"/>
          </p:cNvPicPr>
          <p:nvPr/>
        </p:nvPicPr>
        <p:blipFill>
          <a:blip r:embed="rId4" cstate="print"/>
          <a:srcRect/>
          <a:stretch>
            <a:fillRect/>
          </a:stretch>
        </p:blipFill>
        <p:spPr bwMode="auto">
          <a:xfrm>
            <a:off x="5128200" y="3787457"/>
            <a:ext cx="3330000" cy="2537143"/>
          </a:xfrm>
          <a:prstGeom prst="rect">
            <a:avLst/>
          </a:prstGeom>
          <a:noFill/>
          <a:ln w="9525">
            <a:noFill/>
            <a:miter lim="800000"/>
            <a:headEnd/>
            <a:tailEnd/>
          </a:ln>
        </p:spPr>
      </p:pic>
      <p:pic>
        <p:nvPicPr>
          <p:cNvPr id="40963" name="Picture 3"/>
          <p:cNvPicPr>
            <a:picLocks noChangeAspect="1" noChangeArrowheads="1"/>
          </p:cNvPicPr>
          <p:nvPr/>
        </p:nvPicPr>
        <p:blipFill>
          <a:blip r:embed="rId5" cstate="print"/>
          <a:srcRect/>
          <a:stretch>
            <a:fillRect/>
          </a:stretch>
        </p:blipFill>
        <p:spPr bwMode="auto">
          <a:xfrm>
            <a:off x="2362200" y="4935086"/>
            <a:ext cx="2717143" cy="1465714"/>
          </a:xfrm>
          <a:prstGeom prst="rect">
            <a:avLst/>
          </a:prstGeom>
          <a:noFill/>
          <a:ln w="9525">
            <a:noFill/>
            <a:miter lim="800000"/>
            <a:headEnd/>
            <a:tailEnd/>
          </a:ln>
        </p:spPr>
      </p:pic>
      <p:sp>
        <p:nvSpPr>
          <p:cNvPr id="11" name="TextBox 10"/>
          <p:cNvSpPr txBox="1"/>
          <p:nvPr/>
        </p:nvSpPr>
        <p:spPr>
          <a:xfrm>
            <a:off x="228600" y="2362200"/>
            <a:ext cx="4953000" cy="3093154"/>
          </a:xfrm>
          <a:prstGeom prst="rect">
            <a:avLst/>
          </a:prstGeom>
          <a:solidFill>
            <a:srgbClr val="FFFFFF">
              <a:alpha val="90000"/>
            </a:srgbClr>
          </a:solidFill>
          <a:ln>
            <a:solidFill>
              <a:schemeClr val="tx1"/>
            </a:solidFill>
          </a:ln>
        </p:spPr>
        <p:txBody>
          <a:bodyPr wrap="square" rtlCol="0">
            <a:spAutoFit/>
          </a:bodyPr>
          <a:lstStyle/>
          <a:p>
            <a:pPr marL="285750" indent="-285750">
              <a:spcBef>
                <a:spcPts val="600"/>
              </a:spcBef>
            </a:pPr>
            <a:r>
              <a:rPr lang="en-US" sz="2000" b="1" dirty="0" smtClean="0">
                <a:solidFill>
                  <a:srgbClr val="0070C0"/>
                </a:solidFill>
                <a:latin typeface="Arial Narrow" pitchFamily="34" charset="0"/>
              </a:rPr>
              <a:t>CCSS College and Career Readiness Anchor Standards for Reading </a:t>
            </a:r>
          </a:p>
          <a:p>
            <a:pPr marL="285750" indent="-285750">
              <a:spcBef>
                <a:spcPts val="600"/>
              </a:spcBef>
            </a:pPr>
            <a:r>
              <a:rPr lang="en-US" sz="2000" b="1" dirty="0" smtClean="0">
                <a:latin typeface="Arial Narrow" pitchFamily="34" charset="0"/>
              </a:rPr>
              <a:t>Integration of Knowledge and Ideas</a:t>
            </a:r>
          </a:p>
          <a:p>
            <a:pPr marL="285750" indent="-285750">
              <a:spcBef>
                <a:spcPts val="600"/>
              </a:spcBef>
            </a:pPr>
            <a:r>
              <a:rPr lang="en-US" sz="2000" dirty="0" smtClean="0">
                <a:latin typeface="Arial Narrow" pitchFamily="34" charset="0"/>
              </a:rPr>
              <a:t>7. Integrate and evaluate content presented in diverse media and formats, including visually and quantitatively, as well as in words.</a:t>
            </a:r>
          </a:p>
          <a:p>
            <a:pPr marL="285750" indent="-285750">
              <a:spcBef>
                <a:spcPts val="600"/>
              </a:spcBef>
            </a:pPr>
            <a:r>
              <a:rPr lang="en-US" sz="2000" dirty="0" smtClean="0">
                <a:latin typeface="Arial Narrow" pitchFamily="34" charset="0"/>
              </a:rPr>
              <a:t>9. Analyze how two or more texts address similar themes or topics in order to build knowledge or to compare the approaches the authors take.</a:t>
            </a: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pPr algn="ctr" eaLnBrk="1" hangingPunct="1"/>
            <a:r>
              <a:rPr lang="en-US" dirty="0" smtClean="0"/>
              <a:t>Core Academic Skills for Educators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3810000"/>
          </a:xfrm>
        </p:spPr>
        <p:txBody>
          <a:bodyPr/>
          <a:lstStyle/>
          <a:p>
            <a:pPr algn="ctr">
              <a:buNone/>
            </a:pPr>
            <a:r>
              <a:rPr lang="en-US" dirty="0" smtClean="0"/>
              <a:t>Mathematics (5732)</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18</a:t>
            </a:fld>
            <a:endParaRPr lang="en-US" dirty="0" smtClean="0">
              <a:cs typeface="Arial" charset="0"/>
            </a:endParaRPr>
          </a:p>
        </p:txBody>
      </p:sp>
      <p:graphicFrame>
        <p:nvGraphicFramePr>
          <p:cNvPr id="9" name="Table 8"/>
          <p:cNvGraphicFramePr>
            <a:graphicFrameLocks noGrp="1"/>
          </p:cNvGraphicFramePr>
          <p:nvPr/>
        </p:nvGraphicFramePr>
        <p:xfrm>
          <a:off x="609600" y="2209800"/>
          <a:ext cx="7924800" cy="2438400"/>
        </p:xfrm>
        <a:graphic>
          <a:graphicData uri="http://schemas.openxmlformats.org/drawingml/2006/table">
            <a:tbl>
              <a:tblPr firstRow="1" bandRow="1">
                <a:tableStyleId>{5C22544A-7EE6-4342-B048-85BDC9FD1C3A}</a:tableStyleId>
              </a:tblPr>
              <a:tblGrid>
                <a:gridCol w="4648200"/>
                <a:gridCol w="2476850"/>
                <a:gridCol w="799750"/>
              </a:tblGrid>
              <a:tr h="609600">
                <a:tc>
                  <a:txBody>
                    <a:bodyPr/>
                    <a:lstStyle/>
                    <a:p>
                      <a:r>
                        <a:rPr lang="en-US" sz="2400" b="1" kern="1200" dirty="0" smtClean="0">
                          <a:solidFill>
                            <a:schemeClr val="tx1"/>
                          </a:solidFill>
                          <a:latin typeface="+mn-lt"/>
                          <a:ea typeface="+mn-ea"/>
                          <a:cs typeface="+mn-cs"/>
                        </a:rPr>
                        <a:t>I.  Number and Quantity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17 (SR and NE)*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rgbClr val="0070C0"/>
                          </a:solidFill>
                          <a:latin typeface="+mn-lt"/>
                          <a:ea typeface="+mn-ea"/>
                          <a:cs typeface="+mn-cs"/>
                        </a:rPr>
                        <a:t>30%</a:t>
                      </a:r>
                      <a:endParaRPr lang="en-US" sz="2400" b="0"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09600">
                <a:tc>
                  <a:txBody>
                    <a:bodyPr/>
                    <a:lstStyle/>
                    <a:p>
                      <a:r>
                        <a:rPr lang="en-US" sz="2400" b="1" kern="1200" dirty="0" smtClean="0">
                          <a:solidFill>
                            <a:schemeClr val="tx1"/>
                          </a:solidFill>
                          <a:latin typeface="+mn-lt"/>
                          <a:ea typeface="+mn-ea"/>
                          <a:cs typeface="+mn-cs"/>
                        </a:rPr>
                        <a:t>II.  Algebra and Functions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17 (SR and 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rgbClr val="0070C0"/>
                          </a:solidFill>
                          <a:latin typeface="+mn-lt"/>
                          <a:ea typeface="+mn-ea"/>
                          <a:cs typeface="+mn-cs"/>
                        </a:rPr>
                        <a:t>30%</a:t>
                      </a:r>
                      <a:endParaRPr lang="en-US" sz="2400" b="0"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09600">
                <a:tc>
                  <a:txBody>
                    <a:bodyPr/>
                    <a:lstStyle/>
                    <a:p>
                      <a:r>
                        <a:rPr lang="en-US" sz="2400" b="1" kern="1200" dirty="0" smtClean="0">
                          <a:solidFill>
                            <a:schemeClr val="tx1"/>
                          </a:solidFill>
                          <a:latin typeface="+mn-lt"/>
                          <a:ea typeface="+mn-ea"/>
                          <a:cs typeface="+mn-cs"/>
                        </a:rPr>
                        <a:t>III.  Geometry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11 (SR and 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rgbClr val="0070C0"/>
                          </a:solidFill>
                          <a:latin typeface="+mn-lt"/>
                          <a:ea typeface="+mn-ea"/>
                          <a:cs typeface="+mn-cs"/>
                        </a:rPr>
                        <a:t>20%</a:t>
                      </a:r>
                      <a:endParaRPr lang="en-US" sz="2400" b="0"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09600">
                <a:tc>
                  <a:txBody>
                    <a:bodyPr/>
                    <a:lstStyle/>
                    <a:p>
                      <a:r>
                        <a:rPr lang="en-US" sz="2400" b="1" kern="1200" dirty="0" smtClean="0">
                          <a:solidFill>
                            <a:schemeClr val="tx1"/>
                          </a:solidFill>
                          <a:latin typeface="+mn-lt"/>
                          <a:ea typeface="+mn-ea"/>
                          <a:cs typeface="+mn-cs"/>
                        </a:rPr>
                        <a:t>IV.  Statistics and Probability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11 (SR and 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rgbClr val="0070C0"/>
                          </a:solidFill>
                          <a:latin typeface="+mn-lt"/>
                          <a:ea typeface="+mn-ea"/>
                          <a:cs typeface="+mn-cs"/>
                        </a:rPr>
                        <a:t>20%</a:t>
                      </a:r>
                      <a:endParaRPr lang="en-US" sz="2400" b="0"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8" name="TextBox 7"/>
          <p:cNvSpPr txBox="1"/>
          <p:nvPr/>
        </p:nvSpPr>
        <p:spPr>
          <a:xfrm>
            <a:off x="533400" y="4876800"/>
            <a:ext cx="8229600" cy="954107"/>
          </a:xfrm>
          <a:prstGeom prst="rect">
            <a:avLst/>
          </a:prstGeom>
          <a:noFill/>
        </p:spPr>
        <p:txBody>
          <a:bodyPr wrap="square" rtlCol="0">
            <a:spAutoFit/>
          </a:bodyPr>
          <a:lstStyle/>
          <a:p>
            <a:r>
              <a:rPr lang="en-US" sz="1400" dirty="0" smtClean="0"/>
              <a:t>*Selected Response (SR) questions include traditional multiple-choice questions as well as innovative items such as multiple-selection multiple-choice.</a:t>
            </a:r>
          </a:p>
          <a:p>
            <a:r>
              <a:rPr lang="en-US" sz="1400" dirty="0" smtClean="0"/>
              <a:t>*Numeric Entry (NE) questions require candidates to enter an answer rather than selecting from among answer choices.</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5800" y="1600200"/>
          <a:ext cx="7772400" cy="4515358"/>
        </p:xfrm>
        <a:graphic>
          <a:graphicData uri="http://schemas.openxmlformats.org/drawingml/2006/table">
            <a:tbl>
              <a:tblPr firstRow="1" bandRow="1">
                <a:tableStyleId>{5C22544A-7EE6-4342-B048-85BDC9FD1C3A}</a:tableStyleId>
              </a:tblPr>
              <a:tblGrid>
                <a:gridCol w="2286000"/>
                <a:gridCol w="2895600"/>
                <a:gridCol w="2590800"/>
              </a:tblGrid>
              <a:tr h="370840">
                <a:tc>
                  <a:txBody>
                    <a:bodyPr/>
                    <a:lstStyle/>
                    <a:p>
                      <a:endParaRPr lang="en-US" sz="1400" dirty="0"/>
                    </a:p>
                  </a:txBody>
                  <a:tcPr>
                    <a:solidFill>
                      <a:schemeClr val="accent1">
                        <a:lumMod val="50000"/>
                      </a:schemeClr>
                    </a:solidFill>
                  </a:tcPr>
                </a:tc>
                <a:tc>
                  <a:txBody>
                    <a:bodyPr/>
                    <a:lstStyle/>
                    <a:p>
                      <a:r>
                        <a:rPr lang="en-US" sz="1400" dirty="0" smtClean="0"/>
                        <a:t>PPST Mathematics</a:t>
                      </a:r>
                      <a:endParaRPr lang="en-US" sz="1400" dirty="0"/>
                    </a:p>
                  </a:txBody>
                  <a:tcPr>
                    <a:solidFill>
                      <a:schemeClr val="accent1">
                        <a:lumMod val="50000"/>
                      </a:schemeClr>
                    </a:solidFill>
                  </a:tcPr>
                </a:tc>
                <a:tc>
                  <a:txBody>
                    <a:bodyPr/>
                    <a:lstStyle/>
                    <a:p>
                      <a:r>
                        <a:rPr lang="en-US" sz="1400" dirty="0" smtClean="0"/>
                        <a:t>Core Mathematics</a:t>
                      </a:r>
                      <a:endParaRPr lang="en-US" sz="1400" dirty="0"/>
                    </a:p>
                  </a:txBody>
                  <a:tcPr>
                    <a:solidFill>
                      <a:schemeClr val="accent1">
                        <a:lumMod val="50000"/>
                      </a:schemeClr>
                    </a:solidFill>
                  </a:tcPr>
                </a:tc>
              </a:tr>
              <a:tr h="370840">
                <a:tc>
                  <a:txBody>
                    <a:bodyPr/>
                    <a:lstStyle/>
                    <a:p>
                      <a:r>
                        <a:rPr lang="en-US" sz="1600" dirty="0" smtClean="0"/>
                        <a:t>Number of questions</a:t>
                      </a:r>
                      <a:endParaRPr lang="en-US" sz="1600" dirty="0"/>
                    </a:p>
                  </a:txBody>
                  <a:tcPr>
                    <a:solidFill>
                      <a:schemeClr val="accent1">
                        <a:lumMod val="90000"/>
                      </a:schemeClr>
                    </a:solidFill>
                  </a:tcPr>
                </a:tc>
                <a:tc>
                  <a:txBody>
                    <a:bodyPr/>
                    <a:lstStyle/>
                    <a:p>
                      <a:pPr marL="3810" marR="0">
                        <a:lnSpc>
                          <a:spcPct val="115000"/>
                        </a:lnSpc>
                        <a:spcBef>
                          <a:spcPts val="0"/>
                        </a:spcBef>
                        <a:spcAft>
                          <a:spcPts val="0"/>
                        </a:spcAft>
                        <a:tabLst>
                          <a:tab pos="175260" algn="l"/>
                        </a:tabLst>
                      </a:pPr>
                      <a:r>
                        <a:rPr lang="en-US" sz="1600">
                          <a:latin typeface="Calibri"/>
                          <a:ea typeface="Calibri"/>
                          <a:cs typeface="Times New Roman"/>
                        </a:rPr>
                        <a:t>46 multiple-choice questions (5730)</a:t>
                      </a:r>
                    </a:p>
                    <a:p>
                      <a:pPr marL="3810" marR="0">
                        <a:lnSpc>
                          <a:spcPct val="115000"/>
                        </a:lnSpc>
                        <a:spcBef>
                          <a:spcPts val="0"/>
                        </a:spcBef>
                        <a:spcAft>
                          <a:spcPts val="0"/>
                        </a:spcAft>
                        <a:tabLst>
                          <a:tab pos="175260" algn="l"/>
                        </a:tabLst>
                      </a:pPr>
                      <a:r>
                        <a:rPr lang="en-US" sz="1600">
                          <a:latin typeface="Calibri"/>
                          <a:ea typeface="Calibri"/>
                          <a:cs typeface="Times New Roman"/>
                        </a:rPr>
                        <a:t>40 multiple-choice questions (0730)</a:t>
                      </a:r>
                    </a:p>
                  </a:txBody>
                  <a:tcPr marL="68580" marR="68580" marT="0" marB="0">
                    <a:solidFill>
                      <a:schemeClr val="accent1">
                        <a:lumMod val="90000"/>
                      </a:schemeClr>
                    </a:solidFill>
                  </a:tcPr>
                </a:tc>
                <a:tc>
                  <a:txBody>
                    <a:bodyPr/>
                    <a:lstStyle/>
                    <a:p>
                      <a:pPr marL="3810" marR="0">
                        <a:lnSpc>
                          <a:spcPct val="115000"/>
                        </a:lnSpc>
                        <a:spcBef>
                          <a:spcPts val="0"/>
                        </a:spcBef>
                        <a:spcAft>
                          <a:spcPts val="0"/>
                        </a:spcAft>
                        <a:tabLst>
                          <a:tab pos="175260" algn="l"/>
                        </a:tabLst>
                      </a:pPr>
                      <a:r>
                        <a:rPr lang="en-US" sz="1600" dirty="0">
                          <a:latin typeface="Calibri"/>
                          <a:ea typeface="Calibri"/>
                          <a:cs typeface="Times New Roman"/>
                        </a:rPr>
                        <a:t>56 selected-response questions</a:t>
                      </a:r>
                    </a:p>
                  </a:txBody>
                  <a:tcPr marL="68580" marR="68580" marT="0" marB="0">
                    <a:solidFill>
                      <a:schemeClr val="accent1">
                        <a:lumMod val="90000"/>
                      </a:schemeClr>
                    </a:solidFill>
                  </a:tcPr>
                </a:tc>
              </a:tr>
              <a:tr h="370840">
                <a:tc>
                  <a:txBody>
                    <a:bodyPr/>
                    <a:lstStyle/>
                    <a:p>
                      <a:r>
                        <a:rPr lang="en-US" sz="1600" dirty="0" smtClean="0"/>
                        <a:t>Time</a:t>
                      </a:r>
                      <a:endParaRPr lang="en-US" sz="1600" dirty="0"/>
                    </a:p>
                  </a:txBody>
                  <a:tcPr/>
                </a:tc>
                <a:tc>
                  <a:txBody>
                    <a:bodyPr/>
                    <a:lstStyle/>
                    <a:p>
                      <a:pPr marL="0" marR="0">
                        <a:lnSpc>
                          <a:spcPct val="115000"/>
                        </a:lnSpc>
                        <a:spcBef>
                          <a:spcPts val="0"/>
                        </a:spcBef>
                        <a:spcAft>
                          <a:spcPts val="0"/>
                        </a:spcAft>
                      </a:pPr>
                      <a:r>
                        <a:rPr lang="en-US" sz="1600" dirty="0">
                          <a:latin typeface="Calibri"/>
                          <a:ea typeface="Calibri"/>
                          <a:cs typeface="Times New Roman"/>
                        </a:rPr>
                        <a:t>75 minutes (5730)</a:t>
                      </a:r>
                    </a:p>
                    <a:p>
                      <a:pPr marL="0" marR="0">
                        <a:lnSpc>
                          <a:spcPct val="115000"/>
                        </a:lnSpc>
                        <a:spcBef>
                          <a:spcPts val="0"/>
                        </a:spcBef>
                        <a:spcAft>
                          <a:spcPts val="0"/>
                        </a:spcAft>
                      </a:pPr>
                      <a:r>
                        <a:rPr lang="en-US" sz="1600" dirty="0">
                          <a:latin typeface="Calibri"/>
                          <a:ea typeface="Calibri"/>
                          <a:cs typeface="Times New Roman"/>
                        </a:rPr>
                        <a:t>60 minutes (0730)</a:t>
                      </a:r>
                    </a:p>
                  </a:txBody>
                  <a:tcPr marL="68580" marR="68580" marT="0" marB="0"/>
                </a:tc>
                <a:tc>
                  <a:txBody>
                    <a:bodyPr/>
                    <a:lstStyle/>
                    <a:p>
                      <a:pPr marL="0" marR="0">
                        <a:lnSpc>
                          <a:spcPct val="115000"/>
                        </a:lnSpc>
                        <a:spcBef>
                          <a:spcPts val="0"/>
                        </a:spcBef>
                        <a:spcAft>
                          <a:spcPts val="0"/>
                        </a:spcAft>
                      </a:pPr>
                      <a:r>
                        <a:rPr lang="en-US" sz="1600">
                          <a:latin typeface="Calibri"/>
                          <a:ea typeface="Calibri"/>
                          <a:cs typeface="Times New Roman"/>
                        </a:rPr>
                        <a:t>85 minutes</a:t>
                      </a:r>
                    </a:p>
                  </a:txBody>
                  <a:tcPr marL="68580" marR="68580" marT="0" marB="0"/>
                </a:tc>
              </a:tr>
              <a:tr h="370840">
                <a:tc>
                  <a:txBody>
                    <a:bodyPr/>
                    <a:lstStyle/>
                    <a:p>
                      <a:r>
                        <a:rPr lang="en-US" sz="1600" dirty="0" smtClean="0"/>
                        <a:t>Delivery Method</a:t>
                      </a:r>
                      <a:endParaRPr lang="en-US" sz="1600" dirty="0"/>
                    </a:p>
                  </a:txBody>
                  <a:tcPr>
                    <a:solidFill>
                      <a:schemeClr val="accent1">
                        <a:lumMod val="90000"/>
                      </a:schemeClr>
                    </a:solidFill>
                  </a:tcPr>
                </a:tc>
                <a:tc>
                  <a:txBody>
                    <a:bodyPr/>
                    <a:lstStyle/>
                    <a:p>
                      <a:pPr marL="0" marR="0">
                        <a:lnSpc>
                          <a:spcPct val="115000"/>
                        </a:lnSpc>
                        <a:spcBef>
                          <a:spcPts val="0"/>
                        </a:spcBef>
                        <a:spcAft>
                          <a:spcPts val="0"/>
                        </a:spcAft>
                      </a:pPr>
                      <a:r>
                        <a:rPr lang="en-US" sz="1600" dirty="0">
                          <a:latin typeface="Calibri"/>
                          <a:ea typeface="Calibri"/>
                          <a:cs typeface="Times New Roman"/>
                        </a:rPr>
                        <a:t>Computer-delivered (5730)</a:t>
                      </a:r>
                    </a:p>
                    <a:p>
                      <a:pPr marL="0" marR="0">
                        <a:lnSpc>
                          <a:spcPct val="115000"/>
                        </a:lnSpc>
                        <a:spcBef>
                          <a:spcPts val="0"/>
                        </a:spcBef>
                        <a:spcAft>
                          <a:spcPts val="0"/>
                        </a:spcAft>
                      </a:pPr>
                      <a:r>
                        <a:rPr lang="en-US" sz="1600" dirty="0">
                          <a:latin typeface="Calibri"/>
                          <a:ea typeface="Calibri"/>
                          <a:cs typeface="Times New Roman"/>
                        </a:rPr>
                        <a:t>Paper-delivered (0730)</a:t>
                      </a:r>
                    </a:p>
                  </a:txBody>
                  <a:tcPr marL="68580" marR="68580" marT="0" marB="0">
                    <a:solidFill>
                      <a:schemeClr val="accent1">
                        <a:lumMod val="90000"/>
                      </a:schemeClr>
                    </a:solidFill>
                  </a:tcPr>
                </a:tc>
                <a:tc>
                  <a:txBody>
                    <a:bodyPr/>
                    <a:lstStyle/>
                    <a:p>
                      <a:pPr marL="0" marR="0">
                        <a:lnSpc>
                          <a:spcPct val="115000"/>
                        </a:lnSpc>
                        <a:spcBef>
                          <a:spcPts val="0"/>
                        </a:spcBef>
                        <a:spcAft>
                          <a:spcPts val="0"/>
                        </a:spcAft>
                      </a:pPr>
                      <a:r>
                        <a:rPr lang="en-US" sz="1600" dirty="0">
                          <a:latin typeface="Calibri"/>
                          <a:ea typeface="Calibri"/>
                          <a:cs typeface="Times New Roman"/>
                        </a:rPr>
                        <a:t>Computer-delivered</a:t>
                      </a:r>
                    </a:p>
                  </a:txBody>
                  <a:tcPr marL="68580" marR="68580" marT="0" marB="0">
                    <a:solidFill>
                      <a:schemeClr val="accent1">
                        <a:lumMod val="90000"/>
                      </a:schemeClr>
                    </a:solidFill>
                  </a:tcPr>
                </a:tc>
              </a:tr>
              <a:tr h="370840">
                <a:tc>
                  <a:txBody>
                    <a:bodyPr/>
                    <a:lstStyle/>
                    <a:p>
                      <a:r>
                        <a:rPr lang="en-US" sz="1600" baseline="0" dirty="0" smtClean="0"/>
                        <a:t>Question Types - </a:t>
                      </a:r>
                      <a:endParaRPr lang="en-US" sz="1600" dirty="0"/>
                    </a:p>
                  </a:txBody>
                  <a:tcPr/>
                </a:tc>
                <a:tc>
                  <a:txBody>
                    <a:bodyPr/>
                    <a:lstStyle/>
                    <a:p>
                      <a:pPr marL="0" marR="0">
                        <a:lnSpc>
                          <a:spcPct val="115000"/>
                        </a:lnSpc>
                        <a:spcBef>
                          <a:spcPts val="0"/>
                        </a:spcBef>
                        <a:spcAft>
                          <a:spcPts val="0"/>
                        </a:spcAft>
                        <a:buFont typeface="Arial" pitchFamily="34" charset="0"/>
                        <a:buChar char="•"/>
                      </a:pPr>
                      <a:r>
                        <a:rPr lang="en-US" sz="1600" kern="1200" dirty="0" smtClean="0">
                          <a:solidFill>
                            <a:schemeClr val="dk1"/>
                          </a:solidFill>
                          <a:latin typeface="+mn-lt"/>
                          <a:ea typeface="+mn-ea"/>
                          <a:cs typeface="+mn-cs"/>
                        </a:rPr>
                        <a:t>Single-selection multiple-choice questions</a:t>
                      </a:r>
                      <a:endParaRPr lang="en-US" sz="1600" dirty="0">
                        <a:latin typeface="Calibri"/>
                        <a:ea typeface="Calibri"/>
                        <a:cs typeface="Times New Roman"/>
                      </a:endParaRPr>
                    </a:p>
                  </a:txBody>
                  <a:tcPr marL="68580" marR="68580" marT="0" marB="0"/>
                </a:tc>
                <a:tc>
                  <a:txBody>
                    <a:bodyPr/>
                    <a:lstStyle/>
                    <a:p>
                      <a:pPr>
                        <a:buFont typeface="Arial" pitchFamily="34" charset="0"/>
                        <a:buChar char="•"/>
                      </a:pPr>
                      <a:r>
                        <a:rPr lang="en-US" sz="1600" kern="1200" dirty="0" smtClean="0">
                          <a:solidFill>
                            <a:schemeClr val="dk1"/>
                          </a:solidFill>
                          <a:latin typeface="+mn-lt"/>
                          <a:ea typeface="+mn-ea"/>
                          <a:cs typeface="+mn-cs"/>
                        </a:rPr>
                        <a:t>Selected-response and numeric entry questions, including </a:t>
                      </a:r>
                    </a:p>
                    <a:p>
                      <a:pPr lvl="0">
                        <a:buFont typeface="Arial" pitchFamily="34" charset="0"/>
                        <a:buChar char="•"/>
                      </a:pPr>
                      <a:r>
                        <a:rPr lang="en-US" sz="1600" kern="1200" dirty="0" smtClean="0">
                          <a:solidFill>
                            <a:schemeClr val="dk1"/>
                          </a:solidFill>
                          <a:latin typeface="+mn-lt"/>
                          <a:ea typeface="+mn-ea"/>
                          <a:cs typeface="+mn-cs"/>
                        </a:rPr>
                        <a:t>Single-selection multiple-choice questions</a:t>
                      </a:r>
                    </a:p>
                    <a:p>
                      <a:pPr lvl="0">
                        <a:buFont typeface="Arial" pitchFamily="34" charset="0"/>
                        <a:buChar char="•"/>
                      </a:pPr>
                      <a:r>
                        <a:rPr lang="en-US" sz="1600" kern="1200" dirty="0" smtClean="0">
                          <a:solidFill>
                            <a:schemeClr val="dk1"/>
                          </a:solidFill>
                          <a:latin typeface="+mn-lt"/>
                          <a:ea typeface="+mn-ea"/>
                          <a:cs typeface="+mn-cs"/>
                        </a:rPr>
                        <a:t>Multiple-selection multiple-choice questions</a:t>
                      </a:r>
                    </a:p>
                    <a:p>
                      <a:pPr>
                        <a:buFont typeface="Arial" pitchFamily="34" charset="0"/>
                        <a:buChar char="•"/>
                      </a:pPr>
                      <a:r>
                        <a:rPr lang="en-US" sz="1600" kern="1200" dirty="0" smtClean="0">
                          <a:solidFill>
                            <a:schemeClr val="dk1"/>
                          </a:solidFill>
                          <a:latin typeface="+mn-lt"/>
                          <a:ea typeface="+mn-ea"/>
                          <a:cs typeface="+mn-cs"/>
                        </a:rPr>
                        <a:t>Numeric entry questions</a:t>
                      </a:r>
                      <a:endParaRPr lang="en-US" sz="1600" dirty="0">
                        <a:latin typeface="Calibri"/>
                        <a:ea typeface="Calibri"/>
                        <a:cs typeface="Times New Roman"/>
                      </a:endParaRPr>
                    </a:p>
                  </a:txBody>
                  <a:tcPr marL="68580" marR="68580" marT="0" marB="0"/>
                </a:tc>
              </a:tr>
            </a:tbl>
          </a:graphicData>
        </a:graphic>
      </p:graphicFrame>
      <p:sp>
        <p:nvSpPr>
          <p:cNvPr id="7" name="Title 1"/>
          <p:cNvSpPr>
            <a:spLocks noGrp="1"/>
          </p:cNvSpPr>
          <p:nvPr>
            <p:ph type="title"/>
          </p:nvPr>
        </p:nvSpPr>
        <p:spPr>
          <a:xfrm>
            <a:off x="457200" y="762000"/>
            <a:ext cx="8229600" cy="1058333"/>
          </a:xfrm>
        </p:spPr>
        <p:txBody>
          <a:bodyPr/>
          <a:lstStyle/>
          <a:p>
            <a:r>
              <a:rPr lang="en-US" sz="2400" dirty="0" smtClean="0"/>
              <a:t>Comparing Praxis Core Math with PPST</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058333"/>
          </a:xfrm>
        </p:spPr>
        <p:txBody>
          <a:bodyPr/>
          <a:lstStyle/>
          <a:p>
            <a:r>
              <a:rPr lang="en-US" dirty="0" smtClean="0"/>
              <a:t>Today’s Session</a:t>
            </a:r>
            <a:endParaRPr lang="en-US" dirty="0">
              <a:solidFill>
                <a:srgbClr val="FF0000"/>
              </a:solidFill>
            </a:endParaRPr>
          </a:p>
        </p:txBody>
      </p:sp>
      <p:sp>
        <p:nvSpPr>
          <p:cNvPr id="3" name="Content Placeholder 2"/>
          <p:cNvSpPr>
            <a:spLocks noGrp="1"/>
          </p:cNvSpPr>
          <p:nvPr>
            <p:ph idx="1"/>
          </p:nvPr>
        </p:nvSpPr>
        <p:spPr>
          <a:xfrm>
            <a:off x="685800" y="1981200"/>
            <a:ext cx="6400800" cy="3657600"/>
          </a:xfrm>
        </p:spPr>
        <p:txBody>
          <a:bodyPr/>
          <a:lstStyle/>
          <a:p>
            <a:pPr lvl="0"/>
            <a:r>
              <a:rPr lang="en-US" dirty="0" smtClean="0"/>
              <a:t>Comparing the New Core Tests with  Praxis I Tests</a:t>
            </a:r>
          </a:p>
          <a:p>
            <a:pPr lvl="0"/>
            <a:r>
              <a:rPr lang="en-US" dirty="0" smtClean="0"/>
              <a:t>Update on Praxis Testing – New Score Reporting, Test Centers Expansion and Test Dates</a:t>
            </a:r>
          </a:p>
          <a:p>
            <a:pPr lvl="0"/>
            <a:r>
              <a:rPr lang="en-US" dirty="0" smtClean="0"/>
              <a:t>Resources for You and Your Students</a:t>
            </a:r>
          </a:p>
          <a:p>
            <a:endParaRPr lang="en-US" dirty="0"/>
          </a:p>
        </p:txBody>
      </p:sp>
      <p:sp>
        <p:nvSpPr>
          <p:cNvPr id="4" name="Footer Placeholder 3"/>
          <p:cNvSpPr>
            <a:spLocks noGrp="1"/>
          </p:cNvSpPr>
          <p:nvPr>
            <p:ph type="ftr" sz="quarter" idx="3"/>
          </p:nvPr>
        </p:nvSpPr>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pic>
        <p:nvPicPr>
          <p:cNvPr id="5" name="Picture 3" descr="C:\Users\jlpage01\AppData\Local\Microsoft\Windows\Temporary Internet Files\Content.IE5\948L201Q\MC90010487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4191000"/>
            <a:ext cx="2627564" cy="202441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685800"/>
            <a:ext cx="7772400" cy="1058862"/>
          </a:xfrm>
        </p:spPr>
        <p:txBody>
          <a:bodyPr/>
          <a:lstStyle/>
          <a:p>
            <a:pPr algn="ctr" eaLnBrk="1" hangingPunct="1"/>
            <a:r>
              <a:rPr lang="en-US" sz="3200" dirty="0" smtClean="0"/>
              <a:t>Mathematics</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533400" y="1600200"/>
            <a:ext cx="8229600" cy="3810000"/>
          </a:xfrm>
        </p:spPr>
        <p:txBody>
          <a:bodyPr/>
          <a:lstStyle/>
          <a:p>
            <a:pPr algn="ctr">
              <a:buNone/>
            </a:pPr>
            <a:r>
              <a:rPr lang="en-US" dirty="0" smtClean="0"/>
              <a:t>What is carried over from PPST?</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20</a:t>
            </a:fld>
            <a:endParaRPr lang="en-US" dirty="0" smtClean="0">
              <a:cs typeface="Arial" charset="0"/>
            </a:endParaRPr>
          </a:p>
        </p:txBody>
      </p:sp>
      <p:sp>
        <p:nvSpPr>
          <p:cNvPr id="13" name="TextBox 12"/>
          <p:cNvSpPr txBox="1"/>
          <p:nvPr/>
        </p:nvSpPr>
        <p:spPr>
          <a:xfrm>
            <a:off x="457200" y="2133600"/>
            <a:ext cx="3962400" cy="4031873"/>
          </a:xfrm>
          <a:prstGeom prst="rect">
            <a:avLst/>
          </a:prstGeom>
          <a:solidFill>
            <a:srgbClr val="FFFFFF"/>
          </a:solidFill>
          <a:ln>
            <a:noFill/>
          </a:ln>
        </p:spPr>
        <p:txBody>
          <a:bodyPr wrap="square" rtlCol="0">
            <a:spAutoFit/>
          </a:bodyPr>
          <a:lstStyle/>
          <a:p>
            <a:pPr marL="342900" indent="-342900"/>
            <a:r>
              <a:rPr lang="en-US" sz="1600" b="1" dirty="0" smtClean="0">
                <a:latin typeface="Arial Narrow" pitchFamily="34" charset="0"/>
              </a:rPr>
              <a:t>I.	Number and Operations</a:t>
            </a:r>
            <a:endParaRPr lang="en-US" sz="1600" dirty="0" smtClean="0">
              <a:solidFill>
                <a:srgbClr val="C00000"/>
              </a:solidFill>
              <a:latin typeface="Arial Narrow" pitchFamily="34" charset="0"/>
            </a:endParaRPr>
          </a:p>
          <a:p>
            <a:pPr marL="571500" lvl="0" indent="-228600">
              <a:buFont typeface="Arial" pitchFamily="34" charset="0"/>
              <a:buChar char="•"/>
            </a:pPr>
            <a:r>
              <a:rPr lang="en-US" sz="1600" dirty="0" smtClean="0">
                <a:latin typeface="Arial Narrow" pitchFamily="34" charset="0"/>
              </a:rPr>
              <a:t>Order</a:t>
            </a:r>
          </a:p>
          <a:p>
            <a:pPr marL="571500" lvl="0" indent="-228600">
              <a:buFont typeface="Arial" pitchFamily="34" charset="0"/>
              <a:buChar char="•"/>
            </a:pPr>
            <a:r>
              <a:rPr lang="en-US" sz="1600" dirty="0" smtClean="0">
                <a:latin typeface="Arial Narrow" pitchFamily="34" charset="0"/>
              </a:rPr>
              <a:t>Equivalence</a:t>
            </a:r>
          </a:p>
          <a:p>
            <a:pPr marL="571500" lvl="0" indent="-228600">
              <a:buFont typeface="Arial" pitchFamily="34" charset="0"/>
              <a:buChar char="•"/>
            </a:pPr>
            <a:r>
              <a:rPr lang="en-US" sz="1600" dirty="0" smtClean="0">
                <a:latin typeface="Arial Narrow" pitchFamily="34" charset="0"/>
              </a:rPr>
              <a:t>Numeration and Place Value</a:t>
            </a:r>
          </a:p>
          <a:p>
            <a:pPr marL="571500" lvl="0" indent="-228600">
              <a:buFont typeface="Arial" pitchFamily="34" charset="0"/>
              <a:buChar char="•"/>
            </a:pPr>
            <a:r>
              <a:rPr lang="en-US" sz="1600" dirty="0" smtClean="0">
                <a:latin typeface="Arial Narrow" pitchFamily="34" charset="0"/>
              </a:rPr>
              <a:t>Number Properties</a:t>
            </a:r>
          </a:p>
          <a:p>
            <a:pPr marL="571500" lvl="0" indent="-228600">
              <a:buFont typeface="Arial" pitchFamily="34" charset="0"/>
              <a:buChar char="•"/>
            </a:pPr>
            <a:r>
              <a:rPr lang="en-US" sz="1600" dirty="0" smtClean="0">
                <a:latin typeface="Arial Narrow" pitchFamily="34" charset="0"/>
              </a:rPr>
              <a:t>Operation Properties</a:t>
            </a:r>
          </a:p>
          <a:p>
            <a:pPr marL="571500" lvl="0" indent="-228600">
              <a:buFont typeface="Arial" pitchFamily="34" charset="0"/>
              <a:buChar char="•"/>
            </a:pPr>
            <a:r>
              <a:rPr lang="en-US" sz="1600" dirty="0" smtClean="0">
                <a:latin typeface="Arial Narrow" pitchFamily="34" charset="0"/>
              </a:rPr>
              <a:t>Computation</a:t>
            </a:r>
          </a:p>
          <a:p>
            <a:pPr marL="571500" lvl="0" indent="-228600">
              <a:buFont typeface="Arial" pitchFamily="34" charset="0"/>
              <a:buChar char="•"/>
            </a:pPr>
            <a:r>
              <a:rPr lang="en-US" sz="1600" dirty="0" smtClean="0">
                <a:latin typeface="Arial Narrow" pitchFamily="34" charset="0"/>
              </a:rPr>
              <a:t>Estimation</a:t>
            </a:r>
          </a:p>
          <a:p>
            <a:pPr marL="571500" lvl="0" indent="-228600">
              <a:buFont typeface="Arial" pitchFamily="34" charset="0"/>
              <a:buChar char="•"/>
            </a:pPr>
            <a:r>
              <a:rPr lang="en-US" sz="1600" dirty="0" smtClean="0">
                <a:latin typeface="Arial Narrow" pitchFamily="34" charset="0"/>
              </a:rPr>
              <a:t>Ratio, Proportion, and Percent</a:t>
            </a:r>
          </a:p>
          <a:p>
            <a:pPr marL="571500" lvl="0" indent="-228600">
              <a:buFont typeface="Arial" pitchFamily="34" charset="0"/>
              <a:buChar char="•"/>
            </a:pPr>
            <a:r>
              <a:rPr lang="en-US" sz="1600" dirty="0" smtClean="0">
                <a:latin typeface="Arial Narrow" pitchFamily="34" charset="0"/>
              </a:rPr>
              <a:t>Numerical Reasoning</a:t>
            </a:r>
          </a:p>
          <a:p>
            <a:pPr marL="342900" indent="-342900"/>
            <a:r>
              <a:rPr lang="en-US" sz="1600" b="1" dirty="0" smtClean="0">
                <a:latin typeface="Arial Narrow" pitchFamily="34" charset="0"/>
              </a:rPr>
              <a:t>II.	Algebra</a:t>
            </a:r>
            <a:endParaRPr lang="en-US" sz="1600" dirty="0" smtClean="0">
              <a:solidFill>
                <a:srgbClr val="C00000"/>
              </a:solidFill>
              <a:latin typeface="Arial Narrow" pitchFamily="34" charset="0"/>
            </a:endParaRPr>
          </a:p>
          <a:p>
            <a:pPr marL="571500" lvl="0" indent="-228600">
              <a:buFont typeface="Arial" pitchFamily="34" charset="0"/>
              <a:buChar char="•"/>
            </a:pPr>
            <a:r>
              <a:rPr lang="en-US" sz="1600" dirty="0" smtClean="0">
                <a:latin typeface="Arial Narrow" pitchFamily="34" charset="0"/>
              </a:rPr>
              <a:t>Equations and Inequalities</a:t>
            </a:r>
            <a:endParaRPr lang="en-US" sz="1600" dirty="0" smtClean="0">
              <a:solidFill>
                <a:srgbClr val="C00000"/>
              </a:solidFill>
              <a:latin typeface="Arial Narrow" pitchFamily="34" charset="0"/>
            </a:endParaRPr>
          </a:p>
          <a:p>
            <a:pPr marL="571500" indent="-228600">
              <a:buFont typeface="Arial" pitchFamily="34" charset="0"/>
              <a:buChar char="•"/>
            </a:pPr>
            <a:r>
              <a:rPr lang="en-US" sz="1600" dirty="0" smtClean="0">
                <a:latin typeface="Arial Narrow" pitchFamily="34" charset="0"/>
              </a:rPr>
              <a:t>Algorithmic Thinking</a:t>
            </a:r>
          </a:p>
          <a:p>
            <a:pPr marL="571500" indent="-228600">
              <a:buFont typeface="Arial" pitchFamily="34" charset="0"/>
              <a:buChar char="•"/>
            </a:pPr>
            <a:r>
              <a:rPr lang="en-US" sz="1600" dirty="0" smtClean="0">
                <a:latin typeface="Arial Narrow" pitchFamily="34" charset="0"/>
              </a:rPr>
              <a:t>Patterns</a:t>
            </a:r>
          </a:p>
          <a:p>
            <a:pPr marL="571500" indent="-228600">
              <a:buFont typeface="Arial" pitchFamily="34" charset="0"/>
              <a:buChar char="•"/>
            </a:pPr>
            <a:r>
              <a:rPr lang="en-US" sz="1600" dirty="0" smtClean="0">
                <a:latin typeface="Arial Narrow" pitchFamily="34" charset="0"/>
              </a:rPr>
              <a:t>Algebraic Representation</a:t>
            </a:r>
          </a:p>
          <a:p>
            <a:pPr marL="571500" indent="-228600">
              <a:buFont typeface="Arial" pitchFamily="34" charset="0"/>
              <a:buChar char="•"/>
            </a:pPr>
            <a:r>
              <a:rPr lang="en-US" sz="1600" dirty="0" smtClean="0">
                <a:latin typeface="Arial Narrow" pitchFamily="34" charset="0"/>
              </a:rPr>
              <a:t>Algebraic Reasoning</a:t>
            </a:r>
          </a:p>
        </p:txBody>
      </p:sp>
      <p:sp>
        <p:nvSpPr>
          <p:cNvPr id="18" name="TextBox 17"/>
          <p:cNvSpPr txBox="1"/>
          <p:nvPr/>
        </p:nvSpPr>
        <p:spPr>
          <a:xfrm>
            <a:off x="4724400" y="2133600"/>
            <a:ext cx="3962400" cy="3046988"/>
          </a:xfrm>
          <a:prstGeom prst="rect">
            <a:avLst/>
          </a:prstGeom>
          <a:solidFill>
            <a:srgbClr val="FFFFFF"/>
          </a:solidFill>
          <a:ln>
            <a:noFill/>
          </a:ln>
        </p:spPr>
        <p:txBody>
          <a:bodyPr wrap="square" rtlCol="0">
            <a:spAutoFit/>
          </a:bodyPr>
          <a:lstStyle/>
          <a:p>
            <a:pPr marL="342900" indent="-342900"/>
            <a:r>
              <a:rPr lang="en-US" sz="1600" b="1" dirty="0" smtClean="0">
                <a:latin typeface="Arial Narrow" pitchFamily="34" charset="0"/>
              </a:rPr>
              <a:t>III.	Geometry and Measurement</a:t>
            </a:r>
            <a:endParaRPr lang="en-US" sz="1600" dirty="0" smtClean="0">
              <a:solidFill>
                <a:srgbClr val="C00000"/>
              </a:solidFill>
              <a:latin typeface="Arial Narrow" pitchFamily="34" charset="0"/>
            </a:endParaRPr>
          </a:p>
          <a:p>
            <a:pPr marL="685800" lvl="0" indent="-228600">
              <a:buFont typeface="Arial" pitchFamily="34" charset="0"/>
              <a:buChar char="•"/>
            </a:pPr>
            <a:r>
              <a:rPr lang="en-US" sz="1600" dirty="0" smtClean="0">
                <a:latin typeface="Arial Narrow" pitchFamily="34" charset="0"/>
              </a:rPr>
              <a:t>Geometric Properties</a:t>
            </a:r>
          </a:p>
          <a:p>
            <a:pPr marL="685800" lvl="0" indent="-228600">
              <a:buFont typeface="Arial" pitchFamily="34" charset="0"/>
              <a:buChar char="•"/>
            </a:pPr>
            <a:r>
              <a:rPr lang="en-US" sz="1600" dirty="0" smtClean="0">
                <a:latin typeface="Arial Narrow" pitchFamily="34" charset="0"/>
              </a:rPr>
              <a:t>The </a:t>
            </a:r>
            <a:r>
              <a:rPr lang="en-US" sz="1600" i="1" dirty="0" err="1" smtClean="0">
                <a:latin typeface="Arial Narrow" pitchFamily="34" charset="0"/>
              </a:rPr>
              <a:t>xy</a:t>
            </a:r>
            <a:r>
              <a:rPr lang="en-US" sz="1600" dirty="0" smtClean="0">
                <a:latin typeface="Arial Narrow" pitchFamily="34" charset="0"/>
              </a:rPr>
              <a:t>-Coordinate Plane</a:t>
            </a:r>
          </a:p>
          <a:p>
            <a:pPr marL="685800" lvl="0" indent="-228600">
              <a:buFont typeface="Arial" pitchFamily="34" charset="0"/>
              <a:buChar char="•"/>
            </a:pPr>
            <a:r>
              <a:rPr lang="en-US" sz="1600" dirty="0" smtClean="0">
                <a:latin typeface="Arial Narrow" pitchFamily="34" charset="0"/>
              </a:rPr>
              <a:t>Geometric Reasoning</a:t>
            </a:r>
          </a:p>
          <a:p>
            <a:pPr marL="685800" lvl="0" indent="-228600">
              <a:buFont typeface="Arial" pitchFamily="34" charset="0"/>
              <a:buChar char="•"/>
            </a:pPr>
            <a:r>
              <a:rPr lang="en-US" sz="1600" dirty="0" smtClean="0">
                <a:latin typeface="Arial Narrow" pitchFamily="34" charset="0"/>
              </a:rPr>
              <a:t>Systems of Measurement\</a:t>
            </a:r>
          </a:p>
          <a:p>
            <a:pPr marL="685800" lvl="0" indent="-228600">
              <a:buFont typeface="Arial" pitchFamily="34" charset="0"/>
              <a:buChar char="•"/>
            </a:pPr>
            <a:r>
              <a:rPr lang="en-US" sz="1600" dirty="0" smtClean="0">
                <a:latin typeface="Arial Narrow" pitchFamily="34" charset="0"/>
              </a:rPr>
              <a:t>Measurement</a:t>
            </a:r>
          </a:p>
          <a:p>
            <a:pPr marL="342900" indent="-342900"/>
            <a:r>
              <a:rPr lang="en-US" sz="1600" b="1" dirty="0" smtClean="0">
                <a:latin typeface="Arial Narrow" pitchFamily="34" charset="0"/>
              </a:rPr>
              <a:t>IV.	Data Analysis and Probability</a:t>
            </a:r>
            <a:endParaRPr lang="en-US" sz="1600" dirty="0" smtClean="0">
              <a:solidFill>
                <a:srgbClr val="C00000"/>
              </a:solidFill>
              <a:latin typeface="Arial Narrow" pitchFamily="34" charset="0"/>
            </a:endParaRPr>
          </a:p>
          <a:p>
            <a:pPr marL="571500" lvl="0" indent="-228600">
              <a:buFont typeface="Arial" pitchFamily="34" charset="0"/>
              <a:buChar char="•"/>
            </a:pPr>
            <a:r>
              <a:rPr lang="en-US" sz="1600" dirty="0" smtClean="0">
                <a:latin typeface="Arial Narrow" pitchFamily="34" charset="0"/>
              </a:rPr>
              <a:t>Data Interpretation</a:t>
            </a:r>
          </a:p>
          <a:p>
            <a:pPr marL="571500" lvl="0" indent="-228600">
              <a:buFont typeface="Arial" pitchFamily="34" charset="0"/>
              <a:buChar char="•"/>
            </a:pPr>
            <a:r>
              <a:rPr lang="en-US" sz="1600" dirty="0" smtClean="0">
                <a:latin typeface="Arial Narrow" pitchFamily="34" charset="0"/>
              </a:rPr>
              <a:t>Data representation</a:t>
            </a:r>
          </a:p>
          <a:p>
            <a:pPr marL="571500" lvl="0" indent="-228600">
              <a:buFont typeface="Arial" pitchFamily="34" charset="0"/>
              <a:buChar char="•"/>
            </a:pPr>
            <a:r>
              <a:rPr lang="en-US" sz="1600" dirty="0" smtClean="0">
                <a:latin typeface="Arial Narrow" pitchFamily="34" charset="0"/>
              </a:rPr>
              <a:t>Trends and Inferences</a:t>
            </a:r>
          </a:p>
          <a:p>
            <a:pPr marL="571500" lvl="0" indent="-228600">
              <a:buFont typeface="Arial" pitchFamily="34" charset="0"/>
              <a:buChar char="•"/>
            </a:pPr>
            <a:r>
              <a:rPr lang="en-US" sz="1600" dirty="0" smtClean="0">
                <a:latin typeface="Arial Narrow" pitchFamily="34" charset="0"/>
              </a:rPr>
              <a:t>Measures of Center and Spread</a:t>
            </a:r>
          </a:p>
          <a:p>
            <a:pPr marL="571500" lvl="0" indent="-228600">
              <a:buFont typeface="Arial" pitchFamily="34" charset="0"/>
              <a:buChar char="•"/>
            </a:pPr>
            <a:r>
              <a:rPr lang="en-US" sz="1600" dirty="0" smtClean="0">
                <a:latin typeface="Arial Narrow" pitchFamily="34" charset="0"/>
              </a:rPr>
              <a:t>Probability</a:t>
            </a:r>
          </a:p>
        </p:txBody>
      </p:sp>
      <p:sp>
        <p:nvSpPr>
          <p:cNvPr id="10" name="TextBox 9"/>
          <p:cNvSpPr txBox="1"/>
          <p:nvPr/>
        </p:nvSpPr>
        <p:spPr>
          <a:xfrm>
            <a:off x="4572000" y="5181600"/>
            <a:ext cx="3657600" cy="707886"/>
          </a:xfrm>
          <a:prstGeom prst="rect">
            <a:avLst/>
          </a:prstGeom>
          <a:solidFill>
            <a:srgbClr val="FFFFFF">
              <a:alpha val="58824"/>
            </a:srgbClr>
          </a:solidFill>
          <a:ln>
            <a:solidFill>
              <a:schemeClr val="tx1"/>
            </a:solidFill>
          </a:ln>
        </p:spPr>
        <p:txBody>
          <a:bodyPr wrap="square" rtlCol="0">
            <a:spAutoFit/>
          </a:bodyPr>
          <a:lstStyle/>
          <a:p>
            <a:pPr algn="ctr">
              <a:spcBef>
                <a:spcPts val="600"/>
              </a:spcBef>
            </a:pPr>
            <a:r>
              <a:rPr lang="en-US" sz="2000" dirty="0" smtClean="0">
                <a:latin typeface="Arial Narrow" pitchFamily="34" charset="0"/>
              </a:rPr>
              <a:t>The Core Mathematics test includes topics covered in PPST.</a:t>
            </a: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pPr algn="ctr" eaLnBrk="1" hangingPunct="1"/>
            <a:r>
              <a:rPr lang="en-US" sz="3200" dirty="0" smtClean="0"/>
              <a:t>Mathematics</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3810000"/>
          </a:xfrm>
        </p:spPr>
        <p:txBody>
          <a:bodyPr/>
          <a:lstStyle/>
          <a:p>
            <a:pPr algn="ctr">
              <a:buNone/>
            </a:pPr>
            <a:r>
              <a:rPr lang="en-US" dirty="0" smtClean="0"/>
              <a:t>What’s new?</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21</a:t>
            </a:fld>
            <a:endParaRPr lang="en-US" dirty="0" smtClean="0">
              <a:cs typeface="Arial" charset="0"/>
            </a:endParaRPr>
          </a:p>
        </p:txBody>
      </p:sp>
      <p:sp>
        <p:nvSpPr>
          <p:cNvPr id="13" name="TextBox 12"/>
          <p:cNvSpPr txBox="1"/>
          <p:nvPr/>
        </p:nvSpPr>
        <p:spPr>
          <a:xfrm>
            <a:off x="457200" y="2133600"/>
            <a:ext cx="3962400" cy="2554545"/>
          </a:xfrm>
          <a:prstGeom prst="rect">
            <a:avLst/>
          </a:prstGeom>
          <a:solidFill>
            <a:srgbClr val="FFFFFF"/>
          </a:solidFill>
          <a:ln>
            <a:noFill/>
          </a:ln>
        </p:spPr>
        <p:txBody>
          <a:bodyPr wrap="square" rtlCol="0">
            <a:spAutoFit/>
          </a:bodyPr>
          <a:lstStyle/>
          <a:p>
            <a:pPr marL="342900" indent="-342900"/>
            <a:r>
              <a:rPr lang="en-US" sz="1600" b="1" dirty="0" smtClean="0">
                <a:latin typeface="Arial Narrow" pitchFamily="34" charset="0"/>
              </a:rPr>
              <a:t>I.	Number and Quantity </a:t>
            </a:r>
            <a:endParaRPr lang="en-US" sz="1600" dirty="0" smtClean="0">
              <a:latin typeface="Arial Narrow" pitchFamily="34" charset="0"/>
            </a:endParaRPr>
          </a:p>
          <a:p>
            <a:pPr marL="342900" lvl="0" indent="-342900"/>
            <a:r>
              <a:rPr lang="en-US" sz="1600" dirty="0" smtClean="0">
                <a:latin typeface="Arial Narrow" pitchFamily="34" charset="0"/>
              </a:rPr>
              <a:t>	</a:t>
            </a:r>
            <a:r>
              <a:rPr lang="en-US" sz="1600" dirty="0" smtClean="0">
                <a:solidFill>
                  <a:srgbClr val="C00000"/>
                </a:solidFill>
                <a:latin typeface="Arial Narrow" pitchFamily="34" charset="0"/>
              </a:rPr>
              <a:t>The Real Number System</a:t>
            </a:r>
          </a:p>
          <a:p>
            <a:pPr marL="571500" lvl="0" indent="-228600">
              <a:buFont typeface="Arial" pitchFamily="34" charset="0"/>
              <a:buChar char="•"/>
            </a:pPr>
            <a:r>
              <a:rPr lang="en-US" sz="1600" dirty="0" smtClean="0">
                <a:latin typeface="Arial Narrow" pitchFamily="34" charset="0"/>
              </a:rPr>
              <a:t>Work with radicals and integer exponents</a:t>
            </a:r>
          </a:p>
          <a:p>
            <a:pPr marL="342900" indent="-342900"/>
            <a:r>
              <a:rPr lang="en-US" sz="1600" b="1" dirty="0" smtClean="0">
                <a:latin typeface="Arial Narrow" pitchFamily="34" charset="0"/>
              </a:rPr>
              <a:t>II.	Algebra and Functions</a:t>
            </a:r>
            <a:endParaRPr lang="en-US" sz="1600" dirty="0" smtClean="0">
              <a:latin typeface="Arial Narrow" pitchFamily="34" charset="0"/>
            </a:endParaRPr>
          </a:p>
          <a:p>
            <a:pPr marL="342900" lvl="0" indent="-342900"/>
            <a:r>
              <a:rPr lang="en-US" sz="1600" dirty="0" smtClean="0">
                <a:latin typeface="Arial Narrow" pitchFamily="34" charset="0"/>
              </a:rPr>
              <a:t>	</a:t>
            </a:r>
            <a:r>
              <a:rPr lang="en-US" sz="1600" dirty="0" smtClean="0">
                <a:solidFill>
                  <a:srgbClr val="C00000"/>
                </a:solidFill>
                <a:latin typeface="Arial Narrow" pitchFamily="34" charset="0"/>
              </a:rPr>
              <a:t>Reasoning with Equations and Inequalities </a:t>
            </a:r>
          </a:p>
          <a:p>
            <a:pPr marL="571500" lvl="0" indent="-228600">
              <a:buFont typeface="Arial" pitchFamily="34" charset="0"/>
              <a:buChar char="•"/>
            </a:pPr>
            <a:r>
              <a:rPr lang="en-US" sz="1600" dirty="0" smtClean="0">
                <a:latin typeface="Arial Narrow" pitchFamily="34" charset="0"/>
              </a:rPr>
              <a:t>Understand solving equations as a process of reasoning and explain the reasoning</a:t>
            </a:r>
          </a:p>
          <a:p>
            <a:pPr marL="342900" lvl="0" indent="-342900"/>
            <a:r>
              <a:rPr lang="en-US" sz="1600" dirty="0" smtClean="0">
                <a:latin typeface="Arial Narrow" pitchFamily="34" charset="0"/>
              </a:rPr>
              <a:t>	</a:t>
            </a:r>
            <a:r>
              <a:rPr lang="en-US" sz="1600" dirty="0" smtClean="0">
                <a:solidFill>
                  <a:srgbClr val="C00000"/>
                </a:solidFill>
                <a:latin typeface="Arial Narrow" pitchFamily="34" charset="0"/>
              </a:rPr>
              <a:t>Building  Functions</a:t>
            </a:r>
          </a:p>
          <a:p>
            <a:pPr marL="571500" indent="-228600">
              <a:buFont typeface="Arial" pitchFamily="34" charset="0"/>
              <a:buChar char="•"/>
            </a:pPr>
            <a:r>
              <a:rPr lang="en-US" sz="1600" dirty="0" smtClean="0">
                <a:latin typeface="Arial Narrow" pitchFamily="34" charset="0"/>
              </a:rPr>
              <a:t>Interpreting Functions</a:t>
            </a:r>
          </a:p>
          <a:p>
            <a:pPr marL="571500" indent="-228600">
              <a:buFont typeface="Arial" pitchFamily="34" charset="0"/>
              <a:buChar char="•"/>
            </a:pPr>
            <a:r>
              <a:rPr lang="en-US" sz="1600" dirty="0" smtClean="0">
                <a:latin typeface="Arial Narrow" pitchFamily="34" charset="0"/>
              </a:rPr>
              <a:t>Building Functions</a:t>
            </a:r>
          </a:p>
        </p:txBody>
      </p:sp>
      <p:sp>
        <p:nvSpPr>
          <p:cNvPr id="15" name="TextBox 14"/>
          <p:cNvSpPr txBox="1"/>
          <p:nvPr/>
        </p:nvSpPr>
        <p:spPr>
          <a:xfrm>
            <a:off x="533400" y="4876800"/>
            <a:ext cx="3657600" cy="1015663"/>
          </a:xfrm>
          <a:prstGeom prst="rect">
            <a:avLst/>
          </a:prstGeom>
          <a:solidFill>
            <a:srgbClr val="FFFFFF">
              <a:alpha val="58824"/>
            </a:srgbClr>
          </a:solidFill>
          <a:ln>
            <a:solidFill>
              <a:schemeClr val="tx1"/>
            </a:solidFill>
          </a:ln>
        </p:spPr>
        <p:txBody>
          <a:bodyPr wrap="square" rtlCol="0">
            <a:spAutoFit/>
          </a:bodyPr>
          <a:lstStyle/>
          <a:p>
            <a:pPr algn="ctr">
              <a:spcBef>
                <a:spcPts val="600"/>
              </a:spcBef>
            </a:pPr>
            <a:r>
              <a:rPr lang="en-US" sz="2000" dirty="0" smtClean="0">
                <a:latin typeface="Arial Narrow" pitchFamily="34" charset="0"/>
              </a:rPr>
              <a:t>The Core Mathematics test adds coverage of CCSS mathematics content not included in PPST.</a:t>
            </a:r>
            <a:endParaRPr lang="en-US" sz="2000" dirty="0">
              <a:latin typeface="Arial Narrow" pitchFamily="34" charset="0"/>
            </a:endParaRPr>
          </a:p>
        </p:txBody>
      </p:sp>
      <p:sp>
        <p:nvSpPr>
          <p:cNvPr id="18" name="TextBox 17"/>
          <p:cNvSpPr txBox="1"/>
          <p:nvPr/>
        </p:nvSpPr>
        <p:spPr>
          <a:xfrm>
            <a:off x="4724400" y="2133600"/>
            <a:ext cx="3962400" cy="3785652"/>
          </a:xfrm>
          <a:prstGeom prst="rect">
            <a:avLst/>
          </a:prstGeom>
          <a:solidFill>
            <a:srgbClr val="FFFFFF"/>
          </a:solidFill>
          <a:ln>
            <a:noFill/>
          </a:ln>
        </p:spPr>
        <p:txBody>
          <a:bodyPr wrap="square" rtlCol="0">
            <a:spAutoFit/>
          </a:bodyPr>
          <a:lstStyle/>
          <a:p>
            <a:pPr marL="342900" indent="-342900"/>
            <a:r>
              <a:rPr lang="en-US" sz="1600" b="1" dirty="0" smtClean="0">
                <a:latin typeface="Arial Narrow" pitchFamily="34" charset="0"/>
              </a:rPr>
              <a:t>III.	Geometry</a:t>
            </a:r>
            <a:endParaRPr lang="en-US" sz="1600" dirty="0" smtClean="0">
              <a:latin typeface="Arial Narrow" pitchFamily="34" charset="0"/>
            </a:endParaRPr>
          </a:p>
          <a:p>
            <a:pPr marL="342900" lvl="0" indent="-342900"/>
            <a:r>
              <a:rPr lang="en-US" sz="1600" dirty="0" smtClean="0">
                <a:latin typeface="Arial Narrow" pitchFamily="34" charset="0"/>
              </a:rPr>
              <a:t>	</a:t>
            </a:r>
            <a:r>
              <a:rPr lang="en-US" sz="1600" dirty="0" smtClean="0">
                <a:solidFill>
                  <a:srgbClr val="C00000"/>
                </a:solidFill>
                <a:latin typeface="Arial Narrow" pitchFamily="34" charset="0"/>
              </a:rPr>
              <a:t>Modeling with Geometry </a:t>
            </a:r>
          </a:p>
          <a:p>
            <a:pPr marL="685800" lvl="0" indent="-228600">
              <a:buFont typeface="Arial" pitchFamily="34" charset="0"/>
              <a:buChar char="•"/>
            </a:pPr>
            <a:r>
              <a:rPr lang="en-US" sz="1600" dirty="0" smtClean="0">
                <a:latin typeface="Arial Narrow" pitchFamily="34" charset="0"/>
              </a:rPr>
              <a:t>Apply geometric concepts in modeling situations</a:t>
            </a:r>
            <a:r>
              <a:rPr lang="en-US" sz="1600" b="1" dirty="0" smtClean="0">
                <a:latin typeface="Arial Narrow" pitchFamily="34" charset="0"/>
              </a:rPr>
              <a:t> </a:t>
            </a:r>
            <a:endParaRPr lang="en-US" sz="1600" dirty="0" smtClean="0">
              <a:latin typeface="Arial Narrow" pitchFamily="34" charset="0"/>
            </a:endParaRPr>
          </a:p>
          <a:p>
            <a:pPr marL="342900" indent="-342900"/>
            <a:r>
              <a:rPr lang="en-US" sz="1600" b="1" dirty="0" smtClean="0">
                <a:latin typeface="Arial Narrow" pitchFamily="34" charset="0"/>
              </a:rPr>
              <a:t>IV.	Statistics and Probability</a:t>
            </a:r>
            <a:endParaRPr lang="en-US" sz="1600" dirty="0" smtClean="0">
              <a:latin typeface="Arial Narrow" pitchFamily="34" charset="0"/>
            </a:endParaRPr>
          </a:p>
          <a:p>
            <a:pPr marL="342900" lvl="0" indent="-342900"/>
            <a:r>
              <a:rPr lang="en-US" sz="1600" dirty="0" smtClean="0">
                <a:latin typeface="Arial Narrow" pitchFamily="34" charset="0"/>
              </a:rPr>
              <a:t>	</a:t>
            </a:r>
            <a:r>
              <a:rPr lang="en-US" sz="1600" dirty="0" smtClean="0">
                <a:solidFill>
                  <a:srgbClr val="C00000"/>
                </a:solidFill>
                <a:latin typeface="Arial Narrow" pitchFamily="34" charset="0"/>
              </a:rPr>
              <a:t>Basic Statistics and Probability</a:t>
            </a:r>
          </a:p>
          <a:p>
            <a:pPr marL="571500" lvl="0" indent="-228600">
              <a:buFont typeface="Arial" pitchFamily="34" charset="0"/>
              <a:buChar char="•"/>
            </a:pPr>
            <a:r>
              <a:rPr lang="en-US" sz="1600" dirty="0" smtClean="0">
                <a:latin typeface="Arial Narrow" pitchFamily="34" charset="0"/>
              </a:rPr>
              <a:t>Develop understanding of statistical variability </a:t>
            </a:r>
          </a:p>
          <a:p>
            <a:pPr marL="571500" lvl="0" indent="-228600">
              <a:buFont typeface="Arial" pitchFamily="34" charset="0"/>
              <a:buChar char="•"/>
            </a:pPr>
            <a:r>
              <a:rPr lang="en-US" sz="1600" dirty="0" smtClean="0">
                <a:latin typeface="Arial Narrow" pitchFamily="34" charset="0"/>
              </a:rPr>
              <a:t>Use random sampling to draw inferences about a population</a:t>
            </a:r>
          </a:p>
          <a:p>
            <a:pPr marL="571500" lvl="0" indent="-228600">
              <a:buFont typeface="Arial" pitchFamily="34" charset="0"/>
              <a:buChar char="•"/>
            </a:pPr>
            <a:r>
              <a:rPr lang="en-US" sz="1600" dirty="0" smtClean="0">
                <a:latin typeface="Arial Narrow" pitchFamily="34" charset="0"/>
              </a:rPr>
              <a:t>Investigate patterns of association in bivariate data</a:t>
            </a:r>
          </a:p>
          <a:p>
            <a:pPr marL="571500" lvl="0" indent="-228600">
              <a:buFont typeface="Arial" pitchFamily="34" charset="0"/>
              <a:buChar char="•"/>
            </a:pPr>
            <a:r>
              <a:rPr lang="en-US" sz="1600" dirty="0" smtClean="0">
                <a:latin typeface="Arial Narrow" pitchFamily="34" charset="0"/>
              </a:rPr>
              <a:t>Interpreting Categorical and Quantitative Data</a:t>
            </a:r>
          </a:p>
          <a:p>
            <a:pPr marL="571500" lvl="0" indent="-228600">
              <a:buFont typeface="Arial" pitchFamily="34" charset="0"/>
              <a:buChar char="•"/>
            </a:pPr>
            <a:r>
              <a:rPr lang="en-US" sz="1600" dirty="0" smtClean="0">
                <a:latin typeface="Arial Narrow" pitchFamily="34" charset="0"/>
              </a:rPr>
              <a:t>Interpret linear models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pPr algn="ctr" eaLnBrk="1" hangingPunct="1"/>
            <a:r>
              <a:rPr lang="en-US" sz="3200" dirty="0" smtClean="0"/>
              <a:t>Mathematics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3810000"/>
          </a:xfrm>
        </p:spPr>
        <p:txBody>
          <a:bodyPr/>
          <a:lstStyle/>
          <a:p>
            <a:pPr algn="ctr">
              <a:buNone/>
            </a:pPr>
            <a:r>
              <a:rPr lang="en-US" dirty="0" smtClean="0"/>
              <a:t>What’s new?</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22</a:t>
            </a:fld>
            <a:endParaRPr lang="en-US" dirty="0" smtClean="0">
              <a:cs typeface="Arial" charset="0"/>
            </a:endParaRPr>
          </a:p>
        </p:txBody>
      </p:sp>
      <p:sp>
        <p:nvSpPr>
          <p:cNvPr id="15" name="TextBox 14"/>
          <p:cNvSpPr txBox="1"/>
          <p:nvPr/>
        </p:nvSpPr>
        <p:spPr>
          <a:xfrm>
            <a:off x="2628900" y="4724400"/>
            <a:ext cx="3886200" cy="1785104"/>
          </a:xfrm>
          <a:prstGeom prst="rect">
            <a:avLst/>
          </a:prstGeom>
          <a:solidFill>
            <a:srgbClr val="FFFFFF">
              <a:alpha val="58824"/>
            </a:srgbClr>
          </a:solidFill>
          <a:ln>
            <a:solidFill>
              <a:schemeClr val="tx1"/>
            </a:solidFill>
          </a:ln>
        </p:spPr>
        <p:txBody>
          <a:bodyPr wrap="square" rtlCol="0">
            <a:spAutoFit/>
          </a:bodyPr>
          <a:lstStyle/>
          <a:p>
            <a:pPr algn="ctr">
              <a:spcBef>
                <a:spcPts val="400"/>
              </a:spcBef>
            </a:pPr>
            <a:r>
              <a:rPr lang="en-US" sz="2000" dirty="0" smtClean="0">
                <a:latin typeface="Arial Narrow" pitchFamily="34" charset="0"/>
              </a:rPr>
              <a:t>Onscreen calculator added.</a:t>
            </a:r>
          </a:p>
          <a:p>
            <a:pPr algn="ctr">
              <a:spcBef>
                <a:spcPts val="400"/>
              </a:spcBef>
            </a:pPr>
            <a:r>
              <a:rPr lang="en-US" sz="2000" dirty="0" smtClean="0">
                <a:latin typeface="Arial Narrow" pitchFamily="34" charset="0"/>
              </a:rPr>
              <a:t>Test is meant to assess mathematical reasoning, not computation.</a:t>
            </a:r>
          </a:p>
          <a:p>
            <a:pPr algn="ctr">
              <a:spcBef>
                <a:spcPts val="400"/>
              </a:spcBef>
            </a:pPr>
            <a:r>
              <a:rPr lang="en-US" sz="2000" dirty="0" smtClean="0">
                <a:latin typeface="Arial Narrow" pitchFamily="34" charset="0"/>
              </a:rPr>
              <a:t>Calculator reduces the chance of simple arithmetic error.</a:t>
            </a:r>
            <a:endParaRPr lang="en-US" sz="2000" dirty="0">
              <a:latin typeface="Arial Narrow" pitchFamily="34" charset="0"/>
            </a:endParaRPr>
          </a:p>
        </p:txBody>
      </p:sp>
      <p:pic>
        <p:nvPicPr>
          <p:cNvPr id="88066" name="Picture 2"/>
          <p:cNvPicPr>
            <a:picLocks noChangeAspect="1" noChangeArrowheads="1"/>
          </p:cNvPicPr>
          <p:nvPr/>
        </p:nvPicPr>
        <p:blipFill>
          <a:blip r:embed="rId3" cstate="print"/>
          <a:srcRect/>
          <a:stretch>
            <a:fillRect/>
          </a:stretch>
        </p:blipFill>
        <p:spPr bwMode="auto">
          <a:xfrm>
            <a:off x="3757613" y="2181225"/>
            <a:ext cx="1628775"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pPr algn="ctr" eaLnBrk="1" hangingPunct="1"/>
            <a:r>
              <a:rPr lang="en-US" sz="3200" dirty="0" smtClean="0"/>
              <a:t>Mathematics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3810000"/>
          </a:xfrm>
        </p:spPr>
        <p:txBody>
          <a:bodyPr/>
          <a:lstStyle/>
          <a:p>
            <a:pPr algn="ctr">
              <a:buNone/>
            </a:pPr>
            <a:r>
              <a:rPr lang="en-US" dirty="0" smtClean="0"/>
              <a:t>What’s new?</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23</a:t>
            </a:fld>
            <a:endParaRPr lang="en-US" dirty="0" smtClean="0">
              <a:cs typeface="Arial" charset="0"/>
            </a:endParaRPr>
          </a:p>
        </p:txBody>
      </p:sp>
      <p:sp>
        <p:nvSpPr>
          <p:cNvPr id="15" name="TextBox 14"/>
          <p:cNvSpPr txBox="1"/>
          <p:nvPr/>
        </p:nvSpPr>
        <p:spPr>
          <a:xfrm>
            <a:off x="762000" y="2114490"/>
            <a:ext cx="7696200" cy="400110"/>
          </a:xfrm>
          <a:prstGeom prst="rect">
            <a:avLst/>
          </a:prstGeom>
          <a:solidFill>
            <a:srgbClr val="FFFFFF">
              <a:alpha val="58824"/>
            </a:srgbClr>
          </a:solidFill>
          <a:ln>
            <a:solidFill>
              <a:schemeClr val="tx1"/>
            </a:solidFill>
          </a:ln>
        </p:spPr>
        <p:txBody>
          <a:bodyPr wrap="square" rtlCol="0">
            <a:spAutoFit/>
          </a:bodyPr>
          <a:lstStyle/>
          <a:p>
            <a:pPr algn="ctr">
              <a:spcBef>
                <a:spcPts val="600"/>
              </a:spcBef>
            </a:pPr>
            <a:r>
              <a:rPr lang="en-US" sz="2000" dirty="0" smtClean="0">
                <a:latin typeface="Arial Narrow" pitchFamily="34" charset="0"/>
              </a:rPr>
              <a:t>Innovative Item Types – Numeric entry and Multiple Selection responses added</a:t>
            </a:r>
          </a:p>
        </p:txBody>
      </p:sp>
      <p:sp>
        <p:nvSpPr>
          <p:cNvPr id="9" name="TextBox 8"/>
          <p:cNvSpPr txBox="1"/>
          <p:nvPr/>
        </p:nvSpPr>
        <p:spPr>
          <a:xfrm>
            <a:off x="4953000" y="2667000"/>
            <a:ext cx="3886200" cy="2462213"/>
          </a:xfrm>
          <a:prstGeom prst="rect">
            <a:avLst/>
          </a:prstGeom>
          <a:solidFill>
            <a:srgbClr val="FFFFFF"/>
          </a:solidFill>
          <a:ln>
            <a:noFill/>
          </a:ln>
        </p:spPr>
        <p:txBody>
          <a:bodyPr wrap="square" rtlCol="0">
            <a:spAutoFit/>
          </a:bodyPr>
          <a:lstStyle/>
          <a:p>
            <a:r>
              <a:rPr lang="en-US" sz="1100" dirty="0" smtClean="0">
                <a:latin typeface="Arial" pitchFamily="34" charset="0"/>
                <a:cs typeface="Arial" pitchFamily="34" charset="0"/>
              </a:rPr>
              <a:t>Which of the following are valid ways to find 125 percent of a number?</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Select all that apply.</a:t>
            </a:r>
          </a:p>
          <a:p>
            <a:endParaRPr lang="en-US" sz="1100" dirty="0" smtClean="0">
              <a:latin typeface="Arial" pitchFamily="34" charset="0"/>
              <a:cs typeface="Arial" pitchFamily="34" charset="0"/>
            </a:endParaRPr>
          </a:p>
          <a:p>
            <a:pPr marL="457200" indent="-400050">
              <a:spcAft>
                <a:spcPts val="600"/>
              </a:spcAft>
              <a:buFont typeface="Wingdings" pitchFamily="2" charset="2"/>
              <a:buChar char="o"/>
            </a:pPr>
            <a:r>
              <a:rPr lang="en-US" sz="1100" dirty="0" smtClean="0">
                <a:latin typeface="Arial" pitchFamily="34" charset="0"/>
                <a:cs typeface="Arial" pitchFamily="34" charset="0"/>
              </a:rPr>
              <a:t>Multiply the number by 1.25.</a:t>
            </a:r>
          </a:p>
          <a:p>
            <a:pPr marL="457200" indent="-400050">
              <a:spcAft>
                <a:spcPts val="600"/>
              </a:spcAft>
              <a:buFont typeface="Wingdings" pitchFamily="2" charset="2"/>
              <a:buChar char="o"/>
            </a:pPr>
            <a:r>
              <a:rPr lang="en-US" sz="1100" dirty="0" smtClean="0">
                <a:latin typeface="Arial" pitchFamily="34" charset="0"/>
                <a:cs typeface="Arial" pitchFamily="34" charset="0"/>
              </a:rPr>
              <a:t>Divide the number by 4 and multiply the result by 5.</a:t>
            </a:r>
          </a:p>
          <a:p>
            <a:pPr marL="457200" indent="-400050">
              <a:spcAft>
                <a:spcPts val="600"/>
              </a:spcAft>
              <a:buFont typeface="Wingdings" pitchFamily="2" charset="2"/>
              <a:buChar char="o"/>
            </a:pPr>
            <a:r>
              <a:rPr lang="en-US" sz="1100" dirty="0" smtClean="0">
                <a:latin typeface="Arial" pitchFamily="34" charset="0"/>
                <a:cs typeface="Arial" pitchFamily="34" charset="0"/>
              </a:rPr>
              <a:t>Divide the number by 4 and add the result to the number.</a:t>
            </a:r>
          </a:p>
          <a:p>
            <a:pPr marL="457200" indent="-400050">
              <a:spcAft>
                <a:spcPts val="600"/>
              </a:spcAft>
              <a:buFont typeface="Wingdings" pitchFamily="2" charset="2"/>
              <a:buChar char="o"/>
            </a:pPr>
            <a:r>
              <a:rPr lang="en-US" sz="1100" dirty="0" smtClean="0">
                <a:latin typeface="Arial" pitchFamily="34" charset="0"/>
                <a:cs typeface="Arial" pitchFamily="34" charset="0"/>
              </a:rPr>
              <a:t>Multiply the number by 0.25 and multiply the result by 4.</a:t>
            </a:r>
          </a:p>
          <a:p>
            <a:pPr marL="571500" indent="-228600">
              <a:buFont typeface="Arial" pitchFamily="34" charset="0"/>
              <a:buChar char="•"/>
            </a:pPr>
            <a:endParaRPr lang="en-US" sz="1300" dirty="0" smtClean="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3" cstate="print"/>
          <a:srcRect/>
          <a:stretch>
            <a:fillRect/>
          </a:stretch>
        </p:blipFill>
        <p:spPr bwMode="auto">
          <a:xfrm>
            <a:off x="228600" y="2667000"/>
            <a:ext cx="4767311" cy="1905000"/>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2200275" y="4714875"/>
            <a:ext cx="771525"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pPr algn="ctr" eaLnBrk="1" hangingPunct="1"/>
            <a:r>
              <a:rPr lang="en-US" dirty="0" smtClean="0"/>
              <a:t>Core Academic Skills for Educators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3810000"/>
          </a:xfrm>
        </p:spPr>
        <p:txBody>
          <a:bodyPr/>
          <a:lstStyle/>
          <a:p>
            <a:pPr algn="ctr">
              <a:buNone/>
            </a:pPr>
            <a:r>
              <a:rPr lang="en-US" dirty="0" smtClean="0"/>
              <a:t>Writing (5722)</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24</a:t>
            </a:fld>
            <a:endParaRPr lang="en-US" dirty="0" smtClean="0">
              <a:cs typeface="Arial" charset="0"/>
            </a:endParaRPr>
          </a:p>
        </p:txBody>
      </p:sp>
      <p:graphicFrame>
        <p:nvGraphicFramePr>
          <p:cNvPr id="8" name="Table 7"/>
          <p:cNvGraphicFramePr>
            <a:graphicFrameLocks noGrp="1"/>
          </p:cNvGraphicFramePr>
          <p:nvPr/>
        </p:nvGraphicFramePr>
        <p:xfrm>
          <a:off x="228600" y="2209800"/>
          <a:ext cx="8915400" cy="2438400"/>
        </p:xfrm>
        <a:graphic>
          <a:graphicData uri="http://schemas.openxmlformats.org/drawingml/2006/table">
            <a:tbl>
              <a:tblPr firstRow="1" bandRow="1">
                <a:tableStyleId>{5C22544A-7EE6-4342-B048-85BDC9FD1C3A}</a:tableStyleId>
              </a:tblPr>
              <a:tblGrid>
                <a:gridCol w="6553200"/>
                <a:gridCol w="1524000"/>
                <a:gridCol w="838200"/>
              </a:tblGrid>
              <a:tr h="609600">
                <a:tc>
                  <a:txBody>
                    <a:bodyPr/>
                    <a:lstStyle/>
                    <a:p>
                      <a:r>
                        <a:rPr lang="en-US" sz="2400" b="1" kern="1200" dirty="0" smtClean="0">
                          <a:solidFill>
                            <a:schemeClr val="tx1"/>
                          </a:solidFill>
                          <a:latin typeface="+mn-lt"/>
                          <a:ea typeface="+mn-ea"/>
                          <a:cs typeface="+mn-cs"/>
                        </a:rPr>
                        <a:t>I. Text Types, Purposes, and Production</a:t>
                      </a:r>
                    </a:p>
                    <a:p>
                      <a:pPr>
                        <a:tabLst>
                          <a:tab pos="342900" algn="l"/>
                        </a:tabLst>
                      </a:pPr>
                      <a:r>
                        <a:rPr lang="en-US" sz="2000" b="0" kern="1200" dirty="0" smtClean="0">
                          <a:solidFill>
                            <a:schemeClr val="tx1"/>
                          </a:solidFill>
                          <a:latin typeface="+mn-lt"/>
                          <a:ea typeface="+mn-ea"/>
                          <a:cs typeface="+mn-cs"/>
                        </a:rPr>
                        <a:t>	</a:t>
                      </a:r>
                      <a:r>
                        <a:rPr lang="en-US" sz="1800" b="0" kern="1200" dirty="0" smtClean="0">
                          <a:solidFill>
                            <a:schemeClr val="tx1"/>
                          </a:solidFill>
                          <a:latin typeface="+mn-lt"/>
                          <a:ea typeface="+mn-ea"/>
                          <a:cs typeface="+mn-cs"/>
                        </a:rPr>
                        <a:t>A. Text Production: Writing Arguments</a:t>
                      </a:r>
                      <a:endParaRPr lang="en-US" sz="2000" b="0" kern="1200" dirty="0" smtClean="0">
                        <a:solidFill>
                          <a:schemeClr val="tx1"/>
                        </a:solidFill>
                        <a:latin typeface="+mn-lt"/>
                        <a:ea typeface="+mn-ea"/>
                        <a:cs typeface="+mn-cs"/>
                      </a:endParaRPr>
                    </a:p>
                    <a:p>
                      <a:pPr>
                        <a:tabLst>
                          <a:tab pos="342900" algn="l"/>
                        </a:tabLst>
                      </a:pPr>
                      <a:r>
                        <a:rPr lang="en-US" sz="2000" b="0" kern="1200" dirty="0" smtClean="0">
                          <a:solidFill>
                            <a:schemeClr val="tx1"/>
                          </a:solidFill>
                          <a:latin typeface="+mn-lt"/>
                          <a:ea typeface="+mn-ea"/>
                          <a:cs typeface="+mn-cs"/>
                        </a:rPr>
                        <a:t>	</a:t>
                      </a:r>
                      <a:r>
                        <a:rPr lang="en-US" sz="1800" b="0" kern="1200" dirty="0" smtClean="0">
                          <a:solidFill>
                            <a:schemeClr val="tx1"/>
                          </a:solidFill>
                          <a:latin typeface="+mn-lt"/>
                          <a:ea typeface="+mn-ea"/>
                          <a:cs typeface="+mn-cs"/>
                        </a:rPr>
                        <a:t>B. Text Production: Writing Informative/Explanatory Texts</a:t>
                      </a:r>
                      <a:endParaRPr lang="en-US" sz="2000" b="0" kern="1200" dirty="0" smtClean="0">
                        <a:solidFill>
                          <a:schemeClr val="tx1"/>
                        </a:solidFill>
                        <a:latin typeface="+mn-lt"/>
                        <a:ea typeface="+mn-ea"/>
                        <a:cs typeface="+mn-cs"/>
                      </a:endParaRPr>
                    </a:p>
                    <a:p>
                      <a:pPr>
                        <a:tabLst>
                          <a:tab pos="342900" algn="l"/>
                        </a:tabLst>
                      </a:pPr>
                      <a:r>
                        <a:rPr lang="en-US" sz="2000" b="0" kern="1200" dirty="0" smtClean="0">
                          <a:solidFill>
                            <a:schemeClr val="tx1"/>
                          </a:solidFill>
                          <a:latin typeface="+mn-lt"/>
                          <a:ea typeface="+mn-ea"/>
                          <a:cs typeface="+mn-cs"/>
                        </a:rPr>
                        <a:t>	</a:t>
                      </a:r>
                      <a:r>
                        <a:rPr lang="en-US" sz="1800" b="0" kern="1200" dirty="0" smtClean="0">
                          <a:solidFill>
                            <a:schemeClr val="tx1"/>
                          </a:solidFill>
                          <a:latin typeface="+mn-lt"/>
                          <a:ea typeface="+mn-ea"/>
                          <a:cs typeface="+mn-cs"/>
                        </a:rPr>
                        <a:t>C. Text Production: Revision</a:t>
                      </a:r>
                      <a:endParaRPr lang="en-US" sz="20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6-12 SR*</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2 CR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09600">
                <a:tc>
                  <a:txBody>
                    <a:bodyPr/>
                    <a:lstStyle/>
                    <a:p>
                      <a:r>
                        <a:rPr lang="en-US" sz="2400" b="1" kern="1200" dirty="0" smtClean="0">
                          <a:solidFill>
                            <a:schemeClr val="tx1"/>
                          </a:solidFill>
                          <a:latin typeface="+mn-lt"/>
                          <a:ea typeface="+mn-ea"/>
                          <a:cs typeface="+mn-cs"/>
                        </a:rPr>
                        <a:t>II. </a:t>
                      </a:r>
                      <a:r>
                        <a:rPr lang="en-US" sz="2400" b="1" kern="1200" dirty="0" smtClean="0">
                          <a:solidFill>
                            <a:schemeClr val="dk1"/>
                          </a:solidFill>
                          <a:latin typeface="+mn-lt"/>
                          <a:ea typeface="+mn-ea"/>
                          <a:cs typeface="+mn-cs"/>
                        </a:rPr>
                        <a:t>Language and Research Skills for Writing</a:t>
                      </a:r>
                      <a:endParaRPr lang="en-US" sz="2400" b="1" kern="1200" dirty="0" smtClean="0">
                        <a:solidFill>
                          <a:schemeClr val="tx1"/>
                        </a:solidFill>
                        <a:latin typeface="+mn-lt"/>
                        <a:ea typeface="+mn-ea"/>
                        <a:cs typeface="+mn-cs"/>
                      </a:endParaRPr>
                    </a:p>
                    <a:p>
                      <a:pPr>
                        <a:tabLst>
                          <a:tab pos="342900" algn="l"/>
                        </a:tabLst>
                      </a:pPr>
                      <a:r>
                        <a:rPr lang="en-US" sz="2000" b="0" kern="1200" dirty="0" smtClean="0">
                          <a:solidFill>
                            <a:schemeClr val="tx1"/>
                          </a:solidFill>
                          <a:latin typeface="+mn-lt"/>
                          <a:ea typeface="+mn-ea"/>
                          <a:cs typeface="+mn-cs"/>
                        </a:rPr>
                        <a:t>	</a:t>
                      </a:r>
                      <a:r>
                        <a:rPr lang="en-US" sz="1800" b="0" kern="1200" dirty="0" smtClean="0">
                          <a:solidFill>
                            <a:schemeClr val="tx1"/>
                          </a:solidFill>
                          <a:latin typeface="+mn-lt"/>
                          <a:ea typeface="+mn-ea"/>
                          <a:cs typeface="+mn-cs"/>
                        </a:rPr>
                        <a:t>A.  Language Skills</a:t>
                      </a:r>
                      <a:endParaRPr lang="en-US" sz="2000" b="0" kern="1200" dirty="0" smtClean="0">
                        <a:solidFill>
                          <a:schemeClr val="tx1"/>
                        </a:solidFill>
                        <a:latin typeface="+mn-lt"/>
                        <a:ea typeface="+mn-ea"/>
                        <a:cs typeface="+mn-cs"/>
                      </a:endParaRPr>
                    </a:p>
                    <a:p>
                      <a:pPr>
                        <a:tabLst>
                          <a:tab pos="342900" algn="l"/>
                        </a:tabLst>
                      </a:pPr>
                      <a:r>
                        <a:rPr lang="en-US" sz="2000" b="0" kern="1200" dirty="0" smtClean="0">
                          <a:solidFill>
                            <a:schemeClr val="tx1"/>
                          </a:solidFill>
                          <a:latin typeface="+mn-lt"/>
                          <a:ea typeface="+mn-ea"/>
                          <a:cs typeface="+mn-cs"/>
                        </a:rPr>
                        <a:t>	</a:t>
                      </a:r>
                      <a:r>
                        <a:rPr lang="en-US" sz="1800" b="0" kern="1200" dirty="0" smtClean="0">
                          <a:solidFill>
                            <a:schemeClr val="tx1"/>
                          </a:solidFill>
                          <a:latin typeface="+mn-lt"/>
                          <a:ea typeface="+mn-ea"/>
                          <a:cs typeface="+mn-cs"/>
                        </a:rPr>
                        <a:t>B.  Research Skills</a:t>
                      </a:r>
                      <a:endParaRPr lang="en-US" sz="2000" b="0" kern="1200" dirty="0" smtClean="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28-34</a:t>
                      </a:r>
                      <a:r>
                        <a:rPr lang="en-US" sz="2400" b="0" baseline="0" dirty="0" smtClean="0">
                          <a:solidFill>
                            <a:srgbClr val="0070C0"/>
                          </a:solidFill>
                        </a:rPr>
                        <a:t> </a:t>
                      </a:r>
                      <a:r>
                        <a:rPr lang="en-US" sz="2400" b="0" dirty="0" smtClean="0">
                          <a:solidFill>
                            <a:srgbClr val="0070C0"/>
                          </a:solidFill>
                        </a:rPr>
                        <a:t>SR*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7" name="Rectangle 6"/>
          <p:cNvSpPr/>
          <p:nvPr/>
        </p:nvSpPr>
        <p:spPr>
          <a:xfrm>
            <a:off x="685800" y="5562600"/>
            <a:ext cx="6934200" cy="523220"/>
          </a:xfrm>
          <a:prstGeom prst="rect">
            <a:avLst/>
          </a:prstGeom>
        </p:spPr>
        <p:txBody>
          <a:bodyPr wrap="square">
            <a:spAutoFit/>
          </a:bodyPr>
          <a:lstStyle/>
          <a:p>
            <a:r>
              <a:rPr lang="en-US" sz="1400" dirty="0" smtClean="0"/>
              <a:t>*Selected Response (SR) questions include traditional multiple-choice questions as well as innovative items such as multiple-selection multiple-choice.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1371601"/>
          <a:ext cx="8534400" cy="5266803"/>
        </p:xfrm>
        <a:graphic>
          <a:graphicData uri="http://schemas.openxmlformats.org/drawingml/2006/table">
            <a:tbl>
              <a:tblPr firstRow="1" bandRow="1">
                <a:tableStyleId>{5C22544A-7EE6-4342-B048-85BDC9FD1C3A}</a:tableStyleId>
              </a:tblPr>
              <a:tblGrid>
                <a:gridCol w="1600200"/>
                <a:gridCol w="4089400"/>
                <a:gridCol w="2844800"/>
              </a:tblGrid>
              <a:tr h="380999">
                <a:tc>
                  <a:txBody>
                    <a:bodyPr/>
                    <a:lstStyle/>
                    <a:p>
                      <a:endParaRPr lang="en-US" sz="1400" dirty="0"/>
                    </a:p>
                  </a:txBody>
                  <a:tcPr>
                    <a:solidFill>
                      <a:schemeClr val="accent1">
                        <a:lumMod val="50000"/>
                      </a:schemeClr>
                    </a:solidFill>
                  </a:tcPr>
                </a:tc>
                <a:tc>
                  <a:txBody>
                    <a:bodyPr/>
                    <a:lstStyle/>
                    <a:p>
                      <a:r>
                        <a:rPr lang="en-US" sz="1400" dirty="0" smtClean="0"/>
                        <a:t>PPST Writing</a:t>
                      </a:r>
                      <a:endParaRPr lang="en-US" sz="1400" dirty="0"/>
                    </a:p>
                  </a:txBody>
                  <a:tcPr>
                    <a:solidFill>
                      <a:schemeClr val="accent1">
                        <a:lumMod val="50000"/>
                      </a:schemeClr>
                    </a:solidFill>
                  </a:tcPr>
                </a:tc>
                <a:tc>
                  <a:txBody>
                    <a:bodyPr/>
                    <a:lstStyle/>
                    <a:p>
                      <a:r>
                        <a:rPr lang="en-US" sz="1400" dirty="0" smtClean="0"/>
                        <a:t>Core Writing</a:t>
                      </a:r>
                      <a:endParaRPr lang="en-US" sz="1400" dirty="0"/>
                    </a:p>
                  </a:txBody>
                  <a:tcPr>
                    <a:solidFill>
                      <a:schemeClr val="accent1">
                        <a:lumMod val="50000"/>
                      </a:schemeClr>
                    </a:solidFill>
                  </a:tcPr>
                </a:tc>
              </a:tr>
              <a:tr h="1096251">
                <a:tc>
                  <a:txBody>
                    <a:bodyPr/>
                    <a:lstStyle/>
                    <a:p>
                      <a:r>
                        <a:rPr lang="en-US" sz="1800" dirty="0" smtClean="0"/>
                        <a:t>Number of questions</a:t>
                      </a:r>
                      <a:endParaRPr lang="en-US" sz="1800" dirty="0"/>
                    </a:p>
                  </a:txBody>
                  <a:tcPr>
                    <a:solidFill>
                      <a:schemeClr val="accent1">
                        <a:lumMod val="90000"/>
                      </a:schemeClr>
                    </a:solidFill>
                  </a:tcPr>
                </a:tc>
                <a:tc>
                  <a:txBody>
                    <a:bodyPr/>
                    <a:lstStyle/>
                    <a:p>
                      <a:pPr marL="3810" marR="0">
                        <a:lnSpc>
                          <a:spcPct val="115000"/>
                        </a:lnSpc>
                        <a:spcBef>
                          <a:spcPts val="0"/>
                        </a:spcBef>
                        <a:spcAft>
                          <a:spcPts val="0"/>
                        </a:spcAft>
                        <a:tabLst>
                          <a:tab pos="175260" algn="l"/>
                        </a:tabLst>
                      </a:pPr>
                      <a:r>
                        <a:rPr lang="en-US" sz="1600" dirty="0">
                          <a:latin typeface="Calibri"/>
                          <a:ea typeface="Calibri"/>
                          <a:cs typeface="Times New Roman"/>
                        </a:rPr>
                        <a:t>44 multiple-choice questions (5720)</a:t>
                      </a:r>
                    </a:p>
                    <a:p>
                      <a:pPr marL="3810" marR="0">
                        <a:lnSpc>
                          <a:spcPct val="115000"/>
                        </a:lnSpc>
                        <a:spcBef>
                          <a:spcPts val="0"/>
                        </a:spcBef>
                        <a:spcAft>
                          <a:spcPts val="0"/>
                        </a:spcAft>
                        <a:tabLst>
                          <a:tab pos="175260" algn="l"/>
                        </a:tabLst>
                      </a:pPr>
                      <a:r>
                        <a:rPr lang="en-US" sz="1600" dirty="0">
                          <a:latin typeface="Calibri"/>
                          <a:ea typeface="Calibri"/>
                          <a:cs typeface="Times New Roman"/>
                        </a:rPr>
                        <a:t>40 multiple-choice questions (0720)</a:t>
                      </a:r>
                    </a:p>
                    <a:p>
                      <a:pPr marL="3810" marR="0">
                        <a:lnSpc>
                          <a:spcPct val="115000"/>
                        </a:lnSpc>
                        <a:spcBef>
                          <a:spcPts val="0"/>
                        </a:spcBef>
                        <a:spcAft>
                          <a:spcPts val="0"/>
                        </a:spcAft>
                        <a:tabLst>
                          <a:tab pos="175260" algn="l"/>
                        </a:tabLst>
                      </a:pPr>
                      <a:r>
                        <a:rPr lang="en-US" sz="1600" dirty="0">
                          <a:latin typeface="Calibri"/>
                          <a:ea typeface="Calibri"/>
                          <a:cs typeface="Times New Roman"/>
                        </a:rPr>
                        <a:t>1 constructed-response question (both 5710 and 0710)</a:t>
                      </a:r>
                    </a:p>
                  </a:txBody>
                  <a:tcPr marL="68580" marR="68580" marT="0" marB="0">
                    <a:solidFill>
                      <a:schemeClr val="accent1">
                        <a:lumMod val="90000"/>
                      </a:schemeClr>
                    </a:solidFill>
                  </a:tcPr>
                </a:tc>
                <a:tc>
                  <a:txBody>
                    <a:bodyPr/>
                    <a:lstStyle/>
                    <a:p>
                      <a:pPr marL="3810" marR="0">
                        <a:lnSpc>
                          <a:spcPct val="115000"/>
                        </a:lnSpc>
                        <a:spcBef>
                          <a:spcPts val="0"/>
                        </a:spcBef>
                        <a:spcAft>
                          <a:spcPts val="0"/>
                        </a:spcAft>
                        <a:tabLst>
                          <a:tab pos="175260" algn="l"/>
                        </a:tabLst>
                      </a:pPr>
                      <a:r>
                        <a:rPr lang="en-US" sz="1600" dirty="0">
                          <a:latin typeface="Calibri"/>
                          <a:ea typeface="Calibri"/>
                          <a:cs typeface="Times New Roman"/>
                        </a:rPr>
                        <a:t>40 selected-response questions</a:t>
                      </a:r>
                    </a:p>
                    <a:p>
                      <a:pPr marL="3810" marR="0">
                        <a:lnSpc>
                          <a:spcPct val="115000"/>
                        </a:lnSpc>
                        <a:spcBef>
                          <a:spcPts val="0"/>
                        </a:spcBef>
                        <a:spcAft>
                          <a:spcPts val="0"/>
                        </a:spcAft>
                        <a:tabLst>
                          <a:tab pos="175260" algn="l"/>
                        </a:tabLst>
                      </a:pPr>
                      <a:r>
                        <a:rPr lang="en-US" sz="1600" dirty="0">
                          <a:latin typeface="Calibri"/>
                          <a:ea typeface="Calibri"/>
                          <a:cs typeface="Times New Roman"/>
                        </a:rPr>
                        <a:t>2 constructed response questions</a:t>
                      </a:r>
                    </a:p>
                  </a:txBody>
                  <a:tcPr marL="68580" marR="68580" marT="0" marB="0">
                    <a:solidFill>
                      <a:schemeClr val="accent1">
                        <a:lumMod val="90000"/>
                      </a:schemeClr>
                    </a:solidFill>
                  </a:tcPr>
                </a:tc>
              </a:tr>
              <a:tr h="1129248">
                <a:tc>
                  <a:txBody>
                    <a:bodyPr/>
                    <a:lstStyle/>
                    <a:p>
                      <a:r>
                        <a:rPr lang="en-US" sz="1800" dirty="0" smtClean="0"/>
                        <a:t>Time</a:t>
                      </a:r>
                      <a:endParaRPr lang="en-US" sz="1800" dirty="0"/>
                    </a:p>
                  </a:txBody>
                  <a:tcPr/>
                </a:tc>
                <a:tc>
                  <a:txBody>
                    <a:bodyPr/>
                    <a:lstStyle/>
                    <a:p>
                      <a:pPr marL="0" marR="0">
                        <a:lnSpc>
                          <a:spcPct val="115000"/>
                        </a:lnSpc>
                        <a:spcBef>
                          <a:spcPts val="0"/>
                        </a:spcBef>
                        <a:spcAft>
                          <a:spcPts val="0"/>
                        </a:spcAft>
                      </a:pPr>
                      <a:r>
                        <a:rPr lang="en-US" sz="1600">
                          <a:latin typeface="Calibri"/>
                          <a:ea typeface="Calibri"/>
                          <a:cs typeface="Times New Roman"/>
                        </a:rPr>
                        <a:t>68 minutes (5720) – 38 minutes for the multiple-choice section and 30 minutes for the constructed-response section</a:t>
                      </a:r>
                    </a:p>
                    <a:p>
                      <a:pPr marL="0" marR="0">
                        <a:lnSpc>
                          <a:spcPct val="115000"/>
                        </a:lnSpc>
                        <a:spcBef>
                          <a:spcPts val="0"/>
                        </a:spcBef>
                        <a:spcAft>
                          <a:spcPts val="0"/>
                        </a:spcAft>
                      </a:pPr>
                      <a:r>
                        <a:rPr lang="en-US" sz="1600">
                          <a:latin typeface="Calibri"/>
                          <a:ea typeface="Calibri"/>
                          <a:cs typeface="Times New Roman"/>
                        </a:rPr>
                        <a:t>60 minutes (0720) – Two 30-minute sections</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100 minutes (40 minutes for the selected-response section and two 30-minute constructed-response sections)</a:t>
                      </a:r>
                    </a:p>
                  </a:txBody>
                  <a:tcPr marL="68580" marR="68580" marT="0" marB="0"/>
                </a:tc>
              </a:tr>
              <a:tr h="2651402">
                <a:tc>
                  <a:txBody>
                    <a:bodyPr/>
                    <a:lstStyle/>
                    <a:p>
                      <a:r>
                        <a:rPr lang="en-US" sz="1800" baseline="0" dirty="0" smtClean="0"/>
                        <a:t>Question Types </a:t>
                      </a:r>
                      <a:endParaRPr lang="en-US" sz="1800" dirty="0"/>
                    </a:p>
                  </a:txBody>
                  <a:tcPr/>
                </a:tc>
                <a:tc>
                  <a:txBody>
                    <a:bodyPr/>
                    <a:lstStyle/>
                    <a:p>
                      <a:pPr marL="0" marR="0">
                        <a:lnSpc>
                          <a:spcPct val="115000"/>
                        </a:lnSpc>
                        <a:spcBef>
                          <a:spcPts val="0"/>
                        </a:spcBef>
                        <a:spcAft>
                          <a:spcPts val="0"/>
                        </a:spcAft>
                      </a:pPr>
                      <a:r>
                        <a:rPr lang="en-US" sz="1600">
                          <a:latin typeface="Calibri"/>
                          <a:ea typeface="Calibri"/>
                          <a:cs typeface="Times New Roman"/>
                        </a:rPr>
                        <a:t>Single-selection multiple-choice questions:</a:t>
                      </a:r>
                    </a:p>
                    <a:p>
                      <a:pPr marL="342900" marR="0" lvl="0" indent="-342900">
                        <a:lnSpc>
                          <a:spcPct val="115000"/>
                        </a:lnSpc>
                        <a:spcBef>
                          <a:spcPts val="0"/>
                        </a:spcBef>
                        <a:spcAft>
                          <a:spcPts val="0"/>
                        </a:spcAft>
                        <a:buFont typeface="Symbol"/>
                        <a:buChar char=""/>
                        <a:tabLst>
                          <a:tab pos="144780" algn="l"/>
                        </a:tabLst>
                      </a:pPr>
                      <a:r>
                        <a:rPr lang="en-US" sz="1600">
                          <a:latin typeface="Calibri"/>
                          <a:ea typeface="Calibri"/>
                          <a:cs typeface="Times New Roman"/>
                        </a:rPr>
                        <a:t>Usage</a:t>
                      </a:r>
                    </a:p>
                    <a:p>
                      <a:pPr marL="342900" marR="0" lvl="0" indent="-342900">
                        <a:lnSpc>
                          <a:spcPct val="115000"/>
                        </a:lnSpc>
                        <a:spcBef>
                          <a:spcPts val="0"/>
                        </a:spcBef>
                        <a:spcAft>
                          <a:spcPts val="0"/>
                        </a:spcAft>
                        <a:buFont typeface="Symbol"/>
                        <a:buChar char=""/>
                        <a:tabLst>
                          <a:tab pos="144780" algn="l"/>
                        </a:tabLst>
                      </a:pPr>
                      <a:r>
                        <a:rPr lang="en-US" sz="1600">
                          <a:latin typeface="Calibri"/>
                          <a:ea typeface="Calibri"/>
                          <a:cs typeface="Times New Roman"/>
                        </a:rPr>
                        <a:t>Sentence Correction</a:t>
                      </a:r>
                    </a:p>
                    <a:p>
                      <a:pPr marL="0" marR="0">
                        <a:lnSpc>
                          <a:spcPct val="115000"/>
                        </a:lnSpc>
                        <a:spcBef>
                          <a:spcPts val="0"/>
                        </a:spcBef>
                        <a:spcAft>
                          <a:spcPts val="0"/>
                        </a:spcAft>
                      </a:pPr>
                      <a:r>
                        <a:rPr lang="en-US" sz="1600">
                          <a:latin typeface="Calibri"/>
                          <a:ea typeface="Calibri"/>
                          <a:cs typeface="Times New Roman"/>
                        </a:rPr>
                        <a:t>Constructed-response question:</a:t>
                      </a:r>
                    </a:p>
                    <a:p>
                      <a:pPr marL="342900" marR="0" lvl="0" indent="-342900">
                        <a:lnSpc>
                          <a:spcPct val="115000"/>
                        </a:lnSpc>
                        <a:spcBef>
                          <a:spcPts val="0"/>
                        </a:spcBef>
                        <a:spcAft>
                          <a:spcPts val="0"/>
                        </a:spcAft>
                        <a:buFont typeface="Symbol"/>
                        <a:buChar char=""/>
                        <a:tabLst>
                          <a:tab pos="144780" algn="l"/>
                        </a:tabLst>
                      </a:pPr>
                      <a:r>
                        <a:rPr lang="en-US" sz="1600">
                          <a:latin typeface="Calibri"/>
                          <a:ea typeface="Calibri"/>
                          <a:cs typeface="Times New Roman"/>
                        </a:rPr>
                        <a:t>Argumentative Essay</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Selected-response questions:</a:t>
                      </a:r>
                    </a:p>
                    <a:p>
                      <a:pPr marL="342900" marR="0" lvl="0" indent="-342900">
                        <a:lnSpc>
                          <a:spcPct val="115000"/>
                        </a:lnSpc>
                        <a:spcBef>
                          <a:spcPts val="0"/>
                        </a:spcBef>
                        <a:spcAft>
                          <a:spcPts val="0"/>
                        </a:spcAft>
                        <a:buFont typeface="Symbol"/>
                        <a:buChar char=""/>
                        <a:tabLst>
                          <a:tab pos="144780" algn="l"/>
                        </a:tabLst>
                      </a:pPr>
                      <a:r>
                        <a:rPr lang="en-US" sz="1600" dirty="0">
                          <a:latin typeface="Calibri"/>
                          <a:ea typeface="Calibri"/>
                          <a:cs typeface="Times New Roman"/>
                        </a:rPr>
                        <a:t>Usage</a:t>
                      </a:r>
                    </a:p>
                    <a:p>
                      <a:pPr marL="342900" marR="0" lvl="0" indent="-342900">
                        <a:lnSpc>
                          <a:spcPct val="115000"/>
                        </a:lnSpc>
                        <a:spcBef>
                          <a:spcPts val="0"/>
                        </a:spcBef>
                        <a:spcAft>
                          <a:spcPts val="0"/>
                        </a:spcAft>
                        <a:buFont typeface="Symbol"/>
                        <a:buChar char=""/>
                        <a:tabLst>
                          <a:tab pos="144780" algn="l"/>
                        </a:tabLst>
                      </a:pPr>
                      <a:r>
                        <a:rPr lang="en-US" sz="1600" dirty="0">
                          <a:latin typeface="Calibri"/>
                          <a:ea typeface="Calibri"/>
                          <a:cs typeface="Times New Roman"/>
                        </a:rPr>
                        <a:t>Sentence Correction</a:t>
                      </a:r>
                    </a:p>
                    <a:p>
                      <a:pPr marL="342900" marR="0" lvl="0" indent="-342900">
                        <a:lnSpc>
                          <a:spcPct val="115000"/>
                        </a:lnSpc>
                        <a:spcBef>
                          <a:spcPts val="0"/>
                        </a:spcBef>
                        <a:spcAft>
                          <a:spcPts val="0"/>
                        </a:spcAft>
                        <a:buFont typeface="Symbol"/>
                        <a:buChar char=""/>
                        <a:tabLst>
                          <a:tab pos="144780" algn="l"/>
                        </a:tabLst>
                      </a:pPr>
                      <a:r>
                        <a:rPr lang="en-US" sz="1600" dirty="0">
                          <a:latin typeface="Calibri"/>
                          <a:ea typeface="Calibri"/>
                          <a:cs typeface="Times New Roman"/>
                        </a:rPr>
                        <a:t>Revision in Context</a:t>
                      </a:r>
                    </a:p>
                    <a:p>
                      <a:pPr marL="342900" marR="0" lvl="0" indent="-342900">
                        <a:lnSpc>
                          <a:spcPct val="115000"/>
                        </a:lnSpc>
                        <a:spcBef>
                          <a:spcPts val="0"/>
                        </a:spcBef>
                        <a:spcAft>
                          <a:spcPts val="0"/>
                        </a:spcAft>
                        <a:buFont typeface="Symbol"/>
                        <a:buChar char=""/>
                        <a:tabLst>
                          <a:tab pos="144780" algn="l"/>
                        </a:tabLst>
                      </a:pPr>
                      <a:r>
                        <a:rPr lang="en-US" sz="1600" dirty="0">
                          <a:latin typeface="Calibri"/>
                          <a:ea typeface="Calibri"/>
                          <a:cs typeface="Times New Roman"/>
                        </a:rPr>
                        <a:t>Research Skills</a:t>
                      </a:r>
                    </a:p>
                    <a:p>
                      <a:pPr marL="0" marR="0">
                        <a:lnSpc>
                          <a:spcPct val="115000"/>
                        </a:lnSpc>
                        <a:spcBef>
                          <a:spcPts val="0"/>
                        </a:spcBef>
                        <a:spcAft>
                          <a:spcPts val="0"/>
                        </a:spcAft>
                      </a:pPr>
                      <a:r>
                        <a:rPr lang="en-US" sz="1600" smtClean="0">
                          <a:latin typeface="Calibri"/>
                          <a:ea typeface="Calibri"/>
                          <a:cs typeface="Times New Roman"/>
                        </a:rPr>
                        <a:t>CR </a:t>
                      </a:r>
                      <a:r>
                        <a:rPr lang="en-US" sz="1600" dirty="0">
                          <a:latin typeface="Calibri"/>
                          <a:ea typeface="Calibri"/>
                          <a:cs typeface="Times New Roman"/>
                        </a:rPr>
                        <a:t>questions:</a:t>
                      </a:r>
                    </a:p>
                    <a:p>
                      <a:pPr marL="342900" marR="0" lvl="0" indent="-342900">
                        <a:lnSpc>
                          <a:spcPct val="115000"/>
                        </a:lnSpc>
                        <a:spcBef>
                          <a:spcPts val="0"/>
                        </a:spcBef>
                        <a:spcAft>
                          <a:spcPts val="0"/>
                        </a:spcAft>
                        <a:buFont typeface="Symbol"/>
                        <a:buChar char=""/>
                        <a:tabLst>
                          <a:tab pos="144780" algn="l"/>
                        </a:tabLst>
                      </a:pPr>
                      <a:r>
                        <a:rPr lang="en-US" sz="1600" dirty="0">
                          <a:latin typeface="Calibri"/>
                          <a:ea typeface="Calibri"/>
                          <a:cs typeface="Times New Roman"/>
                        </a:rPr>
                        <a:t>Argumentative Essay</a:t>
                      </a:r>
                    </a:p>
                    <a:p>
                      <a:pPr marL="342900" marR="0" lvl="0" indent="-342900">
                        <a:lnSpc>
                          <a:spcPct val="115000"/>
                        </a:lnSpc>
                        <a:spcBef>
                          <a:spcPts val="0"/>
                        </a:spcBef>
                        <a:spcAft>
                          <a:spcPts val="0"/>
                        </a:spcAft>
                        <a:buFont typeface="Symbol"/>
                        <a:buChar char=""/>
                        <a:tabLst>
                          <a:tab pos="144780" algn="l"/>
                        </a:tabLst>
                      </a:pPr>
                      <a:r>
                        <a:rPr lang="en-US" sz="1600" dirty="0">
                          <a:latin typeface="Calibri"/>
                          <a:ea typeface="Calibri"/>
                          <a:cs typeface="Times New Roman"/>
                        </a:rPr>
                        <a:t>Informative/Explanatory Essay</a:t>
                      </a:r>
                    </a:p>
                  </a:txBody>
                  <a:tcPr marL="68580" marR="68580" marT="0" marB="0"/>
                </a:tc>
              </a:tr>
            </a:tbl>
          </a:graphicData>
        </a:graphic>
      </p:graphicFrame>
      <p:sp>
        <p:nvSpPr>
          <p:cNvPr id="7" name="Title 1"/>
          <p:cNvSpPr>
            <a:spLocks noGrp="1"/>
          </p:cNvSpPr>
          <p:nvPr>
            <p:ph type="title"/>
          </p:nvPr>
        </p:nvSpPr>
        <p:spPr>
          <a:xfrm>
            <a:off x="457200" y="609600"/>
            <a:ext cx="8229600" cy="1058333"/>
          </a:xfrm>
        </p:spPr>
        <p:txBody>
          <a:bodyPr/>
          <a:lstStyle/>
          <a:p>
            <a:r>
              <a:rPr lang="en-US" sz="2400" dirty="0" smtClean="0"/>
              <a:t>Comparing Praxis Core Writing with PPST</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142114" y="2108656"/>
            <a:ext cx="3228191" cy="171542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505200" y="2133601"/>
            <a:ext cx="2801143" cy="14160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543600" y="2133600"/>
            <a:ext cx="2448000" cy="802286"/>
          </a:xfrm>
          <a:prstGeom prst="rect">
            <a:avLst/>
          </a:prstGeom>
          <a:noFill/>
          <a:ln w="9525">
            <a:noFill/>
            <a:miter lim="800000"/>
            <a:headEnd/>
            <a:tailEnd/>
          </a:ln>
        </p:spPr>
      </p:pic>
      <p:sp>
        <p:nvSpPr>
          <p:cNvPr id="11266" name="Title 1"/>
          <p:cNvSpPr>
            <a:spLocks noGrp="1"/>
          </p:cNvSpPr>
          <p:nvPr>
            <p:ph type="title"/>
          </p:nvPr>
        </p:nvSpPr>
        <p:spPr>
          <a:xfrm>
            <a:off x="685800" y="762000"/>
            <a:ext cx="7772400" cy="1058862"/>
          </a:xfrm>
        </p:spPr>
        <p:txBody>
          <a:bodyPr/>
          <a:lstStyle/>
          <a:p>
            <a:pPr algn="ctr" eaLnBrk="1" hangingPunct="1"/>
            <a:r>
              <a:rPr lang="en-US" sz="3200" dirty="0" smtClean="0"/>
              <a:t>Writing</a:t>
            </a:r>
            <a:r>
              <a:rPr lang="en-US" dirty="0" smtClean="0"/>
              <a:t>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457200"/>
          </a:xfrm>
        </p:spPr>
        <p:txBody>
          <a:bodyPr/>
          <a:lstStyle/>
          <a:p>
            <a:pPr algn="ctr">
              <a:buNone/>
            </a:pPr>
            <a:r>
              <a:rPr lang="en-US" dirty="0" smtClean="0"/>
              <a:t>What is carried over from PPST?</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26</a:t>
            </a:fld>
            <a:endParaRPr lang="en-US" dirty="0" smtClean="0">
              <a:cs typeface="Arial" charset="0"/>
            </a:endParaRPr>
          </a:p>
        </p:txBody>
      </p:sp>
      <p:sp>
        <p:nvSpPr>
          <p:cNvPr id="13" name="TextBox 12"/>
          <p:cNvSpPr txBox="1"/>
          <p:nvPr/>
        </p:nvSpPr>
        <p:spPr>
          <a:xfrm>
            <a:off x="152400" y="3858161"/>
            <a:ext cx="3200400" cy="1323439"/>
          </a:xfrm>
          <a:prstGeom prst="rect">
            <a:avLst/>
          </a:prstGeom>
          <a:solidFill>
            <a:srgbClr val="FFFFFF">
              <a:alpha val="58824"/>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Argumentative essay</a:t>
            </a:r>
          </a:p>
          <a:p>
            <a:pPr algn="ctr">
              <a:spcBef>
                <a:spcPts val="0"/>
              </a:spcBef>
            </a:pPr>
            <a:r>
              <a:rPr lang="en-US" sz="2000" dirty="0" smtClean="0">
                <a:latin typeface="Arial Narrow" pitchFamily="34" charset="0"/>
              </a:rPr>
              <a:t>Assesses CCR Standards</a:t>
            </a:r>
          </a:p>
          <a:p>
            <a:pPr algn="ctr">
              <a:spcBef>
                <a:spcPts val="0"/>
              </a:spcBef>
            </a:pPr>
            <a:r>
              <a:rPr lang="en-US" sz="2000" dirty="0" smtClean="0">
                <a:latin typeface="Arial Narrow" pitchFamily="34" charset="0"/>
              </a:rPr>
              <a:t>Writing 1, 4</a:t>
            </a:r>
          </a:p>
          <a:p>
            <a:pPr algn="ctr">
              <a:spcBef>
                <a:spcPts val="0"/>
              </a:spcBef>
            </a:pPr>
            <a:r>
              <a:rPr lang="en-US" sz="2000" dirty="0" smtClean="0">
                <a:latin typeface="Arial Narrow" pitchFamily="34" charset="0"/>
              </a:rPr>
              <a:t>Language 1, 2, 3</a:t>
            </a:r>
            <a:endParaRPr lang="en-US" sz="2000" dirty="0">
              <a:latin typeface="Arial Narrow" pitchFamily="34" charset="0"/>
            </a:endParaRPr>
          </a:p>
        </p:txBody>
      </p:sp>
      <p:sp>
        <p:nvSpPr>
          <p:cNvPr id="2054" name="Rectangle 6"/>
          <p:cNvSpPr>
            <a:spLocks noChangeArrowheads="1"/>
          </p:cNvSpPr>
          <p:nvPr/>
        </p:nvSpPr>
        <p:spPr bwMode="auto">
          <a:xfrm>
            <a:off x="152400" y="2057401"/>
            <a:ext cx="3200400" cy="1752600"/>
          </a:xfrm>
          <a:prstGeom prst="rect">
            <a:avLst/>
          </a:prstGeom>
          <a:solidFill>
            <a:srgbClr val="3333FF">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6"/>
          <p:cNvSpPr>
            <a:spLocks noChangeArrowheads="1"/>
          </p:cNvSpPr>
          <p:nvPr/>
        </p:nvSpPr>
        <p:spPr bwMode="auto">
          <a:xfrm>
            <a:off x="3505200" y="2057400"/>
            <a:ext cx="2895600" cy="1600200"/>
          </a:xfrm>
          <a:prstGeom prst="rect">
            <a:avLst/>
          </a:prstGeom>
          <a:solidFill>
            <a:srgbClr val="3333FF">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6"/>
          <p:cNvSpPr>
            <a:spLocks noChangeArrowheads="1"/>
          </p:cNvSpPr>
          <p:nvPr/>
        </p:nvSpPr>
        <p:spPr bwMode="auto">
          <a:xfrm>
            <a:off x="6553200" y="2057400"/>
            <a:ext cx="2438400" cy="990600"/>
          </a:xfrm>
          <a:prstGeom prst="rect">
            <a:avLst/>
          </a:prstGeom>
          <a:solidFill>
            <a:srgbClr val="3333FF">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TextBox 21"/>
          <p:cNvSpPr txBox="1"/>
          <p:nvPr/>
        </p:nvSpPr>
        <p:spPr>
          <a:xfrm>
            <a:off x="3505200" y="3858161"/>
            <a:ext cx="2895600" cy="1323439"/>
          </a:xfrm>
          <a:prstGeom prst="rect">
            <a:avLst/>
          </a:prstGeom>
          <a:solidFill>
            <a:srgbClr val="FFFFFF">
              <a:alpha val="58824"/>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Sentence Correction</a:t>
            </a:r>
          </a:p>
          <a:p>
            <a:pPr algn="ctr">
              <a:spcBef>
                <a:spcPts val="0"/>
              </a:spcBef>
            </a:pPr>
            <a:endParaRPr lang="en-US" sz="2000" dirty="0" smtClean="0">
              <a:latin typeface="Arial Narrow" pitchFamily="34" charset="0"/>
            </a:endParaRPr>
          </a:p>
          <a:p>
            <a:pPr algn="ctr">
              <a:spcBef>
                <a:spcPts val="0"/>
              </a:spcBef>
            </a:pPr>
            <a:endParaRPr lang="en-US" sz="2000" dirty="0" smtClean="0">
              <a:latin typeface="Arial Narrow" pitchFamily="34" charset="0"/>
            </a:endParaRPr>
          </a:p>
          <a:p>
            <a:pPr algn="ctr">
              <a:spcBef>
                <a:spcPts val="0"/>
              </a:spcBef>
            </a:pPr>
            <a:r>
              <a:rPr lang="en-US" sz="2000" dirty="0" smtClean="0">
                <a:latin typeface="Arial Narrow" pitchFamily="34" charset="0"/>
              </a:rPr>
              <a:t>Language 1, 2, 3</a:t>
            </a:r>
            <a:endParaRPr lang="en-US" sz="2000" dirty="0">
              <a:latin typeface="Arial Narrow" pitchFamily="34" charset="0"/>
            </a:endParaRPr>
          </a:p>
        </p:txBody>
      </p:sp>
      <p:sp>
        <p:nvSpPr>
          <p:cNvPr id="23" name="TextBox 22"/>
          <p:cNvSpPr txBox="1"/>
          <p:nvPr/>
        </p:nvSpPr>
        <p:spPr>
          <a:xfrm>
            <a:off x="6553200" y="3858161"/>
            <a:ext cx="2438400" cy="1323439"/>
          </a:xfrm>
          <a:prstGeom prst="rect">
            <a:avLst/>
          </a:prstGeom>
          <a:solidFill>
            <a:srgbClr val="FFFFFF">
              <a:alpha val="58824"/>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Usage</a:t>
            </a:r>
          </a:p>
          <a:p>
            <a:pPr algn="ctr">
              <a:spcBef>
                <a:spcPts val="0"/>
              </a:spcBef>
            </a:pPr>
            <a:endParaRPr lang="en-US" sz="2000" dirty="0" smtClean="0">
              <a:latin typeface="Arial Narrow" pitchFamily="34" charset="0"/>
            </a:endParaRPr>
          </a:p>
          <a:p>
            <a:pPr algn="ctr">
              <a:spcBef>
                <a:spcPts val="0"/>
              </a:spcBef>
            </a:pPr>
            <a:endParaRPr lang="en-US" sz="2000" dirty="0" smtClean="0">
              <a:latin typeface="Arial Narrow" pitchFamily="34" charset="0"/>
            </a:endParaRPr>
          </a:p>
          <a:p>
            <a:pPr algn="ctr">
              <a:spcBef>
                <a:spcPts val="0"/>
              </a:spcBef>
            </a:pPr>
            <a:r>
              <a:rPr lang="en-US" sz="2000" dirty="0" smtClean="0">
                <a:latin typeface="Arial Narrow" pitchFamily="34" charset="0"/>
              </a:rPr>
              <a:t>Language 1, 2</a:t>
            </a: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3810000" y="3886200"/>
            <a:ext cx="2286000" cy="2519680"/>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a:stretch>
            <a:fillRect/>
          </a:stretch>
        </p:blipFill>
        <p:spPr bwMode="auto">
          <a:xfrm>
            <a:off x="76200" y="3863657"/>
            <a:ext cx="3330000" cy="253714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42114" y="2108656"/>
            <a:ext cx="3228191" cy="1715429"/>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3505200" y="2133601"/>
            <a:ext cx="2801143" cy="1416000"/>
          </a:xfrm>
          <a:prstGeom prst="rect">
            <a:avLst/>
          </a:prstGeom>
          <a:noFill/>
          <a:ln w="9525">
            <a:no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a:off x="6543600" y="2133600"/>
            <a:ext cx="2448000" cy="802286"/>
          </a:xfrm>
          <a:prstGeom prst="rect">
            <a:avLst/>
          </a:prstGeom>
          <a:noFill/>
          <a:ln w="9525">
            <a:noFill/>
            <a:miter lim="800000"/>
            <a:headEnd/>
            <a:tailEnd/>
          </a:ln>
        </p:spPr>
      </p:pic>
      <p:sp>
        <p:nvSpPr>
          <p:cNvPr id="11266" name="Title 1"/>
          <p:cNvSpPr>
            <a:spLocks noGrp="1"/>
          </p:cNvSpPr>
          <p:nvPr>
            <p:ph type="title"/>
          </p:nvPr>
        </p:nvSpPr>
        <p:spPr>
          <a:xfrm>
            <a:off x="685800" y="762000"/>
            <a:ext cx="7772400" cy="1058862"/>
          </a:xfrm>
        </p:spPr>
        <p:txBody>
          <a:bodyPr/>
          <a:lstStyle/>
          <a:p>
            <a:pPr algn="ctr" eaLnBrk="1" hangingPunct="1"/>
            <a:r>
              <a:rPr lang="en-US" sz="3200" dirty="0" smtClean="0"/>
              <a:t>Writing</a:t>
            </a:r>
            <a:r>
              <a:rPr lang="en-US" dirty="0" smtClean="0"/>
              <a:t>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457200"/>
          </a:xfrm>
        </p:spPr>
        <p:txBody>
          <a:bodyPr/>
          <a:lstStyle/>
          <a:p>
            <a:pPr algn="ctr">
              <a:buNone/>
            </a:pPr>
            <a:r>
              <a:rPr lang="en-US" dirty="0" smtClean="0"/>
              <a:t>What’s New?</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27</a:t>
            </a:fld>
            <a:endParaRPr lang="en-US" dirty="0" smtClean="0">
              <a:cs typeface="Arial" charset="0"/>
            </a:endParaRPr>
          </a:p>
        </p:txBody>
      </p:sp>
      <p:sp>
        <p:nvSpPr>
          <p:cNvPr id="18" name="TextBox 17"/>
          <p:cNvSpPr txBox="1"/>
          <p:nvPr/>
        </p:nvSpPr>
        <p:spPr>
          <a:xfrm>
            <a:off x="6553200" y="3886200"/>
            <a:ext cx="2362200" cy="1754326"/>
          </a:xfrm>
          <a:prstGeom prst="rect">
            <a:avLst/>
          </a:prstGeom>
          <a:solidFill>
            <a:srgbClr val="FFFFFF"/>
          </a:solidFill>
          <a:ln>
            <a:noFill/>
          </a:ln>
        </p:spPr>
        <p:txBody>
          <a:bodyPr wrap="square" rtlCol="0">
            <a:spAutoFit/>
          </a:bodyPr>
          <a:lstStyle/>
          <a:p>
            <a:r>
              <a:rPr lang="en-US" sz="900" dirty="0" smtClean="0"/>
              <a:t>Which is the main purpose of reviewing the</a:t>
            </a:r>
          </a:p>
          <a:p>
            <a:r>
              <a:rPr lang="en-US" sz="900" dirty="0" smtClean="0"/>
              <a:t>references in a research article when one writes an academic paper?</a:t>
            </a:r>
          </a:p>
          <a:p>
            <a:pPr marL="228600" indent="-171450"/>
            <a:r>
              <a:rPr lang="en-US" sz="900" dirty="0" smtClean="0"/>
              <a:t>(A) To check that the authors did their own research</a:t>
            </a:r>
          </a:p>
          <a:p>
            <a:pPr marL="228600" indent="-171450"/>
            <a:r>
              <a:rPr lang="en-US" sz="900" dirty="0" smtClean="0"/>
              <a:t>(B) To identify additional relevant sources </a:t>
            </a:r>
          </a:p>
          <a:p>
            <a:pPr marL="228600" indent="-171450"/>
            <a:r>
              <a:rPr lang="en-US" sz="900" dirty="0" smtClean="0"/>
              <a:t>(C) To learn how to write citations correctly</a:t>
            </a:r>
          </a:p>
          <a:p>
            <a:pPr marL="228600" indent="-171450"/>
            <a:r>
              <a:rPr lang="en-US" sz="900" dirty="0" smtClean="0"/>
              <a:t>(D) To verify that the authors did not cite themselves</a:t>
            </a:r>
          </a:p>
          <a:p>
            <a:pPr marL="228600" indent="-171450"/>
            <a:r>
              <a:rPr lang="en-US" sz="900" dirty="0" smtClean="0"/>
              <a:t>(E) To avoid reading other sources on the same topic</a:t>
            </a:r>
            <a:endParaRPr lang="en-US" sz="900" dirty="0" smtClean="0">
              <a:latin typeface="Times New Roman" pitchFamily="18" charset="0"/>
              <a:cs typeface="Times New Roman" pitchFamily="18" charset="0"/>
            </a:endParaRPr>
          </a:p>
        </p:txBody>
      </p:sp>
      <p:sp>
        <p:nvSpPr>
          <p:cNvPr id="2054" name="Rectangle 6"/>
          <p:cNvSpPr>
            <a:spLocks noChangeArrowheads="1"/>
          </p:cNvSpPr>
          <p:nvPr/>
        </p:nvSpPr>
        <p:spPr bwMode="auto">
          <a:xfrm>
            <a:off x="152400" y="2057401"/>
            <a:ext cx="3200400" cy="1752600"/>
          </a:xfrm>
          <a:prstGeom prst="rect">
            <a:avLst/>
          </a:prstGeom>
          <a:solidFill>
            <a:srgbClr val="3333FF">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6"/>
          <p:cNvSpPr>
            <a:spLocks noChangeArrowheads="1"/>
          </p:cNvSpPr>
          <p:nvPr/>
        </p:nvSpPr>
        <p:spPr bwMode="auto">
          <a:xfrm>
            <a:off x="3505200" y="2057400"/>
            <a:ext cx="2895600" cy="1600200"/>
          </a:xfrm>
          <a:prstGeom prst="rect">
            <a:avLst/>
          </a:prstGeom>
          <a:solidFill>
            <a:srgbClr val="3333FF">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6"/>
          <p:cNvSpPr>
            <a:spLocks noChangeArrowheads="1"/>
          </p:cNvSpPr>
          <p:nvPr/>
        </p:nvSpPr>
        <p:spPr bwMode="auto">
          <a:xfrm>
            <a:off x="6553200" y="2057400"/>
            <a:ext cx="2438400" cy="990600"/>
          </a:xfrm>
          <a:prstGeom prst="rect">
            <a:avLst/>
          </a:prstGeom>
          <a:solidFill>
            <a:srgbClr val="3333FF">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 name="Rectangle 2"/>
          <p:cNvSpPr>
            <a:spLocks noChangeArrowheads="1"/>
          </p:cNvSpPr>
          <p:nvPr/>
        </p:nvSpPr>
        <p:spPr bwMode="auto">
          <a:xfrm>
            <a:off x="6553200" y="3865562"/>
            <a:ext cx="2433637" cy="1773238"/>
          </a:xfrm>
          <a:prstGeom prst="rect">
            <a:avLst/>
          </a:prstGeom>
          <a:solidFill>
            <a:srgbClr val="92D050">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TextBox 18"/>
          <p:cNvSpPr txBox="1"/>
          <p:nvPr/>
        </p:nvSpPr>
        <p:spPr>
          <a:xfrm>
            <a:off x="152400" y="2486561"/>
            <a:ext cx="3200400" cy="1323439"/>
          </a:xfrm>
          <a:prstGeom prst="rect">
            <a:avLst/>
          </a:prstGeom>
          <a:solidFill>
            <a:srgbClr val="FFFFFF">
              <a:alpha val="90000"/>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Informational/Explanatory Essay</a:t>
            </a:r>
          </a:p>
          <a:p>
            <a:pPr algn="ctr">
              <a:spcBef>
                <a:spcPts val="0"/>
              </a:spcBef>
            </a:pPr>
            <a:r>
              <a:rPr lang="en-US" sz="2000" dirty="0" smtClean="0">
                <a:latin typeface="Arial Narrow" pitchFamily="34" charset="0"/>
              </a:rPr>
              <a:t>Writing 2, 4, 7, 8, 9</a:t>
            </a:r>
          </a:p>
          <a:p>
            <a:pPr algn="ctr">
              <a:spcBef>
                <a:spcPts val="0"/>
              </a:spcBef>
            </a:pPr>
            <a:r>
              <a:rPr lang="en-US" sz="2000" dirty="0" smtClean="0">
                <a:latin typeface="Arial Narrow" pitchFamily="34" charset="0"/>
              </a:rPr>
              <a:t>Language 1, 2, 3</a:t>
            </a:r>
            <a:endParaRPr lang="en-US" sz="2000" dirty="0">
              <a:latin typeface="Arial Narrow" pitchFamily="34" charset="0"/>
            </a:endParaRPr>
          </a:p>
        </p:txBody>
      </p:sp>
      <p:sp>
        <p:nvSpPr>
          <p:cNvPr id="24" name="TextBox 23"/>
          <p:cNvSpPr txBox="1"/>
          <p:nvPr/>
        </p:nvSpPr>
        <p:spPr>
          <a:xfrm>
            <a:off x="3505200" y="2486561"/>
            <a:ext cx="2895600" cy="1323439"/>
          </a:xfrm>
          <a:prstGeom prst="rect">
            <a:avLst/>
          </a:prstGeom>
          <a:solidFill>
            <a:srgbClr val="FFFFFF">
              <a:alpha val="90000"/>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Revision in Context Set</a:t>
            </a:r>
          </a:p>
          <a:p>
            <a:pPr algn="ctr">
              <a:spcBef>
                <a:spcPts val="0"/>
              </a:spcBef>
            </a:pPr>
            <a:endParaRPr lang="en-US" sz="2000" dirty="0" smtClean="0">
              <a:latin typeface="Arial Narrow" pitchFamily="34" charset="0"/>
            </a:endParaRPr>
          </a:p>
          <a:p>
            <a:pPr algn="ctr">
              <a:spcBef>
                <a:spcPts val="0"/>
              </a:spcBef>
            </a:pPr>
            <a:r>
              <a:rPr lang="en-US" sz="2000" dirty="0" smtClean="0">
                <a:latin typeface="Arial Narrow" pitchFamily="34" charset="0"/>
              </a:rPr>
              <a:t>Writing 5</a:t>
            </a:r>
          </a:p>
          <a:p>
            <a:pPr algn="ctr">
              <a:spcBef>
                <a:spcPts val="0"/>
              </a:spcBef>
            </a:pPr>
            <a:r>
              <a:rPr lang="en-US" sz="2000" dirty="0" smtClean="0">
                <a:latin typeface="Arial Narrow" pitchFamily="34" charset="0"/>
              </a:rPr>
              <a:t>Language 3</a:t>
            </a:r>
            <a:endParaRPr lang="en-US" sz="2000" dirty="0">
              <a:latin typeface="Arial Narrow" pitchFamily="34" charset="0"/>
            </a:endParaRPr>
          </a:p>
        </p:txBody>
      </p:sp>
      <p:sp>
        <p:nvSpPr>
          <p:cNvPr id="25" name="TextBox 24"/>
          <p:cNvSpPr txBox="1"/>
          <p:nvPr/>
        </p:nvSpPr>
        <p:spPr>
          <a:xfrm>
            <a:off x="6553200" y="2486561"/>
            <a:ext cx="2438400" cy="1323439"/>
          </a:xfrm>
          <a:prstGeom prst="rect">
            <a:avLst/>
          </a:prstGeom>
          <a:solidFill>
            <a:srgbClr val="FFFFFF">
              <a:alpha val="90000"/>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Research Questions</a:t>
            </a:r>
          </a:p>
          <a:p>
            <a:pPr algn="ctr">
              <a:spcBef>
                <a:spcPts val="0"/>
              </a:spcBef>
            </a:pPr>
            <a:endParaRPr lang="en-US" sz="2000" dirty="0" smtClean="0">
              <a:latin typeface="Arial Narrow" pitchFamily="34" charset="0"/>
            </a:endParaRPr>
          </a:p>
          <a:p>
            <a:pPr algn="ctr">
              <a:spcBef>
                <a:spcPts val="0"/>
              </a:spcBef>
            </a:pPr>
            <a:r>
              <a:rPr lang="en-US" sz="2000" dirty="0" smtClean="0">
                <a:latin typeface="Arial Narrow" pitchFamily="34" charset="0"/>
              </a:rPr>
              <a:t>Writing 8</a:t>
            </a:r>
          </a:p>
          <a:p>
            <a:pPr algn="ctr">
              <a:spcBef>
                <a:spcPts val="0"/>
              </a:spcBef>
            </a:pPr>
            <a:endParaRPr lang="en-US" sz="2000" dirty="0">
              <a:latin typeface="Arial Narrow" pitchFamily="34" charset="0"/>
            </a:endParaRPr>
          </a:p>
        </p:txBody>
      </p:sp>
      <p:sp>
        <p:nvSpPr>
          <p:cNvPr id="26" name="TextBox 25"/>
          <p:cNvSpPr txBox="1"/>
          <p:nvPr/>
        </p:nvSpPr>
        <p:spPr>
          <a:xfrm>
            <a:off x="304800" y="4625657"/>
            <a:ext cx="2819400" cy="1338828"/>
          </a:xfrm>
          <a:prstGeom prst="rect">
            <a:avLst/>
          </a:prstGeom>
          <a:solidFill>
            <a:srgbClr val="FFFFFF"/>
          </a:solidFill>
          <a:ln>
            <a:noFill/>
          </a:ln>
        </p:spPr>
        <p:txBody>
          <a:bodyPr wrap="square" rtlCol="0">
            <a:spAutoFit/>
          </a:bodyPr>
          <a:lstStyle/>
          <a:p>
            <a:r>
              <a:rPr lang="en-US" sz="900" b="1" dirty="0" smtClean="0"/>
              <a:t>Assignment:</a:t>
            </a:r>
            <a:endParaRPr lang="en-US" sz="900" dirty="0" smtClean="0"/>
          </a:p>
          <a:p>
            <a:r>
              <a:rPr lang="en-US" sz="900" dirty="0" smtClean="0"/>
              <a:t>… Read the two passages carefully and then write an essay in which you identify the most important concerns regarding the issue and explain why they are important. Your essay must draw on information from BOTH of the sources. In addition, you may draw on your own experience, observations, or reading. Be sure to CITE the sources whether you are paraphrasing or directly quoting.</a:t>
            </a:r>
            <a:endParaRPr lang="en-US" sz="900" dirty="0"/>
          </a:p>
        </p:txBody>
      </p:sp>
      <p:sp>
        <p:nvSpPr>
          <p:cNvPr id="28" name="Rectangle 2"/>
          <p:cNvSpPr>
            <a:spLocks noChangeArrowheads="1"/>
          </p:cNvSpPr>
          <p:nvPr/>
        </p:nvSpPr>
        <p:spPr bwMode="auto">
          <a:xfrm>
            <a:off x="3505200" y="3865562"/>
            <a:ext cx="2895600" cy="2535238"/>
          </a:xfrm>
          <a:prstGeom prst="rect">
            <a:avLst/>
          </a:prstGeom>
          <a:solidFill>
            <a:srgbClr val="92D050">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3657600" y="4343400"/>
            <a:ext cx="2590800" cy="1515800"/>
          </a:xfrm>
          <a:prstGeom prst="rect">
            <a:avLst/>
          </a:prstGeom>
          <a:solidFill>
            <a:srgbClr val="FFFFFF"/>
          </a:solidFill>
          <a:ln>
            <a:noFill/>
          </a:ln>
        </p:spPr>
        <p:txBody>
          <a:bodyPr wrap="square" rtlCol="0">
            <a:spAutoFit/>
          </a:bodyPr>
          <a:lstStyle/>
          <a:p>
            <a:pPr>
              <a:spcAft>
                <a:spcPts val="300"/>
              </a:spcAft>
            </a:pPr>
            <a:r>
              <a:rPr lang="en-US" sz="900" dirty="0" smtClean="0"/>
              <a:t>In context, which revision to sentence 9 is most needed?</a:t>
            </a:r>
          </a:p>
          <a:p>
            <a:pPr marL="171450" indent="-114300"/>
            <a:r>
              <a:rPr lang="en-US" sz="900" dirty="0" smtClean="0"/>
              <a:t>(A) Insert “Although” at the beginning of the sentence.</a:t>
            </a:r>
          </a:p>
          <a:p>
            <a:pPr marL="171450" lvl="0" indent="-114300"/>
            <a:r>
              <a:rPr lang="en-US" sz="900" dirty="0" smtClean="0"/>
              <a:t>(B) Change “accompanying” to “that accompanied”.</a:t>
            </a:r>
          </a:p>
          <a:p>
            <a:pPr marL="171450" lvl="0" indent="-114300"/>
            <a:r>
              <a:rPr lang="en-US" sz="900" dirty="0" smtClean="0"/>
              <a:t>(C) Change “enjoys” to “enjoyed”.*</a:t>
            </a:r>
          </a:p>
          <a:p>
            <a:pPr marL="171450" lvl="0" indent="-114300"/>
            <a:r>
              <a:rPr lang="en-US" sz="900" dirty="0" smtClean="0"/>
              <a:t>(D) Change “watching” to “to watch”.</a:t>
            </a:r>
          </a:p>
          <a:p>
            <a:pPr marL="171450" lvl="0" indent="-114300"/>
            <a:r>
              <a:rPr lang="en-US" sz="900" dirty="0" smtClean="0"/>
              <a:t>(E) Change “to smell and eat” to “for smelling and eating”.</a:t>
            </a:r>
            <a:endParaRPr lang="en-US" sz="9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3810000" y="3886200"/>
            <a:ext cx="2286000" cy="2519680"/>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a:stretch>
            <a:fillRect/>
          </a:stretch>
        </p:blipFill>
        <p:spPr bwMode="auto">
          <a:xfrm>
            <a:off x="76200" y="3863657"/>
            <a:ext cx="3330000" cy="2537143"/>
          </a:xfrm>
          <a:prstGeom prst="rect">
            <a:avLst/>
          </a:prstGeom>
          <a:noFill/>
          <a:ln w="9525">
            <a:noFill/>
            <a:miter lim="800000"/>
            <a:headEnd/>
            <a:tailEnd/>
          </a:ln>
        </p:spPr>
      </p:pic>
      <p:sp>
        <p:nvSpPr>
          <p:cNvPr id="32" name="TextBox 31"/>
          <p:cNvSpPr txBox="1"/>
          <p:nvPr/>
        </p:nvSpPr>
        <p:spPr>
          <a:xfrm>
            <a:off x="304800" y="4625657"/>
            <a:ext cx="2819400" cy="1338828"/>
          </a:xfrm>
          <a:prstGeom prst="rect">
            <a:avLst/>
          </a:prstGeom>
          <a:solidFill>
            <a:srgbClr val="FFFFFF"/>
          </a:solidFill>
          <a:ln>
            <a:noFill/>
          </a:ln>
        </p:spPr>
        <p:txBody>
          <a:bodyPr wrap="square" rtlCol="0">
            <a:spAutoFit/>
          </a:bodyPr>
          <a:lstStyle/>
          <a:p>
            <a:r>
              <a:rPr lang="en-US" sz="900" b="1" dirty="0" smtClean="0"/>
              <a:t>Assignment:</a:t>
            </a:r>
            <a:endParaRPr lang="en-US" sz="900" dirty="0" smtClean="0"/>
          </a:p>
          <a:p>
            <a:r>
              <a:rPr lang="en-US" sz="900" dirty="0" smtClean="0"/>
              <a:t>… Read the two passages carefully and then write an essay in which you identify the most important concerns regarding the issue and explain why they are important. Your essay must draw on information from BOTH of the sources. In addition, you may draw on your own experience, observations, or reading. Be sure to CITE the sources whether you are paraphrasing or directly quoting.</a:t>
            </a:r>
            <a:endParaRPr lang="en-US" sz="900" dirty="0"/>
          </a:p>
        </p:txBody>
      </p:sp>
      <p:pic>
        <p:nvPicPr>
          <p:cNvPr id="2053" name="Picture 5"/>
          <p:cNvPicPr>
            <a:picLocks noChangeAspect="1" noChangeArrowheads="1"/>
          </p:cNvPicPr>
          <p:nvPr/>
        </p:nvPicPr>
        <p:blipFill>
          <a:blip r:embed="rId4" cstate="print"/>
          <a:srcRect/>
          <a:stretch>
            <a:fillRect/>
          </a:stretch>
        </p:blipFill>
        <p:spPr bwMode="auto">
          <a:xfrm>
            <a:off x="142114" y="2108656"/>
            <a:ext cx="3228191" cy="1715429"/>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505200" y="2133601"/>
            <a:ext cx="2801143" cy="14160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6543600" y="2133600"/>
            <a:ext cx="2448000" cy="802286"/>
          </a:xfrm>
          <a:prstGeom prst="rect">
            <a:avLst/>
          </a:prstGeom>
          <a:noFill/>
          <a:ln w="9525">
            <a:noFill/>
            <a:miter lim="800000"/>
            <a:headEnd/>
            <a:tailEnd/>
          </a:ln>
        </p:spPr>
      </p:pic>
      <p:sp>
        <p:nvSpPr>
          <p:cNvPr id="11266" name="Title 1"/>
          <p:cNvSpPr>
            <a:spLocks noGrp="1"/>
          </p:cNvSpPr>
          <p:nvPr>
            <p:ph type="title"/>
          </p:nvPr>
        </p:nvSpPr>
        <p:spPr>
          <a:xfrm>
            <a:off x="685800" y="762000"/>
            <a:ext cx="7772400" cy="1058862"/>
          </a:xfrm>
        </p:spPr>
        <p:txBody>
          <a:bodyPr/>
          <a:lstStyle/>
          <a:p>
            <a:pPr algn="ctr" eaLnBrk="1" hangingPunct="1"/>
            <a:r>
              <a:rPr lang="en-US" dirty="0" smtClean="0"/>
              <a:t>Core Academic Skills for Educators </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600200"/>
            <a:ext cx="8229600" cy="457200"/>
          </a:xfrm>
        </p:spPr>
        <p:txBody>
          <a:bodyPr/>
          <a:lstStyle/>
          <a:p>
            <a:pPr algn="ctr">
              <a:buNone/>
            </a:pPr>
            <a:r>
              <a:rPr lang="en-US" dirty="0" smtClean="0"/>
              <a:t>Writing</a:t>
            </a:r>
          </a:p>
          <a:p>
            <a:pPr eaLnBrk="1" hangingPunct="1">
              <a:spcBef>
                <a:spcPts val="600"/>
              </a:spcBef>
            </a:pPr>
            <a:endParaRPr lang="en-US" dirty="0" smtClean="0"/>
          </a:p>
          <a:p>
            <a:pPr eaLnBrk="1" hangingPunct="1">
              <a:spcBef>
                <a:spcPts val="600"/>
              </a:spcBef>
              <a:buNone/>
            </a:pPr>
            <a:endParaRPr lang="en-US" dirty="0" smtClean="0"/>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28</a:t>
            </a:fld>
            <a:endParaRPr lang="en-US" dirty="0" smtClean="0">
              <a:cs typeface="Arial" charset="0"/>
            </a:endParaRPr>
          </a:p>
        </p:txBody>
      </p:sp>
      <p:sp>
        <p:nvSpPr>
          <p:cNvPr id="18" name="TextBox 17"/>
          <p:cNvSpPr txBox="1"/>
          <p:nvPr/>
        </p:nvSpPr>
        <p:spPr>
          <a:xfrm>
            <a:off x="6553200" y="3886200"/>
            <a:ext cx="2362200" cy="1754326"/>
          </a:xfrm>
          <a:prstGeom prst="rect">
            <a:avLst/>
          </a:prstGeom>
          <a:solidFill>
            <a:srgbClr val="FFFFFF"/>
          </a:solidFill>
          <a:ln>
            <a:noFill/>
          </a:ln>
        </p:spPr>
        <p:txBody>
          <a:bodyPr wrap="square" rtlCol="0">
            <a:spAutoFit/>
          </a:bodyPr>
          <a:lstStyle/>
          <a:p>
            <a:r>
              <a:rPr lang="en-US" sz="900" dirty="0" smtClean="0"/>
              <a:t>Which is the main purpose of reviewing the</a:t>
            </a:r>
          </a:p>
          <a:p>
            <a:r>
              <a:rPr lang="en-US" sz="900" dirty="0" smtClean="0"/>
              <a:t>references in a research article when one writes an academic paper?</a:t>
            </a:r>
          </a:p>
          <a:p>
            <a:pPr marL="228600" indent="-171450"/>
            <a:r>
              <a:rPr lang="en-US" sz="900" dirty="0" smtClean="0"/>
              <a:t>(A) To check that the authors did their own research</a:t>
            </a:r>
          </a:p>
          <a:p>
            <a:pPr marL="228600" indent="-171450"/>
            <a:r>
              <a:rPr lang="en-US" sz="900" dirty="0" smtClean="0"/>
              <a:t>(B) To identify additional relevant sources </a:t>
            </a:r>
          </a:p>
          <a:p>
            <a:pPr marL="228600" indent="-171450"/>
            <a:r>
              <a:rPr lang="en-US" sz="900" dirty="0" smtClean="0"/>
              <a:t>(C) To learn how to write citations correctly</a:t>
            </a:r>
          </a:p>
          <a:p>
            <a:pPr marL="228600" indent="-171450"/>
            <a:r>
              <a:rPr lang="en-US" sz="900" dirty="0" smtClean="0"/>
              <a:t>(D) To verify that the authors did not cite themselves</a:t>
            </a:r>
          </a:p>
          <a:p>
            <a:pPr marL="228600" indent="-171450"/>
            <a:r>
              <a:rPr lang="en-US" sz="900" dirty="0" smtClean="0"/>
              <a:t>(E) To avoid reading other sources on the same topic</a:t>
            </a:r>
            <a:endParaRPr lang="en-US" sz="900" dirty="0" smtClean="0">
              <a:latin typeface="Times New Roman" pitchFamily="18" charset="0"/>
              <a:cs typeface="Times New Roman" pitchFamily="18" charset="0"/>
            </a:endParaRPr>
          </a:p>
        </p:txBody>
      </p:sp>
      <p:sp>
        <p:nvSpPr>
          <p:cNvPr id="2054" name="Rectangle 6"/>
          <p:cNvSpPr>
            <a:spLocks noChangeArrowheads="1"/>
          </p:cNvSpPr>
          <p:nvPr/>
        </p:nvSpPr>
        <p:spPr bwMode="auto">
          <a:xfrm>
            <a:off x="152400" y="2057401"/>
            <a:ext cx="3200400" cy="1752600"/>
          </a:xfrm>
          <a:prstGeom prst="rect">
            <a:avLst/>
          </a:prstGeom>
          <a:solidFill>
            <a:srgbClr val="3333FF">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6"/>
          <p:cNvSpPr>
            <a:spLocks noChangeArrowheads="1"/>
          </p:cNvSpPr>
          <p:nvPr/>
        </p:nvSpPr>
        <p:spPr bwMode="auto">
          <a:xfrm>
            <a:off x="3505200" y="2057400"/>
            <a:ext cx="2895600" cy="1600200"/>
          </a:xfrm>
          <a:prstGeom prst="rect">
            <a:avLst/>
          </a:prstGeom>
          <a:solidFill>
            <a:srgbClr val="3333FF">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6"/>
          <p:cNvSpPr>
            <a:spLocks noChangeArrowheads="1"/>
          </p:cNvSpPr>
          <p:nvPr/>
        </p:nvSpPr>
        <p:spPr bwMode="auto">
          <a:xfrm>
            <a:off x="6553200" y="2057400"/>
            <a:ext cx="2438400" cy="990600"/>
          </a:xfrm>
          <a:prstGeom prst="rect">
            <a:avLst/>
          </a:prstGeom>
          <a:solidFill>
            <a:srgbClr val="3333FF">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 name="Rectangle 2"/>
          <p:cNvSpPr>
            <a:spLocks noChangeArrowheads="1"/>
          </p:cNvSpPr>
          <p:nvPr/>
        </p:nvSpPr>
        <p:spPr bwMode="auto">
          <a:xfrm>
            <a:off x="6553200" y="3865562"/>
            <a:ext cx="2433637" cy="1773238"/>
          </a:xfrm>
          <a:prstGeom prst="rect">
            <a:avLst/>
          </a:prstGeom>
          <a:solidFill>
            <a:srgbClr val="92D050">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7010400" y="4419600"/>
            <a:ext cx="1676400" cy="707886"/>
          </a:xfrm>
          <a:prstGeom prst="rect">
            <a:avLst/>
          </a:prstGeom>
          <a:solidFill>
            <a:srgbClr val="FFFFFF">
              <a:alpha val="90000"/>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Research Questions</a:t>
            </a:r>
            <a:endParaRPr lang="en-US" sz="2000" dirty="0">
              <a:latin typeface="Arial Narrow" pitchFamily="34" charset="0"/>
            </a:endParaRPr>
          </a:p>
        </p:txBody>
      </p:sp>
      <p:sp>
        <p:nvSpPr>
          <p:cNvPr id="29" name="TextBox 28"/>
          <p:cNvSpPr txBox="1"/>
          <p:nvPr/>
        </p:nvSpPr>
        <p:spPr>
          <a:xfrm>
            <a:off x="3657600" y="4343400"/>
            <a:ext cx="2590800" cy="1515800"/>
          </a:xfrm>
          <a:prstGeom prst="rect">
            <a:avLst/>
          </a:prstGeom>
          <a:solidFill>
            <a:srgbClr val="FFFFFF"/>
          </a:solidFill>
          <a:ln>
            <a:noFill/>
          </a:ln>
        </p:spPr>
        <p:txBody>
          <a:bodyPr wrap="square" rtlCol="0">
            <a:spAutoFit/>
          </a:bodyPr>
          <a:lstStyle/>
          <a:p>
            <a:pPr>
              <a:spcAft>
                <a:spcPts val="300"/>
              </a:spcAft>
            </a:pPr>
            <a:r>
              <a:rPr lang="en-US" sz="900" dirty="0" smtClean="0"/>
              <a:t>In context, which revision to sentence 9 is most needed?</a:t>
            </a:r>
          </a:p>
          <a:p>
            <a:pPr marL="171450" indent="-114300"/>
            <a:r>
              <a:rPr lang="en-US" sz="900" dirty="0" smtClean="0"/>
              <a:t>(A) Insert “Although” at the beginning of the sentence.</a:t>
            </a:r>
          </a:p>
          <a:p>
            <a:pPr marL="171450" lvl="0" indent="-114300"/>
            <a:r>
              <a:rPr lang="en-US" sz="900" dirty="0" smtClean="0"/>
              <a:t>(B) Change “accompanying” to “that accompanied”.</a:t>
            </a:r>
          </a:p>
          <a:p>
            <a:pPr marL="171450" lvl="0" indent="-114300"/>
            <a:r>
              <a:rPr lang="en-US" sz="900" dirty="0" smtClean="0"/>
              <a:t>(C) Change “enjoys” to “enjoyed”.*</a:t>
            </a:r>
          </a:p>
          <a:p>
            <a:pPr marL="171450" lvl="0" indent="-114300"/>
            <a:r>
              <a:rPr lang="en-US" sz="900" dirty="0" smtClean="0"/>
              <a:t>(D) Change “watching” to “to watch”.</a:t>
            </a:r>
          </a:p>
          <a:p>
            <a:pPr marL="171450" lvl="0" indent="-114300"/>
            <a:r>
              <a:rPr lang="en-US" sz="900" dirty="0" smtClean="0"/>
              <a:t>(E) Change “to smell and eat” to “for smelling and eating”.</a:t>
            </a:r>
            <a:endParaRPr lang="en-US" sz="900" dirty="0"/>
          </a:p>
        </p:txBody>
      </p:sp>
      <p:sp>
        <p:nvSpPr>
          <p:cNvPr id="28" name="Rectangle 2"/>
          <p:cNvSpPr>
            <a:spLocks noChangeArrowheads="1"/>
          </p:cNvSpPr>
          <p:nvPr/>
        </p:nvSpPr>
        <p:spPr bwMode="auto">
          <a:xfrm>
            <a:off x="3505200" y="3865562"/>
            <a:ext cx="2895600" cy="2535238"/>
          </a:xfrm>
          <a:prstGeom prst="rect">
            <a:avLst/>
          </a:prstGeom>
          <a:solidFill>
            <a:srgbClr val="92D050">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TextBox 22"/>
          <p:cNvSpPr txBox="1"/>
          <p:nvPr/>
        </p:nvSpPr>
        <p:spPr>
          <a:xfrm>
            <a:off x="685800" y="2514600"/>
            <a:ext cx="2133600" cy="707886"/>
          </a:xfrm>
          <a:prstGeom prst="rect">
            <a:avLst/>
          </a:prstGeom>
          <a:solidFill>
            <a:srgbClr val="FFFFFF">
              <a:alpha val="90000"/>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Argumentative essay</a:t>
            </a:r>
            <a:endParaRPr lang="en-US" sz="2000" dirty="0">
              <a:latin typeface="Arial Narrow" pitchFamily="34" charset="0"/>
            </a:endParaRPr>
          </a:p>
        </p:txBody>
      </p:sp>
      <p:sp>
        <p:nvSpPr>
          <p:cNvPr id="31" name="TextBox 30"/>
          <p:cNvSpPr txBox="1"/>
          <p:nvPr/>
        </p:nvSpPr>
        <p:spPr>
          <a:xfrm>
            <a:off x="7239000" y="2286000"/>
            <a:ext cx="1066800" cy="400110"/>
          </a:xfrm>
          <a:prstGeom prst="rect">
            <a:avLst/>
          </a:prstGeom>
          <a:solidFill>
            <a:srgbClr val="FFFFFF">
              <a:alpha val="90000"/>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Usage</a:t>
            </a:r>
            <a:endParaRPr lang="en-US" sz="2000" dirty="0">
              <a:latin typeface="Arial Narrow" pitchFamily="34" charset="0"/>
            </a:endParaRPr>
          </a:p>
        </p:txBody>
      </p:sp>
      <p:sp>
        <p:nvSpPr>
          <p:cNvPr id="33" name="Rectangle 2"/>
          <p:cNvSpPr>
            <a:spLocks noChangeArrowheads="1"/>
          </p:cNvSpPr>
          <p:nvPr/>
        </p:nvSpPr>
        <p:spPr bwMode="auto">
          <a:xfrm>
            <a:off x="304800" y="4617720"/>
            <a:ext cx="2819400" cy="1402080"/>
          </a:xfrm>
          <a:prstGeom prst="rect">
            <a:avLst/>
          </a:prstGeom>
          <a:solidFill>
            <a:srgbClr val="92D050">
              <a:alpha val="19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TextBox 18"/>
          <p:cNvSpPr txBox="1"/>
          <p:nvPr/>
        </p:nvSpPr>
        <p:spPr>
          <a:xfrm>
            <a:off x="762000" y="4572000"/>
            <a:ext cx="2057400" cy="707886"/>
          </a:xfrm>
          <a:prstGeom prst="rect">
            <a:avLst/>
          </a:prstGeom>
          <a:solidFill>
            <a:srgbClr val="FFFFFF">
              <a:alpha val="90000"/>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Informational/ Explanatory Essay</a:t>
            </a:r>
          </a:p>
        </p:txBody>
      </p:sp>
      <p:sp>
        <p:nvSpPr>
          <p:cNvPr id="24" name="TextBox 23"/>
          <p:cNvSpPr txBox="1"/>
          <p:nvPr/>
        </p:nvSpPr>
        <p:spPr>
          <a:xfrm>
            <a:off x="3886200" y="4648200"/>
            <a:ext cx="2133600" cy="707886"/>
          </a:xfrm>
          <a:prstGeom prst="rect">
            <a:avLst/>
          </a:prstGeom>
          <a:solidFill>
            <a:srgbClr val="FFFFFF">
              <a:alpha val="90000"/>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Revision in Context Set</a:t>
            </a:r>
            <a:endParaRPr lang="en-US" sz="2000" dirty="0">
              <a:latin typeface="Arial Narrow" pitchFamily="34" charset="0"/>
            </a:endParaRPr>
          </a:p>
        </p:txBody>
      </p:sp>
      <p:sp>
        <p:nvSpPr>
          <p:cNvPr id="30" name="TextBox 29"/>
          <p:cNvSpPr txBox="1"/>
          <p:nvPr/>
        </p:nvSpPr>
        <p:spPr>
          <a:xfrm>
            <a:off x="4114800" y="2514600"/>
            <a:ext cx="1676400" cy="707886"/>
          </a:xfrm>
          <a:prstGeom prst="rect">
            <a:avLst/>
          </a:prstGeom>
          <a:solidFill>
            <a:srgbClr val="FFFFFF">
              <a:alpha val="90000"/>
            </a:srgbClr>
          </a:solidFill>
          <a:ln>
            <a:solidFill>
              <a:schemeClr val="tx1"/>
            </a:solidFill>
          </a:ln>
        </p:spPr>
        <p:txBody>
          <a:bodyPr wrap="square" rtlCol="0">
            <a:spAutoFit/>
          </a:bodyPr>
          <a:lstStyle/>
          <a:p>
            <a:pPr algn="ctr">
              <a:spcBef>
                <a:spcPts val="0"/>
              </a:spcBef>
            </a:pPr>
            <a:r>
              <a:rPr lang="en-US" sz="2000" b="1" dirty="0" smtClean="0">
                <a:latin typeface="Arial Narrow" pitchFamily="34" charset="0"/>
              </a:rPr>
              <a:t>Sentence Correction</a:t>
            </a: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58333"/>
          </a:xfrm>
        </p:spPr>
        <p:txBody>
          <a:bodyPr/>
          <a:lstStyle/>
          <a:p>
            <a:r>
              <a:rPr lang="en-US" dirty="0" smtClean="0">
                <a:solidFill>
                  <a:srgbClr val="00B0F0"/>
                </a:solidFill>
              </a:rPr>
              <a:t>Core Test Adoption by Ohio Programs</a:t>
            </a:r>
            <a:endParaRPr lang="en-US" dirty="0">
              <a:solidFill>
                <a:srgbClr val="00B0F0"/>
              </a:solidFill>
            </a:endParaRPr>
          </a:p>
        </p:txBody>
      </p:sp>
      <p:sp>
        <p:nvSpPr>
          <p:cNvPr id="3" name="Content Placeholder 2"/>
          <p:cNvSpPr>
            <a:spLocks noGrp="1"/>
          </p:cNvSpPr>
          <p:nvPr>
            <p:ph idx="1"/>
          </p:nvPr>
        </p:nvSpPr>
        <p:spPr>
          <a:xfrm>
            <a:off x="685800" y="1905000"/>
            <a:ext cx="7772400" cy="3657600"/>
          </a:xfrm>
        </p:spPr>
        <p:txBody>
          <a:bodyPr/>
          <a:lstStyle/>
          <a:p>
            <a:r>
              <a:rPr lang="en-US" dirty="0" smtClean="0"/>
              <a:t>Ohio universities will need to prepare for the retirement of Praxis I testing to occur in August 2014</a:t>
            </a:r>
          </a:p>
          <a:p>
            <a:r>
              <a:rPr lang="en-US" dirty="0" smtClean="0"/>
              <a:t>Review of test content and adoption of new Core tests </a:t>
            </a:r>
          </a:p>
          <a:p>
            <a:r>
              <a:rPr lang="en-US" dirty="0" smtClean="0"/>
              <a:t>Setting a score requirement for each test will be important</a:t>
            </a:r>
          </a:p>
        </p:txBody>
      </p:sp>
      <p:sp>
        <p:nvSpPr>
          <p:cNvPr id="4" name="Footer Placeholder 3"/>
          <p:cNvSpPr>
            <a:spLocks noGrp="1"/>
          </p:cNvSpPr>
          <p:nvPr>
            <p:ph type="ftr" sz="quarter" idx="3"/>
          </p:nvPr>
        </p:nvSpPr>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ETS</a:t>
            </a:r>
            <a:endParaRPr lang="en-US" dirty="0"/>
          </a:p>
        </p:txBody>
      </p:sp>
      <p:sp>
        <p:nvSpPr>
          <p:cNvPr id="3" name="Content Placeholder 2"/>
          <p:cNvSpPr>
            <a:spLocks noGrp="1"/>
          </p:cNvSpPr>
          <p:nvPr>
            <p:ph idx="1"/>
          </p:nvPr>
        </p:nvSpPr>
        <p:spPr/>
        <p:txBody>
          <a:bodyPr/>
          <a:lstStyle/>
          <a:p>
            <a:r>
              <a:rPr lang="en-US" sz="2400" b="0" dirty="0" smtClean="0"/>
              <a:t>Non-profit organization, founded in 1947</a:t>
            </a:r>
          </a:p>
          <a:p>
            <a:pPr lvl="1"/>
            <a:r>
              <a:rPr lang="en-US" sz="2000" dirty="0" smtClean="0"/>
              <a:t>ACE, Carnegie Foundation and College Entrance Examination Board</a:t>
            </a:r>
          </a:p>
          <a:p>
            <a:r>
              <a:rPr lang="en-US" sz="2400" b="0" dirty="0" smtClean="0"/>
              <a:t>Mission: advance quality and equity in education for all people worldwide</a:t>
            </a:r>
          </a:p>
          <a:p>
            <a:r>
              <a:rPr lang="en-US" sz="2400" b="0" dirty="0" smtClean="0"/>
              <a:t>ETS develops, administers, and scores</a:t>
            </a:r>
          </a:p>
          <a:p>
            <a:pPr lvl="1"/>
            <a:r>
              <a:rPr lang="en-US" sz="2000" dirty="0" smtClean="0"/>
              <a:t>50+ million assessments </a:t>
            </a:r>
          </a:p>
          <a:p>
            <a:pPr lvl="1"/>
            <a:r>
              <a:rPr lang="en-US" sz="2000" dirty="0" smtClean="0"/>
              <a:t>180+ countries</a:t>
            </a:r>
          </a:p>
          <a:p>
            <a:pPr lvl="1"/>
            <a:r>
              <a:rPr lang="en-US" sz="2000" dirty="0" smtClean="0"/>
              <a:t>9,000+  locations worldwide</a:t>
            </a:r>
            <a:endParaRPr lang="en-US" dirty="0"/>
          </a:p>
        </p:txBody>
      </p:sp>
      <p:pic>
        <p:nvPicPr>
          <p:cNvPr id="4" name="Picture 3" descr="Messick Hall.png"/>
          <p:cNvPicPr>
            <a:picLocks noChangeAspect="1"/>
          </p:cNvPicPr>
          <p:nvPr/>
        </p:nvPicPr>
        <p:blipFill>
          <a:blip r:embed="rId2" cstate="print"/>
          <a:stretch>
            <a:fillRect/>
          </a:stretch>
        </p:blipFill>
        <p:spPr>
          <a:xfrm>
            <a:off x="6477000" y="4724400"/>
            <a:ext cx="2443595" cy="18973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058333"/>
          </a:xfrm>
        </p:spPr>
        <p:txBody>
          <a:bodyPr/>
          <a:lstStyle/>
          <a:p>
            <a:r>
              <a:rPr lang="en-US" dirty="0" smtClean="0"/>
              <a:t>Recommendations from National Standard-Setting Panels</a:t>
            </a:r>
          </a:p>
        </p:txBody>
      </p:sp>
      <p:sp>
        <p:nvSpPr>
          <p:cNvPr id="3" name="Content Placeholder 2"/>
          <p:cNvSpPr>
            <a:spLocks noGrp="1"/>
          </p:cNvSpPr>
          <p:nvPr>
            <p:ph idx="1"/>
          </p:nvPr>
        </p:nvSpPr>
        <p:spPr>
          <a:xfrm>
            <a:off x="685800" y="2133600"/>
            <a:ext cx="7772400" cy="4343400"/>
          </a:xfrm>
        </p:spPr>
        <p:txBody>
          <a:bodyPr/>
          <a:lstStyle/>
          <a:p>
            <a:r>
              <a:rPr lang="en-US" dirty="0" smtClean="0"/>
              <a:t>Reading </a:t>
            </a:r>
            <a:r>
              <a:rPr lang="en-US" sz="2400" dirty="0" smtClean="0"/>
              <a:t>– the recommendation was a score of 156 on a 100-200 scale</a:t>
            </a:r>
          </a:p>
          <a:p>
            <a:r>
              <a:rPr lang="en-US" sz="2400" dirty="0" smtClean="0"/>
              <a:t>ETS recommends staying within +/- 2 SEM’s (standard error of measure) of the RSV:</a:t>
            </a:r>
          </a:p>
          <a:p>
            <a:pPr lvl="5">
              <a:buFont typeface="Wingdings" pitchFamily="2" charset="2"/>
              <a:buChar char="q"/>
            </a:pPr>
            <a:r>
              <a:rPr lang="en-US" sz="2400" b="1" dirty="0" smtClean="0">
                <a:solidFill>
                  <a:srgbClr val="004B8D"/>
                </a:solidFill>
              </a:rPr>
              <a:t>-2 SEMs 	   25	140 	</a:t>
            </a:r>
          </a:p>
          <a:p>
            <a:pPr lvl="5">
              <a:buFont typeface="Wingdings" pitchFamily="2" charset="2"/>
              <a:buChar char="q"/>
            </a:pPr>
            <a:r>
              <a:rPr lang="en-US" sz="2400" b="1" dirty="0" smtClean="0">
                <a:solidFill>
                  <a:srgbClr val="004B8D"/>
                </a:solidFill>
              </a:rPr>
              <a:t>-1 SEM 	   28	148</a:t>
            </a:r>
          </a:p>
          <a:p>
            <a:pPr lvl="5">
              <a:buFont typeface="Wingdings" pitchFamily="2" charset="2"/>
              <a:buChar char="q"/>
            </a:pPr>
            <a:r>
              <a:rPr lang="en-US" sz="2400" b="1" dirty="0" smtClean="0">
                <a:solidFill>
                  <a:srgbClr val="00B050"/>
                </a:solidFill>
              </a:rPr>
              <a:t>   RSV	     	   31	 156	</a:t>
            </a:r>
          </a:p>
          <a:p>
            <a:pPr lvl="5">
              <a:buFont typeface="Wingdings" pitchFamily="2" charset="2"/>
              <a:buChar char="q"/>
            </a:pPr>
            <a:r>
              <a:rPr lang="en-US" sz="2400" b="1" dirty="0" smtClean="0">
                <a:solidFill>
                  <a:srgbClr val="004B8D"/>
                </a:solidFill>
              </a:rPr>
              <a:t>+1 SEM 	   35 	166	</a:t>
            </a:r>
          </a:p>
          <a:p>
            <a:pPr lvl="5">
              <a:buFont typeface="Wingdings" pitchFamily="2" charset="2"/>
              <a:buChar char="q"/>
            </a:pPr>
            <a:r>
              <a:rPr lang="en-US" sz="2400" b="1" dirty="0" smtClean="0">
                <a:solidFill>
                  <a:srgbClr val="004B8D"/>
                </a:solidFill>
              </a:rPr>
              <a:t>+ 2 SEMs	   38	174</a:t>
            </a:r>
            <a:endParaRPr lang="en-US" sz="2000" b="1" dirty="0" smtClean="0">
              <a:solidFill>
                <a:srgbClr val="004B8D"/>
              </a:solidFill>
            </a:endParaRPr>
          </a:p>
          <a:p>
            <a:pPr lvl="1"/>
            <a:endParaRPr lang="en-US" dirty="0" smtClean="0"/>
          </a:p>
        </p:txBody>
      </p:sp>
      <p:sp>
        <p:nvSpPr>
          <p:cNvPr id="4" name="Footer Placeholder 3"/>
          <p:cNvSpPr>
            <a:spLocks noGrp="1"/>
          </p:cNvSpPr>
          <p:nvPr>
            <p:ph type="ftr" sz="quarter" idx="3"/>
          </p:nvPr>
        </p:nvSpPr>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058333"/>
          </a:xfrm>
        </p:spPr>
        <p:txBody>
          <a:bodyPr/>
          <a:lstStyle/>
          <a:p>
            <a:r>
              <a:rPr lang="en-US" dirty="0" smtClean="0"/>
              <a:t>Recommendations from National Standard-Setting Panels</a:t>
            </a:r>
            <a:endParaRPr lang="en-US" dirty="0"/>
          </a:p>
        </p:txBody>
      </p:sp>
      <p:sp>
        <p:nvSpPr>
          <p:cNvPr id="3" name="Content Placeholder 2"/>
          <p:cNvSpPr>
            <a:spLocks noGrp="1"/>
          </p:cNvSpPr>
          <p:nvPr>
            <p:ph idx="1"/>
          </p:nvPr>
        </p:nvSpPr>
        <p:spPr>
          <a:xfrm>
            <a:off x="685800" y="2057400"/>
            <a:ext cx="7772400" cy="4495800"/>
          </a:xfrm>
        </p:spPr>
        <p:txBody>
          <a:bodyPr/>
          <a:lstStyle/>
          <a:p>
            <a:r>
              <a:rPr lang="en-US" dirty="0" smtClean="0"/>
              <a:t>Writing </a:t>
            </a:r>
            <a:r>
              <a:rPr lang="en-US" sz="2400" dirty="0" smtClean="0"/>
              <a:t>– the recommendation was a score of 162 on a 100-200 scale</a:t>
            </a:r>
          </a:p>
          <a:p>
            <a:r>
              <a:rPr lang="en-US" sz="2400" dirty="0" smtClean="0"/>
              <a:t>ETS recommends staying within +/- 2 SEM’s (standard error of measure) of the RSV:</a:t>
            </a:r>
          </a:p>
          <a:p>
            <a:pPr lvl="5">
              <a:buFont typeface="Wingdings" pitchFamily="2" charset="2"/>
              <a:buChar char="q"/>
            </a:pPr>
            <a:r>
              <a:rPr lang="en-US" sz="2400" b="1" dirty="0" smtClean="0">
                <a:solidFill>
                  <a:srgbClr val="004B8D"/>
                </a:solidFill>
              </a:rPr>
              <a:t>-2 SEMs 	   37	150 	</a:t>
            </a:r>
          </a:p>
          <a:p>
            <a:pPr lvl="5">
              <a:buFont typeface="Wingdings" pitchFamily="2" charset="2"/>
              <a:buChar char="q"/>
            </a:pPr>
            <a:r>
              <a:rPr lang="en-US" sz="2400" b="1" dirty="0" smtClean="0">
                <a:solidFill>
                  <a:srgbClr val="004B8D"/>
                </a:solidFill>
              </a:rPr>
              <a:t>-1 SEM 	   41	158</a:t>
            </a:r>
          </a:p>
          <a:p>
            <a:pPr lvl="5">
              <a:buFont typeface="Wingdings" pitchFamily="2" charset="2"/>
              <a:buChar char="q"/>
            </a:pPr>
            <a:r>
              <a:rPr lang="en-US" sz="2400" b="1" dirty="0" smtClean="0">
                <a:solidFill>
                  <a:srgbClr val="00B050"/>
                </a:solidFill>
              </a:rPr>
              <a:t>   RSV	   	   44	162	</a:t>
            </a:r>
          </a:p>
          <a:p>
            <a:pPr lvl="5">
              <a:buFont typeface="Wingdings" pitchFamily="2" charset="2"/>
              <a:buChar char="q"/>
            </a:pPr>
            <a:r>
              <a:rPr lang="en-US" sz="2400" b="1" dirty="0" smtClean="0">
                <a:solidFill>
                  <a:srgbClr val="004B8D"/>
                </a:solidFill>
              </a:rPr>
              <a:t>+1 SEM 	   48 	170	</a:t>
            </a:r>
          </a:p>
          <a:p>
            <a:pPr lvl="5">
              <a:buFont typeface="Wingdings" pitchFamily="2" charset="2"/>
              <a:buChar char="q"/>
            </a:pPr>
            <a:r>
              <a:rPr lang="en-US" sz="2400" b="1" dirty="0" smtClean="0">
                <a:solidFill>
                  <a:srgbClr val="004B8D"/>
                </a:solidFill>
              </a:rPr>
              <a:t>+ 2 SEMs	   52	176</a:t>
            </a:r>
            <a:endParaRPr lang="en-US" sz="2000" b="1" dirty="0" smtClean="0">
              <a:solidFill>
                <a:srgbClr val="004B8D"/>
              </a:solidFill>
            </a:endParaRPr>
          </a:p>
          <a:p>
            <a:pPr lvl="1"/>
            <a:endParaRPr lang="en-US" dirty="0" smtClean="0"/>
          </a:p>
        </p:txBody>
      </p:sp>
      <p:sp>
        <p:nvSpPr>
          <p:cNvPr id="4" name="Footer Placeholder 3"/>
          <p:cNvSpPr>
            <a:spLocks noGrp="1"/>
          </p:cNvSpPr>
          <p:nvPr>
            <p:ph type="ftr" sz="quarter" idx="3"/>
          </p:nvPr>
        </p:nvSpPr>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058333"/>
          </a:xfrm>
        </p:spPr>
        <p:txBody>
          <a:bodyPr/>
          <a:lstStyle/>
          <a:p>
            <a:r>
              <a:rPr lang="en-US" dirty="0" smtClean="0"/>
              <a:t>Recommendations from National Standard-Setting Panels</a:t>
            </a:r>
            <a:endParaRPr lang="en-US" dirty="0"/>
          </a:p>
        </p:txBody>
      </p:sp>
      <p:sp>
        <p:nvSpPr>
          <p:cNvPr id="3" name="Content Placeholder 2"/>
          <p:cNvSpPr>
            <a:spLocks noGrp="1"/>
          </p:cNvSpPr>
          <p:nvPr>
            <p:ph idx="1"/>
          </p:nvPr>
        </p:nvSpPr>
        <p:spPr>
          <a:xfrm>
            <a:off x="685800" y="2133600"/>
            <a:ext cx="7772400" cy="3657600"/>
          </a:xfrm>
        </p:spPr>
        <p:txBody>
          <a:bodyPr/>
          <a:lstStyle/>
          <a:p>
            <a:r>
              <a:rPr lang="en-US" sz="2400" b="1" dirty="0" smtClean="0"/>
              <a:t>Mathematics</a:t>
            </a:r>
            <a:r>
              <a:rPr lang="en-US" sz="2400" dirty="0" smtClean="0"/>
              <a:t> - the recommendation was a score of 150 on a 100-200 scale</a:t>
            </a:r>
          </a:p>
          <a:p>
            <a:r>
              <a:rPr lang="en-US" sz="2400" dirty="0" smtClean="0"/>
              <a:t>ETS recommends staying within +/- 2 SEM’s (standard error of measure) of the RSV:</a:t>
            </a:r>
          </a:p>
          <a:p>
            <a:pPr lvl="5">
              <a:buFont typeface="Wingdings" pitchFamily="2" charset="2"/>
              <a:buChar char="q"/>
            </a:pPr>
            <a:r>
              <a:rPr lang="en-US" sz="2400" b="1" dirty="0" smtClean="0">
                <a:solidFill>
                  <a:srgbClr val="004B8D"/>
                </a:solidFill>
              </a:rPr>
              <a:t>-2 SEMs 	   22	132 	</a:t>
            </a:r>
          </a:p>
          <a:p>
            <a:pPr lvl="5">
              <a:buFont typeface="Wingdings" pitchFamily="2" charset="2"/>
              <a:buChar char="q"/>
            </a:pPr>
            <a:r>
              <a:rPr lang="en-US" sz="2400" b="1" dirty="0" smtClean="0">
                <a:solidFill>
                  <a:srgbClr val="004B8D"/>
                </a:solidFill>
              </a:rPr>
              <a:t>-1 SEM 	   26	142</a:t>
            </a:r>
          </a:p>
          <a:p>
            <a:pPr lvl="5">
              <a:buFont typeface="Wingdings" pitchFamily="2" charset="2"/>
              <a:buChar char="q"/>
            </a:pPr>
            <a:r>
              <a:rPr lang="en-US" sz="2400" b="1" dirty="0" smtClean="0">
                <a:solidFill>
                  <a:srgbClr val="00B050"/>
                </a:solidFill>
              </a:rPr>
              <a:t>   RSV	      	   29	150	</a:t>
            </a:r>
          </a:p>
          <a:p>
            <a:pPr lvl="5">
              <a:buFont typeface="Wingdings" pitchFamily="2" charset="2"/>
              <a:buChar char="q"/>
            </a:pPr>
            <a:r>
              <a:rPr lang="en-US" sz="2400" b="1" dirty="0" smtClean="0">
                <a:solidFill>
                  <a:srgbClr val="004B8D"/>
                </a:solidFill>
              </a:rPr>
              <a:t>+1 SEM 	   33 	162 	</a:t>
            </a:r>
          </a:p>
          <a:p>
            <a:pPr lvl="5">
              <a:buFont typeface="Wingdings" pitchFamily="2" charset="2"/>
              <a:buChar char="q"/>
            </a:pPr>
            <a:r>
              <a:rPr lang="en-US" sz="2400" b="1" dirty="0" smtClean="0">
                <a:solidFill>
                  <a:srgbClr val="004B8D"/>
                </a:solidFill>
              </a:rPr>
              <a:t>+ 2 SEMs	   37	172</a:t>
            </a:r>
            <a:endParaRPr lang="en-US" sz="2000" b="1" dirty="0" smtClean="0">
              <a:solidFill>
                <a:srgbClr val="004B8D"/>
              </a:solidFill>
            </a:endParaRPr>
          </a:p>
          <a:p>
            <a:endParaRPr lang="en-US" dirty="0"/>
          </a:p>
        </p:txBody>
      </p:sp>
      <p:sp>
        <p:nvSpPr>
          <p:cNvPr id="4" name="Footer Placeholder 3"/>
          <p:cNvSpPr>
            <a:spLocks noGrp="1"/>
          </p:cNvSpPr>
          <p:nvPr>
            <p:ph type="ftr" sz="quarter" idx="3"/>
          </p:nvPr>
        </p:nvSpPr>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Praxis Testing</a:t>
            </a:r>
            <a:endParaRPr lang="en-US" dirty="0"/>
          </a:p>
        </p:txBody>
      </p:sp>
      <p:sp>
        <p:nvSpPr>
          <p:cNvPr id="3" name="Footer Placeholder 2"/>
          <p:cNvSpPr>
            <a:spLocks noGrp="1"/>
          </p:cNvSpPr>
          <p:nvPr>
            <p:ph type="ftr" sz="quarter" idx="3"/>
          </p:nvPr>
        </p:nvSpPr>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229600" cy="579437"/>
          </a:xfrm>
        </p:spPr>
        <p:txBody>
          <a:bodyPr/>
          <a:lstStyle/>
          <a:p>
            <a:r>
              <a:rPr lang="en-US" sz="3200" dirty="0" smtClean="0">
                <a:latin typeface="+mn-lt"/>
              </a:rPr>
              <a:t>New Score Reporting Service Has Begun! </a:t>
            </a:r>
            <a:endParaRPr lang="en-US" sz="3200" dirty="0">
              <a:latin typeface="+mn-lt"/>
            </a:endParaRPr>
          </a:p>
        </p:txBody>
      </p:sp>
      <p:sp>
        <p:nvSpPr>
          <p:cNvPr id="3" name="Content Placeholder 2"/>
          <p:cNvSpPr>
            <a:spLocks noGrp="1"/>
          </p:cNvSpPr>
          <p:nvPr>
            <p:ph idx="1"/>
          </p:nvPr>
        </p:nvSpPr>
        <p:spPr>
          <a:xfrm>
            <a:off x="228600" y="1905000"/>
            <a:ext cx="8229600" cy="3581400"/>
          </a:xfrm>
        </p:spPr>
        <p:txBody>
          <a:bodyPr/>
          <a:lstStyle/>
          <a:p>
            <a:r>
              <a:rPr lang="en-US" sz="2400" dirty="0" smtClean="0">
                <a:latin typeface="+mn-lt"/>
              </a:rPr>
              <a:t>Scores retrieved now via </a:t>
            </a:r>
          </a:p>
          <a:p>
            <a:pPr lvl="1"/>
            <a:r>
              <a:rPr lang="en-US" dirty="0" smtClean="0"/>
              <a:t>Client Services portal in the </a:t>
            </a:r>
            <a:r>
              <a:rPr lang="en-US" dirty="0" smtClean="0">
                <a:latin typeface="+mn-lt"/>
              </a:rPr>
              <a:t>ETS Data Manager or by</a:t>
            </a:r>
          </a:p>
          <a:p>
            <a:pPr lvl="1"/>
            <a:r>
              <a:rPr lang="en-US" dirty="0" smtClean="0">
                <a:latin typeface="+mn-lt"/>
              </a:rPr>
              <a:t>Web-to-web interface with ETS server</a:t>
            </a:r>
          </a:p>
          <a:p>
            <a:r>
              <a:rPr lang="en-US" sz="2400" dirty="0" smtClean="0"/>
              <a:t>Data Updated Weekly</a:t>
            </a:r>
          </a:p>
          <a:p>
            <a:pPr lvl="1"/>
            <a:r>
              <a:rPr lang="en-US" dirty="0" smtClean="0"/>
              <a:t>To start, data from September 2012 to date</a:t>
            </a:r>
          </a:p>
          <a:p>
            <a:pPr lvl="1"/>
            <a:r>
              <a:rPr lang="en-US" dirty="0" smtClean="0"/>
              <a:t>Moving to two years of candidate data availability</a:t>
            </a:r>
          </a:p>
          <a:p>
            <a:r>
              <a:rPr lang="en-US" dirty="0" smtClean="0"/>
              <a:t>How can you use the new system?</a:t>
            </a:r>
          </a:p>
          <a:p>
            <a:pPr lvl="2">
              <a:buNone/>
            </a:pPr>
            <a:endParaRPr lang="en-US" sz="2400" dirty="0" smtClean="0">
              <a:latin typeface="+mn-lt"/>
            </a:endParaRPr>
          </a:p>
          <a:p>
            <a:pPr lvl="2">
              <a:buFontTx/>
              <a:buChar char="-"/>
            </a:pPr>
            <a:endParaRPr lang="en-US" sz="2400" dirty="0" smtClean="0">
              <a:latin typeface="+mn-lt"/>
            </a:endParaRPr>
          </a:p>
          <a:p>
            <a:pPr lvl="2">
              <a:buFontTx/>
              <a:buChar char="-"/>
            </a:pPr>
            <a:endParaRPr lang="en-US" sz="2400" dirty="0">
              <a:latin typeface="+mn-lt"/>
            </a:endParaRPr>
          </a:p>
        </p:txBody>
      </p:sp>
      <p:sp>
        <p:nvSpPr>
          <p:cNvPr id="6" name="Slide Number Placeholder 5"/>
          <p:cNvSpPr>
            <a:spLocks noGrp="1"/>
          </p:cNvSpPr>
          <p:nvPr>
            <p:ph type="sldNum" sz="quarter" idx="4294967295"/>
          </p:nvPr>
        </p:nvSpPr>
        <p:spPr>
          <a:xfrm>
            <a:off x="8305800" y="6400800"/>
            <a:ext cx="685800" cy="365125"/>
          </a:xfrm>
          <a:prstGeom prst="rect">
            <a:avLst/>
          </a:prstGeom>
        </p:spPr>
        <p:txBody>
          <a:bodyPr/>
          <a:lstStyle/>
          <a:p>
            <a:pPr>
              <a:defRPr/>
            </a:pPr>
            <a:fld id="{FF80579D-7505-4376-952E-EFA11315B77E}" type="slidenum">
              <a:rPr lang="en-US" smtClean="0"/>
              <a:pPr>
                <a:defRPr/>
              </a:pPr>
              <a:t>34</a:t>
            </a:fld>
            <a:endParaRPr lang="en-US" dirty="0"/>
          </a:p>
        </p:txBody>
      </p:sp>
      <p:sp>
        <p:nvSpPr>
          <p:cNvPr id="7" name="Footer Placeholder 6"/>
          <p:cNvSpPr>
            <a:spLocks noGrp="1"/>
          </p:cNvSpPr>
          <p:nvPr>
            <p:ph type="ftr" sz="quarter" idx="4294967295"/>
          </p:nvPr>
        </p:nvSpPr>
        <p:spPr>
          <a:xfrm>
            <a:off x="228600" y="6324600"/>
            <a:ext cx="7239000" cy="457200"/>
          </a:xfrm>
          <a:prstGeom prst="rect">
            <a:avLst/>
          </a:prstGeom>
        </p:spPr>
        <p:txBody>
          <a:bodyPr/>
          <a:lstStyle/>
          <a:p>
            <a:pPr>
              <a:defRPr/>
            </a:pPr>
            <a:r>
              <a:rPr lang="en-US" sz="800" dirty="0" smtClean="0"/>
              <a:t>Copyright © 2013 by Educational Testing Service. All rights reserved. ETS, the ETS logo and LISTENING. LEARNING. LEADING. are </a:t>
            </a:r>
            <a:br>
              <a:rPr lang="en-US" sz="800" dirty="0" smtClean="0"/>
            </a:br>
            <a:r>
              <a:rPr lang="en-US" sz="800" dirty="0" smtClean="0"/>
              <a:t>registered trademarks of Educational Testing Service (ETS). PRAXIS and THE PRAXIS SERIES are trademarks of ETS.  22441</a:t>
            </a:r>
            <a:endParaRPr lang="en-US" sz="800" dirty="0"/>
          </a:p>
        </p:txBody>
      </p:sp>
      <p:pic>
        <p:nvPicPr>
          <p:cNvPr id="8" name="Picture 7" descr="SampleReport_Page_1.jpg"/>
          <p:cNvPicPr>
            <a:picLocks noChangeAspect="1"/>
          </p:cNvPicPr>
          <p:nvPr/>
        </p:nvPicPr>
        <p:blipFill>
          <a:blip r:embed="rId2" cstate="print"/>
          <a:srcRect l="43990" t="5314" r="8788" b="42468"/>
          <a:stretch>
            <a:fillRect/>
          </a:stretch>
        </p:blipFill>
        <p:spPr>
          <a:xfrm>
            <a:off x="6858000" y="4648200"/>
            <a:ext cx="1981200" cy="1877632"/>
          </a:xfrm>
          <a:prstGeom prst="rect">
            <a:avLst/>
          </a:prstGeom>
          <a:ln>
            <a:solidFill>
              <a:srgbClr val="00330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1447800"/>
            <a:ext cx="8839200" cy="579437"/>
          </a:xfrm>
        </p:spPr>
        <p:txBody>
          <a:bodyPr/>
          <a:lstStyle/>
          <a:p>
            <a:r>
              <a:rPr lang="en-US" sz="3200" dirty="0" smtClean="0">
                <a:latin typeface="+mn-lt"/>
              </a:rPr>
              <a:t/>
            </a:r>
            <a:br>
              <a:rPr lang="en-US" sz="3200" dirty="0" smtClean="0">
                <a:latin typeface="+mn-lt"/>
              </a:rPr>
            </a:br>
            <a:r>
              <a:rPr lang="en-US" sz="3200" dirty="0" smtClean="0">
                <a:latin typeface="+mn-lt"/>
              </a:rPr>
              <a:t>ETS Data Manager:  Pulling Test Taker Score Reports By Report Date</a:t>
            </a:r>
            <a:br>
              <a:rPr lang="en-US" sz="3200" dirty="0" smtClean="0">
                <a:latin typeface="+mn-lt"/>
              </a:rPr>
            </a:br>
            <a:endParaRPr lang="en-US" sz="3200" dirty="0">
              <a:latin typeface="+mn-lt"/>
            </a:endParaRPr>
          </a:p>
        </p:txBody>
      </p:sp>
      <p:pic>
        <p:nvPicPr>
          <p:cNvPr id="1026" name="Picture 2"/>
          <p:cNvPicPr>
            <a:picLocks noChangeAspect="1" noChangeArrowheads="1"/>
          </p:cNvPicPr>
          <p:nvPr/>
        </p:nvPicPr>
        <p:blipFill>
          <a:blip r:embed="rId2" cstate="print"/>
          <a:srcRect l="2831" r="3043"/>
          <a:stretch>
            <a:fillRect/>
          </a:stretch>
        </p:blipFill>
        <p:spPr bwMode="auto">
          <a:xfrm>
            <a:off x="76200" y="2438400"/>
            <a:ext cx="8915400" cy="2971800"/>
          </a:xfrm>
          <a:prstGeom prst="rect">
            <a:avLst/>
          </a:prstGeom>
          <a:noFill/>
          <a:ln w="9525">
            <a:solidFill>
              <a:schemeClr val="accent1"/>
            </a:solidFill>
            <a:miter lim="800000"/>
            <a:headEnd/>
            <a:tailEnd/>
          </a:ln>
        </p:spPr>
      </p:pic>
      <p:cxnSp>
        <p:nvCxnSpPr>
          <p:cNvPr id="6" name="Straight Arrow Connector 5"/>
          <p:cNvCxnSpPr>
            <a:stCxn id="10" idx="1"/>
          </p:cNvCxnSpPr>
          <p:nvPr/>
        </p:nvCxnSpPr>
        <p:spPr bwMode="auto">
          <a:xfrm flipH="1" flipV="1">
            <a:off x="1219200" y="3505203"/>
            <a:ext cx="2057400" cy="2396696"/>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0" name="TextBox 9"/>
          <p:cNvSpPr txBox="1"/>
          <p:nvPr/>
        </p:nvSpPr>
        <p:spPr>
          <a:xfrm>
            <a:off x="3276600" y="5486400"/>
            <a:ext cx="5334000" cy="830997"/>
          </a:xfrm>
          <a:prstGeom prst="rect">
            <a:avLst/>
          </a:prstGeom>
          <a:noFill/>
          <a:ln w="12700">
            <a:solidFill>
              <a:schemeClr val="tx1"/>
            </a:solidFill>
          </a:ln>
        </p:spPr>
        <p:txBody>
          <a:bodyPr wrap="square" rtlCol="0">
            <a:spAutoFit/>
          </a:bodyPr>
          <a:lstStyle/>
          <a:p>
            <a:r>
              <a:rPr lang="en-US" b="1" dirty="0" smtClean="0">
                <a:solidFill>
                  <a:srgbClr val="004B8D"/>
                </a:solidFill>
                <a:latin typeface="+mn-lt"/>
              </a:rPr>
              <a:t>Retrieve data by specific report date and testing program (Praxis)</a:t>
            </a:r>
            <a:endParaRPr lang="en-US" b="1" dirty="0">
              <a:solidFill>
                <a:srgbClr val="004B8D"/>
              </a:solidFill>
              <a:latin typeface="+mn-lt"/>
            </a:endParaRPr>
          </a:p>
        </p:txBody>
      </p:sp>
      <p:sp>
        <p:nvSpPr>
          <p:cNvPr id="8" name="Slide Number Placeholder 7"/>
          <p:cNvSpPr>
            <a:spLocks noGrp="1"/>
          </p:cNvSpPr>
          <p:nvPr>
            <p:ph type="sldNum" sz="quarter" idx="4294967295"/>
          </p:nvPr>
        </p:nvSpPr>
        <p:spPr>
          <a:xfrm>
            <a:off x="8305800" y="6400800"/>
            <a:ext cx="685800" cy="365125"/>
          </a:xfrm>
          <a:prstGeom prst="rect">
            <a:avLst/>
          </a:prstGeom>
        </p:spPr>
        <p:txBody>
          <a:bodyPr/>
          <a:lstStyle/>
          <a:p>
            <a:pPr>
              <a:defRPr/>
            </a:pPr>
            <a:fld id="{FF80579D-7505-4376-952E-EFA11315B77E}"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567" r="6310"/>
          <a:stretch>
            <a:fillRect/>
          </a:stretch>
        </p:blipFill>
        <p:spPr bwMode="auto">
          <a:xfrm>
            <a:off x="152400" y="2209800"/>
            <a:ext cx="8686800" cy="3200400"/>
          </a:xfrm>
          <a:prstGeom prst="rect">
            <a:avLst/>
          </a:prstGeom>
          <a:noFill/>
          <a:ln w="9525">
            <a:solidFill>
              <a:schemeClr val="accent1"/>
            </a:solidFill>
            <a:miter lim="800000"/>
            <a:headEnd/>
            <a:tailEnd/>
          </a:ln>
        </p:spPr>
      </p:pic>
      <p:cxnSp>
        <p:nvCxnSpPr>
          <p:cNvPr id="5" name="Straight Arrow Connector 4"/>
          <p:cNvCxnSpPr/>
          <p:nvPr/>
        </p:nvCxnSpPr>
        <p:spPr bwMode="auto">
          <a:xfrm flipH="1" flipV="1">
            <a:off x="990600" y="3505200"/>
            <a:ext cx="2438400" cy="1981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7" name="TextBox 6"/>
          <p:cNvSpPr txBox="1"/>
          <p:nvPr/>
        </p:nvSpPr>
        <p:spPr>
          <a:xfrm>
            <a:off x="2819400" y="5486400"/>
            <a:ext cx="5943600" cy="830997"/>
          </a:xfrm>
          <a:prstGeom prst="rect">
            <a:avLst/>
          </a:prstGeom>
          <a:noFill/>
          <a:ln w="12700">
            <a:solidFill>
              <a:schemeClr val="tx1"/>
            </a:solidFill>
          </a:ln>
        </p:spPr>
        <p:txBody>
          <a:bodyPr wrap="square" rtlCol="0">
            <a:spAutoFit/>
          </a:bodyPr>
          <a:lstStyle/>
          <a:p>
            <a:r>
              <a:rPr lang="en-US" b="1" dirty="0" smtClean="0">
                <a:solidFill>
                  <a:srgbClr val="004B8D"/>
                </a:solidFill>
                <a:latin typeface="+mn-lt"/>
              </a:rPr>
              <a:t>Search by first name, last name, Social Security Number or candidate ID #</a:t>
            </a:r>
            <a:endParaRPr lang="en-US" b="1" dirty="0">
              <a:solidFill>
                <a:srgbClr val="004B8D"/>
              </a:solidFill>
              <a:latin typeface="+mn-lt"/>
            </a:endParaRPr>
          </a:p>
        </p:txBody>
      </p:sp>
      <p:cxnSp>
        <p:nvCxnSpPr>
          <p:cNvPr id="8" name="Straight Arrow Connector 7"/>
          <p:cNvCxnSpPr/>
          <p:nvPr/>
        </p:nvCxnSpPr>
        <p:spPr bwMode="auto">
          <a:xfrm flipV="1">
            <a:off x="4267200" y="3962400"/>
            <a:ext cx="685800" cy="15240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0" name="Title 1"/>
          <p:cNvSpPr txBox="1">
            <a:spLocks/>
          </p:cNvSpPr>
          <p:nvPr/>
        </p:nvSpPr>
        <p:spPr bwMode="auto">
          <a:xfrm>
            <a:off x="152400" y="1477963"/>
            <a:ext cx="88392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200" b="1" dirty="0" smtClean="0">
                <a:solidFill>
                  <a:srgbClr val="004B8D"/>
                </a:solidFill>
                <a:latin typeface="+mj-lt"/>
                <a:ea typeface="Verdana" pitchFamily="34" charset="0"/>
                <a:cs typeface="Verdana" pitchFamily="34" charset="0"/>
              </a:rPr>
              <a:t/>
            </a:r>
            <a:br>
              <a:rPr lang="en-US" sz="3200" b="1" dirty="0" smtClean="0">
                <a:solidFill>
                  <a:srgbClr val="004B8D"/>
                </a:solidFill>
                <a:latin typeface="+mj-lt"/>
                <a:ea typeface="Verdana" pitchFamily="34" charset="0"/>
                <a:cs typeface="Verdana" pitchFamily="34" charset="0"/>
              </a:rPr>
            </a:br>
            <a:r>
              <a:rPr lang="en-US" sz="3200" b="1" dirty="0" smtClean="0">
                <a:solidFill>
                  <a:srgbClr val="004B8D"/>
                </a:solidFill>
                <a:latin typeface="+mj-lt"/>
              </a:rPr>
              <a:t> ETS Data Manager:  Pulling Test Taker Score Reports By </a:t>
            </a:r>
            <a:r>
              <a:rPr lang="en-US" sz="3200" b="1" dirty="0" smtClean="0">
                <a:solidFill>
                  <a:srgbClr val="004B8D"/>
                </a:solidFill>
                <a:ea typeface="Verdana" pitchFamily="34" charset="0"/>
                <a:cs typeface="Verdana" pitchFamily="34" charset="0"/>
              </a:rPr>
              <a:t>Candidate and Keyword</a:t>
            </a:r>
            <a:endParaRPr lang="en-US" sz="3200" b="1" dirty="0" smtClean="0">
              <a:solidFill>
                <a:srgbClr val="004B8D"/>
              </a:solidFill>
              <a:latin typeface="+mj-lt"/>
              <a:ea typeface="Verdana" pitchFamily="34" charset="0"/>
              <a:cs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4B8D"/>
                </a:solidFill>
                <a:effectLst/>
                <a:uLnTx/>
                <a:uFillTx/>
                <a:latin typeface="+mn-lt"/>
                <a:ea typeface="Verdana" pitchFamily="34" charset="0"/>
                <a:cs typeface="Verdana" pitchFamily="34" charset="0"/>
              </a:rPr>
              <a:t/>
            </a:r>
            <a:br>
              <a:rPr kumimoji="0" lang="en-US" sz="3200" b="1" i="0" u="none" strike="noStrike" kern="1200" cap="none" spc="0" normalizeH="0" baseline="0" noProof="0" dirty="0" smtClean="0">
                <a:ln>
                  <a:noFill/>
                </a:ln>
                <a:solidFill>
                  <a:srgbClr val="004B8D"/>
                </a:solidFill>
                <a:effectLst/>
                <a:uLnTx/>
                <a:uFillTx/>
                <a:latin typeface="+mn-lt"/>
                <a:ea typeface="Verdana" pitchFamily="34" charset="0"/>
                <a:cs typeface="Verdana" pitchFamily="34" charset="0"/>
              </a:rPr>
            </a:br>
            <a:endParaRPr kumimoji="0" lang="en-US" sz="3200" b="1" i="0" u="none" strike="noStrike" kern="1200" cap="none" spc="0" normalizeH="0" baseline="0" noProof="0" dirty="0">
              <a:ln>
                <a:noFill/>
              </a:ln>
              <a:solidFill>
                <a:srgbClr val="004B8D"/>
              </a:solidFill>
              <a:effectLst/>
              <a:uLnTx/>
              <a:uFillTx/>
              <a:latin typeface="+mn-lt"/>
              <a:ea typeface="Verdana" pitchFamily="34" charset="0"/>
              <a:cs typeface="Verdana" pitchFamily="34" charset="0"/>
            </a:endParaRPr>
          </a:p>
        </p:txBody>
      </p:sp>
      <p:sp>
        <p:nvSpPr>
          <p:cNvPr id="15" name="Slide Number Placeholder 14"/>
          <p:cNvSpPr>
            <a:spLocks noGrp="1"/>
          </p:cNvSpPr>
          <p:nvPr>
            <p:ph type="sldNum" sz="quarter" idx="4294967295"/>
          </p:nvPr>
        </p:nvSpPr>
        <p:spPr>
          <a:xfrm>
            <a:off x="8305800" y="6400800"/>
            <a:ext cx="685800" cy="365125"/>
          </a:xfrm>
          <a:prstGeom prst="rect">
            <a:avLst/>
          </a:prstGeom>
        </p:spPr>
        <p:txBody>
          <a:bodyPr/>
          <a:lstStyle/>
          <a:p>
            <a:pPr>
              <a:defRPr/>
            </a:pPr>
            <a:fld id="{FF80579D-7505-4376-952E-EFA11315B77E}"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257" r="19166"/>
          <a:stretch>
            <a:fillRect/>
          </a:stretch>
        </p:blipFill>
        <p:spPr bwMode="auto">
          <a:xfrm>
            <a:off x="228600" y="2286000"/>
            <a:ext cx="8534400" cy="3124200"/>
          </a:xfrm>
          <a:prstGeom prst="rect">
            <a:avLst/>
          </a:prstGeom>
          <a:noFill/>
          <a:ln w="9525">
            <a:solidFill>
              <a:schemeClr val="accent1"/>
            </a:solidFill>
            <a:miter lim="800000"/>
            <a:headEnd/>
            <a:tailEnd/>
          </a:ln>
        </p:spPr>
      </p:pic>
      <p:cxnSp>
        <p:nvCxnSpPr>
          <p:cNvPr id="6" name="Straight Arrow Connector 5"/>
          <p:cNvCxnSpPr/>
          <p:nvPr/>
        </p:nvCxnSpPr>
        <p:spPr bwMode="auto">
          <a:xfrm flipH="1" flipV="1">
            <a:off x="685800" y="3733800"/>
            <a:ext cx="1219200" cy="17526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9" name="TextBox 8"/>
          <p:cNvSpPr txBox="1"/>
          <p:nvPr/>
        </p:nvSpPr>
        <p:spPr>
          <a:xfrm>
            <a:off x="685800" y="5486400"/>
            <a:ext cx="4953000" cy="1200329"/>
          </a:xfrm>
          <a:prstGeom prst="rect">
            <a:avLst/>
          </a:prstGeom>
          <a:noFill/>
          <a:ln w="12700">
            <a:solidFill>
              <a:schemeClr val="tx1"/>
            </a:solidFill>
          </a:ln>
        </p:spPr>
        <p:txBody>
          <a:bodyPr wrap="square" rtlCol="0">
            <a:spAutoFit/>
          </a:bodyPr>
          <a:lstStyle/>
          <a:p>
            <a:r>
              <a:rPr lang="en-US" dirty="0" smtClean="0">
                <a:solidFill>
                  <a:srgbClr val="004B8D"/>
                </a:solidFill>
                <a:latin typeface="+mn-lt"/>
              </a:rPr>
              <a:t>Create a report containing candidates that reported to your institution within a selected year.</a:t>
            </a:r>
            <a:endParaRPr lang="en-US" dirty="0">
              <a:solidFill>
                <a:srgbClr val="004B8D"/>
              </a:solidFill>
              <a:latin typeface="+mn-lt"/>
            </a:endParaRPr>
          </a:p>
        </p:txBody>
      </p:sp>
      <p:cxnSp>
        <p:nvCxnSpPr>
          <p:cNvPr id="12" name="Straight Arrow Connector 11"/>
          <p:cNvCxnSpPr/>
          <p:nvPr/>
        </p:nvCxnSpPr>
        <p:spPr bwMode="auto">
          <a:xfrm flipV="1">
            <a:off x="4267200" y="3657600"/>
            <a:ext cx="1371600" cy="18288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1" name="Title 1"/>
          <p:cNvSpPr>
            <a:spLocks noGrp="1"/>
          </p:cNvSpPr>
          <p:nvPr>
            <p:ph type="title"/>
          </p:nvPr>
        </p:nvSpPr>
        <p:spPr>
          <a:xfrm>
            <a:off x="219075" y="1295400"/>
            <a:ext cx="8839200" cy="579437"/>
          </a:xfrm>
        </p:spPr>
        <p:txBody>
          <a:bodyPr/>
          <a:lstStyle/>
          <a:p>
            <a:r>
              <a:rPr lang="en-US" sz="3200" dirty="0" smtClean="0">
                <a:latin typeface="+mn-lt"/>
              </a:rPr>
              <a:t/>
            </a:r>
            <a:br>
              <a:rPr lang="en-US" sz="3200" dirty="0" smtClean="0">
                <a:latin typeface="+mn-lt"/>
              </a:rPr>
            </a:br>
            <a:r>
              <a:rPr lang="en-US" sz="3200" dirty="0" smtClean="0">
                <a:latin typeface="+mn-lt"/>
              </a:rPr>
              <a:t>ETS Data Manager:  Creating Annual Reports of Score</a:t>
            </a:r>
            <a:br>
              <a:rPr lang="en-US" sz="3200" dirty="0" smtClean="0">
                <a:latin typeface="+mn-lt"/>
              </a:rPr>
            </a:br>
            <a:endParaRPr lang="en-US" sz="3200" dirty="0">
              <a:latin typeface="+mn-lt"/>
            </a:endParaRPr>
          </a:p>
        </p:txBody>
      </p:sp>
      <p:sp>
        <p:nvSpPr>
          <p:cNvPr id="17" name="Slide Number Placeholder 16"/>
          <p:cNvSpPr>
            <a:spLocks noGrp="1"/>
          </p:cNvSpPr>
          <p:nvPr>
            <p:ph type="sldNum" sz="quarter" idx="4294967295"/>
          </p:nvPr>
        </p:nvSpPr>
        <p:spPr>
          <a:xfrm>
            <a:off x="8305800" y="6400800"/>
            <a:ext cx="685800" cy="365125"/>
          </a:xfrm>
          <a:prstGeom prst="rect">
            <a:avLst/>
          </a:prstGeom>
        </p:spPr>
        <p:txBody>
          <a:bodyPr/>
          <a:lstStyle/>
          <a:p>
            <a:pPr>
              <a:defRPr/>
            </a:pPr>
            <a:fld id="{FF80579D-7505-4376-952E-EFA11315B77E}"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1280160" y="6553200"/>
            <a:ext cx="6324600" cy="304800"/>
          </a:xfrm>
          <a:prstGeom prst="rect">
            <a:avLst/>
          </a:prstGeom>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pic>
        <p:nvPicPr>
          <p:cNvPr id="80898" name="Picture 2" descr="C:\Users\kpruner\AppData\Local\Microsoft\Windows\Temporary Internet Files\Content.Outlook\CE6XDXDS\23217_ohiomap.jpg"/>
          <p:cNvPicPr>
            <a:picLocks noChangeAspect="1" noChangeArrowheads="1"/>
          </p:cNvPicPr>
          <p:nvPr/>
        </p:nvPicPr>
        <p:blipFill>
          <a:blip r:embed="rId2" cstate="print"/>
          <a:srcRect l="5737" t="5002" r="-14" b="3087"/>
          <a:stretch>
            <a:fillRect/>
          </a:stretch>
        </p:blipFill>
        <p:spPr bwMode="auto">
          <a:xfrm>
            <a:off x="1280160" y="1676401"/>
            <a:ext cx="6766560" cy="5370902"/>
          </a:xfrm>
          <a:prstGeom prst="rect">
            <a:avLst/>
          </a:prstGeom>
          <a:noFill/>
        </p:spPr>
      </p:pic>
      <p:sp>
        <p:nvSpPr>
          <p:cNvPr id="4" name="TextBox 3"/>
          <p:cNvSpPr txBox="1"/>
          <p:nvPr/>
        </p:nvSpPr>
        <p:spPr>
          <a:xfrm>
            <a:off x="1630680" y="990600"/>
            <a:ext cx="5943600" cy="553998"/>
          </a:xfrm>
          <a:prstGeom prst="rect">
            <a:avLst/>
          </a:prstGeom>
          <a:noFill/>
        </p:spPr>
        <p:txBody>
          <a:bodyPr wrap="square" rtlCol="0">
            <a:spAutoFit/>
          </a:bodyPr>
          <a:lstStyle/>
          <a:p>
            <a:pPr algn="ctr"/>
            <a:r>
              <a:rPr lang="en-US" sz="3000" dirty="0" smtClean="0">
                <a:solidFill>
                  <a:srgbClr val="004B8D"/>
                </a:solidFill>
              </a:rPr>
              <a:t>Test Centers for Ohio Candidates</a:t>
            </a:r>
            <a:endParaRPr lang="en-US" sz="3000" dirty="0">
              <a:solidFill>
                <a:srgbClr val="004B8D"/>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058333"/>
          </a:xfrm>
        </p:spPr>
        <p:txBody>
          <a:bodyPr/>
          <a:lstStyle/>
          <a:p>
            <a:r>
              <a:rPr lang="en-US" dirty="0" smtClean="0"/>
              <a:t/>
            </a:r>
            <a:br>
              <a:rPr lang="en-US" dirty="0" smtClean="0"/>
            </a:br>
            <a:r>
              <a:rPr lang="en-US" dirty="0" smtClean="0"/>
              <a:t>Computer-based Test Sites in Development - Applications</a:t>
            </a:r>
            <a:br>
              <a:rPr lang="en-US" dirty="0" smtClean="0"/>
            </a:br>
            <a:endParaRPr lang="en-US" dirty="0"/>
          </a:p>
        </p:txBody>
      </p:sp>
      <p:sp>
        <p:nvSpPr>
          <p:cNvPr id="3" name="Content Placeholder 2"/>
          <p:cNvSpPr>
            <a:spLocks noGrp="1"/>
          </p:cNvSpPr>
          <p:nvPr>
            <p:ph idx="1"/>
          </p:nvPr>
        </p:nvSpPr>
        <p:spPr>
          <a:xfrm>
            <a:off x="685800" y="1981200"/>
            <a:ext cx="7391400" cy="3657600"/>
          </a:xfrm>
        </p:spPr>
        <p:txBody>
          <a:bodyPr/>
          <a:lstStyle/>
          <a:p>
            <a:r>
              <a:rPr lang="en-US" sz="2000" dirty="0" smtClean="0"/>
              <a:t> Mansfield, North Central State College – </a:t>
            </a:r>
            <a:r>
              <a:rPr lang="en-US" sz="2000" dirty="0" smtClean="0">
                <a:solidFill>
                  <a:srgbClr val="FF0000"/>
                </a:solidFill>
              </a:rPr>
              <a:t>NEW!</a:t>
            </a:r>
            <a:r>
              <a:rPr lang="en-US" sz="2000" dirty="0" smtClean="0"/>
              <a:t> - selecting test dates</a:t>
            </a:r>
          </a:p>
          <a:p>
            <a:r>
              <a:rPr lang="en-US" sz="2000" dirty="0" smtClean="0"/>
              <a:t>Chauncey - </a:t>
            </a:r>
            <a:r>
              <a:rPr lang="en-US" sz="2000" dirty="0" err="1" smtClean="0"/>
              <a:t>Athen-Meigs</a:t>
            </a:r>
            <a:r>
              <a:rPr lang="en-US" sz="2000" dirty="0" smtClean="0"/>
              <a:t> Educational Service Center</a:t>
            </a:r>
          </a:p>
          <a:p>
            <a:r>
              <a:rPr lang="en-US" sz="2000" dirty="0" smtClean="0"/>
              <a:t>St. </a:t>
            </a:r>
            <a:r>
              <a:rPr lang="en-US" sz="2000" dirty="0" err="1" smtClean="0"/>
              <a:t>Clairsville</a:t>
            </a:r>
            <a:r>
              <a:rPr lang="en-US" sz="2000" dirty="0" smtClean="0"/>
              <a:t> - Belmont College</a:t>
            </a:r>
          </a:p>
          <a:p>
            <a:r>
              <a:rPr lang="en-US" sz="2000" dirty="0" smtClean="0"/>
              <a:t>Lancaster - Ohio University – Lancaster</a:t>
            </a:r>
          </a:p>
          <a:p>
            <a:r>
              <a:rPr lang="en-US" sz="2000" dirty="0" smtClean="0"/>
              <a:t>Akron – University of Akron</a:t>
            </a:r>
          </a:p>
          <a:p>
            <a:r>
              <a:rPr lang="en-US" sz="2000" dirty="0" smtClean="0"/>
              <a:t>Toronto – Toronto City Schools</a:t>
            </a:r>
          </a:p>
          <a:p>
            <a:r>
              <a:rPr lang="en-US" sz="2000" dirty="0" smtClean="0"/>
              <a:t>Celina - Wright State University, Lake Campus</a:t>
            </a:r>
          </a:p>
          <a:p>
            <a:endParaRPr lang="en-US" sz="2000" dirty="0" smtClean="0"/>
          </a:p>
          <a:p>
            <a:endParaRPr lang="en-US" sz="2000" dirty="0" smtClean="0"/>
          </a:p>
          <a:p>
            <a:endParaRPr lang="en-US" sz="2000" dirty="0" smtClean="0"/>
          </a:p>
          <a:p>
            <a:endParaRPr lang="en-US" sz="2000" dirty="0" smtClean="0"/>
          </a:p>
        </p:txBody>
      </p:sp>
      <p:sp>
        <p:nvSpPr>
          <p:cNvPr id="4" name="Footer Placeholder 3"/>
          <p:cNvSpPr>
            <a:spLocks noGrp="1"/>
          </p:cNvSpPr>
          <p:nvPr>
            <p:ph type="ftr" sz="quarter" idx="3"/>
          </p:nvPr>
        </p:nvSpPr>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pic>
        <p:nvPicPr>
          <p:cNvPr id="5" name="Picture 2" descr="C:\Program Files\Microsoft Office\MEDIA\CAGCAT10\j0205582.wmf"/>
          <p:cNvPicPr>
            <a:picLocks noChangeAspect="1" noChangeArrowheads="1"/>
          </p:cNvPicPr>
          <p:nvPr/>
        </p:nvPicPr>
        <p:blipFill>
          <a:blip r:embed="rId2" cstate="print"/>
          <a:srcRect/>
          <a:stretch>
            <a:fillRect/>
          </a:stretch>
        </p:blipFill>
        <p:spPr bwMode="auto">
          <a:xfrm>
            <a:off x="7086600" y="3810000"/>
            <a:ext cx="1577720" cy="1447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ETS</a:t>
            </a:r>
            <a:endParaRPr lang="en-US" dirty="0"/>
          </a:p>
        </p:txBody>
      </p:sp>
      <p:sp>
        <p:nvSpPr>
          <p:cNvPr id="3" name="Content Placeholder 2"/>
          <p:cNvSpPr>
            <a:spLocks noGrp="1"/>
          </p:cNvSpPr>
          <p:nvPr>
            <p:ph idx="1"/>
          </p:nvPr>
        </p:nvSpPr>
        <p:spPr/>
        <p:txBody>
          <a:bodyPr/>
          <a:lstStyle/>
          <a:p>
            <a:r>
              <a:rPr lang="en-US" sz="2400" b="0" dirty="0" smtClean="0"/>
              <a:t>3,178 employees (+ 2,500 Prometric™  employees)</a:t>
            </a:r>
          </a:p>
          <a:p>
            <a:r>
              <a:rPr lang="en-US" sz="2400" b="0" dirty="0" smtClean="0"/>
              <a:t>1,100+ have training and expertise in education, psychology, statistics, psychometrics, computer sciences, sociology and the humanities</a:t>
            </a:r>
          </a:p>
          <a:p>
            <a:r>
              <a:rPr lang="en-US" sz="2400" b="0" dirty="0" smtClean="0"/>
              <a:t>863 advanced degrees, 383 doctorates</a:t>
            </a:r>
          </a:p>
          <a:p>
            <a:r>
              <a:rPr lang="en-US" sz="2400" b="0" dirty="0" smtClean="0"/>
              <a:t>One of the world’s largest educational research organizations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058333"/>
          </a:xfrm>
        </p:spPr>
        <p:txBody>
          <a:bodyPr/>
          <a:lstStyle/>
          <a:p>
            <a:r>
              <a:rPr lang="en-US" dirty="0" smtClean="0"/>
              <a:t/>
            </a:r>
            <a:br>
              <a:rPr lang="en-US" dirty="0" smtClean="0"/>
            </a:br>
            <a:r>
              <a:rPr lang="en-US" dirty="0" smtClean="0"/>
              <a:t>Computer-based Test Sites in Development - Recruitment</a:t>
            </a:r>
            <a:br>
              <a:rPr lang="en-US" dirty="0" smtClean="0"/>
            </a:br>
            <a:endParaRPr lang="en-US" dirty="0"/>
          </a:p>
        </p:txBody>
      </p:sp>
      <p:sp>
        <p:nvSpPr>
          <p:cNvPr id="3" name="Content Placeholder 2"/>
          <p:cNvSpPr>
            <a:spLocks noGrp="1"/>
          </p:cNvSpPr>
          <p:nvPr>
            <p:ph idx="1"/>
          </p:nvPr>
        </p:nvSpPr>
        <p:spPr>
          <a:xfrm>
            <a:off x="685800" y="1981200"/>
            <a:ext cx="7391400" cy="3657600"/>
          </a:xfrm>
        </p:spPr>
        <p:txBody>
          <a:bodyPr/>
          <a:lstStyle/>
          <a:p>
            <a:r>
              <a:rPr lang="en-US" sz="2400" dirty="0" smtClean="0"/>
              <a:t> New Concord, Muskingum University – ready to move forward</a:t>
            </a:r>
          </a:p>
          <a:p>
            <a:r>
              <a:rPr lang="en-US" sz="2400" dirty="0" smtClean="0"/>
              <a:t>Lima – Ohio State University at Lima</a:t>
            </a:r>
          </a:p>
          <a:p>
            <a:r>
              <a:rPr lang="en-US" sz="2400" dirty="0" smtClean="0"/>
              <a:t>Lima – University of Northwest Ohio</a:t>
            </a:r>
          </a:p>
          <a:p>
            <a:r>
              <a:rPr lang="en-US" sz="2400" dirty="0" smtClean="0"/>
              <a:t>Cambridge - Zane State College - Cambridge</a:t>
            </a:r>
            <a:endParaRPr lang="en-US" sz="2400" dirty="0"/>
          </a:p>
        </p:txBody>
      </p:sp>
      <p:sp>
        <p:nvSpPr>
          <p:cNvPr id="4" name="Footer Placeholder 3"/>
          <p:cNvSpPr>
            <a:spLocks noGrp="1"/>
          </p:cNvSpPr>
          <p:nvPr>
            <p:ph type="ftr" sz="quarter" idx="3"/>
          </p:nvPr>
        </p:nvSpPr>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229600" cy="579437"/>
          </a:xfrm>
        </p:spPr>
        <p:txBody>
          <a:bodyPr/>
          <a:lstStyle/>
          <a:p>
            <a:r>
              <a:rPr lang="en-US" sz="2800" dirty="0" smtClean="0">
                <a:latin typeface="+mj-lt"/>
                <a:cs typeface="+mj-cs"/>
              </a:rPr>
              <a:t>Computer-Based Testing Windows 2013-2014</a:t>
            </a:r>
          </a:p>
        </p:txBody>
      </p:sp>
      <p:sp>
        <p:nvSpPr>
          <p:cNvPr id="6" name="Content Placeholder 2"/>
          <p:cNvSpPr txBox="1">
            <a:spLocks/>
          </p:cNvSpPr>
          <p:nvPr/>
        </p:nvSpPr>
        <p:spPr>
          <a:xfrm>
            <a:off x="304800" y="1762553"/>
            <a:ext cx="4162298" cy="2961847"/>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b="1" dirty="0" smtClean="0">
                <a:solidFill>
                  <a:srgbClr val="004B8D"/>
                </a:solidFill>
                <a:latin typeface="+mn-lt"/>
              </a:rPr>
              <a:t>Two week testing windows for Core</a:t>
            </a:r>
            <a:r>
              <a:rPr lang="en-US" b="1" i="1" dirty="0" smtClean="0">
                <a:solidFill>
                  <a:srgbClr val="004B8D"/>
                </a:solidFill>
                <a:latin typeface="+mn-lt"/>
              </a:rPr>
              <a:t> </a:t>
            </a:r>
            <a:r>
              <a:rPr lang="en-US" b="1" dirty="0" smtClean="0">
                <a:solidFill>
                  <a:srgbClr val="004B8D"/>
                </a:solidFill>
                <a:latin typeface="+mn-lt"/>
              </a:rPr>
              <a:t>tests</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4B8D"/>
                </a:solidFill>
                <a:effectLst/>
                <a:uLnTx/>
                <a:uFillTx/>
                <a:latin typeface="+mn-lt"/>
                <a:ea typeface="+mn-ea"/>
                <a:cs typeface="Arial"/>
              </a:rPr>
              <a:t>10/7/2013</a:t>
            </a:r>
            <a:r>
              <a:rPr kumimoji="0" lang="en-US" sz="2000" b="1" i="0" u="none" strike="noStrike" kern="1200" cap="none" spc="0" normalizeH="0" noProof="0" dirty="0" smtClean="0">
                <a:ln>
                  <a:noFill/>
                </a:ln>
                <a:solidFill>
                  <a:srgbClr val="004B8D"/>
                </a:solidFill>
                <a:effectLst/>
                <a:uLnTx/>
                <a:uFillTx/>
                <a:latin typeface="+mn-lt"/>
                <a:ea typeface="+mn-ea"/>
                <a:cs typeface="Arial"/>
              </a:rPr>
              <a:t> – 11/2/2013 – </a:t>
            </a:r>
            <a:r>
              <a:rPr kumimoji="0" lang="en-US" sz="2000" b="1" i="0" u="none" strike="noStrike" kern="1200" cap="none" spc="0" normalizeH="0" noProof="0" dirty="0" smtClean="0">
                <a:ln>
                  <a:noFill/>
                </a:ln>
                <a:solidFill>
                  <a:srgbClr val="FF0000"/>
                </a:solidFill>
                <a:effectLst/>
                <a:uLnTx/>
                <a:uFillTx/>
                <a:latin typeface="+mn-lt"/>
                <a:ea typeface="+mn-ea"/>
                <a:cs typeface="Arial"/>
              </a:rPr>
              <a:t>now four weeks!</a:t>
            </a:r>
            <a:endParaRPr kumimoji="0" lang="en-US" sz="2000" b="1" i="0" u="none" strike="noStrike" kern="1200" cap="none" spc="0" normalizeH="0" baseline="0" noProof="0" dirty="0" smtClean="0">
              <a:ln>
                <a:noFill/>
              </a:ln>
              <a:solidFill>
                <a:srgbClr val="FF0000"/>
              </a:solidFill>
              <a:effectLst/>
              <a:uLnTx/>
              <a:uFillTx/>
              <a:latin typeface="+mn-lt"/>
              <a:ea typeface="+mn-ea"/>
              <a:cs typeface="Arial"/>
            </a:endParaRP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solidFill>
                  <a:srgbClr val="004B8D"/>
                </a:solidFill>
                <a:latin typeface="+mn-lt"/>
                <a:cs typeface="Arial"/>
              </a:rPr>
              <a:t>12/9/2013 – 12/21/2013</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4B8D"/>
                </a:solidFill>
                <a:effectLst/>
                <a:uLnTx/>
                <a:uFillTx/>
                <a:latin typeface="+mn-lt"/>
                <a:ea typeface="+mn-ea"/>
                <a:cs typeface="Arial"/>
              </a:rPr>
              <a:t>1/13/2014 – 1/25/2014</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solidFill>
                  <a:srgbClr val="004B8D"/>
                </a:solidFill>
                <a:latin typeface="+mn-lt"/>
                <a:cs typeface="Arial"/>
              </a:rPr>
              <a:t>2/3/2014 – 2/15/2014</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4B8D"/>
                </a:solidFill>
                <a:effectLst/>
                <a:uLnTx/>
                <a:uFillTx/>
                <a:latin typeface="+mn-lt"/>
                <a:ea typeface="+mn-ea"/>
                <a:cs typeface="Arial"/>
              </a:rPr>
              <a:t>4/7/2014 – 4/19/2014</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solidFill>
                  <a:srgbClr val="004B8D"/>
                </a:solidFill>
                <a:latin typeface="+mn-lt"/>
                <a:cs typeface="Arial"/>
              </a:rPr>
              <a:t>5/12/2014 – 5/24/2014</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solidFill>
                  <a:srgbClr val="004B8D"/>
                </a:solidFill>
                <a:latin typeface="+mn-lt"/>
                <a:cs typeface="Arial"/>
              </a:rPr>
              <a:t>6/16/2014 – 6/21/2014 </a:t>
            </a:r>
            <a:r>
              <a:rPr lang="en-US" sz="2000" b="1" i="1" dirty="0" smtClean="0">
                <a:solidFill>
                  <a:srgbClr val="004B8D"/>
                </a:solidFill>
                <a:latin typeface="+mn-lt"/>
                <a:cs typeface="Arial"/>
              </a:rPr>
              <a:t>(one week window)</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4B8D"/>
                </a:solidFill>
                <a:effectLst/>
                <a:uLnTx/>
                <a:uFillTx/>
                <a:latin typeface="+mn-lt"/>
                <a:ea typeface="+mn-ea"/>
                <a:cs typeface="Arial"/>
              </a:rPr>
              <a:t>7/14/2014 – 7/26/2014</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solidFill>
                  <a:srgbClr val="004B8D"/>
                </a:solidFill>
                <a:latin typeface="+mn-lt"/>
                <a:cs typeface="Arial"/>
              </a:rPr>
              <a:t>8/4/2014 – 8/16/2014</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noProof="0" dirty="0" smtClean="0">
              <a:ln>
                <a:noFill/>
              </a:ln>
              <a:solidFill>
                <a:srgbClr val="004B8D"/>
              </a:solidFill>
              <a:effectLst/>
              <a:uLnTx/>
              <a:uFillTx/>
              <a:latin typeface="+mn-lt"/>
              <a:ea typeface="+mn-ea"/>
              <a:cs typeface="Arial"/>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sz="2000" i="1" baseline="0" dirty="0" smtClean="0">
              <a:solidFill>
                <a:srgbClr val="004B8D"/>
              </a:solidFill>
              <a:latin typeface="+mn-lt"/>
              <a:cs typeface="Arial"/>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noProof="0" dirty="0" smtClean="0">
              <a:ln>
                <a:noFill/>
              </a:ln>
              <a:solidFill>
                <a:srgbClr val="004B8D"/>
              </a:solidFill>
              <a:effectLst/>
              <a:uLnTx/>
              <a:uFillTx/>
              <a:latin typeface="+mn-lt"/>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rgbClr val="004B8D"/>
              </a:solidFill>
              <a:effectLst/>
              <a:uLnTx/>
              <a:uFillTx/>
              <a:latin typeface="+mn-lt"/>
              <a:ea typeface="+mn-ea"/>
              <a:cs typeface="Arial"/>
            </a:endParaRPr>
          </a:p>
        </p:txBody>
      </p:sp>
      <p:sp>
        <p:nvSpPr>
          <p:cNvPr id="7" name="Slide Number Placeholder 6"/>
          <p:cNvSpPr>
            <a:spLocks noGrp="1"/>
          </p:cNvSpPr>
          <p:nvPr>
            <p:ph type="sldNum" sz="quarter" idx="4294967295"/>
          </p:nvPr>
        </p:nvSpPr>
        <p:spPr>
          <a:xfrm>
            <a:off x="8305800" y="6400800"/>
            <a:ext cx="685800" cy="365125"/>
          </a:xfrm>
          <a:prstGeom prst="rect">
            <a:avLst/>
          </a:prstGeom>
        </p:spPr>
        <p:txBody>
          <a:bodyPr/>
          <a:lstStyle/>
          <a:p>
            <a:pPr>
              <a:defRPr/>
            </a:pPr>
            <a:fld id="{FF80579D-7505-4376-952E-EFA11315B77E}" type="slidenum">
              <a:rPr lang="en-US" smtClean="0"/>
              <a:pPr>
                <a:defRPr/>
              </a:pPr>
              <a:t>41</a:t>
            </a:fld>
            <a:endParaRPr lang="en-US" dirty="0"/>
          </a:p>
        </p:txBody>
      </p:sp>
      <p:sp>
        <p:nvSpPr>
          <p:cNvPr id="9" name="Footer Placeholder 8"/>
          <p:cNvSpPr>
            <a:spLocks noGrp="1"/>
          </p:cNvSpPr>
          <p:nvPr>
            <p:ph type="ftr" sz="quarter" idx="4294967295"/>
          </p:nvPr>
        </p:nvSpPr>
        <p:spPr>
          <a:xfrm>
            <a:off x="381000" y="6477000"/>
            <a:ext cx="7010400" cy="457200"/>
          </a:xfrm>
          <a:prstGeom prst="rect">
            <a:avLst/>
          </a:prstGeom>
        </p:spPr>
        <p:txBody>
          <a:bodyPr/>
          <a:lstStyle/>
          <a:p>
            <a:pPr>
              <a:defRPr/>
            </a:pPr>
            <a:r>
              <a:rPr lang="en-US" sz="800" dirty="0" smtClean="0"/>
              <a:t>Copyright © 2013 by Educational Testing Service. All rights reserved. ETS, the ETS logo and LISTENING. LEARNING. LEADING. are </a:t>
            </a:r>
            <a:br>
              <a:rPr lang="en-US" sz="800" dirty="0" smtClean="0"/>
            </a:br>
            <a:r>
              <a:rPr lang="en-US" sz="800" dirty="0" smtClean="0"/>
              <a:t>registered trademarks of Educational Testing Service (ETS). PRAXIS and THE PRAXIS SERIES are trademarks of ETS.  22441</a:t>
            </a:r>
            <a:endParaRPr lang="en-US" sz="800" dirty="0"/>
          </a:p>
        </p:txBody>
      </p:sp>
      <p:sp>
        <p:nvSpPr>
          <p:cNvPr id="10" name="TextBox 9"/>
          <p:cNvSpPr txBox="1"/>
          <p:nvPr/>
        </p:nvSpPr>
        <p:spPr>
          <a:xfrm>
            <a:off x="5105400" y="5029200"/>
            <a:ext cx="3429000" cy="1323439"/>
          </a:xfrm>
          <a:prstGeom prst="rect">
            <a:avLst/>
          </a:prstGeom>
          <a:solidFill>
            <a:schemeClr val="accent1">
              <a:lumMod val="90000"/>
            </a:schemeClr>
          </a:solidFill>
        </p:spPr>
        <p:txBody>
          <a:bodyPr wrap="square" rtlCol="0">
            <a:spAutoFit/>
          </a:bodyPr>
          <a:lstStyle/>
          <a:p>
            <a:r>
              <a:rPr lang="en-US" sz="2000" dirty="0" smtClean="0"/>
              <a:t>Note: Core tests will be administered on a continuous basis in the near future</a:t>
            </a:r>
            <a:endParaRPr lang="en-US" sz="2000" dirty="0"/>
          </a:p>
        </p:txBody>
      </p:sp>
      <p:sp>
        <p:nvSpPr>
          <p:cNvPr id="8" name="TextBox 7"/>
          <p:cNvSpPr txBox="1"/>
          <p:nvPr/>
        </p:nvSpPr>
        <p:spPr>
          <a:xfrm>
            <a:off x="5105400" y="3124200"/>
            <a:ext cx="3352800" cy="1200329"/>
          </a:xfrm>
          <a:prstGeom prst="rect">
            <a:avLst/>
          </a:prstGeom>
          <a:solidFill>
            <a:schemeClr val="accent1">
              <a:lumMod val="90000"/>
            </a:schemeClr>
          </a:solidFill>
        </p:spPr>
        <p:txBody>
          <a:bodyPr wrap="square" rtlCol="0">
            <a:spAutoFit/>
          </a:bodyPr>
          <a:lstStyle/>
          <a:p>
            <a:r>
              <a:rPr lang="en-US" sz="1800" dirty="0" smtClean="0"/>
              <a:t>Students can register for a computer-delivered test up to 3 days before without paying a late fee.</a:t>
            </a:r>
            <a:endParaRPr 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Resources for Your Students</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579437"/>
          </a:xfrm>
        </p:spPr>
        <p:txBody>
          <a:bodyPr/>
          <a:lstStyle/>
          <a:p>
            <a:r>
              <a:rPr lang="en-US" sz="3200" dirty="0" smtClean="0">
                <a:latin typeface="+mn-lt"/>
                <a:cs typeface="Arial"/>
              </a:rPr>
              <a:t>Free Test Prep</a:t>
            </a:r>
            <a:endParaRPr lang="en-US" sz="3200" b="1" dirty="0" smtClean="0">
              <a:latin typeface="+mn-lt"/>
              <a:cs typeface="Arial"/>
            </a:endParaRPr>
          </a:p>
        </p:txBody>
      </p:sp>
      <p:sp>
        <p:nvSpPr>
          <p:cNvPr id="3" name="Content Placeholder 2"/>
          <p:cNvSpPr>
            <a:spLocks noGrp="1"/>
          </p:cNvSpPr>
          <p:nvPr>
            <p:ph idx="1"/>
          </p:nvPr>
        </p:nvSpPr>
        <p:spPr>
          <a:xfrm>
            <a:off x="381000" y="1828800"/>
            <a:ext cx="8229600" cy="3581400"/>
          </a:xfrm>
        </p:spPr>
        <p:txBody>
          <a:bodyPr/>
          <a:lstStyle/>
          <a:p>
            <a:r>
              <a:rPr lang="en-US" sz="2400" dirty="0" smtClean="0">
                <a:latin typeface="+mn-lt"/>
              </a:rPr>
              <a:t>Comprehensive </a:t>
            </a:r>
            <a:r>
              <a:rPr lang="en-US" sz="2400" i="1" dirty="0" smtClean="0">
                <a:latin typeface="+mn-lt"/>
              </a:rPr>
              <a:t>Praxis</a:t>
            </a:r>
            <a:r>
              <a:rPr lang="en-US" sz="2400" dirty="0" smtClean="0">
                <a:latin typeface="+mn-lt"/>
              </a:rPr>
              <a:t> </a:t>
            </a:r>
            <a:r>
              <a:rPr lang="en-US" sz="2400" i="1" dirty="0" smtClean="0">
                <a:latin typeface="+mn-lt"/>
              </a:rPr>
              <a:t>Study Companion</a:t>
            </a:r>
            <a:endParaRPr lang="en-US" sz="2400" dirty="0" smtClean="0">
              <a:latin typeface="+mn-lt"/>
            </a:endParaRPr>
          </a:p>
          <a:p>
            <a:pPr lvl="1"/>
            <a:r>
              <a:rPr lang="en-US" dirty="0" smtClean="0">
                <a:latin typeface="+mn-lt"/>
              </a:rPr>
              <a:t>Test at a Glance (TAAG)</a:t>
            </a:r>
          </a:p>
          <a:p>
            <a:pPr lvl="1"/>
            <a:r>
              <a:rPr lang="en-US" dirty="0" smtClean="0">
                <a:latin typeface="+mn-lt"/>
              </a:rPr>
              <a:t>Reducing Test Anxiety</a:t>
            </a:r>
          </a:p>
          <a:p>
            <a:pPr lvl="1"/>
            <a:r>
              <a:rPr lang="en-US" dirty="0" smtClean="0">
                <a:latin typeface="+mn-lt"/>
              </a:rPr>
              <a:t>Study Plan document</a:t>
            </a:r>
          </a:p>
          <a:p>
            <a:r>
              <a:rPr lang="en-US" sz="2400" b="1" dirty="0" smtClean="0">
                <a:cs typeface="Arial"/>
              </a:rPr>
              <a:t>Pre-Recorded Webinars - </a:t>
            </a:r>
            <a:r>
              <a:rPr lang="en-US" sz="2400" dirty="0" smtClean="0"/>
              <a:t>“on-demand” webinar modeled after “live” webinars</a:t>
            </a:r>
          </a:p>
          <a:p>
            <a:pPr lvl="1"/>
            <a:r>
              <a:rPr lang="en-US" dirty="0" smtClean="0"/>
              <a:t>Assists those who are not able to attend “live” webinars due to class, work, or time zone conflicts</a:t>
            </a:r>
          </a:p>
          <a:p>
            <a:r>
              <a:rPr lang="en-US" sz="2400" dirty="0" smtClean="0"/>
              <a:t>Live one-hour webinars: </a:t>
            </a:r>
            <a:r>
              <a:rPr lang="en-US" sz="2400" i="1" dirty="0" smtClean="0"/>
              <a:t>all start at 1 PM ET</a:t>
            </a:r>
            <a:endParaRPr lang="en-US" i="1" dirty="0" smtClean="0"/>
          </a:p>
          <a:p>
            <a:pPr lvl="1"/>
            <a:r>
              <a:rPr lang="en-US" sz="2000" dirty="0" smtClean="0">
                <a:solidFill>
                  <a:srgbClr val="FF0000"/>
                </a:solidFill>
              </a:rPr>
              <a:t>Thursday, October 24</a:t>
            </a:r>
          </a:p>
          <a:p>
            <a:pPr lvl="1"/>
            <a:r>
              <a:rPr lang="en-US" sz="2000" dirty="0" smtClean="0">
                <a:solidFill>
                  <a:srgbClr val="FF0000"/>
                </a:solidFill>
              </a:rPr>
              <a:t>Wednesday, November 20 </a:t>
            </a:r>
          </a:p>
          <a:p>
            <a:pPr lvl="1"/>
            <a:endParaRPr lang="en-US" dirty="0" smtClean="0"/>
          </a:p>
          <a:p>
            <a:endParaRPr lang="en-US" dirty="0" smtClean="0">
              <a:latin typeface="+mn-lt"/>
            </a:endParaRPr>
          </a:p>
          <a:p>
            <a:pPr lvl="1"/>
            <a:endParaRPr lang="en-US" dirty="0" smtClean="0"/>
          </a:p>
          <a:p>
            <a:pPr lvl="1"/>
            <a:endParaRPr lang="en-US" dirty="0" smtClean="0">
              <a:latin typeface="+mn-lt"/>
            </a:endParaRPr>
          </a:p>
          <a:p>
            <a:endParaRPr lang="en-US" sz="2400" dirty="0" smtClean="0">
              <a:latin typeface="+mn-lt"/>
            </a:endParaRPr>
          </a:p>
          <a:p>
            <a:endParaRPr lang="en-US" sz="2400" dirty="0">
              <a:latin typeface="+mn-lt"/>
            </a:endParaRPr>
          </a:p>
        </p:txBody>
      </p:sp>
      <p:pic>
        <p:nvPicPr>
          <p:cNvPr id="4" name="Picture 3" descr="Study Companion Cover and inside designs_Page_1.jpg"/>
          <p:cNvPicPr>
            <a:picLocks noChangeAspect="1"/>
          </p:cNvPicPr>
          <p:nvPr/>
        </p:nvPicPr>
        <p:blipFill>
          <a:blip r:embed="rId2" cstate="print"/>
          <a:stretch>
            <a:fillRect/>
          </a:stretch>
        </p:blipFill>
        <p:spPr>
          <a:xfrm>
            <a:off x="7086600" y="1371600"/>
            <a:ext cx="1719045" cy="2224646"/>
          </a:xfrm>
          <a:prstGeom prst="rect">
            <a:avLst/>
          </a:prstGeom>
          <a:ln>
            <a:solidFill>
              <a:schemeClr val="accent3">
                <a:lumMod val="50000"/>
              </a:schemeClr>
            </a:solidFill>
          </a:ln>
        </p:spPr>
      </p:pic>
      <p:sp>
        <p:nvSpPr>
          <p:cNvPr id="7" name="Slide Number Placeholder 6"/>
          <p:cNvSpPr>
            <a:spLocks noGrp="1"/>
          </p:cNvSpPr>
          <p:nvPr>
            <p:ph type="sldNum" sz="quarter" idx="4294967295"/>
          </p:nvPr>
        </p:nvSpPr>
        <p:spPr>
          <a:xfrm>
            <a:off x="8305800" y="6400800"/>
            <a:ext cx="685800" cy="365125"/>
          </a:xfrm>
          <a:prstGeom prst="rect">
            <a:avLst/>
          </a:prstGeom>
        </p:spPr>
        <p:txBody>
          <a:bodyPr/>
          <a:lstStyle/>
          <a:p>
            <a:pPr>
              <a:defRPr/>
            </a:pPr>
            <a:fld id="{FF80579D-7505-4376-952E-EFA11315B77E}"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534400" cy="579437"/>
          </a:xfrm>
        </p:spPr>
        <p:txBody>
          <a:bodyPr/>
          <a:lstStyle/>
          <a:p>
            <a:r>
              <a:rPr lang="en-US" sz="2800" b="1" dirty="0" smtClean="0">
                <a:latin typeface="+mn-lt"/>
                <a:cs typeface="Arial"/>
              </a:rPr>
              <a:t>Interactive Practice Tests for Core</a:t>
            </a:r>
            <a:br>
              <a:rPr lang="en-US" sz="2800" b="1" dirty="0" smtClean="0">
                <a:latin typeface="+mn-lt"/>
                <a:cs typeface="Arial"/>
              </a:rPr>
            </a:br>
            <a:r>
              <a:rPr lang="en-US" sz="2800" dirty="0" smtClean="0">
                <a:latin typeface="+mn-lt"/>
                <a:cs typeface="Arial"/>
              </a:rPr>
              <a:t> </a:t>
            </a:r>
            <a:r>
              <a:rPr lang="en-US" sz="2800" b="1" dirty="0" smtClean="0">
                <a:latin typeface="+mn-lt"/>
                <a:cs typeface="Arial"/>
              </a:rPr>
              <a:t> </a:t>
            </a:r>
          </a:p>
        </p:txBody>
      </p:sp>
      <p:sp>
        <p:nvSpPr>
          <p:cNvPr id="3" name="Content Placeholder 2"/>
          <p:cNvSpPr>
            <a:spLocks noGrp="1"/>
          </p:cNvSpPr>
          <p:nvPr>
            <p:ph idx="1"/>
          </p:nvPr>
        </p:nvSpPr>
        <p:spPr>
          <a:xfrm>
            <a:off x="228600" y="2286000"/>
            <a:ext cx="8229600" cy="3581400"/>
          </a:xfrm>
        </p:spPr>
        <p:txBody>
          <a:bodyPr/>
          <a:lstStyle/>
          <a:p>
            <a:endParaRPr lang="en-US" sz="2400" dirty="0" smtClean="0">
              <a:latin typeface="+mn-lt"/>
            </a:endParaRPr>
          </a:p>
          <a:p>
            <a:endParaRPr lang="en-US" sz="2400" dirty="0" smtClean="0">
              <a:latin typeface="+mn-lt"/>
            </a:endParaRPr>
          </a:p>
          <a:p>
            <a:pPr>
              <a:buNone/>
            </a:pPr>
            <a:endParaRPr lang="en-US" sz="2000" dirty="0" smtClean="0">
              <a:latin typeface="+mn-lt"/>
            </a:endParaRPr>
          </a:p>
          <a:p>
            <a:endParaRPr lang="en-US" sz="2000" dirty="0">
              <a:latin typeface="+mn-lt"/>
            </a:endParaRPr>
          </a:p>
        </p:txBody>
      </p:sp>
      <p:sp>
        <p:nvSpPr>
          <p:cNvPr id="6" name="Slide Number Placeholder 5"/>
          <p:cNvSpPr>
            <a:spLocks noGrp="1"/>
          </p:cNvSpPr>
          <p:nvPr>
            <p:ph type="sldNum" sz="quarter" idx="4294967295"/>
          </p:nvPr>
        </p:nvSpPr>
        <p:spPr>
          <a:xfrm>
            <a:off x="8305800" y="6400800"/>
            <a:ext cx="685800" cy="365125"/>
          </a:xfrm>
          <a:prstGeom prst="rect">
            <a:avLst/>
          </a:prstGeom>
        </p:spPr>
        <p:txBody>
          <a:bodyPr/>
          <a:lstStyle/>
          <a:p>
            <a:pPr>
              <a:defRPr/>
            </a:pPr>
            <a:fld id="{FF80579D-7505-4376-952E-EFA11315B77E}" type="slidenum">
              <a:rPr lang="en-US" smtClean="0"/>
              <a:pPr>
                <a:defRPr/>
              </a:pPr>
              <a:t>44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838200" y="1524000"/>
            <a:ext cx="7010400" cy="4370483"/>
          </a:xfrm>
          <a:prstGeom prst="rect">
            <a:avLst/>
          </a:prstGeom>
          <a:noFill/>
          <a:ln w="9525">
            <a:noFill/>
            <a:miter lim="800000"/>
            <a:headEnd/>
            <a:tailEnd/>
          </a:ln>
        </p:spPr>
      </p:pic>
      <p:sp>
        <p:nvSpPr>
          <p:cNvPr id="7" name="TextBox 6"/>
          <p:cNvSpPr txBox="1"/>
          <p:nvPr/>
        </p:nvSpPr>
        <p:spPr>
          <a:xfrm>
            <a:off x="3429000" y="6324600"/>
            <a:ext cx="2057400" cy="461665"/>
          </a:xfrm>
          <a:prstGeom prst="rect">
            <a:avLst/>
          </a:prstGeom>
          <a:noFill/>
        </p:spPr>
        <p:txBody>
          <a:bodyPr wrap="square" rtlCol="0">
            <a:spAutoFit/>
          </a:bodyPr>
          <a:lstStyle/>
          <a:p>
            <a:r>
              <a:rPr lang="en-US" dirty="0" smtClean="0"/>
              <a:t>$17.95</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28156"/>
            <a:ext cx="8509000" cy="1058333"/>
          </a:xfrm>
        </p:spPr>
        <p:txBody>
          <a:bodyPr>
            <a:noAutofit/>
          </a:bodyPr>
          <a:lstStyle/>
          <a:p>
            <a:r>
              <a:rPr lang="en-US" sz="3000" b="1" dirty="0" smtClean="0">
                <a:latin typeface="Arial"/>
                <a:cs typeface="Arial"/>
                <a:hlinkClick r:id="rId3"/>
              </a:rPr>
              <a:t>Computer-Delivered Testing Demonstration</a:t>
            </a:r>
            <a:r>
              <a:rPr lang="en-US" sz="3000" b="1" dirty="0" smtClean="0">
                <a:latin typeface="Arial"/>
                <a:cs typeface="Arial"/>
              </a:rPr>
              <a:t/>
            </a:r>
            <a:br>
              <a:rPr lang="en-US" sz="3000" b="1" dirty="0" smtClean="0">
                <a:latin typeface="Arial"/>
                <a:cs typeface="Arial"/>
              </a:rPr>
            </a:br>
            <a:r>
              <a:rPr lang="en-US" sz="3000" b="1" dirty="0" smtClean="0">
                <a:latin typeface="Arial"/>
                <a:cs typeface="Arial"/>
                <a:hlinkClick r:id="rId3"/>
              </a:rPr>
              <a:t>www.ets.org/praxis/computertestingdemo</a:t>
            </a:r>
            <a:r>
              <a:rPr lang="en-US" sz="3000" b="1" dirty="0" smtClean="0">
                <a:latin typeface="Arial"/>
                <a:cs typeface="Arial"/>
              </a:rPr>
              <a:t/>
            </a:r>
            <a:br>
              <a:rPr lang="en-US" sz="3000" b="1" dirty="0" smtClean="0">
                <a:latin typeface="Arial"/>
                <a:cs typeface="Arial"/>
              </a:rPr>
            </a:br>
            <a:endParaRPr lang="en-US" sz="3000" b="1" dirty="0">
              <a:latin typeface="Arial"/>
              <a:cs typeface="Arial"/>
            </a:endParaRPr>
          </a:p>
        </p:txBody>
      </p:sp>
      <p:sp>
        <p:nvSpPr>
          <p:cNvPr id="3" name="Content Placeholder 2"/>
          <p:cNvSpPr>
            <a:spLocks noGrp="1"/>
          </p:cNvSpPr>
          <p:nvPr>
            <p:ph idx="1"/>
          </p:nvPr>
        </p:nvSpPr>
        <p:spPr/>
        <p:txBody>
          <a:bodyPr/>
          <a:lstStyle/>
          <a:p>
            <a:endParaRPr lang="en-US"/>
          </a:p>
        </p:txBody>
      </p:sp>
      <p:pic>
        <p:nvPicPr>
          <p:cNvPr id="5" name="Picture 3"/>
          <p:cNvPicPr>
            <a:picLocks noChangeAspect="1" noChangeArrowheads="1"/>
          </p:cNvPicPr>
          <p:nvPr/>
        </p:nvPicPr>
        <p:blipFill>
          <a:blip r:embed="rId4" cstate="print"/>
          <a:srcRect l="5714" t="6094" r="33333" b="20000"/>
          <a:stretch>
            <a:fillRect/>
          </a:stretch>
        </p:blipFill>
        <p:spPr bwMode="auto">
          <a:xfrm>
            <a:off x="538348" y="2186489"/>
            <a:ext cx="4856163" cy="3679825"/>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5714" t="6094" r="33333" b="20000"/>
          <a:stretch>
            <a:fillRect/>
          </a:stretch>
        </p:blipFill>
        <p:spPr bwMode="auto">
          <a:xfrm>
            <a:off x="3962400" y="2905125"/>
            <a:ext cx="4927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772400" cy="1058333"/>
          </a:xfrm>
        </p:spPr>
        <p:txBody>
          <a:bodyPr/>
          <a:lstStyle/>
          <a:p>
            <a:r>
              <a:rPr lang="en-US" sz="3200" b="1" dirty="0" smtClean="0">
                <a:solidFill>
                  <a:schemeClr val="tx2"/>
                </a:solidFill>
                <a:latin typeface="Arial"/>
                <a:cs typeface="Arial"/>
                <a:hlinkClick r:id="rId3"/>
              </a:rPr>
              <a:t>Strategies for Success Video</a:t>
            </a:r>
            <a:r>
              <a:rPr lang="en-US" sz="3200" b="1" dirty="0" smtClean="0">
                <a:solidFill>
                  <a:schemeClr val="tx1"/>
                </a:solidFill>
                <a:latin typeface="Arial"/>
                <a:cs typeface="Arial"/>
              </a:rPr>
              <a:t/>
            </a:r>
            <a:br>
              <a:rPr lang="en-US" sz="3200" b="1" dirty="0" smtClean="0">
                <a:solidFill>
                  <a:schemeClr val="tx1"/>
                </a:solidFill>
                <a:latin typeface="Arial"/>
                <a:cs typeface="Arial"/>
              </a:rPr>
            </a:br>
            <a:r>
              <a:rPr lang="en-US" sz="2800" b="1" dirty="0" smtClean="0">
                <a:solidFill>
                  <a:schemeClr val="tx1"/>
                </a:solidFill>
                <a:latin typeface="Arial"/>
                <a:cs typeface="Arial"/>
                <a:hlinkClick r:id="rId3"/>
              </a:rPr>
              <a:t>www.ets.org/praxis/strategiesforsuccess</a:t>
            </a:r>
            <a:r>
              <a:rPr lang="en-US" sz="2800" b="1" dirty="0" smtClean="0">
                <a:solidFill>
                  <a:schemeClr val="tx1"/>
                </a:solidFill>
                <a:latin typeface="Arial"/>
                <a:cs typeface="Arial"/>
              </a:rPr>
              <a:t/>
            </a:r>
            <a:br>
              <a:rPr lang="en-US" sz="2800" b="1" dirty="0" smtClean="0">
                <a:solidFill>
                  <a:schemeClr val="tx1"/>
                </a:solidFill>
                <a:latin typeface="Arial"/>
                <a:cs typeface="Arial"/>
              </a:rPr>
            </a:br>
            <a:endParaRPr lang="en-US" sz="2800" b="1" dirty="0">
              <a:solidFill>
                <a:schemeClr val="tx1"/>
              </a:solidFill>
              <a:latin typeface="Arial"/>
              <a:cs typeface="Arial"/>
            </a:endParaRPr>
          </a:p>
        </p:txBody>
      </p:sp>
      <p:sp>
        <p:nvSpPr>
          <p:cNvPr id="3" name="Content Placeholder 2"/>
          <p:cNvSpPr>
            <a:spLocks noGrp="1"/>
          </p:cNvSpPr>
          <p:nvPr>
            <p:ph idx="1"/>
          </p:nvPr>
        </p:nvSpPr>
        <p:spPr/>
        <p:txBody>
          <a:bodyPr/>
          <a:lstStyle/>
          <a:p>
            <a:endParaRPr lang="en-US" dirty="0"/>
          </a:p>
        </p:txBody>
      </p:sp>
      <p:pic>
        <p:nvPicPr>
          <p:cNvPr id="5" name="Picture 5"/>
          <p:cNvPicPr>
            <a:picLocks noChangeAspect="1" noChangeArrowheads="1"/>
          </p:cNvPicPr>
          <p:nvPr/>
        </p:nvPicPr>
        <p:blipFill>
          <a:blip r:embed="rId4" cstate="print"/>
          <a:srcRect l="30000" t="8382" r="38571" b="58858"/>
          <a:stretch>
            <a:fillRect/>
          </a:stretch>
        </p:blipFill>
        <p:spPr bwMode="auto">
          <a:xfrm>
            <a:off x="228600" y="2286000"/>
            <a:ext cx="4560888" cy="2971800"/>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l="30000" t="8382" r="38571" b="58858"/>
          <a:stretch>
            <a:fillRect/>
          </a:stretch>
        </p:blipFill>
        <p:spPr bwMode="auto">
          <a:xfrm>
            <a:off x="4114800" y="3048000"/>
            <a:ext cx="456088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6934200" cy="1143000"/>
          </a:xfrm>
        </p:spPr>
        <p:txBody>
          <a:bodyPr/>
          <a:lstStyle/>
          <a:p>
            <a:r>
              <a:rPr lang="en-US" dirty="0" smtClean="0">
                <a:solidFill>
                  <a:srgbClr val="00B0F0"/>
                </a:solidFill>
              </a:rPr>
              <a:t>“What to Expect on Testing Day” Video</a:t>
            </a:r>
            <a:br>
              <a:rPr lang="en-US" dirty="0" smtClean="0">
                <a:solidFill>
                  <a:srgbClr val="00B0F0"/>
                </a:solidFill>
              </a:rPr>
            </a:br>
            <a:r>
              <a:rPr lang="en-US" sz="2400" dirty="0" smtClean="0">
                <a:solidFill>
                  <a:srgbClr val="00B0F0"/>
                </a:solidFill>
              </a:rPr>
              <a:t>www.ets.org/praxis/testday</a:t>
            </a:r>
            <a:endParaRPr lang="en-US" dirty="0">
              <a:solidFill>
                <a:srgbClr val="00B0F0"/>
              </a:solidFill>
            </a:endParaRPr>
          </a:p>
        </p:txBody>
      </p:sp>
      <p:sp>
        <p:nvSpPr>
          <p:cNvPr id="6" name="Footer Placeholder 3"/>
          <p:cNvSpPr>
            <a:spLocks noGrp="1"/>
          </p:cNvSpPr>
          <p:nvPr>
            <p:ph type="ftr" sz="quarter" idx="3"/>
          </p:nvPr>
        </p:nvSpPr>
        <p:spPr>
          <a:prstGeom prst="rect">
            <a:avLst/>
          </a:prstGeom>
        </p:spPr>
        <p:txBody>
          <a:bodyPr lIns="91429" tIns="45714" rIns="91429" bIns="45714"/>
          <a:lstStyle>
            <a:lvl1pPr algn="l" eaLnBrk="0" hangingPunct="0">
              <a:defRPr lang="en-US" sz="600" b="0" smtClean="0">
                <a:latin typeface="Arial" pitchFamily="34" charset="0"/>
                <a:ea typeface="ＭＳ Ｐゴシック" pitchFamily="39" charset="-128"/>
                <a:cs typeface="+mn-cs"/>
              </a:defRPr>
            </a:lvl1pPr>
          </a:lstStyle>
          <a:p>
            <a:pPr>
              <a:defRPr/>
            </a:pPr>
            <a:r>
              <a:rPr lang="en-US" dirty="0" smtClean="0"/>
              <a:t>Copyright © 2012 Educational Testing Service. All rights reserved.</a:t>
            </a:r>
            <a:endParaRPr lang="en-US" dirty="0"/>
          </a:p>
        </p:txBody>
      </p:sp>
      <p:pic>
        <p:nvPicPr>
          <p:cNvPr id="7" name="Picture 4"/>
          <p:cNvPicPr>
            <a:picLocks noChangeAspect="1" noChangeArrowheads="1"/>
          </p:cNvPicPr>
          <p:nvPr/>
        </p:nvPicPr>
        <p:blipFill>
          <a:blip r:embed="rId2" cstate="print"/>
          <a:srcRect l="13281" t="11458" r="35938" b="44792"/>
          <a:stretch>
            <a:fillRect/>
          </a:stretch>
        </p:blipFill>
        <p:spPr bwMode="auto">
          <a:xfrm>
            <a:off x="457200" y="2328718"/>
            <a:ext cx="4427682" cy="2860964"/>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13281" t="11458" r="35156" b="43750"/>
          <a:stretch>
            <a:fillRect/>
          </a:stretch>
        </p:blipFill>
        <p:spPr bwMode="auto">
          <a:xfrm>
            <a:off x="4267200" y="3624118"/>
            <a:ext cx="4495800" cy="2929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Resources for You</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058333"/>
          </a:xfrm>
        </p:spPr>
        <p:txBody>
          <a:bodyPr/>
          <a:lstStyle/>
          <a:p>
            <a:r>
              <a:rPr lang="en-US" dirty="0" smtClean="0"/>
              <a:t>Institutional Section of Praxis Website</a:t>
            </a:r>
            <a:endParaRPr lang="en-US" dirty="0"/>
          </a:p>
        </p:txBody>
      </p:sp>
      <p:sp>
        <p:nvSpPr>
          <p:cNvPr id="3" name="Content Placeholder 2"/>
          <p:cNvSpPr>
            <a:spLocks noGrp="1"/>
          </p:cNvSpPr>
          <p:nvPr>
            <p:ph idx="1"/>
          </p:nvPr>
        </p:nvSpPr>
        <p:spPr>
          <a:xfrm>
            <a:off x="685800" y="1905000"/>
            <a:ext cx="7772400" cy="3657600"/>
          </a:xfrm>
        </p:spPr>
        <p:txBody>
          <a:bodyPr/>
          <a:lstStyle/>
          <a:p>
            <a:r>
              <a:rPr lang="en-US" sz="2400" dirty="0" smtClean="0"/>
              <a:t>Test Information</a:t>
            </a:r>
          </a:p>
          <a:p>
            <a:r>
              <a:rPr lang="en-US" sz="2400" dirty="0" smtClean="0"/>
              <a:t>Preparing Teacher Candidates</a:t>
            </a:r>
          </a:p>
          <a:p>
            <a:pPr lvl="1"/>
            <a:r>
              <a:rPr lang="en-US" sz="2000" dirty="0" smtClean="0"/>
              <a:t>Test Preparation Materials</a:t>
            </a:r>
          </a:p>
          <a:p>
            <a:r>
              <a:rPr lang="en-US" sz="2400" dirty="0" smtClean="0"/>
              <a:t>Scores and score reporting services</a:t>
            </a:r>
          </a:p>
          <a:p>
            <a:r>
              <a:rPr lang="en-US" sz="2400" dirty="0" smtClean="0"/>
              <a:t>Services and Tools</a:t>
            </a:r>
          </a:p>
          <a:p>
            <a:pPr lvl="1"/>
            <a:r>
              <a:rPr lang="en-US" sz="2000" dirty="0" smtClean="0"/>
              <a:t>ETS Data Manager for the </a:t>
            </a:r>
            <a:r>
              <a:rPr lang="en-US" sz="2000" i="1" dirty="0" smtClean="0"/>
              <a:t>Praxis</a:t>
            </a:r>
            <a:r>
              <a:rPr lang="en-US" sz="2000" dirty="0" smtClean="0"/>
              <a:t> Series</a:t>
            </a:r>
          </a:p>
          <a:p>
            <a:pPr lvl="2"/>
            <a:r>
              <a:rPr lang="en-US" sz="1600" dirty="0" smtClean="0"/>
              <a:t>Quick and custom reports</a:t>
            </a:r>
          </a:p>
          <a:p>
            <a:pPr lvl="2"/>
            <a:r>
              <a:rPr lang="en-US" sz="1600" dirty="0" smtClean="0"/>
              <a:t>Real time data of student performance</a:t>
            </a:r>
          </a:p>
          <a:p>
            <a:r>
              <a:rPr lang="en-US" sz="2400" dirty="0" smtClean="0"/>
              <a:t>Research </a:t>
            </a:r>
          </a:p>
          <a:p>
            <a:pPr lvl="1"/>
            <a:r>
              <a:rPr lang="en-US" sz="2000" dirty="0" smtClean="0"/>
              <a:t>Trends in education, teacher performance, student learning outcomes, teacher quality and other related topics</a:t>
            </a:r>
          </a:p>
          <a:p>
            <a:pPr lvl="1" algn="ctr">
              <a:buNone/>
            </a:pPr>
            <a:r>
              <a:rPr lang="en-US" b="1" dirty="0" smtClean="0">
                <a:hlinkClick r:id="rId2"/>
              </a:rPr>
              <a:t>http://www.ets.org/praxis/institutions</a:t>
            </a:r>
            <a:r>
              <a:rPr lang="en-US" b="1" dirty="0" smtClean="0"/>
              <a:t> </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pPr eaLnBrk="1" hangingPunct="1"/>
            <a:r>
              <a:rPr lang="en-US" sz="1400" dirty="0" smtClean="0"/>
              <a:t/>
            </a:r>
            <a:br>
              <a:rPr lang="en-US" sz="1400" dirty="0" smtClean="0"/>
            </a:br>
            <a:r>
              <a:rPr lang="en-US" sz="1400" dirty="0" smtClean="0"/>
              <a:t/>
            </a:r>
            <a:br>
              <a:rPr lang="en-US" sz="1400" dirty="0" smtClean="0"/>
            </a:br>
            <a:r>
              <a:rPr lang="en-US" sz="3200" dirty="0" smtClean="0"/>
              <a:t/>
            </a:r>
            <a:br>
              <a:rPr lang="en-US" sz="3200" dirty="0" smtClean="0"/>
            </a:br>
            <a:r>
              <a:rPr lang="en-US" dirty="0" smtClean="0"/>
              <a:t>Core Academic Skills for Educators Tests:</a:t>
            </a:r>
            <a:br>
              <a:rPr lang="en-US" dirty="0" smtClean="0"/>
            </a:br>
            <a:r>
              <a:rPr lang="en-US" dirty="0" smtClean="0"/>
              <a:t>Reading, Writing and Mathematics</a:t>
            </a:r>
            <a:endParaRPr lang="en-US" sz="20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a:xfrm>
            <a:off x="685800" y="762000"/>
            <a:ext cx="7772400" cy="1058333"/>
          </a:xfrm>
        </p:spPr>
        <p:txBody>
          <a:bodyPr/>
          <a:lstStyle/>
          <a:p>
            <a:r>
              <a:rPr lang="en-US" sz="3600" dirty="0" smtClean="0"/>
              <a:t>Important Support Links</a:t>
            </a:r>
          </a:p>
        </p:txBody>
      </p:sp>
      <p:sp>
        <p:nvSpPr>
          <p:cNvPr id="22531" name="Content Placeholder 7"/>
          <p:cNvSpPr>
            <a:spLocks noGrp="1"/>
          </p:cNvSpPr>
          <p:nvPr>
            <p:ph idx="1"/>
          </p:nvPr>
        </p:nvSpPr>
        <p:spPr>
          <a:xfrm>
            <a:off x="457200" y="1676400"/>
            <a:ext cx="8077200" cy="4419600"/>
          </a:xfrm>
        </p:spPr>
        <p:txBody>
          <a:bodyPr/>
          <a:lstStyle/>
          <a:p>
            <a:r>
              <a:rPr lang="en-US" sz="2400" dirty="0" smtClean="0"/>
              <a:t>Institutional support: Denee West </a:t>
            </a:r>
          </a:p>
          <a:p>
            <a:pPr lvl="1"/>
            <a:r>
              <a:rPr lang="en-US" dirty="0" smtClean="0"/>
              <a:t>Phone: (866) 243-4088</a:t>
            </a:r>
          </a:p>
          <a:p>
            <a:pPr lvl="1"/>
            <a:r>
              <a:rPr lang="en-US" dirty="0" smtClean="0"/>
              <a:t>Email: </a:t>
            </a:r>
            <a:r>
              <a:rPr lang="en-US" sz="1800" dirty="0" smtClean="0">
                <a:hlinkClick r:id="rId2"/>
              </a:rPr>
              <a:t>TeachingandLearning@ETS.ORG</a:t>
            </a:r>
            <a:endParaRPr lang="en-US" dirty="0" smtClean="0"/>
          </a:p>
          <a:p>
            <a:r>
              <a:rPr lang="en-US" sz="2400" dirty="0" smtClean="0"/>
              <a:t>Praxis Connections Newsletter - sign up: </a:t>
            </a:r>
            <a:r>
              <a:rPr lang="en-US" sz="1800" b="0" dirty="0" smtClean="0">
                <a:hlinkClick r:id="rId3"/>
              </a:rPr>
              <a:t>http://www.pages03.net/ets/PraxisMailingList/IHEOptIn/</a:t>
            </a:r>
            <a:r>
              <a:rPr lang="en-US" sz="1800" b="0" dirty="0" smtClean="0"/>
              <a:t> </a:t>
            </a:r>
            <a:endParaRPr lang="en-US" sz="2400" b="0" dirty="0" smtClean="0"/>
          </a:p>
          <a:p>
            <a:r>
              <a:rPr lang="en-US" sz="2400" dirty="0" smtClean="0"/>
              <a:t>ETS Data Manager for The </a:t>
            </a:r>
            <a:r>
              <a:rPr lang="en-US" sz="2400" i="1" dirty="0" smtClean="0"/>
              <a:t>Praxis Series</a:t>
            </a:r>
            <a:r>
              <a:rPr lang="en-US" sz="2400" dirty="0" smtClean="0"/>
              <a:t>™</a:t>
            </a:r>
          </a:p>
          <a:p>
            <a:pPr lvl="1"/>
            <a:r>
              <a:rPr lang="en-US" sz="1800" dirty="0" smtClean="0">
                <a:hlinkClick r:id="rId4"/>
              </a:rPr>
              <a:t>http://www.ets.org/praxis/institutions/services_tools/data_manager/</a:t>
            </a:r>
            <a:r>
              <a:rPr lang="en-US" sz="1800" dirty="0" smtClean="0"/>
              <a:t> </a:t>
            </a:r>
          </a:p>
          <a:p>
            <a:r>
              <a:rPr lang="en-US" sz="2400" dirty="0" smtClean="0"/>
              <a:t>Teaching Reading: Elementary Education test</a:t>
            </a:r>
          </a:p>
          <a:p>
            <a:pPr lvl="1"/>
            <a:r>
              <a:rPr lang="en-US" sz="2000" dirty="0" smtClean="0"/>
              <a:t>qualifier for Third Grade Reading Guarantee </a:t>
            </a:r>
            <a:r>
              <a:rPr lang="en-US" sz="1800" b="0" dirty="0" smtClean="0">
                <a:hlinkClick r:id="rId5"/>
              </a:rPr>
              <a:t>http://www.ets.org/praxis/prepare/materials/5203</a:t>
            </a:r>
            <a:r>
              <a:rPr lang="en-US" sz="1800" b="0" dirty="0" smtClean="0"/>
              <a:t> </a:t>
            </a:r>
            <a:endParaRPr lang="en-US" sz="2000" b="0" dirty="0" smtClean="0"/>
          </a:p>
          <a:p>
            <a:pPr>
              <a:buNone/>
            </a:pPr>
            <a:r>
              <a:rPr lang="en-US" sz="2400" dirty="0" smtClean="0"/>
              <a:t> </a:t>
            </a:r>
          </a:p>
        </p:txBody>
      </p:sp>
      <p:pic>
        <p:nvPicPr>
          <p:cNvPr id="4" name="Picture 3" descr="C:\Users\jlpage01\AppData\Local\Microsoft\Windows\Temporary Internet Files\Content.IE5\2PDRVVIC\MC900441888[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29400" y="1981200"/>
            <a:ext cx="2263775" cy="1333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7772400" cy="1058333"/>
          </a:xfrm>
        </p:spPr>
        <p:txBody>
          <a:bodyPr/>
          <a:lstStyle/>
          <a:p>
            <a:pPr algn="l">
              <a:spcAft>
                <a:spcPts val="0"/>
              </a:spcAft>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t>
            </a:r>
            <a:br>
              <a:rPr lang="en-US" sz="3200" dirty="0" smtClean="0"/>
            </a:br>
            <a:r>
              <a:rPr lang="en-US" sz="3200" dirty="0" smtClean="0"/>
              <a:t>          Thank You for Your Time!</a:t>
            </a:r>
            <a:br>
              <a:rPr lang="en-US" sz="3200" dirty="0" smtClean="0"/>
            </a:br>
            <a:r>
              <a:rPr lang="en-US" sz="3200" dirty="0" smtClean="0"/>
              <a:t/>
            </a:r>
            <a:br>
              <a:rPr lang="en-US" sz="3200" dirty="0" smtClean="0"/>
            </a:br>
            <a:r>
              <a:rPr lang="en-US" sz="2800" dirty="0" smtClean="0"/>
              <a:t>We are here to support you:</a:t>
            </a:r>
            <a:r>
              <a:rPr lang="en-US" sz="3200" dirty="0" smtClean="0"/>
              <a:t/>
            </a:r>
            <a:br>
              <a:rPr lang="en-US" sz="3200" dirty="0" smtClean="0"/>
            </a:br>
            <a:r>
              <a:rPr lang="en-US" sz="3200" dirty="0" smtClean="0"/>
              <a:t>Kathy Pruner</a:t>
            </a:r>
            <a:br>
              <a:rPr lang="en-US" sz="3200" dirty="0" smtClean="0"/>
            </a:br>
            <a:r>
              <a:rPr lang="en-US" sz="3200" dirty="0" smtClean="0">
                <a:hlinkClick r:id="rId2"/>
              </a:rPr>
              <a:t>kpruner@ets.org</a:t>
            </a:r>
            <a:r>
              <a:rPr lang="en-US" sz="3200" dirty="0" smtClean="0"/>
              <a:t> 609-683-2694</a:t>
            </a:r>
            <a:br>
              <a:rPr lang="en-US" sz="3200" dirty="0" smtClean="0"/>
            </a:br>
            <a:r>
              <a:rPr lang="en-US" sz="3200" dirty="0" smtClean="0"/>
              <a:t/>
            </a:r>
            <a:br>
              <a:rPr lang="en-US" sz="3200" dirty="0" smtClean="0"/>
            </a:br>
            <a:r>
              <a:rPr lang="en-US" sz="3200" dirty="0" smtClean="0"/>
              <a:t>Kevin Cureton</a:t>
            </a:r>
            <a:br>
              <a:rPr lang="en-US" sz="3200" dirty="0" smtClean="0"/>
            </a:br>
            <a:r>
              <a:rPr lang="en-US" sz="3200" dirty="0" smtClean="0">
                <a:hlinkClick r:id="rId3"/>
              </a:rPr>
              <a:t>kcureton@ets.org</a:t>
            </a:r>
            <a:r>
              <a:rPr lang="en-US" sz="3200" dirty="0" smtClean="0"/>
              <a:t> 609-683-2844</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solidFill>
                  <a:srgbClr val="800000"/>
                </a:solidFill>
              </a:rPr>
              <a:t/>
            </a:r>
            <a:br>
              <a:rPr lang="en-US" sz="3200" dirty="0" smtClean="0">
                <a:solidFill>
                  <a:srgbClr val="800000"/>
                </a:solidFill>
              </a:rPr>
            </a:br>
            <a:r>
              <a:rPr lang="en-US" sz="3200" dirty="0" smtClean="0">
                <a:solidFill>
                  <a:srgbClr val="800000"/>
                </a:solidFill>
              </a:rPr>
              <a:t/>
            </a:r>
            <a:br>
              <a:rPr lang="en-US" sz="3200" dirty="0" smtClean="0">
                <a:solidFill>
                  <a:srgbClr val="800000"/>
                </a:solidFill>
              </a:rPr>
            </a:br>
            <a:endParaRPr lang="en-US" dirty="0"/>
          </a:p>
        </p:txBody>
      </p:sp>
      <p:sp>
        <p:nvSpPr>
          <p:cNvPr id="3" name="Footer Placeholder 2"/>
          <p:cNvSpPr>
            <a:spLocks noGrp="1"/>
          </p:cNvSpPr>
          <p:nvPr>
            <p:ph type="ftr" sz="quarter" idx="3"/>
          </p:nvPr>
        </p:nvSpPr>
        <p:spPr/>
        <p:txBody>
          <a:bodyPr/>
          <a:lstStyle/>
          <a:p>
            <a:r>
              <a:rPr lang="en-US" smtClean="0"/>
              <a:t>Copyright© 2011 Educational Testing Service. All rights reserved. ETS, the ETS logo and LISENTING. LEARNING. LEADING. </a:t>
            </a:r>
          </a:p>
          <a:p>
            <a:r>
              <a:rPr lang="en-US" smtClean="0"/>
              <a:t>are registered trademarks of Educational Testing Service (ETS). THE PRAXIS SERIES is a trademark of ETS.</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6895792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5800" y="1447800"/>
          <a:ext cx="7772400" cy="5105400"/>
        </p:xfrm>
        <a:graphic>
          <a:graphicData uri="http://schemas.openxmlformats.org/drawingml/2006/table">
            <a:tbl>
              <a:tblPr firstRow="1" bandRow="1">
                <a:tableStyleId>{5C22544A-7EE6-4342-B048-85BDC9FD1C3A}</a:tableStyleId>
              </a:tblPr>
              <a:tblGrid>
                <a:gridCol w="2057400"/>
                <a:gridCol w="3124200"/>
                <a:gridCol w="2590800"/>
              </a:tblGrid>
              <a:tr h="329381">
                <a:tc>
                  <a:txBody>
                    <a:bodyPr/>
                    <a:lstStyle/>
                    <a:p>
                      <a:endParaRPr lang="en-US" sz="1400" dirty="0"/>
                    </a:p>
                  </a:txBody>
                  <a:tcPr>
                    <a:solidFill>
                      <a:schemeClr val="accent1">
                        <a:lumMod val="50000"/>
                      </a:schemeClr>
                    </a:solidFill>
                  </a:tcPr>
                </a:tc>
                <a:tc>
                  <a:txBody>
                    <a:bodyPr/>
                    <a:lstStyle/>
                    <a:p>
                      <a:r>
                        <a:rPr lang="en-US" sz="1400" dirty="0" smtClean="0"/>
                        <a:t>PPST Reading 5710/0710</a:t>
                      </a:r>
                      <a:endParaRPr lang="en-US" sz="1400" dirty="0"/>
                    </a:p>
                  </a:txBody>
                  <a:tcPr>
                    <a:solidFill>
                      <a:schemeClr val="accent1">
                        <a:lumMod val="50000"/>
                      </a:schemeClr>
                    </a:solidFill>
                  </a:tcPr>
                </a:tc>
                <a:tc>
                  <a:txBody>
                    <a:bodyPr/>
                    <a:lstStyle/>
                    <a:p>
                      <a:r>
                        <a:rPr lang="en-US" sz="1400" dirty="0" smtClean="0"/>
                        <a:t>Core Reading</a:t>
                      </a:r>
                      <a:endParaRPr lang="en-US" sz="1400" dirty="0"/>
                    </a:p>
                  </a:txBody>
                  <a:tcPr>
                    <a:solidFill>
                      <a:schemeClr val="accent1">
                        <a:lumMod val="50000"/>
                      </a:schemeClr>
                    </a:solidFill>
                  </a:tcPr>
                </a:tc>
              </a:tr>
              <a:tr h="625823">
                <a:tc>
                  <a:txBody>
                    <a:bodyPr/>
                    <a:lstStyle/>
                    <a:p>
                      <a:r>
                        <a:rPr lang="en-US" sz="1600" dirty="0" smtClean="0"/>
                        <a:t>Number of questions</a:t>
                      </a:r>
                      <a:endParaRPr lang="en-US" sz="1600" dirty="0"/>
                    </a:p>
                  </a:txBody>
                  <a:tcPr>
                    <a:solidFill>
                      <a:schemeClr val="accent1">
                        <a:lumMod val="90000"/>
                      </a:schemeClr>
                    </a:solidFill>
                  </a:tcPr>
                </a:tc>
                <a:tc>
                  <a:txBody>
                    <a:bodyPr/>
                    <a:lstStyle/>
                    <a:p>
                      <a:pPr marL="3810" marR="0">
                        <a:lnSpc>
                          <a:spcPct val="115000"/>
                        </a:lnSpc>
                        <a:spcBef>
                          <a:spcPts val="0"/>
                        </a:spcBef>
                        <a:spcAft>
                          <a:spcPts val="0"/>
                        </a:spcAft>
                        <a:tabLst>
                          <a:tab pos="175260" algn="l"/>
                        </a:tabLst>
                      </a:pPr>
                      <a:r>
                        <a:rPr lang="en-US" sz="1600" dirty="0">
                          <a:latin typeface="Calibri"/>
                          <a:ea typeface="Calibri"/>
                          <a:cs typeface="Times New Roman"/>
                        </a:rPr>
                        <a:t>46 multiple-choice questions (5710)</a:t>
                      </a:r>
                    </a:p>
                    <a:p>
                      <a:pPr marL="3810" marR="0">
                        <a:lnSpc>
                          <a:spcPct val="115000"/>
                        </a:lnSpc>
                        <a:spcBef>
                          <a:spcPts val="0"/>
                        </a:spcBef>
                        <a:spcAft>
                          <a:spcPts val="0"/>
                        </a:spcAft>
                        <a:tabLst>
                          <a:tab pos="175260" algn="l"/>
                        </a:tabLst>
                      </a:pPr>
                      <a:r>
                        <a:rPr lang="en-US" sz="1600" dirty="0">
                          <a:latin typeface="Calibri"/>
                          <a:ea typeface="Calibri"/>
                          <a:cs typeface="Times New Roman"/>
                        </a:rPr>
                        <a:t>40 multiple-choice questions (0710)</a:t>
                      </a:r>
                    </a:p>
                  </a:txBody>
                  <a:tcPr marL="68580" marR="68580" marT="0" marB="0">
                    <a:solidFill>
                      <a:schemeClr val="accent1">
                        <a:lumMod val="90000"/>
                      </a:schemeClr>
                    </a:solidFill>
                  </a:tcPr>
                </a:tc>
                <a:tc>
                  <a:txBody>
                    <a:bodyPr/>
                    <a:lstStyle/>
                    <a:p>
                      <a:r>
                        <a:rPr lang="en-US" sz="1600" kern="1200" dirty="0" smtClean="0">
                          <a:solidFill>
                            <a:schemeClr val="dk1"/>
                          </a:solidFill>
                          <a:latin typeface="+mn-lt"/>
                          <a:ea typeface="+mn-ea"/>
                          <a:cs typeface="+mn-cs"/>
                        </a:rPr>
                        <a:t>56 selected-response questions</a:t>
                      </a:r>
                      <a:endParaRPr lang="en-US" sz="1600" dirty="0"/>
                    </a:p>
                  </a:txBody>
                  <a:tcPr>
                    <a:solidFill>
                      <a:schemeClr val="accent1">
                        <a:lumMod val="90000"/>
                      </a:schemeClr>
                    </a:solidFill>
                  </a:tcPr>
                </a:tc>
              </a:tr>
              <a:tr h="625823">
                <a:tc>
                  <a:txBody>
                    <a:bodyPr/>
                    <a:lstStyle/>
                    <a:p>
                      <a:r>
                        <a:rPr lang="en-US" sz="1600" dirty="0" smtClean="0"/>
                        <a:t>Time</a:t>
                      </a:r>
                      <a:endParaRPr lang="en-US" sz="1600" dirty="0"/>
                    </a:p>
                  </a:txBody>
                  <a:tcPr/>
                </a:tc>
                <a:tc>
                  <a:txBody>
                    <a:bodyPr/>
                    <a:lstStyle/>
                    <a:p>
                      <a:r>
                        <a:rPr lang="en-US" sz="1600" kern="1200" dirty="0" smtClean="0">
                          <a:solidFill>
                            <a:schemeClr val="dk1"/>
                          </a:solidFill>
                          <a:latin typeface="+mn-lt"/>
                          <a:ea typeface="+mn-ea"/>
                          <a:cs typeface="+mn-cs"/>
                        </a:rPr>
                        <a:t>75 minutes (5710)</a:t>
                      </a:r>
                    </a:p>
                    <a:p>
                      <a:r>
                        <a:rPr lang="en-US" sz="1600" kern="1200" dirty="0" smtClean="0">
                          <a:solidFill>
                            <a:schemeClr val="dk1"/>
                          </a:solidFill>
                          <a:latin typeface="+mn-lt"/>
                          <a:ea typeface="+mn-ea"/>
                          <a:cs typeface="+mn-cs"/>
                        </a:rPr>
                        <a:t>60 minutes (0710)</a:t>
                      </a:r>
                      <a:endParaRPr lang="en-US" sz="1600" dirty="0"/>
                    </a:p>
                  </a:txBody>
                  <a:tcPr/>
                </a:tc>
                <a:tc>
                  <a:txBody>
                    <a:bodyPr/>
                    <a:lstStyle/>
                    <a:p>
                      <a:r>
                        <a:rPr lang="en-US" sz="1600" kern="1200" dirty="0" smtClean="0">
                          <a:solidFill>
                            <a:schemeClr val="dk1"/>
                          </a:solidFill>
                          <a:latin typeface="+mn-lt"/>
                          <a:ea typeface="+mn-ea"/>
                          <a:cs typeface="+mn-cs"/>
                        </a:rPr>
                        <a:t>85 minutes</a:t>
                      </a:r>
                      <a:endParaRPr lang="en-US" sz="1600" dirty="0"/>
                    </a:p>
                  </a:txBody>
                  <a:tcPr/>
                </a:tc>
              </a:tr>
              <a:tr h="625823">
                <a:tc>
                  <a:txBody>
                    <a:bodyPr/>
                    <a:lstStyle/>
                    <a:p>
                      <a:r>
                        <a:rPr lang="en-US" sz="1600" dirty="0" smtClean="0"/>
                        <a:t>Delivery Method</a:t>
                      </a:r>
                      <a:endParaRPr lang="en-US" sz="1600" dirty="0"/>
                    </a:p>
                  </a:txBody>
                  <a:tcPr>
                    <a:solidFill>
                      <a:schemeClr val="accent1">
                        <a:lumMod val="90000"/>
                      </a:schemeClr>
                    </a:solidFill>
                  </a:tcPr>
                </a:tc>
                <a:tc>
                  <a:txBody>
                    <a:bodyPr/>
                    <a:lstStyle/>
                    <a:p>
                      <a:r>
                        <a:rPr lang="en-US" sz="1600" dirty="0" smtClean="0"/>
                        <a:t> </a:t>
                      </a:r>
                      <a:r>
                        <a:rPr lang="en-US" sz="1600" kern="1200" dirty="0" smtClean="0">
                          <a:solidFill>
                            <a:schemeClr val="dk1"/>
                          </a:solidFill>
                          <a:latin typeface="+mn-lt"/>
                          <a:ea typeface="+mn-ea"/>
                          <a:cs typeface="+mn-cs"/>
                        </a:rPr>
                        <a:t>Computer-delivered (5710)</a:t>
                      </a:r>
                    </a:p>
                    <a:p>
                      <a:r>
                        <a:rPr lang="en-US" sz="1600" kern="1200" dirty="0" smtClean="0">
                          <a:solidFill>
                            <a:schemeClr val="dk1"/>
                          </a:solidFill>
                          <a:latin typeface="+mn-lt"/>
                          <a:ea typeface="+mn-ea"/>
                          <a:cs typeface="+mn-cs"/>
                        </a:rPr>
                        <a:t>Paper-delivered (0710)</a:t>
                      </a:r>
                      <a:endParaRPr lang="en-US" sz="1600" dirty="0"/>
                    </a:p>
                  </a:txBody>
                  <a:tcPr>
                    <a:solidFill>
                      <a:schemeClr val="accent1">
                        <a:lumMod val="90000"/>
                      </a:schemeClr>
                    </a:solidFill>
                  </a:tcPr>
                </a:tc>
                <a:tc>
                  <a:txBody>
                    <a:bodyPr/>
                    <a:lstStyle/>
                    <a:p>
                      <a:r>
                        <a:rPr lang="en-US" sz="1600" kern="1200" dirty="0" smtClean="0">
                          <a:solidFill>
                            <a:schemeClr val="dk1"/>
                          </a:solidFill>
                          <a:latin typeface="+mn-lt"/>
                          <a:ea typeface="+mn-ea"/>
                          <a:cs typeface="+mn-cs"/>
                        </a:rPr>
                        <a:t>Computer-delivered</a:t>
                      </a:r>
                      <a:endParaRPr lang="en-US" sz="1600" dirty="0"/>
                    </a:p>
                  </a:txBody>
                  <a:tcPr>
                    <a:solidFill>
                      <a:schemeClr val="accent1">
                        <a:lumMod val="90000"/>
                      </a:schemeClr>
                    </a:solidFill>
                  </a:tcPr>
                </a:tc>
              </a:tr>
              <a:tr h="2898550">
                <a:tc>
                  <a:txBody>
                    <a:bodyPr/>
                    <a:lstStyle/>
                    <a:p>
                      <a:r>
                        <a:rPr lang="en-US" sz="1600" dirty="0" smtClean="0"/>
                        <a:t>Types of</a:t>
                      </a:r>
                      <a:r>
                        <a:rPr lang="en-US" sz="1600" baseline="0" dirty="0" smtClean="0"/>
                        <a:t> passages</a:t>
                      </a:r>
                      <a:endParaRPr lang="en-US" sz="1600" dirty="0"/>
                    </a:p>
                  </a:txBody>
                  <a:tcPr/>
                </a:tc>
                <a:tc>
                  <a:txBody>
                    <a:bodyPr/>
                    <a:lstStyle/>
                    <a:p>
                      <a:pPr lvl="0">
                        <a:buFont typeface="Arial" pitchFamily="34" charset="0"/>
                        <a:buChar char="•"/>
                      </a:pPr>
                      <a:r>
                        <a:rPr lang="en-US" sz="1600" kern="1200" dirty="0" smtClean="0">
                          <a:solidFill>
                            <a:schemeClr val="dk1"/>
                          </a:solidFill>
                          <a:latin typeface="+mn-lt"/>
                          <a:ea typeface="+mn-ea"/>
                          <a:cs typeface="+mn-cs"/>
                        </a:rPr>
                        <a:t>Long passages (approx. 200 words) with 4-7 questions</a:t>
                      </a:r>
                    </a:p>
                    <a:p>
                      <a:pPr lvl="0">
                        <a:buFont typeface="Arial" pitchFamily="34" charset="0"/>
                        <a:buChar char="•"/>
                      </a:pPr>
                      <a:r>
                        <a:rPr lang="en-US" sz="1600" kern="1200" dirty="0" smtClean="0">
                          <a:solidFill>
                            <a:schemeClr val="dk1"/>
                          </a:solidFill>
                          <a:latin typeface="+mn-lt"/>
                          <a:ea typeface="+mn-ea"/>
                          <a:cs typeface="+mn-cs"/>
                        </a:rPr>
                        <a:t>Short passages (approx. 100 words) with 2 or 3 questions</a:t>
                      </a:r>
                    </a:p>
                    <a:p>
                      <a:pPr>
                        <a:buFont typeface="Arial" pitchFamily="34" charset="0"/>
                        <a:buChar char="•"/>
                      </a:pPr>
                      <a:r>
                        <a:rPr lang="en-US" sz="1600" kern="1200" dirty="0" smtClean="0">
                          <a:solidFill>
                            <a:schemeClr val="dk1"/>
                          </a:solidFill>
                          <a:latin typeface="+mn-lt"/>
                          <a:ea typeface="+mn-ea"/>
                          <a:cs typeface="+mn-cs"/>
                        </a:rPr>
                        <a:t>Brief statements with 1 question</a:t>
                      </a:r>
                      <a:endParaRPr lang="en-US" sz="1600" dirty="0"/>
                    </a:p>
                  </a:txBody>
                  <a:tcPr/>
                </a:tc>
                <a:tc>
                  <a:txBody>
                    <a:bodyPr/>
                    <a:lstStyle/>
                    <a:p>
                      <a:pPr lvl="0">
                        <a:buFont typeface="Arial" pitchFamily="34" charset="0"/>
                        <a:buChar char="•"/>
                      </a:pPr>
                      <a:r>
                        <a:rPr lang="en-US" sz="1600" kern="1200" dirty="0" smtClean="0">
                          <a:solidFill>
                            <a:schemeClr val="dk1"/>
                          </a:solidFill>
                          <a:latin typeface="+mn-lt"/>
                          <a:ea typeface="+mn-ea"/>
                          <a:cs typeface="+mn-cs"/>
                        </a:rPr>
                        <a:t>Paired passages totaling approx. 200 words with 4-7 questions</a:t>
                      </a:r>
                    </a:p>
                    <a:p>
                      <a:pPr lvl="0">
                        <a:buFont typeface="Arial" pitchFamily="34" charset="0"/>
                        <a:buChar char="•"/>
                      </a:pPr>
                      <a:r>
                        <a:rPr lang="en-US" sz="1600" kern="1200" dirty="0" smtClean="0">
                          <a:solidFill>
                            <a:schemeClr val="dk1"/>
                          </a:solidFill>
                          <a:latin typeface="+mn-lt"/>
                          <a:ea typeface="+mn-ea"/>
                          <a:cs typeface="+mn-cs"/>
                        </a:rPr>
                        <a:t>Long passages (approx. 200 words) with 4-7 questions</a:t>
                      </a:r>
                    </a:p>
                    <a:p>
                      <a:pPr lvl="0">
                        <a:buFont typeface="Arial" pitchFamily="34" charset="0"/>
                        <a:buChar char="•"/>
                      </a:pPr>
                      <a:r>
                        <a:rPr lang="en-US" sz="1600" kern="1200" dirty="0" smtClean="0">
                          <a:solidFill>
                            <a:schemeClr val="dk1"/>
                          </a:solidFill>
                          <a:latin typeface="+mn-lt"/>
                          <a:ea typeface="+mn-ea"/>
                          <a:cs typeface="+mn-cs"/>
                        </a:rPr>
                        <a:t>Short passages (approx. 100 words) with 2 or 3 questions</a:t>
                      </a:r>
                    </a:p>
                    <a:p>
                      <a:pPr>
                        <a:buFont typeface="Arial" pitchFamily="34" charset="0"/>
                        <a:buChar char="•"/>
                      </a:pPr>
                      <a:r>
                        <a:rPr lang="en-US" sz="1600" kern="1200" dirty="0" smtClean="0">
                          <a:solidFill>
                            <a:schemeClr val="dk1"/>
                          </a:solidFill>
                          <a:latin typeface="+mn-lt"/>
                          <a:ea typeface="+mn-ea"/>
                          <a:cs typeface="+mn-cs"/>
                        </a:rPr>
                        <a:t>Brief statements with 1 question</a:t>
                      </a:r>
                      <a:endParaRPr lang="en-US" sz="1600" b="0" dirty="0">
                        <a:latin typeface="Arial" pitchFamily="34" charset="0"/>
                        <a:ea typeface="Calibri"/>
                        <a:cs typeface="Arial" pitchFamily="34" charset="0"/>
                      </a:endParaRPr>
                    </a:p>
                  </a:txBody>
                  <a:tcPr marL="68580" marR="68580" marT="0" marB="0"/>
                </a:tc>
              </a:tr>
            </a:tbl>
          </a:graphicData>
        </a:graphic>
      </p:graphicFrame>
      <p:sp>
        <p:nvSpPr>
          <p:cNvPr id="7" name="Title 1"/>
          <p:cNvSpPr>
            <a:spLocks noGrp="1"/>
          </p:cNvSpPr>
          <p:nvPr>
            <p:ph type="title"/>
          </p:nvPr>
        </p:nvSpPr>
        <p:spPr>
          <a:xfrm>
            <a:off x="457200" y="609600"/>
            <a:ext cx="8229600" cy="1058333"/>
          </a:xfrm>
        </p:spPr>
        <p:txBody>
          <a:bodyPr/>
          <a:lstStyle/>
          <a:p>
            <a:r>
              <a:rPr lang="en-US" sz="2400" dirty="0" smtClean="0"/>
              <a:t>Comparing Praxis Core Reading with PPST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0"/>
            <a:ext cx="7772400" cy="1058862"/>
          </a:xfrm>
        </p:spPr>
        <p:txBody>
          <a:bodyPr/>
          <a:lstStyle/>
          <a:p>
            <a:pPr eaLnBrk="1" hangingPunct="1"/>
            <a:r>
              <a:rPr lang="en-US" sz="2400" dirty="0" smtClean="0"/>
              <a:t>Core Academic Skills for Educators</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6</a:t>
            </a:fld>
            <a:endParaRPr lang="en-US" dirty="0" smtClean="0">
              <a:cs typeface="Arial" charset="0"/>
            </a:endParaRPr>
          </a:p>
        </p:txBody>
      </p:sp>
      <p:sp>
        <p:nvSpPr>
          <p:cNvPr id="8" name="Content Placeholder 2"/>
          <p:cNvSpPr>
            <a:spLocks noGrp="1"/>
          </p:cNvSpPr>
          <p:nvPr>
            <p:ph idx="4294967295"/>
          </p:nvPr>
        </p:nvSpPr>
        <p:spPr>
          <a:xfrm>
            <a:off x="457200" y="1600200"/>
            <a:ext cx="8229600" cy="3581400"/>
          </a:xfrm>
        </p:spPr>
        <p:txBody>
          <a:bodyPr/>
          <a:lstStyle/>
          <a:p>
            <a:pPr eaLnBrk="1" hangingPunct="1">
              <a:spcBef>
                <a:spcPts val="600"/>
              </a:spcBef>
            </a:pPr>
            <a:r>
              <a:rPr lang="en-US" sz="2000" dirty="0" smtClean="0"/>
              <a:t>Regenerated </a:t>
            </a:r>
            <a:r>
              <a:rPr lang="en-US" sz="2000" i="1" dirty="0" smtClean="0"/>
              <a:t>Praxis I</a:t>
            </a:r>
            <a:r>
              <a:rPr lang="en-US" sz="2000" baseline="30000" dirty="0" smtClean="0"/>
              <a:t>®</a:t>
            </a:r>
            <a:r>
              <a:rPr lang="en-US" sz="2000" dirty="0" smtClean="0"/>
              <a:t> Pre-Professional Skills Tests (PPST</a:t>
            </a:r>
            <a:r>
              <a:rPr lang="en-US" sz="2000" baseline="30000" dirty="0" smtClean="0"/>
              <a:t>®</a:t>
            </a:r>
            <a:r>
              <a:rPr lang="en-US" sz="2000" dirty="0" smtClean="0"/>
              <a:t>)</a:t>
            </a:r>
          </a:p>
          <a:p>
            <a:r>
              <a:rPr lang="en-US" sz="2000" dirty="0" smtClean="0"/>
              <a:t>Measure academic skills in Reading, Writing, and Mathematics that are needed to successfully prepare for a career in education</a:t>
            </a:r>
          </a:p>
          <a:p>
            <a:pPr eaLnBrk="1" hangingPunct="1">
              <a:spcBef>
                <a:spcPts val="600"/>
              </a:spcBef>
            </a:pPr>
            <a:r>
              <a:rPr lang="en-US" sz="2000" dirty="0" smtClean="0"/>
              <a:t>Delivered on computer only (except for ADA accommodations)</a:t>
            </a:r>
          </a:p>
          <a:p>
            <a:pPr eaLnBrk="1" hangingPunct="1">
              <a:spcBef>
                <a:spcPts val="600"/>
              </a:spcBef>
            </a:pPr>
            <a:r>
              <a:rPr lang="en-US" sz="2000" dirty="0" smtClean="0"/>
              <a:t>Delivered as three separate assessments:</a:t>
            </a:r>
          </a:p>
          <a:p>
            <a:pPr lvl="1" eaLnBrk="1" hangingPunct="1">
              <a:spcBef>
                <a:spcPts val="600"/>
              </a:spcBef>
            </a:pPr>
            <a:r>
              <a:rPr lang="en-US" sz="2000" b="1" dirty="0" smtClean="0"/>
              <a:t>Reading</a:t>
            </a:r>
            <a:r>
              <a:rPr lang="en-US" sz="2000" b="1" dirty="0" smtClean="0">
                <a:sym typeface="Symbol"/>
              </a:rPr>
              <a:t> </a:t>
            </a:r>
            <a:r>
              <a:rPr lang="en-US" sz="2000" b="1" dirty="0" smtClean="0"/>
              <a:t>85 minutes </a:t>
            </a:r>
            <a:r>
              <a:rPr lang="en-US" sz="1800" b="1" dirty="0" smtClean="0"/>
              <a:t>(vs. 75 minutes for PPST Reading)</a:t>
            </a:r>
            <a:endParaRPr lang="en-US" sz="2000" b="1" dirty="0" smtClean="0"/>
          </a:p>
          <a:p>
            <a:pPr lvl="1" eaLnBrk="1" hangingPunct="1">
              <a:spcBef>
                <a:spcPts val="600"/>
              </a:spcBef>
            </a:pPr>
            <a:r>
              <a:rPr lang="en-US" sz="2000" b="1" dirty="0" smtClean="0"/>
              <a:t>Writing</a:t>
            </a:r>
            <a:r>
              <a:rPr lang="en-US" sz="2000" b="1" dirty="0" smtClean="0">
                <a:sym typeface="Symbol"/>
              </a:rPr>
              <a:t> 100 minutes </a:t>
            </a:r>
            <a:r>
              <a:rPr lang="en-US" sz="1800" b="1" dirty="0" smtClean="0"/>
              <a:t>(vs. 68 minutes for PPST Writing)</a:t>
            </a:r>
            <a:endParaRPr lang="en-US" sz="2000" b="1" dirty="0" smtClean="0">
              <a:sym typeface="Symbol"/>
            </a:endParaRPr>
          </a:p>
          <a:p>
            <a:pPr lvl="1" eaLnBrk="1" hangingPunct="1">
              <a:spcBef>
                <a:spcPts val="600"/>
              </a:spcBef>
            </a:pPr>
            <a:r>
              <a:rPr lang="en-US" sz="2000" b="1" dirty="0" smtClean="0">
                <a:sym typeface="Symbol"/>
              </a:rPr>
              <a:t>Mathematics 85 minutes </a:t>
            </a:r>
            <a:r>
              <a:rPr lang="en-US" sz="1800" b="1" dirty="0" smtClean="0"/>
              <a:t>(vs. 75 minutes for PPST Mathematics)</a:t>
            </a:r>
            <a:endParaRPr lang="en-US" sz="2000" b="1" dirty="0" smtClean="0">
              <a:sym typeface="Symbol"/>
            </a:endParaRPr>
          </a:p>
          <a:p>
            <a:pPr lvl="1" eaLnBrk="1" hangingPunct="1">
              <a:spcBef>
                <a:spcPts val="600"/>
              </a:spcBef>
            </a:pPr>
            <a:r>
              <a:rPr lang="en-US" sz="2000" b="1" dirty="0" smtClean="0">
                <a:sym typeface="Symbol"/>
              </a:rPr>
              <a:t>Combined Test 4½ hours</a:t>
            </a:r>
          </a:p>
          <a:p>
            <a:pPr marL="341313" lvl="1" indent="-341313">
              <a:spcBef>
                <a:spcPts val="600"/>
              </a:spcBef>
              <a:buChar char="•"/>
            </a:pPr>
            <a:r>
              <a:rPr lang="en-US" sz="2000" b="1" dirty="0" smtClean="0">
                <a:cs typeface="+mn-cs"/>
              </a:rPr>
              <a:t>First administration October 2013</a:t>
            </a:r>
          </a:p>
          <a:p>
            <a:pPr lvl="1" eaLnBrk="1" hangingPunct="1">
              <a:spcBef>
                <a:spcPts val="600"/>
              </a:spcBef>
            </a:pPr>
            <a:endParaRPr lang="en-US" sz="1800" dirty="0" smtClean="0"/>
          </a:p>
          <a:p>
            <a:pPr eaLnBrk="1" hangingPunct="1">
              <a:spcBef>
                <a:spcPts val="600"/>
              </a:spcBef>
              <a:buNone/>
            </a:pPr>
            <a:endParaRPr lang="en-US" dirty="0" smtClean="0"/>
          </a:p>
          <a:p>
            <a:pPr eaLnBrk="1" hangingPunct="1">
              <a:spcBef>
                <a:spcPts val="600"/>
              </a:spcBef>
            </a:pPr>
            <a:endParaRPr lang="en-US" dirty="0" smtClean="0"/>
          </a:p>
          <a:p>
            <a:pPr eaLnBrk="1" hangingPunct="1">
              <a:spcBef>
                <a:spcPts val="600"/>
              </a:spcBef>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Test Fees</a:t>
            </a:r>
            <a:endParaRPr lang="en-US" dirty="0"/>
          </a:p>
        </p:txBody>
      </p:sp>
      <p:sp>
        <p:nvSpPr>
          <p:cNvPr id="4" name="Content Placeholder 3"/>
          <p:cNvSpPr>
            <a:spLocks noGrp="1"/>
          </p:cNvSpPr>
          <p:nvPr>
            <p:ph idx="1"/>
          </p:nvPr>
        </p:nvSpPr>
        <p:spPr/>
        <p:txBody>
          <a:bodyPr/>
          <a:lstStyle/>
          <a:p>
            <a:r>
              <a:rPr lang="en-US" dirty="0" smtClean="0">
                <a:sym typeface="Symbol"/>
              </a:rPr>
              <a:t>$135 for the combined test</a:t>
            </a:r>
          </a:p>
          <a:p>
            <a:r>
              <a:rPr lang="en-US" dirty="0" smtClean="0">
                <a:sym typeface="Symbol"/>
              </a:rPr>
              <a:t>$125 for two tests taken at the same time</a:t>
            </a:r>
          </a:p>
          <a:p>
            <a:r>
              <a:rPr lang="en-US" dirty="0" smtClean="0">
                <a:sym typeface="Symbol"/>
              </a:rPr>
              <a:t>$85 for a single test</a:t>
            </a:r>
          </a:p>
          <a:p>
            <a:pPr lvl="1"/>
            <a:endParaRPr lang="en-US" dirty="0" smtClean="0">
              <a:sym typeface="Symbol"/>
            </a:endParaRPr>
          </a:p>
          <a:p>
            <a:pPr>
              <a:buNone/>
            </a:pPr>
            <a:r>
              <a:rPr lang="en-US" dirty="0" smtClean="0">
                <a:sym typeface="Symbol"/>
              </a:rPr>
              <a:t>Same fees as PPST</a:t>
            </a:r>
            <a:endParaRPr lang="en-US" dirty="0"/>
          </a:p>
        </p:txBody>
      </p:sp>
      <p:sp>
        <p:nvSpPr>
          <p:cNvPr id="3" name="Footer Placeholder 2"/>
          <p:cNvSpPr>
            <a:spLocks noGrp="1"/>
          </p:cNvSpPr>
          <p:nvPr>
            <p:ph type="ftr" sz="quarter" idx="3"/>
          </p:nvPr>
        </p:nvSpPr>
        <p:spPr/>
        <p:txBody>
          <a:bodyPr/>
          <a:lstStyle/>
          <a:p>
            <a:pPr>
              <a:defRPr/>
            </a:pPr>
            <a:r>
              <a:rPr lang="en-US" smtClean="0"/>
              <a:t>Copyright © 2013 by Educational Testing Service. All rights reserved. ETS, the ETS logo and LISTENING. LEARNING. LEADING.  are registered trademarks of Educational Testing Service (ETS). PRAXIS and THE PRAXIS SERIES are trademarks of ETS.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914400"/>
            <a:ext cx="7772400" cy="1058862"/>
          </a:xfrm>
        </p:spPr>
        <p:txBody>
          <a:bodyPr/>
          <a:lstStyle/>
          <a:p>
            <a:pPr eaLnBrk="1" hangingPunct="1"/>
            <a:r>
              <a:rPr lang="en-US" sz="2400" dirty="0" smtClean="0"/>
              <a:t>Core Academic Skills for Educators</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7" name="Content Placeholder 2"/>
          <p:cNvSpPr>
            <a:spLocks noGrp="1"/>
          </p:cNvSpPr>
          <p:nvPr>
            <p:ph idx="4294967295"/>
          </p:nvPr>
        </p:nvSpPr>
        <p:spPr>
          <a:xfrm>
            <a:off x="457200" y="1828800"/>
            <a:ext cx="8229600" cy="609600"/>
          </a:xfrm>
        </p:spPr>
        <p:txBody>
          <a:bodyPr/>
          <a:lstStyle/>
          <a:p>
            <a:pPr eaLnBrk="1" hangingPunct="1">
              <a:spcBef>
                <a:spcPts val="600"/>
              </a:spcBef>
              <a:buNone/>
            </a:pPr>
            <a:r>
              <a:rPr lang="en-US" dirty="0" smtClean="0"/>
              <a:t>Status of the test</a:t>
            </a:r>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8</a:t>
            </a:fld>
            <a:endParaRPr lang="en-US" dirty="0" smtClean="0">
              <a:cs typeface="Arial" charset="0"/>
            </a:endParaRPr>
          </a:p>
        </p:txBody>
      </p:sp>
      <p:graphicFrame>
        <p:nvGraphicFramePr>
          <p:cNvPr id="7" name="Table 6"/>
          <p:cNvGraphicFramePr>
            <a:graphicFrameLocks noGrp="1"/>
          </p:cNvGraphicFramePr>
          <p:nvPr/>
        </p:nvGraphicFramePr>
        <p:xfrm>
          <a:off x="838200" y="2438400"/>
          <a:ext cx="7467600" cy="3230880"/>
        </p:xfrm>
        <a:graphic>
          <a:graphicData uri="http://schemas.openxmlformats.org/drawingml/2006/table">
            <a:tbl>
              <a:tblPr firstRow="1" bandRow="1">
                <a:tableStyleId>{5C22544A-7EE6-4342-B048-85BDC9FD1C3A}</a:tableStyleId>
              </a:tblPr>
              <a:tblGrid>
                <a:gridCol w="3733800"/>
                <a:gridCol w="3733800"/>
              </a:tblGrid>
              <a:tr h="762000">
                <a:tc>
                  <a:txBody>
                    <a:bodyPr/>
                    <a:lstStyle/>
                    <a:p>
                      <a:r>
                        <a:rPr lang="en-US" sz="2400" b="1" dirty="0" smtClean="0">
                          <a:solidFill>
                            <a:schemeClr val="tx1"/>
                          </a:solidFill>
                        </a:rPr>
                        <a:t>Multi-state standard setting</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lang="en-US" sz="2400" b="1" dirty="0" smtClean="0">
                          <a:solidFill>
                            <a:srgbClr val="0070C0"/>
                          </a:solidFill>
                        </a:rPr>
                        <a:t>January 2013</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762000">
                <a:tc>
                  <a:txBody>
                    <a:bodyPr/>
                    <a:lstStyle/>
                    <a:p>
                      <a:r>
                        <a:rPr lang="en-US" sz="2400" b="1" dirty="0" smtClean="0"/>
                        <a:t>Study Companion available</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lang="en-US" sz="2400" b="1" dirty="0" smtClean="0">
                          <a:solidFill>
                            <a:srgbClr val="0070C0"/>
                          </a:solidFill>
                        </a:rPr>
                        <a:t>July 2013</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762000">
                <a:tc>
                  <a:txBody>
                    <a:bodyPr/>
                    <a:lstStyle/>
                    <a:p>
                      <a:r>
                        <a:rPr lang="en-US" sz="2400" b="1" dirty="0" smtClean="0">
                          <a:solidFill>
                            <a:schemeClr val="tx1"/>
                          </a:solidFill>
                        </a:rPr>
                        <a:t>Interactive practice</a:t>
                      </a:r>
                      <a:r>
                        <a:rPr lang="en-US" sz="2400" b="1" baseline="0" dirty="0" smtClean="0">
                          <a:solidFill>
                            <a:schemeClr val="tx1"/>
                          </a:solidFill>
                        </a:rPr>
                        <a:t> tests available</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lang="en-US" sz="2400" b="1" dirty="0" smtClean="0">
                          <a:solidFill>
                            <a:srgbClr val="0070C0"/>
                          </a:solidFill>
                        </a:rPr>
                        <a:t>September 2013</a:t>
                      </a:r>
                      <a:r>
                        <a:rPr lang="en-US" sz="2400" b="1" baseline="0" dirty="0" smtClean="0">
                          <a:solidFill>
                            <a:schemeClr val="tx1"/>
                          </a:solidFill>
                        </a:rPr>
                        <a:t> </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762000">
                <a:tc>
                  <a:txBody>
                    <a:bodyPr/>
                    <a:lstStyle/>
                    <a:p>
                      <a:r>
                        <a:rPr lang="en-US" sz="2400" b="1" dirty="0" smtClean="0"/>
                        <a:t>First administration </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lang="en-US" sz="2400" b="1" dirty="0" smtClean="0">
                          <a:solidFill>
                            <a:srgbClr val="0070C0"/>
                          </a:solidFill>
                        </a:rPr>
                        <a:t>October 2013</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8" name="Content Placeholder 2"/>
          <p:cNvSpPr txBox="1">
            <a:spLocks/>
          </p:cNvSpPr>
          <p:nvPr/>
        </p:nvSpPr>
        <p:spPr bwMode="auto">
          <a:xfrm>
            <a:off x="571500" y="5791200"/>
            <a:ext cx="8001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600"/>
              </a:spcBef>
              <a:spcAft>
                <a:spcPct val="0"/>
              </a:spcAft>
              <a:buClrTx/>
              <a:buSzTx/>
              <a:tabLst/>
              <a:defRPr/>
            </a:pPr>
            <a:r>
              <a:rPr lang="en-US" sz="2000" dirty="0" smtClean="0">
                <a:latin typeface="+mn-lt"/>
                <a:ea typeface="Verdana" pitchFamily="34" charset="0"/>
                <a:cs typeface="Verdana" pitchFamily="34" charset="0"/>
              </a:rPr>
              <a:t>Final administration of the </a:t>
            </a:r>
            <a:r>
              <a:rPr lang="en-US" sz="2000" i="1" dirty="0" smtClean="0">
                <a:solidFill>
                  <a:srgbClr val="0070C0"/>
                </a:solidFill>
                <a:latin typeface="+mn-lt"/>
                <a:ea typeface="Verdana" pitchFamily="34" charset="0"/>
                <a:cs typeface="Verdana" pitchFamily="34" charset="0"/>
              </a:rPr>
              <a:t>Praxis I</a:t>
            </a:r>
            <a:r>
              <a:rPr lang="en-US" sz="2000" baseline="30000" dirty="0" smtClean="0">
                <a:solidFill>
                  <a:srgbClr val="0070C0"/>
                </a:solidFill>
                <a:latin typeface="+mn-lt"/>
                <a:ea typeface="Verdana" pitchFamily="34" charset="0"/>
                <a:cs typeface="Verdana" pitchFamily="34" charset="0"/>
              </a:rPr>
              <a:t>®</a:t>
            </a:r>
            <a:r>
              <a:rPr lang="en-US" sz="2000" dirty="0" smtClean="0">
                <a:solidFill>
                  <a:srgbClr val="0070C0"/>
                </a:solidFill>
                <a:latin typeface="+mn-lt"/>
                <a:ea typeface="Verdana" pitchFamily="34" charset="0"/>
                <a:cs typeface="Verdana" pitchFamily="34" charset="0"/>
              </a:rPr>
              <a:t> Pre-Professional Skills Tests </a:t>
            </a:r>
            <a:r>
              <a:rPr lang="en-US" sz="2000" dirty="0" smtClean="0">
                <a:latin typeface="+mn-lt"/>
                <a:ea typeface="Verdana" pitchFamily="34" charset="0"/>
                <a:cs typeface="Verdana" pitchFamily="34" charset="0"/>
              </a:rPr>
              <a:t>is slated for August 2014  </a:t>
            </a:r>
            <a:endParaRPr kumimoji="0" lang="en-US" sz="2000" b="0" i="0" u="none" strike="noStrike" kern="1200" cap="none" spc="0" normalizeH="0" baseline="0" noProof="0" dirty="0" smtClean="0">
              <a:ln>
                <a:noFill/>
              </a:ln>
              <a:solidFill>
                <a:schemeClr val="tx1"/>
              </a:solidFill>
              <a:effectLst/>
              <a:uLnTx/>
              <a:uFillTx/>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914400"/>
            <a:ext cx="7772400" cy="1058862"/>
          </a:xfrm>
        </p:spPr>
        <p:txBody>
          <a:bodyPr/>
          <a:lstStyle/>
          <a:p>
            <a:pPr eaLnBrk="1" hangingPunct="1"/>
            <a:r>
              <a:rPr lang="en-US" sz="2400" dirty="0" smtClean="0"/>
              <a:t>Core Academic Skills for Educators</a:t>
            </a:r>
          </a:p>
        </p:txBody>
      </p:sp>
      <p:sp>
        <p:nvSpPr>
          <p:cNvPr id="11270" name="Footer Placeholder 5"/>
          <p:cNvSpPr>
            <a:spLocks noGrp="1"/>
          </p:cNvSpPr>
          <p:nvPr>
            <p:ph type="ftr" sz="quarter" idx="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2013 by Educational Testing Service. All rights reserved. ETS, the ETS logo and LISTENING. LEARNING. LEADING.  are registered trademarks of Educational Testing Service (ETS). PRAXIS and THE PRAXIS SERIES are trademarks of ETS.</a:t>
            </a:r>
            <a:endParaRPr lang="en-US" dirty="0" smtClean="0">
              <a:cs typeface="Arial" charset="0"/>
            </a:endParaRPr>
          </a:p>
        </p:txBody>
      </p:sp>
      <p:sp>
        <p:nvSpPr>
          <p:cNvPr id="11269" name="Slide Number Placeholder 4"/>
          <p:cNvSpPr>
            <a:spLocks noGrp="1"/>
          </p:cNvSpPr>
          <p:nvPr>
            <p:ph type="sldNum" sz="quarter" idx="4294967295"/>
          </p:nvPr>
        </p:nvSpPr>
        <p:spPr bwMode="auto">
          <a:xfrm>
            <a:off x="8458200" y="6400800"/>
            <a:ext cx="685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8FCFDE0-2D8E-4E29-8900-1CB3FBBCDF02}" type="slidenum">
              <a:rPr lang="en-US" smtClean="0">
                <a:cs typeface="Arial" charset="0"/>
              </a:rPr>
              <a:pPr fontAlgn="base">
                <a:spcBef>
                  <a:spcPct val="0"/>
                </a:spcBef>
                <a:spcAft>
                  <a:spcPct val="0"/>
                </a:spcAft>
              </a:pPr>
              <a:t>9</a:t>
            </a:fld>
            <a:endParaRPr lang="en-US" dirty="0" smtClean="0">
              <a:cs typeface="Arial" charset="0"/>
            </a:endParaRPr>
          </a:p>
        </p:txBody>
      </p:sp>
      <p:sp>
        <p:nvSpPr>
          <p:cNvPr id="8" name="Content Placeholder 2"/>
          <p:cNvSpPr>
            <a:spLocks noGrp="1"/>
          </p:cNvSpPr>
          <p:nvPr>
            <p:ph idx="4294967295"/>
          </p:nvPr>
        </p:nvSpPr>
        <p:spPr>
          <a:xfrm>
            <a:off x="457200" y="1984248"/>
            <a:ext cx="8229600" cy="2667000"/>
          </a:xfrm>
        </p:spPr>
        <p:txBody>
          <a:bodyPr/>
          <a:lstStyle/>
          <a:p>
            <a:pPr>
              <a:buNone/>
            </a:pPr>
            <a:r>
              <a:rPr lang="en-US" b="1" dirty="0" smtClean="0"/>
              <a:t>What are the skills assessed?</a:t>
            </a:r>
            <a:endParaRPr lang="en-US" dirty="0" smtClean="0"/>
          </a:p>
          <a:p>
            <a:r>
              <a:rPr lang="en-US" sz="2000" b="0" dirty="0" smtClean="0"/>
              <a:t>Skills in Reading, Writing, and Mathematics, drawn from the College and Career Readiness Standards of the Common Core and identified as important for a career in education</a:t>
            </a:r>
          </a:p>
          <a:p>
            <a:r>
              <a:rPr lang="en-US" sz="2000" b="0" dirty="0" smtClean="0"/>
              <a:t>Weighting and priority of test content is based on the importance of that content (those skills) to success —learning and achievement — within an educator preparation program</a:t>
            </a:r>
          </a:p>
        </p:txBody>
      </p:sp>
      <p:sp>
        <p:nvSpPr>
          <p:cNvPr id="9" name="TextBox 8"/>
          <p:cNvSpPr txBox="1"/>
          <p:nvPr/>
        </p:nvSpPr>
        <p:spPr>
          <a:xfrm>
            <a:off x="838200" y="4572000"/>
            <a:ext cx="7467600" cy="1015663"/>
          </a:xfrm>
          <a:prstGeom prst="rect">
            <a:avLst/>
          </a:prstGeom>
          <a:solidFill>
            <a:schemeClr val="accent3">
              <a:lumMod val="60000"/>
              <a:lumOff val="40000"/>
            </a:schemeClr>
          </a:solidFill>
        </p:spPr>
        <p:txBody>
          <a:bodyPr wrap="square" rtlCol="0">
            <a:spAutoFit/>
          </a:bodyPr>
          <a:lstStyle/>
          <a:p>
            <a:pPr algn="ctr"/>
            <a:r>
              <a:rPr lang="en-US" sz="2000" dirty="0" smtClean="0"/>
              <a:t>Important: </a:t>
            </a:r>
          </a:p>
          <a:p>
            <a:pPr algn="ctr"/>
            <a:r>
              <a:rPr lang="en-US" sz="2000" dirty="0" smtClean="0"/>
              <a:t>“Success” is defined as more than </a:t>
            </a:r>
          </a:p>
          <a:p>
            <a:pPr algn="ctr"/>
            <a:r>
              <a:rPr lang="en-US" sz="2000" dirty="0" smtClean="0"/>
              <a:t>merely getting through the program</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axis PP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9"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Praxis PPT Template</Template>
  <TotalTime>12145</TotalTime>
  <Words>4169</Words>
  <Application>Microsoft Office PowerPoint</Application>
  <PresentationFormat>On-screen Show (4:3)</PresentationFormat>
  <Paragraphs>579</Paragraphs>
  <Slides>52</Slides>
  <Notes>22</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Praxis PPT Template</vt:lpstr>
      <vt:lpstr>Custom Design</vt:lpstr>
      <vt:lpstr>OCTEO Conference  Praxis Core Academic            Skills for Educators  Tests  Kathy Pruner  Client Relations Director Kevin Cureton Director for Assessment Development  October 8, 2013  </vt:lpstr>
      <vt:lpstr>Today’s Session</vt:lpstr>
      <vt:lpstr>Background on ETS</vt:lpstr>
      <vt:lpstr>Background on ETS</vt:lpstr>
      <vt:lpstr>   Core Academic Skills for Educators Tests: Reading, Writing and Mathematics</vt:lpstr>
      <vt:lpstr>Core Academic Skills for Educators</vt:lpstr>
      <vt:lpstr>Core Test Fees</vt:lpstr>
      <vt:lpstr>Core Academic Skills for Educators</vt:lpstr>
      <vt:lpstr>Core Academic Skills for Educators</vt:lpstr>
      <vt:lpstr>Big Picture: What is different from PPST?</vt:lpstr>
      <vt:lpstr>Big Picture: What is different from PPST? </vt:lpstr>
      <vt:lpstr>Big Picture: What is different from PPST?</vt:lpstr>
      <vt:lpstr>Core Academic Skills for Educators </vt:lpstr>
      <vt:lpstr>Comparing Praxis Core Reading with PPST</vt:lpstr>
      <vt:lpstr>Reading </vt:lpstr>
      <vt:lpstr>Reading</vt:lpstr>
      <vt:lpstr>Reading </vt:lpstr>
      <vt:lpstr>Core Academic Skills for Educators </vt:lpstr>
      <vt:lpstr>Comparing Praxis Core Math with PPST</vt:lpstr>
      <vt:lpstr>Mathematics</vt:lpstr>
      <vt:lpstr>Mathematics</vt:lpstr>
      <vt:lpstr>Mathematics </vt:lpstr>
      <vt:lpstr>Mathematics </vt:lpstr>
      <vt:lpstr>Core Academic Skills for Educators </vt:lpstr>
      <vt:lpstr>Comparing Praxis Core Writing with PPST</vt:lpstr>
      <vt:lpstr>Writing </vt:lpstr>
      <vt:lpstr>Writing </vt:lpstr>
      <vt:lpstr>Core Academic Skills for Educators </vt:lpstr>
      <vt:lpstr>Core Test Adoption by Ohio Programs</vt:lpstr>
      <vt:lpstr>Recommendations from National Standard-Setting Panels</vt:lpstr>
      <vt:lpstr>Recommendations from National Standard-Setting Panels</vt:lpstr>
      <vt:lpstr>Recommendations from National Standard-Setting Panels</vt:lpstr>
      <vt:lpstr>Update on Praxis Testing</vt:lpstr>
      <vt:lpstr>New Score Reporting Service Has Begun! </vt:lpstr>
      <vt:lpstr> ETS Data Manager:  Pulling Test Taker Score Reports By Report Date </vt:lpstr>
      <vt:lpstr>Slide 36</vt:lpstr>
      <vt:lpstr> ETS Data Manager:  Creating Annual Reports of Score </vt:lpstr>
      <vt:lpstr>Slide 38</vt:lpstr>
      <vt:lpstr> Computer-based Test Sites in Development - Applications </vt:lpstr>
      <vt:lpstr> Computer-based Test Sites in Development - Recruitment </vt:lpstr>
      <vt:lpstr>Computer-Based Testing Windows 2013-2014</vt:lpstr>
      <vt:lpstr>Resources for Your Students  </vt:lpstr>
      <vt:lpstr>Free Test Prep</vt:lpstr>
      <vt:lpstr>Interactive Practice Tests for Core   </vt:lpstr>
      <vt:lpstr>Computer-Delivered Testing Demonstration www.ets.org/praxis/computertestingdemo </vt:lpstr>
      <vt:lpstr>Strategies for Success Video www.ets.org/praxis/strategiesforsuccess </vt:lpstr>
      <vt:lpstr>“What to Expect on Testing Day” Video www.ets.org/praxis/testday</vt:lpstr>
      <vt:lpstr>Resources for You  </vt:lpstr>
      <vt:lpstr>Institutional Section of Praxis Website</vt:lpstr>
      <vt:lpstr>Important Support Links</vt:lpstr>
      <vt:lpstr>                         Thank You for Your Time!  We are here to support you: Kathy Pruner kpruner@ets.org 609-683-2694  Kevin Cureton kcureton@ets.org 609-683-2844        </vt:lpstr>
      <vt:lpstr>Comparing Praxis Core Reading with PPST</vt:lpstr>
    </vt:vector>
  </TitlesOfParts>
  <Company>ETS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SOE Manager</dc:creator>
  <cp:lastModifiedBy>user</cp:lastModifiedBy>
  <cp:revision>685</cp:revision>
  <cp:lastPrinted>2011-02-16T15:26:09Z</cp:lastPrinted>
  <dcterms:created xsi:type="dcterms:W3CDTF">2012-09-10T10:24:33Z</dcterms:created>
  <dcterms:modified xsi:type="dcterms:W3CDTF">2013-10-17T14:36:23Z</dcterms:modified>
</cp:coreProperties>
</file>