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669" r:id="rId1"/>
  </p:sldMasterIdLst>
  <p:notesMasterIdLst>
    <p:notesMasterId r:id="rId12"/>
  </p:notesMasterIdLst>
  <p:sldIdLst>
    <p:sldId id="256" r:id="rId2"/>
    <p:sldId id="315" r:id="rId3"/>
    <p:sldId id="317" r:id="rId4"/>
    <p:sldId id="307" r:id="rId5"/>
    <p:sldId id="309" r:id="rId6"/>
    <p:sldId id="313" r:id="rId7"/>
    <p:sldId id="321" r:id="rId8"/>
    <p:sldId id="322" r:id="rId9"/>
    <p:sldId id="320" r:id="rId10"/>
    <p:sldId id="319" r:id="rId11"/>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Garamond" pitchFamily="18"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Garamond" pitchFamily="18"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Garamond" pitchFamily="18"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Garamond" pitchFamily="18"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Garamond" pitchFamily="18" charset="0"/>
        <a:ea typeface="ヒラギノ角ゴ Pro W3"/>
        <a:cs typeface="ヒラギノ角ゴ Pro W3"/>
      </a:defRPr>
    </a:lvl5pPr>
    <a:lvl6pPr marL="2286000" algn="l" defTabSz="914400" rtl="0" eaLnBrk="1" latinLnBrk="0" hangingPunct="1">
      <a:defRPr kern="1200">
        <a:solidFill>
          <a:schemeClr val="tx1"/>
        </a:solidFill>
        <a:latin typeface="Garamond" pitchFamily="18" charset="0"/>
        <a:ea typeface="ヒラギノ角ゴ Pro W3"/>
        <a:cs typeface="ヒラギノ角ゴ Pro W3"/>
      </a:defRPr>
    </a:lvl6pPr>
    <a:lvl7pPr marL="2743200" algn="l" defTabSz="914400" rtl="0" eaLnBrk="1" latinLnBrk="0" hangingPunct="1">
      <a:defRPr kern="1200">
        <a:solidFill>
          <a:schemeClr val="tx1"/>
        </a:solidFill>
        <a:latin typeface="Garamond" pitchFamily="18" charset="0"/>
        <a:ea typeface="ヒラギノ角ゴ Pro W3"/>
        <a:cs typeface="ヒラギノ角ゴ Pro W3"/>
      </a:defRPr>
    </a:lvl7pPr>
    <a:lvl8pPr marL="3200400" algn="l" defTabSz="914400" rtl="0" eaLnBrk="1" latinLnBrk="0" hangingPunct="1">
      <a:defRPr kern="1200">
        <a:solidFill>
          <a:schemeClr val="tx1"/>
        </a:solidFill>
        <a:latin typeface="Garamond" pitchFamily="18" charset="0"/>
        <a:ea typeface="ヒラギノ角ゴ Pro W3"/>
        <a:cs typeface="ヒラギノ角ゴ Pro W3"/>
      </a:defRPr>
    </a:lvl8pPr>
    <a:lvl9pPr marL="3657600" algn="l" defTabSz="914400" rtl="0" eaLnBrk="1" latinLnBrk="0" hangingPunct="1">
      <a:defRPr kern="1200">
        <a:solidFill>
          <a:schemeClr val="tx1"/>
        </a:solidFill>
        <a:latin typeface="Garamond" pitchFamily="18"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7E58"/>
    <a:srgbClr val="DDC12B"/>
    <a:srgbClr val="3A7E5A"/>
    <a:srgbClr val="E2DD09"/>
    <a:srgbClr val="5C7F53"/>
    <a:srgbClr val="DDFED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71102" autoAdjust="0"/>
  </p:normalViewPr>
  <p:slideViewPr>
    <p:cSldViewPr snapToGrid="0" snapToObjects="1">
      <p:cViewPr varScale="1">
        <p:scale>
          <a:sx n="75" d="100"/>
          <a:sy n="75" d="100"/>
        </p:scale>
        <p:origin x="-19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3" d="100"/>
          <a:sy n="83" d="100"/>
        </p:scale>
        <p:origin x="-3156" y="-10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58B25E61-61D9-4F93-B2FC-F2DE553CE870}" type="datetimeFigureOut">
              <a:rPr lang="en-US"/>
              <a:pPr>
                <a:defRPr/>
              </a:pPr>
              <a:t>10/18/2013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21CF3895-43DB-4489-9B73-15233698671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lnSpc>
                <a:spcPct val="100000"/>
              </a:lnSpc>
              <a:spcAft>
                <a:spcPts val="600"/>
              </a:spcAft>
            </a:pPr>
            <a:endParaRPr lang="en-US" sz="1200" kern="1200" dirty="0" smtClean="0">
              <a:solidFill>
                <a:schemeClr val="tx1"/>
              </a:solidFill>
              <a:latin typeface="+mn-lt"/>
              <a:ea typeface="Tahoma" pitchFamily="34" charset="0"/>
              <a:cs typeface="Tahoma" pitchFamily="34" charset="0"/>
            </a:endParaRPr>
          </a:p>
        </p:txBody>
      </p:sp>
      <p:sp>
        <p:nvSpPr>
          <p:cNvPr id="4" name="Slide Number Placeholder 3"/>
          <p:cNvSpPr>
            <a:spLocks noGrp="1"/>
          </p:cNvSpPr>
          <p:nvPr>
            <p:ph type="sldNum" sz="quarter" idx="10"/>
          </p:nvPr>
        </p:nvSpPr>
        <p:spPr/>
        <p:txBody>
          <a:bodyPr/>
          <a:lstStyle/>
          <a:p>
            <a:pPr>
              <a:defRPr/>
            </a:pPr>
            <a:fld id="{21CF3895-43DB-4489-9B73-152336986713}"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lgn="just"/>
            <a:endParaRPr lang="en-US" sz="1400" dirty="0" smtClean="0"/>
          </a:p>
        </p:txBody>
      </p:sp>
      <p:sp>
        <p:nvSpPr>
          <p:cNvPr id="4" name="Slide Number Placeholder 3"/>
          <p:cNvSpPr>
            <a:spLocks noGrp="1"/>
          </p:cNvSpPr>
          <p:nvPr>
            <p:ph type="sldNum" sz="quarter" idx="10"/>
          </p:nvPr>
        </p:nvSpPr>
        <p:spPr/>
        <p:txBody>
          <a:bodyPr/>
          <a:lstStyle/>
          <a:p>
            <a:pPr>
              <a:defRPr/>
            </a:pPr>
            <a:fld id="{21CF3895-43DB-4489-9B73-152336986713}"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S" sz="1050" baseline="0" dirty="0" smtClean="0">
              <a:latin typeface="+mn-lt"/>
              <a:ea typeface="Tahoma" pitchFamily="34" charset="0"/>
              <a:cs typeface="Tahoma" pitchFamily="34" charset="0"/>
            </a:endParaRPr>
          </a:p>
        </p:txBody>
      </p:sp>
      <p:sp>
        <p:nvSpPr>
          <p:cNvPr id="4" name="Slide Number Placeholder 3"/>
          <p:cNvSpPr>
            <a:spLocks noGrp="1"/>
          </p:cNvSpPr>
          <p:nvPr>
            <p:ph type="sldNum" sz="quarter" idx="10"/>
          </p:nvPr>
        </p:nvSpPr>
        <p:spPr/>
        <p:txBody>
          <a:bodyPr/>
          <a:lstStyle/>
          <a:p>
            <a:fld id="{7F8FF85A-E80C-4F84-B3FE-94CD7924AEA5}" type="slidenum">
              <a:rPr lang="en-US" smtClean="0"/>
              <a:pPr/>
              <a:t>3</a:t>
            </a:fld>
            <a:endParaRPr lang="en-US" dirty="0"/>
          </a:p>
        </p:txBody>
      </p:sp>
    </p:spTree>
    <p:extLst>
      <p:ext uri="{BB962C8B-B14F-4D97-AF65-F5344CB8AC3E}">
        <p14:creationId xmlns:p14="http://schemas.microsoft.com/office/powerpoint/2010/main" xmlns="" val="81574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398463"/>
            <a:ext cx="3200400" cy="2400300"/>
          </a:xfrm>
        </p:spPr>
      </p:sp>
      <p:sp>
        <p:nvSpPr>
          <p:cNvPr id="3" name="Notes Placeholder 2"/>
          <p:cNvSpPr>
            <a:spLocks noGrp="1"/>
          </p:cNvSpPr>
          <p:nvPr>
            <p:ph type="body" idx="1"/>
          </p:nvPr>
        </p:nvSpPr>
        <p:spPr>
          <a:xfrm>
            <a:off x="304800" y="3352801"/>
            <a:ext cx="6400800" cy="5246688"/>
          </a:xfrm>
        </p:spPr>
        <p:txBody>
          <a:bodyPr>
            <a:noAutofit/>
          </a:bodyPr>
          <a:lstStyle/>
          <a:p>
            <a:endParaRPr lang="en-US" sz="1400" dirty="0"/>
          </a:p>
        </p:txBody>
      </p:sp>
      <p:sp>
        <p:nvSpPr>
          <p:cNvPr id="4" name="Slide Number Placeholder 3"/>
          <p:cNvSpPr>
            <a:spLocks noGrp="1"/>
          </p:cNvSpPr>
          <p:nvPr>
            <p:ph type="sldNum" sz="quarter" idx="10"/>
          </p:nvPr>
        </p:nvSpPr>
        <p:spPr/>
        <p:txBody>
          <a:bodyPr/>
          <a:lstStyle/>
          <a:p>
            <a:fld id="{684AE525-D384-499C-9125-EE8B382FA5F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1981200" y="455613"/>
            <a:ext cx="3048000" cy="2286000"/>
          </a:xfrm>
          <a:noFill/>
          <a:ln>
            <a:solidFill>
              <a:srgbClr val="000000"/>
            </a:solidFill>
            <a:miter lim="800000"/>
            <a:headEnd/>
            <a:tailEnd/>
          </a:ln>
        </p:spPr>
      </p:sp>
      <p:sp>
        <p:nvSpPr>
          <p:cNvPr id="27651" name="Notes Placeholder 2"/>
          <p:cNvSpPr>
            <a:spLocks noGrp="1"/>
          </p:cNvSpPr>
          <p:nvPr>
            <p:ph type="body" idx="1"/>
          </p:nvPr>
        </p:nvSpPr>
        <p:spPr bwMode="auto">
          <a:xfrm>
            <a:off x="228601" y="2843213"/>
            <a:ext cx="6553200" cy="6088062"/>
          </a:xfrm>
          <a:noFill/>
        </p:spPr>
        <p:txBody>
          <a:bodyPr wrap="square" numCol="1" anchor="t" anchorCtr="0" compatLnSpc="1">
            <a:prstTxWarp prst="textNoShape">
              <a:avLst/>
            </a:prstTxWarp>
            <a:normAutofit fontScale="92500"/>
          </a:bodyPr>
          <a:lstStyle/>
          <a:p>
            <a:pPr algn="r" eaLnBrk="1" hangingPunct="1">
              <a:spcBef>
                <a:spcPct val="0"/>
              </a:spcBef>
            </a:pPr>
            <a:r>
              <a:rPr lang="en-US" sz="1400" b="1" i="1" baseline="0" dirty="0" smtClean="0"/>
              <a:t>NEXT </a:t>
            </a:r>
            <a:r>
              <a:rPr lang="en-US" sz="1400" b="1" i="1" baseline="0" dirty="0" smtClean="0"/>
              <a:t>SLIDE</a:t>
            </a:r>
            <a:endParaRPr lang="en-US" sz="1400" b="1" i="1" dirty="0"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C82C02-34C1-4077-BBB0-8820A54C22D0}"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xfrm>
            <a:off x="311150" y="452438"/>
            <a:ext cx="2822575" cy="2117725"/>
          </a:xfrm>
          <a:noFill/>
          <a:ln>
            <a:solidFill>
              <a:srgbClr val="000000"/>
            </a:solidFill>
            <a:miter lim="800000"/>
            <a:headEnd/>
            <a:tailEnd/>
          </a:ln>
        </p:spPr>
      </p:sp>
      <p:sp>
        <p:nvSpPr>
          <p:cNvPr id="29699" name="Notes Placeholder 2"/>
          <p:cNvSpPr>
            <a:spLocks noGrp="1"/>
          </p:cNvSpPr>
          <p:nvPr>
            <p:ph type="body" idx="1"/>
          </p:nvPr>
        </p:nvSpPr>
        <p:spPr bwMode="auto">
          <a:xfrm>
            <a:off x="228600" y="2570163"/>
            <a:ext cx="6553200" cy="6259512"/>
          </a:xfrm>
          <a:noFill/>
        </p:spPr>
        <p:txBody>
          <a:bodyPr wrap="square" numCol="1" anchor="t" anchorCtr="0" compatLnSpc="1">
            <a:prstTxWarp prst="textNoShape">
              <a:avLst/>
            </a:prstTxWarp>
            <a:noAutofit/>
          </a:bodyPr>
          <a:lstStyle/>
          <a:p>
            <a:pPr marL="0" marR="0" indent="0" algn="just" defTabSz="914400" rtl="0" eaLnBrk="1" fontAlgn="base" latinLnBrk="0" hangingPunct="1">
              <a:lnSpc>
                <a:spcPct val="100000"/>
              </a:lnSpc>
              <a:spcBef>
                <a:spcPct val="0"/>
              </a:spcBef>
              <a:spcAft>
                <a:spcPct val="0"/>
              </a:spcAft>
              <a:buClrTx/>
              <a:buSzTx/>
              <a:buFontTx/>
              <a:buNone/>
              <a:tabLst/>
              <a:defRPr/>
            </a:pPr>
            <a:r>
              <a:rPr lang="en-US" dirty="0" smtClean="0"/>
              <a:t>Another key decision and benefit of the state partnership – and one primary in the Commission discussions -- is in the area of data systems and collection. This also was</a:t>
            </a:r>
            <a:r>
              <a:rPr lang="en-US" baseline="0" dirty="0" smtClean="0"/>
              <a:t> one of the three areas singled out by CCSSO  in the report it released in December. </a:t>
            </a:r>
          </a:p>
          <a:p>
            <a:pPr marL="0" marR="0" indent="0" algn="just" defTabSz="914400" rtl="0" eaLnBrk="1" fontAlgn="base" latinLnBrk="0" hangingPunct="1">
              <a:lnSpc>
                <a:spcPct val="100000"/>
              </a:lnSpc>
              <a:spcBef>
                <a:spcPct val="0"/>
              </a:spcBef>
              <a:spcAft>
                <a:spcPct val="0"/>
              </a:spcAft>
              <a:buClrTx/>
              <a:buSzTx/>
              <a:buFontTx/>
              <a:buNone/>
              <a:tabLst/>
              <a:defRPr/>
            </a:pPr>
            <a:endParaRPr lang="en-US" baseline="0" dirty="0" smtClean="0"/>
          </a:p>
          <a:p>
            <a:pPr marL="0" marR="0" indent="0" algn="just" defTabSz="914400" rtl="0" eaLnBrk="1" fontAlgn="base" latinLnBrk="0" hangingPunct="1">
              <a:lnSpc>
                <a:spcPct val="100000"/>
              </a:lnSpc>
              <a:spcBef>
                <a:spcPct val="0"/>
              </a:spcBef>
              <a:spcAft>
                <a:spcPct val="0"/>
              </a:spcAft>
              <a:buClrTx/>
              <a:buSzTx/>
              <a:buFontTx/>
              <a:buNone/>
              <a:tabLst/>
              <a:defRPr/>
            </a:pPr>
            <a:r>
              <a:rPr lang="en-US" dirty="0" smtClean="0"/>
              <a:t>We are moving from a data poor environment</a:t>
            </a:r>
            <a:r>
              <a:rPr lang="en-US" baseline="0" dirty="0" smtClean="0"/>
              <a:t> in educator preparation to a data rich one. T</a:t>
            </a:r>
            <a:r>
              <a:rPr lang="en-US" dirty="0" smtClean="0"/>
              <a:t>he</a:t>
            </a:r>
            <a:r>
              <a:rPr lang="en-US" baseline="0" dirty="0" smtClean="0"/>
              <a:t> </a:t>
            </a:r>
            <a:r>
              <a:rPr lang="en-US" b="1" baseline="0" dirty="0" smtClean="0"/>
              <a:t>E</a:t>
            </a:r>
            <a:r>
              <a:rPr lang="en-US" b="1" dirty="0" smtClean="0"/>
              <a:t>ra of Big Data,</a:t>
            </a:r>
            <a:r>
              <a:rPr lang="en-US" b="1" baseline="0" dirty="0" smtClean="0"/>
              <a:t>  has the potential for the first time in our profession's history to provide more data on quality, the capacity to make data easily accessible, affordable, and transparent to providers, consumers, and the public. </a:t>
            </a:r>
            <a:r>
              <a:rPr lang="en-US" baseline="0" dirty="0" smtClean="0"/>
              <a:t> </a:t>
            </a:r>
            <a:endParaRPr lang="en-US" dirty="0" smtClean="0"/>
          </a:p>
          <a:p>
            <a:pPr algn="just" eaLnBrk="1" hangingPunct="1">
              <a:spcBef>
                <a:spcPct val="0"/>
              </a:spcBef>
            </a:pPr>
            <a:endParaRPr lang="en-US" baseline="0" dirty="0" smtClean="0"/>
          </a:p>
          <a:p>
            <a:pPr algn="just" eaLnBrk="1" hangingPunct="1">
              <a:spcBef>
                <a:spcPct val="0"/>
              </a:spcBef>
            </a:pPr>
            <a:r>
              <a:rPr lang="en-US" baseline="0" dirty="0" smtClean="0"/>
              <a:t>The public is demanding it; i</a:t>
            </a:r>
            <a:r>
              <a:rPr lang="en-US" dirty="0" smtClean="0"/>
              <a:t>t is no longer enough to simply assert that we have quality programs – there must be </a:t>
            </a:r>
            <a:r>
              <a:rPr lang="en-US" b="1" dirty="0" smtClean="0"/>
              <a:t>evidence</a:t>
            </a:r>
            <a:r>
              <a:rPr lang="en-US" dirty="0" smtClean="0"/>
              <a:t> of quality.</a:t>
            </a:r>
          </a:p>
          <a:p>
            <a:pPr algn="just" eaLnBrk="1" hangingPunct="1">
              <a:spcBef>
                <a:spcPct val="0"/>
              </a:spcBef>
            </a:pPr>
            <a:r>
              <a:rPr lang="en-US" baseline="0" dirty="0" smtClean="0"/>
              <a:t> </a:t>
            </a:r>
          </a:p>
          <a:p>
            <a:pPr algn="just" eaLnBrk="1" hangingPunct="1">
              <a:spcBef>
                <a:spcPct val="0"/>
              </a:spcBef>
            </a:pPr>
            <a:r>
              <a:rPr lang="en-US" baseline="0" dirty="0" smtClean="0"/>
              <a:t>As the NAS/NRC lamented in its 2110 report </a:t>
            </a:r>
            <a:r>
              <a:rPr lang="en-US" i="1" kern="1200" dirty="0" smtClean="0">
                <a:solidFill>
                  <a:schemeClr val="tx1"/>
                </a:solidFill>
                <a:latin typeface="+mn-lt"/>
                <a:ea typeface="+mn-ea"/>
                <a:cs typeface="+mn-cs"/>
              </a:rPr>
              <a:t>Preparing teachers: Building evidence for sound policy</a:t>
            </a:r>
            <a:r>
              <a:rPr lang="en-US" baseline="0" dirty="0" smtClean="0"/>
              <a:t>, our field has suffered from lack of agreement on measures of quality, no common definitions, and little use of data for research or program improvement. </a:t>
            </a:r>
          </a:p>
          <a:p>
            <a:pPr algn="just" eaLnBrk="1" hangingPunct="1">
              <a:spcBef>
                <a:spcPct val="0"/>
              </a:spcBef>
            </a:pPr>
            <a:endParaRPr lang="en-US" baseline="0" dirty="0" smtClean="0"/>
          </a:p>
          <a:p>
            <a:pPr algn="just" eaLnBrk="1" hangingPunct="1">
              <a:spcBef>
                <a:spcPct val="0"/>
              </a:spcBef>
            </a:pPr>
            <a:r>
              <a:rPr lang="en-US" baseline="0" dirty="0" smtClean="0"/>
              <a:t>-Ohio has been leading the way on data capacity with the RTT investment in the infrastructure to link educator performance to EPP Performance Metrics.  The Educator Performance Reports that you all have been contributing to serves as a guiding light for what other states could do – to use data from assessments, surveys, and observation tools to provide formative feedback so that you can continuously improve programs.   </a:t>
            </a:r>
            <a:endParaRPr lang="en-US" dirty="0" smtClean="0"/>
          </a:p>
          <a:p>
            <a:pPr algn="just" eaLnBrk="1" hangingPunct="1">
              <a:lnSpc>
                <a:spcPct val="115000"/>
              </a:lnSpc>
              <a:spcBef>
                <a:spcPct val="0"/>
              </a:spcBef>
            </a:pPr>
            <a:endParaRPr lang="en-US" i="1" dirty="0" smtClean="0">
              <a:cs typeface="Calibri" pitchFamily="34" charset="0"/>
            </a:endParaRPr>
          </a:p>
          <a:p>
            <a:pPr marL="465138" lvl="3" algn="just" eaLnBrk="1" hangingPunct="1">
              <a:spcBef>
                <a:spcPct val="0"/>
              </a:spcBef>
            </a:pPr>
            <a:endParaRPr lang="en-US"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A5E95C-4F4B-4509-9A69-3552D8D9B348}"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pPr>
              <a:defRPr/>
            </a:pPr>
            <a:fld id="{21CF3895-43DB-4489-9B73-152336986713}"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pPr>
              <a:defRPr/>
            </a:pPr>
            <a:fld id="{21CF3895-43DB-4489-9B73-152336986713}"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EPnet.org" TargetMode="External"/><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6" name="Picture 5" descr="CAEP_PPT_TitleBkgnd01.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1387283" y="4074273"/>
            <a:ext cx="7086600" cy="2473757"/>
          </a:xfrm>
        </p:spPr>
        <p:txBody>
          <a:bodyPr anchor="t" anchorCtr="0"/>
          <a:lstStyle>
            <a:lvl1pPr>
              <a:lnSpc>
                <a:spcPct val="100000"/>
              </a:lnSpc>
              <a:defRPr b="0">
                <a:solidFill>
                  <a:srgbClr val="047E58"/>
                </a:solidFill>
                <a:latin typeface="Century Gothic"/>
                <a:cs typeface="Century Gothic"/>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5311152"/>
            <a:ext cx="6400800" cy="1463409"/>
          </a:xfrm>
        </p:spPr>
        <p:txBody>
          <a:bodyPr/>
          <a:lstStyle>
            <a:lvl1pPr marL="0" indent="0" algn="l">
              <a:buNone/>
              <a:defRPr sz="2000">
                <a:solidFill>
                  <a:schemeClr val="tx1"/>
                </a:solidFill>
                <a:latin typeface="Century Gothic"/>
                <a:cs typeface="Century Gothic"/>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Rectangle 9"/>
          <p:cNvSpPr/>
          <p:nvPr userDrawn="1"/>
        </p:nvSpPr>
        <p:spPr>
          <a:xfrm>
            <a:off x="0" y="5821999"/>
            <a:ext cx="9144000" cy="1036001"/>
          </a:xfrm>
          <a:prstGeom prst="rect">
            <a:avLst/>
          </a:prstGeom>
          <a:gradFill>
            <a:gsLst>
              <a:gs pos="0">
                <a:srgbClr val="DDC12B">
                  <a:alpha val="30000"/>
                </a:srgbClr>
              </a:gs>
              <a:gs pos="10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userDrawn="1"/>
        </p:nvSpPr>
        <p:spPr>
          <a:xfrm>
            <a:off x="1371600" y="6424252"/>
            <a:ext cx="7315201" cy="184666"/>
          </a:xfrm>
          <a:prstGeom prst="rect">
            <a:avLst/>
          </a:prstGeom>
          <a:noFill/>
        </p:spPr>
        <p:txBody>
          <a:bodyPr wrap="square" lIns="0" tIns="0" rIns="0" bIns="0">
            <a:spAutoFit/>
          </a:bodyPr>
          <a:lstStyle/>
          <a:p>
            <a:pPr algn="l" eaLnBrk="0" fontAlgn="auto" hangingPunct="0">
              <a:spcBef>
                <a:spcPts val="0"/>
              </a:spcBef>
              <a:spcAft>
                <a:spcPts val="0"/>
              </a:spcAft>
              <a:defRPr/>
            </a:pPr>
            <a:r>
              <a:rPr lang="en-US" sz="1200" b="0" cap="all" dirty="0">
                <a:solidFill>
                  <a:srgbClr val="3A7E5A"/>
                </a:solidFill>
                <a:latin typeface="Century Gothic"/>
                <a:ea typeface="+mn-ea"/>
                <a:cs typeface="Century Gothic"/>
              </a:rPr>
              <a:t>Connect with </a:t>
            </a:r>
            <a:r>
              <a:rPr lang="en-US" sz="1200" b="0" dirty="0" smtClean="0">
                <a:solidFill>
                  <a:srgbClr val="3A7E5A"/>
                </a:solidFill>
                <a:latin typeface="Century Gothic"/>
                <a:ea typeface="+mn-ea"/>
                <a:cs typeface="Century Gothic"/>
              </a:rPr>
              <a:t>CAEP </a:t>
            </a:r>
            <a:r>
              <a:rPr lang="en-US" sz="1200" b="1" dirty="0" smtClean="0">
                <a:solidFill>
                  <a:srgbClr val="DDC12B"/>
                </a:solidFill>
                <a:latin typeface="Century Gothic"/>
                <a:ea typeface="+mn-ea"/>
                <a:cs typeface="Century Gothic"/>
              </a:rPr>
              <a:t>|</a:t>
            </a:r>
            <a:r>
              <a:rPr lang="en-US" sz="1200" b="0" baseline="0" dirty="0" smtClean="0">
                <a:solidFill>
                  <a:srgbClr val="DDC12B"/>
                </a:solidFill>
                <a:latin typeface="Century Gothic"/>
                <a:ea typeface="+mn-ea"/>
                <a:cs typeface="Century Gothic"/>
              </a:rPr>
              <a:t> </a:t>
            </a:r>
            <a:r>
              <a:rPr lang="en-US" sz="1200" b="0" baseline="0" dirty="0" smtClean="0">
                <a:solidFill>
                  <a:srgbClr val="3A7E5A"/>
                </a:solidFill>
                <a:latin typeface="Century Gothic"/>
                <a:ea typeface="+mn-ea"/>
                <a:cs typeface="Century Gothic"/>
              </a:rPr>
              <a:t> </a:t>
            </a:r>
            <a:r>
              <a:rPr lang="en-US" sz="1200" u="sng" dirty="0" smtClean="0">
                <a:solidFill>
                  <a:srgbClr val="3A7E5A"/>
                </a:solidFill>
                <a:latin typeface="Century Gothic"/>
                <a:ea typeface="+mn-ea"/>
                <a:cs typeface="Century Gothic"/>
                <a:hlinkClick r:id="rId3"/>
              </a:rPr>
              <a:t>www.CAEPnet.org</a:t>
            </a:r>
            <a:r>
              <a:rPr lang="en-US" sz="1200" u="sng" baseline="0" dirty="0" smtClean="0">
                <a:solidFill>
                  <a:srgbClr val="3A7E5A"/>
                </a:solidFill>
                <a:latin typeface="Century Gothic"/>
                <a:ea typeface="+mn-ea"/>
                <a:cs typeface="Century Gothic"/>
              </a:rPr>
              <a:t> </a:t>
            </a:r>
            <a:r>
              <a:rPr lang="en-US" sz="1200" u="sng" baseline="0" dirty="0" smtClean="0">
                <a:solidFill>
                  <a:srgbClr val="DDC12B"/>
                </a:solidFill>
                <a:latin typeface="Century Gothic"/>
                <a:ea typeface="+mn-ea"/>
                <a:cs typeface="Century Gothic"/>
              </a:rPr>
              <a:t>| </a:t>
            </a:r>
            <a:r>
              <a:rPr lang="en-US" sz="1200" dirty="0" smtClean="0">
                <a:solidFill>
                  <a:srgbClr val="3A7E5A"/>
                </a:solidFill>
                <a:latin typeface="Century Gothic"/>
                <a:ea typeface="+mn-ea"/>
                <a:cs typeface="Century Gothic"/>
              </a:rPr>
              <a:t>Twitter</a:t>
            </a:r>
            <a:r>
              <a:rPr lang="en-US" sz="1200" dirty="0">
                <a:solidFill>
                  <a:srgbClr val="3A7E5A"/>
                </a:solidFill>
                <a:latin typeface="Century Gothic"/>
                <a:ea typeface="+mn-ea"/>
                <a:cs typeface="Century Gothic"/>
              </a:rPr>
              <a:t>: @CAEPupdates</a:t>
            </a:r>
          </a:p>
        </p:txBody>
      </p:sp>
      <p:cxnSp>
        <p:nvCxnSpPr>
          <p:cNvPr id="13" name="Straight Connector 12"/>
          <p:cNvCxnSpPr/>
          <p:nvPr userDrawn="1"/>
        </p:nvCxnSpPr>
        <p:spPr>
          <a:xfrm>
            <a:off x="1371600" y="6299166"/>
            <a:ext cx="7772400" cy="1588"/>
          </a:xfrm>
          <a:prstGeom prst="line">
            <a:avLst/>
          </a:prstGeom>
          <a:ln>
            <a:solidFill>
              <a:srgbClr val="DDC12B"/>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rot="5400000" flipH="1" flipV="1">
            <a:off x="-163163" y="1175586"/>
            <a:ext cx="2351172" cy="1588"/>
          </a:xfrm>
          <a:prstGeom prst="line">
            <a:avLst/>
          </a:prstGeom>
          <a:ln>
            <a:solidFill>
              <a:srgbClr val="DDC12B"/>
            </a:solidFill>
          </a:ln>
          <a:effectLst/>
        </p:spPr>
        <p:style>
          <a:lnRef idx="2">
            <a:schemeClr val="accent1"/>
          </a:lnRef>
          <a:fillRef idx="0">
            <a:schemeClr val="accent1"/>
          </a:fillRef>
          <a:effectRef idx="1">
            <a:schemeClr val="accent1"/>
          </a:effectRef>
          <a:fontRef idx="minor">
            <a:schemeClr val="tx1"/>
          </a:fontRef>
        </p:style>
      </p:cxnSp>
      <p:pic>
        <p:nvPicPr>
          <p:cNvPr id="7" name="Picture 6" descr="CAEP_LogoFnl2C.png"/>
          <p:cNvPicPr>
            <a:picLocks noChangeAspect="1"/>
          </p:cNvPicPr>
          <p:nvPr userDrawn="1"/>
        </p:nvPicPr>
        <p:blipFill>
          <a:blip r:embed="rId4"/>
          <a:stretch>
            <a:fillRect/>
          </a:stretch>
        </p:blipFill>
        <p:spPr>
          <a:xfrm>
            <a:off x="1387283" y="1429301"/>
            <a:ext cx="5732490" cy="946499"/>
          </a:xfrm>
          <a:prstGeom prst="rect">
            <a:avLst/>
          </a:prstGeom>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458748"/>
            <a:ext cx="5486400" cy="7134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00000"/>
              </a:lnSpc>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78937"/>
            <a:ext cx="2057400" cy="5747226"/>
          </a:xfrm>
        </p:spPr>
        <p:txBody>
          <a:bodyPr vert="eaVert"/>
          <a:lstStyle>
            <a:lvl1pPr>
              <a:lnSpc>
                <a:spcPct val="100000"/>
              </a:lnSpc>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78937"/>
            <a:ext cx="6019800" cy="57472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mck_content_02">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28600"/>
            <a:ext cx="6629400" cy="1143000"/>
          </a:xfrm>
          <a:prstGeom prst="rect">
            <a:avLst/>
          </a:prstGeom>
        </p:spPr>
        <p:txBody>
          <a:bodyPr/>
          <a:lstStyle>
            <a:lvl1pPr algn="r">
              <a:lnSpc>
                <a:spcPts val="3600"/>
              </a:lnSpc>
              <a:defRPr>
                <a:solidFill>
                  <a:schemeClr val="bg1"/>
                </a:solidFill>
                <a:latin typeface="Cambria" pitchFamily="18" charset="0"/>
              </a:defRPr>
            </a:lvl1pPr>
          </a:lstStyle>
          <a:p>
            <a:r>
              <a:rPr lang="en-US" dirty="0" smtClean="0"/>
              <a:t>Click to edit Master title style</a:t>
            </a:r>
            <a:endParaRPr lang="en-US" dirty="0"/>
          </a:p>
        </p:txBody>
      </p:sp>
      <p:sp>
        <p:nvSpPr>
          <p:cNvPr id="4" name="Text Placeholder 3"/>
          <p:cNvSpPr>
            <a:spLocks noGrp="1"/>
          </p:cNvSpPr>
          <p:nvPr>
            <p:ph type="body" sz="quarter" idx="10" hasCustomPrompt="1"/>
          </p:nvPr>
        </p:nvSpPr>
        <p:spPr>
          <a:xfrm>
            <a:off x="457200" y="1828800"/>
            <a:ext cx="8229600" cy="3581400"/>
          </a:xfrm>
          <a:prstGeom prst="rect">
            <a:avLst/>
          </a:prstGeom>
        </p:spPr>
        <p:txBody>
          <a:bodyPr/>
          <a:lstStyle>
            <a:lvl1pPr>
              <a:defRPr>
                <a:latin typeface="+mn-lt"/>
              </a:defRPr>
            </a:lvl1pPr>
            <a:lvl2pPr>
              <a:defRPr>
                <a:latin typeface="+mj-lt"/>
              </a:defRPr>
            </a:lvl2pPr>
            <a:lvl3pPr>
              <a:defRPr>
                <a:latin typeface="+mj-lt"/>
              </a:defRPr>
            </a:lvl3pPr>
            <a:lvl4pPr>
              <a:defRPr>
                <a:latin typeface="+mj-lt"/>
              </a:defRPr>
            </a:lvl4pPr>
            <a:lvl5pPr>
              <a:defRPr>
                <a:latin typeface="+mj-lt"/>
              </a:defRPr>
            </a:lvl5pPr>
          </a:lstStyle>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00000"/>
              </a:lnSpc>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633965"/>
            <a:ext cx="7772400" cy="1362075"/>
          </a:xfrm>
        </p:spPr>
        <p:txBody>
          <a:bodyPr anchor="t"/>
          <a:lstStyle>
            <a:lvl1pPr algn="l">
              <a:lnSpc>
                <a:spcPct val="100000"/>
              </a:lnSpc>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00000"/>
              </a:lnSpc>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00000"/>
              </a:lnSpc>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00000"/>
              </a:lnSpc>
              <a:defRPr/>
            </a:lvl1pPr>
          </a:lstStyle>
          <a:p>
            <a:r>
              <a:rPr lang="en-US" smtClean="0"/>
              <a:t>Click to edit Master title style</a:t>
            </a:r>
            <a:endParaRPr lang="en-US"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Rounded Rectangular Callout 1"/>
          <p:cNvSpPr/>
          <p:nvPr userDrawn="1"/>
        </p:nvSpPr>
        <p:spPr>
          <a:xfrm>
            <a:off x="6653213" y="2932113"/>
            <a:ext cx="1828800" cy="1773237"/>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3" name="Rounded Rectangular Callout 2"/>
          <p:cNvSpPr/>
          <p:nvPr userDrawn="1"/>
        </p:nvSpPr>
        <p:spPr>
          <a:xfrm>
            <a:off x="5478463" y="4383088"/>
            <a:ext cx="1828800" cy="1147762"/>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4" name="Rounded Rectangular Callout 3"/>
          <p:cNvSpPr/>
          <p:nvPr userDrawn="1"/>
        </p:nvSpPr>
        <p:spPr>
          <a:xfrm>
            <a:off x="6021388" y="1871663"/>
            <a:ext cx="1828800" cy="1146175"/>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5" name="Rounded Rectangular Callout 4"/>
          <p:cNvSpPr/>
          <p:nvPr userDrawn="1"/>
        </p:nvSpPr>
        <p:spPr>
          <a:xfrm>
            <a:off x="814388" y="3275013"/>
            <a:ext cx="1828800" cy="1147762"/>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6" name="Rounded Rectangular Callout 5"/>
          <p:cNvSpPr/>
          <p:nvPr userDrawn="1"/>
        </p:nvSpPr>
        <p:spPr>
          <a:xfrm>
            <a:off x="2028825" y="3017838"/>
            <a:ext cx="3740150" cy="2165350"/>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7" name="Rounded Rectangular Callout 6"/>
          <p:cNvSpPr/>
          <p:nvPr userDrawn="1"/>
        </p:nvSpPr>
        <p:spPr>
          <a:xfrm>
            <a:off x="200025" y="2222500"/>
            <a:ext cx="1828800" cy="1146175"/>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8" name="Rounded Rectangular Callout 7"/>
          <p:cNvSpPr/>
          <p:nvPr userDrawn="1"/>
        </p:nvSpPr>
        <p:spPr>
          <a:xfrm>
            <a:off x="2943225" y="852488"/>
            <a:ext cx="3449638" cy="2165350"/>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9" name="Rounded Rectangular Callout 8"/>
          <p:cNvSpPr/>
          <p:nvPr userDrawn="1"/>
        </p:nvSpPr>
        <p:spPr>
          <a:xfrm>
            <a:off x="1114425" y="1152525"/>
            <a:ext cx="1828800" cy="1147763"/>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10" name="Rectangular Callout 9"/>
          <p:cNvSpPr/>
          <p:nvPr userDrawn="1"/>
        </p:nvSpPr>
        <p:spPr>
          <a:xfrm>
            <a:off x="1728788" y="1336675"/>
            <a:ext cx="3124200" cy="2168525"/>
          </a:xfrm>
          <a:prstGeom prst="wedgeRectCallout">
            <a:avLst>
              <a:gd name="adj1" fmla="val -50148"/>
              <a:gd name="adj2" fmla="val 79741"/>
            </a:avLst>
          </a:prstGeom>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p>
        </p:txBody>
      </p:sp>
      <p:sp>
        <p:nvSpPr>
          <p:cNvPr id="11" name="Rectangular Callout 10"/>
          <p:cNvSpPr/>
          <p:nvPr userDrawn="1"/>
        </p:nvSpPr>
        <p:spPr>
          <a:xfrm flipH="1" flipV="1">
            <a:off x="4267200" y="2795588"/>
            <a:ext cx="2914650" cy="2211387"/>
          </a:xfrm>
          <a:prstGeom prst="wedgeRectCallout">
            <a:avLst>
              <a:gd name="adj1" fmla="val -50148"/>
              <a:gd name="adj2" fmla="val 79741"/>
            </a:avLst>
          </a:prstGeom>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p>
        </p:txBody>
      </p:sp>
      <p:sp>
        <p:nvSpPr>
          <p:cNvPr id="12" name="TextBox 11"/>
          <p:cNvSpPr txBox="1"/>
          <p:nvPr userDrawn="1"/>
        </p:nvSpPr>
        <p:spPr>
          <a:xfrm>
            <a:off x="2160588" y="1336675"/>
            <a:ext cx="2559050" cy="1938338"/>
          </a:xfrm>
          <a:prstGeom prst="rect">
            <a:avLst/>
          </a:prstGeom>
          <a:noFill/>
        </p:spPr>
        <p:txBody>
          <a:bodyPr>
            <a:spAutoFit/>
          </a:bodyPr>
          <a:lstStyle/>
          <a:p>
            <a:pPr algn="ctr">
              <a:defRPr/>
            </a:pPr>
            <a:r>
              <a:rPr lang="en-US" sz="12000" b="1" dirty="0">
                <a:solidFill>
                  <a:schemeClr val="accent1">
                    <a:lumMod val="75000"/>
                  </a:schemeClr>
                </a:solidFill>
                <a:latin typeface="Georgia" pitchFamily="18" charset="0"/>
                <a:cs typeface="Adobe Arabic" pitchFamily="18" charset="-78"/>
              </a:rPr>
              <a:t>Q</a:t>
            </a:r>
          </a:p>
        </p:txBody>
      </p:sp>
      <p:sp>
        <p:nvSpPr>
          <p:cNvPr id="13" name="TextBox 12"/>
          <p:cNvSpPr txBox="1"/>
          <p:nvPr userDrawn="1"/>
        </p:nvSpPr>
        <p:spPr>
          <a:xfrm>
            <a:off x="3960813" y="2382838"/>
            <a:ext cx="1128712" cy="1570037"/>
          </a:xfrm>
          <a:prstGeom prst="rect">
            <a:avLst/>
          </a:prstGeom>
          <a:noFill/>
        </p:spPr>
        <p:txBody>
          <a:bodyPr>
            <a:spAutoFit/>
          </a:bodyPr>
          <a:lstStyle/>
          <a:p>
            <a:pPr algn="ctr">
              <a:defRPr/>
            </a:pPr>
            <a:r>
              <a:rPr lang="en-US" sz="9600" b="1" dirty="0">
                <a:solidFill>
                  <a:schemeClr val="accent1">
                    <a:lumMod val="75000"/>
                  </a:schemeClr>
                </a:solidFill>
                <a:latin typeface="Georgia" pitchFamily="18" charset="0"/>
                <a:cs typeface="Adobe Arabic" pitchFamily="18" charset="-78"/>
              </a:rPr>
              <a:t>&amp;</a:t>
            </a:r>
          </a:p>
        </p:txBody>
      </p:sp>
      <p:sp>
        <p:nvSpPr>
          <p:cNvPr id="14" name="TextBox 13"/>
          <p:cNvSpPr txBox="1"/>
          <p:nvPr userDrawn="1"/>
        </p:nvSpPr>
        <p:spPr>
          <a:xfrm>
            <a:off x="4251325" y="3017838"/>
            <a:ext cx="2141538" cy="1939925"/>
          </a:xfrm>
          <a:prstGeom prst="rect">
            <a:avLst/>
          </a:prstGeom>
          <a:noFill/>
        </p:spPr>
        <p:txBody>
          <a:bodyPr>
            <a:spAutoFit/>
          </a:bodyPr>
          <a:lstStyle/>
          <a:p>
            <a:pPr algn="ctr">
              <a:defRPr/>
            </a:pPr>
            <a:r>
              <a:rPr lang="en-US" sz="12000" b="1" dirty="0">
                <a:solidFill>
                  <a:schemeClr val="accent1">
                    <a:lumMod val="75000"/>
                  </a:schemeClr>
                </a:solidFill>
                <a:latin typeface="Georgia" pitchFamily="18" charset="0"/>
                <a:cs typeface="Adobe Arabic" pitchFamily="18" charset="-78"/>
              </a:rPr>
              <a:t>A</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8696"/>
            <a:ext cx="3008313" cy="1066404"/>
          </a:xfrm>
        </p:spPr>
        <p:txBody>
          <a:bodyPr anchor="b"/>
          <a:lstStyle>
            <a:lvl1pPr algn="l">
              <a:lnSpc>
                <a:spcPct val="100000"/>
              </a:lnSpc>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368696"/>
            <a:ext cx="5111750" cy="5757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6475"/>
            <a:ext cx="3008313" cy="45796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hyperlink" Target="http://www.CAEPnet.or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CAEP_PPT_Bkgnd01.jpg"/>
          <p:cNvPicPr>
            <a:picLocks noChangeAspect="1"/>
          </p:cNvPicPr>
          <p:nvPr userDrawn="1"/>
        </p:nvPicPr>
        <p:blipFill>
          <a:blip r:embed="rId15"/>
          <a:stretch>
            <a:fillRect/>
          </a:stretch>
        </p:blipFill>
        <p:spPr>
          <a:xfrm>
            <a:off x="0" y="0"/>
            <a:ext cx="9144000" cy="6858000"/>
          </a:xfrm>
          <a:prstGeom prst="rect">
            <a:avLst/>
          </a:prstGeom>
        </p:spPr>
      </p:pic>
      <p:sp>
        <p:nvSpPr>
          <p:cNvPr id="39" name="Rectangle 38"/>
          <p:cNvSpPr/>
          <p:nvPr userDrawn="1"/>
        </p:nvSpPr>
        <p:spPr>
          <a:xfrm rot="10800000">
            <a:off x="0" y="-2"/>
            <a:ext cx="9144000" cy="1417323"/>
          </a:xfrm>
          <a:prstGeom prst="rect">
            <a:avLst/>
          </a:prstGeom>
          <a:gradFill>
            <a:gsLst>
              <a:gs pos="0">
                <a:schemeClr val="bg1">
                  <a:alpha val="80000"/>
                </a:schemeClr>
              </a:gs>
              <a:gs pos="10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userDrawn="1"/>
        </p:nvSpPr>
        <p:spPr>
          <a:xfrm>
            <a:off x="0" y="6140450"/>
            <a:ext cx="9144000" cy="717550"/>
          </a:xfrm>
          <a:prstGeom prst="rect">
            <a:avLst/>
          </a:prstGeom>
          <a:gradFill>
            <a:gsLst>
              <a:gs pos="0">
                <a:srgbClr val="DDC12B">
                  <a:alpha val="30000"/>
                </a:srgbClr>
              </a:gs>
              <a:gs pos="10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7" name="Text Placeholder 2"/>
          <p:cNvSpPr>
            <a:spLocks noGrp="1"/>
          </p:cNvSpPr>
          <p:nvPr>
            <p:ph type="body" idx="1"/>
          </p:nvPr>
        </p:nvSpPr>
        <p:spPr bwMode="auto">
          <a:xfrm>
            <a:off x="596255" y="1685925"/>
            <a:ext cx="8090546" cy="44545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 name="TextBox 8"/>
          <p:cNvSpPr txBox="1"/>
          <p:nvPr/>
        </p:nvSpPr>
        <p:spPr>
          <a:xfrm>
            <a:off x="2912937" y="6424252"/>
            <a:ext cx="5773864" cy="184666"/>
          </a:xfrm>
          <a:prstGeom prst="rect">
            <a:avLst/>
          </a:prstGeom>
          <a:noFill/>
        </p:spPr>
        <p:txBody>
          <a:bodyPr wrap="square" lIns="0" tIns="0" rIns="0" bIns="0">
            <a:spAutoFit/>
          </a:bodyPr>
          <a:lstStyle/>
          <a:p>
            <a:pPr algn="r" eaLnBrk="0" fontAlgn="auto" hangingPunct="0">
              <a:spcBef>
                <a:spcPts val="0"/>
              </a:spcBef>
              <a:spcAft>
                <a:spcPts val="0"/>
              </a:spcAft>
              <a:defRPr/>
            </a:pPr>
            <a:r>
              <a:rPr lang="en-US" sz="1200" b="0" cap="all" dirty="0">
                <a:solidFill>
                  <a:srgbClr val="3A7E5A"/>
                </a:solidFill>
                <a:latin typeface="Century Gothic"/>
                <a:ea typeface="+mn-ea"/>
                <a:cs typeface="Century Gothic"/>
              </a:rPr>
              <a:t>Connect with </a:t>
            </a:r>
            <a:r>
              <a:rPr lang="en-US" sz="1200" b="0" dirty="0" smtClean="0">
                <a:solidFill>
                  <a:srgbClr val="3A7E5A"/>
                </a:solidFill>
                <a:latin typeface="Century Gothic"/>
                <a:ea typeface="+mn-ea"/>
                <a:cs typeface="Century Gothic"/>
              </a:rPr>
              <a:t>CAEP </a:t>
            </a:r>
            <a:r>
              <a:rPr lang="en-US" sz="1200" b="1" dirty="0" smtClean="0">
                <a:solidFill>
                  <a:srgbClr val="DDC12B"/>
                </a:solidFill>
                <a:latin typeface="Century Gothic"/>
                <a:ea typeface="+mn-ea"/>
                <a:cs typeface="Century Gothic"/>
              </a:rPr>
              <a:t>|</a:t>
            </a:r>
            <a:r>
              <a:rPr lang="en-US" sz="1200" b="0" baseline="0" dirty="0" smtClean="0">
                <a:solidFill>
                  <a:srgbClr val="DDC12B"/>
                </a:solidFill>
                <a:latin typeface="Century Gothic"/>
                <a:ea typeface="+mn-ea"/>
                <a:cs typeface="Century Gothic"/>
              </a:rPr>
              <a:t> </a:t>
            </a:r>
            <a:r>
              <a:rPr lang="en-US" sz="1200" b="0" baseline="0" dirty="0" smtClean="0">
                <a:solidFill>
                  <a:srgbClr val="3A7E5A"/>
                </a:solidFill>
                <a:latin typeface="Century Gothic"/>
                <a:ea typeface="+mn-ea"/>
                <a:cs typeface="Century Gothic"/>
              </a:rPr>
              <a:t> </a:t>
            </a:r>
            <a:r>
              <a:rPr lang="en-US" sz="1200" u="sng" dirty="0" smtClean="0">
                <a:solidFill>
                  <a:srgbClr val="3A7E5A"/>
                </a:solidFill>
                <a:latin typeface="Century Gothic"/>
                <a:ea typeface="+mn-ea"/>
                <a:cs typeface="Century Gothic"/>
                <a:hlinkClick r:id="rId16"/>
              </a:rPr>
              <a:t>www.CAEPnet.org</a:t>
            </a:r>
            <a:r>
              <a:rPr lang="en-US" sz="1200" u="sng" baseline="0" dirty="0" smtClean="0">
                <a:solidFill>
                  <a:srgbClr val="3A7E5A"/>
                </a:solidFill>
                <a:latin typeface="Century Gothic"/>
                <a:ea typeface="+mn-ea"/>
                <a:cs typeface="Century Gothic"/>
              </a:rPr>
              <a:t> </a:t>
            </a:r>
            <a:r>
              <a:rPr lang="en-US" sz="1200" u="sng" baseline="0" dirty="0" smtClean="0">
                <a:solidFill>
                  <a:srgbClr val="DDC12B"/>
                </a:solidFill>
                <a:latin typeface="Century Gothic"/>
                <a:ea typeface="+mn-ea"/>
                <a:cs typeface="Century Gothic"/>
              </a:rPr>
              <a:t>| </a:t>
            </a:r>
            <a:r>
              <a:rPr lang="en-US" sz="1200" dirty="0" smtClean="0">
                <a:solidFill>
                  <a:srgbClr val="3A7E5A"/>
                </a:solidFill>
                <a:latin typeface="Century Gothic"/>
                <a:ea typeface="+mn-ea"/>
                <a:cs typeface="Century Gothic"/>
              </a:rPr>
              <a:t>Twitter</a:t>
            </a:r>
            <a:r>
              <a:rPr lang="en-US" sz="1200" dirty="0">
                <a:solidFill>
                  <a:srgbClr val="3A7E5A"/>
                </a:solidFill>
                <a:latin typeface="Century Gothic"/>
                <a:ea typeface="+mn-ea"/>
                <a:cs typeface="Century Gothic"/>
              </a:rPr>
              <a:t>: @CAEPupdates</a:t>
            </a:r>
          </a:p>
        </p:txBody>
      </p:sp>
      <p:sp>
        <p:nvSpPr>
          <p:cNvPr id="1031" name="AutoShape 16"/>
          <p:cNvSpPr>
            <a:spLocks noChangeAspect="1" noChangeArrowheads="1"/>
          </p:cNvSpPr>
          <p:nvPr/>
        </p:nvSpPr>
        <p:spPr bwMode="auto">
          <a:xfrm>
            <a:off x="5851525" y="5859463"/>
            <a:ext cx="2806700" cy="781050"/>
          </a:xfrm>
          <a:prstGeom prst="rect">
            <a:avLst/>
          </a:prstGeom>
          <a:noFill/>
          <a:ln>
            <a:noFill/>
          </a:ln>
          <a:extLst>
            <a:ext uri="{909E8E84-426E-40dd-AFC4-6F175D3DCCD1}"/>
            <a:ext uri="{91240B29-F687-4f45-9708-019B960494DF}"/>
          </a:extLst>
        </p:spPr>
        <p:txBody>
          <a:bodyPr/>
          <a:lstStyle/>
          <a:p>
            <a:pPr eaLnBrk="0" hangingPunct="0">
              <a:defRPr/>
            </a:pPr>
            <a:endParaRPr lang="en-US" dirty="0">
              <a:latin typeface="Garamond" charset="0"/>
              <a:ea typeface="ヒラギノ角ゴ Pro W3" charset="0"/>
              <a:cs typeface="ヒラギノ角ゴ Pro W3" charset="0"/>
            </a:endParaRPr>
          </a:p>
        </p:txBody>
      </p:sp>
      <p:sp>
        <p:nvSpPr>
          <p:cNvPr id="1032" name="AutoShape 17"/>
          <p:cNvSpPr>
            <a:spLocks noChangeAspect="1" noChangeArrowheads="1"/>
          </p:cNvSpPr>
          <p:nvPr/>
        </p:nvSpPr>
        <p:spPr bwMode="auto">
          <a:xfrm>
            <a:off x="457200" y="249238"/>
            <a:ext cx="2211388" cy="781050"/>
          </a:xfrm>
          <a:prstGeom prst="rect">
            <a:avLst/>
          </a:prstGeom>
          <a:noFill/>
          <a:ln>
            <a:noFill/>
          </a:ln>
          <a:extLst>
            <a:ext uri="{909E8E84-426E-40dd-AFC4-6F175D3DCCD1}"/>
            <a:ext uri="{91240B29-F687-4f45-9708-019B960494DF}"/>
          </a:extLst>
        </p:spPr>
        <p:txBody>
          <a:bodyPr/>
          <a:lstStyle/>
          <a:p>
            <a:pPr eaLnBrk="0" hangingPunct="0">
              <a:defRPr/>
            </a:pPr>
            <a:endParaRPr lang="en-US" dirty="0">
              <a:latin typeface="Garamond" charset="0"/>
              <a:ea typeface="ヒラギノ角ゴ Pro W3" charset="0"/>
              <a:cs typeface="ヒラギノ角ゴ Pro W3" charset="0"/>
            </a:endParaRPr>
          </a:p>
        </p:txBody>
      </p:sp>
      <p:pic>
        <p:nvPicPr>
          <p:cNvPr id="2" name="Picture 2" descr="CAEP logotype stacked_RGB.png"/>
          <p:cNvPicPr>
            <a:picLocks noChangeAspect="1"/>
          </p:cNvPicPr>
          <p:nvPr/>
        </p:nvPicPr>
        <p:blipFill>
          <a:blip r:embed="rId17"/>
          <a:stretch>
            <a:fillRect/>
          </a:stretch>
        </p:blipFill>
        <p:spPr bwMode="auto">
          <a:xfrm>
            <a:off x="596255" y="6297578"/>
            <a:ext cx="1783258" cy="297210"/>
          </a:xfrm>
          <a:prstGeom prst="rect">
            <a:avLst/>
          </a:prstGeom>
          <a:noFill/>
          <a:ln w="9525">
            <a:noFill/>
            <a:miter lim="800000"/>
            <a:headEnd/>
            <a:tailEnd/>
          </a:ln>
        </p:spPr>
      </p:pic>
      <p:cxnSp>
        <p:nvCxnSpPr>
          <p:cNvPr id="27" name="Straight Connector 26"/>
          <p:cNvCxnSpPr/>
          <p:nvPr userDrawn="1"/>
        </p:nvCxnSpPr>
        <p:spPr>
          <a:xfrm rot="16200000" flipV="1">
            <a:off x="-381813" y="708661"/>
            <a:ext cx="1417320" cy="1"/>
          </a:xfrm>
          <a:prstGeom prst="line">
            <a:avLst/>
          </a:prstGeom>
          <a:ln>
            <a:solidFill>
              <a:srgbClr val="DDC12B"/>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userDrawn="1"/>
        </p:nvCxnSpPr>
        <p:spPr>
          <a:xfrm>
            <a:off x="3624690" y="6297578"/>
            <a:ext cx="5519310" cy="1588"/>
          </a:xfrm>
          <a:prstGeom prst="line">
            <a:avLst/>
          </a:prstGeom>
          <a:ln>
            <a:solidFill>
              <a:srgbClr val="DDC12B"/>
            </a:solidFill>
          </a:ln>
          <a:effectLst/>
        </p:spPr>
        <p:style>
          <a:lnRef idx="2">
            <a:schemeClr val="accent1"/>
          </a:lnRef>
          <a:fillRef idx="0">
            <a:schemeClr val="accent1"/>
          </a:fillRef>
          <a:effectRef idx="1">
            <a:schemeClr val="accent1"/>
          </a:effectRef>
          <a:fontRef idx="minor">
            <a:schemeClr val="tx1"/>
          </a:fontRef>
        </p:style>
      </p:cxnSp>
      <p:sp>
        <p:nvSpPr>
          <p:cNvPr id="1026" name="Title Placeholder 1"/>
          <p:cNvSpPr>
            <a:spLocks noGrp="1"/>
          </p:cNvSpPr>
          <p:nvPr>
            <p:ph type="title"/>
          </p:nvPr>
        </p:nvSpPr>
        <p:spPr bwMode="auto">
          <a:xfrm>
            <a:off x="596255" y="249238"/>
            <a:ext cx="8090546" cy="125412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dirty="0" smtClean="0"/>
              <a:t>Click to edit Master title style</a:t>
            </a:r>
          </a:p>
        </p:txBody>
      </p:sp>
    </p:spTree>
  </p:cSld>
  <p:clrMap bg1="lt1" tx1="dk1" bg2="lt2" tx2="dk2" accent1="accent1" accent2="accent2" accent3="accent3" accent4="accent4" accent5="accent5" accent6="accent6" hlink="hlink" folHlink="folHlink"/>
  <p:sldLayoutIdLst>
    <p:sldLayoutId id="2147484713" r:id="rId1"/>
    <p:sldLayoutId id="2147484708" r:id="rId2"/>
    <p:sldLayoutId id="2147484709" r:id="rId3"/>
    <p:sldLayoutId id="2147484710" r:id="rId4"/>
    <p:sldLayoutId id="2147484711" r:id="rId5"/>
    <p:sldLayoutId id="2147484714" r:id="rId6"/>
    <p:sldLayoutId id="2147484715" r:id="rId7"/>
    <p:sldLayoutId id="2147484716" r:id="rId8"/>
    <p:sldLayoutId id="2147484712" r:id="rId9"/>
    <p:sldLayoutId id="2147484717" r:id="rId10"/>
    <p:sldLayoutId id="2147484718" r:id="rId11"/>
    <p:sldLayoutId id="2147484719" r:id="rId12"/>
    <p:sldLayoutId id="2147484720" r:id="rId13"/>
  </p:sldLayoutIdLst>
  <p:transition spd="med"/>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200" b="0" kern="1200">
          <a:solidFill>
            <a:srgbClr val="047E58"/>
          </a:solidFill>
          <a:latin typeface="Century Gothic"/>
          <a:ea typeface="MS PGothic" pitchFamily="34" charset="-128"/>
          <a:cs typeface="Century Gothic"/>
        </a:defRPr>
      </a:lvl1pPr>
      <a:lvl2pPr algn="ctr" defTabSz="457200" rtl="0" eaLnBrk="0" fontAlgn="base" hangingPunct="0">
        <a:spcBef>
          <a:spcPct val="0"/>
        </a:spcBef>
        <a:spcAft>
          <a:spcPct val="0"/>
        </a:spcAft>
        <a:defRPr sz="3600" b="1">
          <a:solidFill>
            <a:schemeClr val="tx1"/>
          </a:solidFill>
          <a:latin typeface="Tahoma" charset="0"/>
          <a:ea typeface="MS PGothic" pitchFamily="34" charset="-128"/>
          <a:cs typeface="Tahoma" pitchFamily="34" charset="0"/>
        </a:defRPr>
      </a:lvl2pPr>
      <a:lvl3pPr algn="ctr" defTabSz="457200" rtl="0" eaLnBrk="0" fontAlgn="base" hangingPunct="0">
        <a:spcBef>
          <a:spcPct val="0"/>
        </a:spcBef>
        <a:spcAft>
          <a:spcPct val="0"/>
        </a:spcAft>
        <a:defRPr sz="3600" b="1">
          <a:solidFill>
            <a:schemeClr val="tx1"/>
          </a:solidFill>
          <a:latin typeface="Tahoma" charset="0"/>
          <a:ea typeface="MS PGothic" pitchFamily="34" charset="-128"/>
          <a:cs typeface="Tahoma" pitchFamily="34" charset="0"/>
        </a:defRPr>
      </a:lvl3pPr>
      <a:lvl4pPr algn="ctr" defTabSz="457200" rtl="0" eaLnBrk="0" fontAlgn="base" hangingPunct="0">
        <a:spcBef>
          <a:spcPct val="0"/>
        </a:spcBef>
        <a:spcAft>
          <a:spcPct val="0"/>
        </a:spcAft>
        <a:defRPr sz="3600" b="1">
          <a:solidFill>
            <a:schemeClr val="tx1"/>
          </a:solidFill>
          <a:latin typeface="Tahoma" charset="0"/>
          <a:ea typeface="MS PGothic" pitchFamily="34" charset="-128"/>
          <a:cs typeface="Tahoma" pitchFamily="34" charset="0"/>
        </a:defRPr>
      </a:lvl4pPr>
      <a:lvl5pPr algn="ctr" defTabSz="457200" rtl="0" eaLnBrk="0" fontAlgn="base" hangingPunct="0">
        <a:spcBef>
          <a:spcPct val="0"/>
        </a:spcBef>
        <a:spcAft>
          <a:spcPct val="0"/>
        </a:spcAft>
        <a:defRPr sz="3600" b="1">
          <a:solidFill>
            <a:schemeClr val="tx1"/>
          </a:solidFill>
          <a:latin typeface="Tahoma" charset="0"/>
          <a:ea typeface="MS PGothic" pitchFamily="34" charset="-128"/>
          <a:cs typeface="Tahoma" pitchFamily="34" charset="0"/>
        </a:defRPr>
      </a:lvl5pPr>
      <a:lvl6pPr marL="457200" algn="ctr" defTabSz="457200" rtl="0" eaLnBrk="1" fontAlgn="base" hangingPunct="1">
        <a:spcBef>
          <a:spcPct val="0"/>
        </a:spcBef>
        <a:spcAft>
          <a:spcPct val="0"/>
        </a:spcAft>
        <a:defRPr sz="3600" b="1">
          <a:solidFill>
            <a:schemeClr val="tx1"/>
          </a:solidFill>
          <a:latin typeface="Tahoma" charset="0"/>
          <a:ea typeface="ＭＳ Ｐゴシック" charset="0"/>
        </a:defRPr>
      </a:lvl6pPr>
      <a:lvl7pPr marL="914400" algn="ctr" defTabSz="457200" rtl="0" eaLnBrk="1" fontAlgn="base" hangingPunct="1">
        <a:spcBef>
          <a:spcPct val="0"/>
        </a:spcBef>
        <a:spcAft>
          <a:spcPct val="0"/>
        </a:spcAft>
        <a:defRPr sz="3600" b="1">
          <a:solidFill>
            <a:schemeClr val="tx1"/>
          </a:solidFill>
          <a:latin typeface="Tahoma" charset="0"/>
          <a:ea typeface="ＭＳ Ｐゴシック" charset="0"/>
        </a:defRPr>
      </a:lvl7pPr>
      <a:lvl8pPr marL="1371600" algn="ctr" defTabSz="457200" rtl="0" eaLnBrk="1" fontAlgn="base" hangingPunct="1">
        <a:spcBef>
          <a:spcPct val="0"/>
        </a:spcBef>
        <a:spcAft>
          <a:spcPct val="0"/>
        </a:spcAft>
        <a:defRPr sz="3600" b="1">
          <a:solidFill>
            <a:schemeClr val="tx1"/>
          </a:solidFill>
          <a:latin typeface="Tahoma" charset="0"/>
          <a:ea typeface="ＭＳ Ｐゴシック" charset="0"/>
        </a:defRPr>
      </a:lvl8pPr>
      <a:lvl9pPr marL="1828800" algn="ctr" defTabSz="457200" rtl="0" eaLnBrk="1" fontAlgn="base" hangingPunct="1">
        <a:spcBef>
          <a:spcPct val="0"/>
        </a:spcBef>
        <a:spcAft>
          <a:spcPct val="0"/>
        </a:spcAft>
        <a:defRPr sz="3600" b="1">
          <a:solidFill>
            <a:schemeClr val="tx1"/>
          </a:solidFill>
          <a:latin typeface="Tahoma" charset="0"/>
          <a:ea typeface="ＭＳ Ｐゴシック" charset="0"/>
        </a:defRPr>
      </a:lvl9pPr>
    </p:titleStyle>
    <p:bodyStyle>
      <a:lvl1pPr marL="174625" indent="-174625" algn="l" defTabSz="457200" rtl="0" eaLnBrk="0" fontAlgn="base" hangingPunct="0">
        <a:spcBef>
          <a:spcPct val="20000"/>
        </a:spcBef>
        <a:spcAft>
          <a:spcPct val="0"/>
        </a:spcAft>
        <a:buClr>
          <a:srgbClr val="DDC12B"/>
        </a:buClr>
        <a:buFont typeface="Arial" pitchFamily="34" charset="0"/>
        <a:buChar char="•"/>
        <a:defRPr sz="2400" kern="1200">
          <a:solidFill>
            <a:schemeClr val="tx1"/>
          </a:solidFill>
          <a:latin typeface="Century Gothic"/>
          <a:ea typeface="MS PGothic" pitchFamily="34" charset="-128"/>
          <a:cs typeface="Century Gothic"/>
        </a:defRPr>
      </a:lvl1pPr>
      <a:lvl2pPr marL="452438" indent="-284163" algn="l" defTabSz="457200" rtl="0" eaLnBrk="0" fontAlgn="base" hangingPunct="0">
        <a:spcBef>
          <a:spcPct val="20000"/>
        </a:spcBef>
        <a:spcAft>
          <a:spcPct val="0"/>
        </a:spcAft>
        <a:buClr>
          <a:srgbClr val="047E58"/>
        </a:buClr>
        <a:buFont typeface="Wingdings" charset="2"/>
        <a:buChar char="§"/>
        <a:defRPr sz="2200" kern="1200">
          <a:solidFill>
            <a:schemeClr val="tx1"/>
          </a:solidFill>
          <a:latin typeface="Century Gothic"/>
          <a:ea typeface="MS PGothic" pitchFamily="34" charset="-128"/>
          <a:cs typeface="Century Gothic"/>
        </a:defRPr>
      </a:lvl2pPr>
      <a:lvl3pPr marL="630238" indent="-177800" algn="l" defTabSz="457200" rtl="0" eaLnBrk="0" fontAlgn="base" hangingPunct="0">
        <a:spcBef>
          <a:spcPct val="20000"/>
        </a:spcBef>
        <a:spcAft>
          <a:spcPct val="0"/>
        </a:spcAft>
        <a:buClr>
          <a:srgbClr val="DDC12B"/>
        </a:buClr>
        <a:buFont typeface="Arial" pitchFamily="34" charset="0"/>
        <a:buChar char="•"/>
        <a:defRPr sz="2000" kern="1200">
          <a:solidFill>
            <a:schemeClr val="tx1"/>
          </a:solidFill>
          <a:latin typeface="Century Gothic"/>
          <a:ea typeface="MS PGothic" pitchFamily="34" charset="-128"/>
          <a:cs typeface="Century Gothic"/>
        </a:defRPr>
      </a:lvl3pPr>
      <a:lvl4pPr marL="862013" indent="-231775" algn="l" defTabSz="457200" rtl="0" eaLnBrk="0" fontAlgn="base" hangingPunct="0">
        <a:spcBef>
          <a:spcPct val="20000"/>
        </a:spcBef>
        <a:spcAft>
          <a:spcPct val="0"/>
        </a:spcAft>
        <a:buClr>
          <a:srgbClr val="047E58"/>
        </a:buClr>
        <a:buFont typeface="Arial" pitchFamily="34" charset="0"/>
        <a:buChar char="–"/>
        <a:defRPr sz="1800" kern="1200">
          <a:solidFill>
            <a:schemeClr val="tx1"/>
          </a:solidFill>
          <a:latin typeface="Century Gothic"/>
          <a:ea typeface="MS PGothic" pitchFamily="34" charset="-128"/>
          <a:cs typeface="Century Gothic"/>
        </a:defRPr>
      </a:lvl4pPr>
      <a:lvl5pPr marL="1081088" indent="-219075" algn="l" defTabSz="457200" rtl="0" eaLnBrk="0" fontAlgn="base" hangingPunct="0">
        <a:spcBef>
          <a:spcPct val="20000"/>
        </a:spcBef>
        <a:spcAft>
          <a:spcPct val="0"/>
        </a:spcAft>
        <a:buClr>
          <a:srgbClr val="047E58"/>
        </a:buClr>
        <a:buFont typeface="Arial" pitchFamily="34" charset="0"/>
        <a:buChar char="»"/>
        <a:defRPr sz="1800" kern="1200">
          <a:solidFill>
            <a:schemeClr val="tx1"/>
          </a:solidFill>
          <a:latin typeface="Century Gothic"/>
          <a:ea typeface="MS PGothic" pitchFamily="34" charset="-128"/>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ahoma" pitchFamily="34" charset="0"/>
                <a:ea typeface="Tahoma" pitchFamily="34" charset="0"/>
                <a:cs typeface="Tahoma" pitchFamily="34" charset="0"/>
              </a:rPr>
              <a:t>Update on CAEP: Opportunities for Continuous Improvement</a:t>
            </a:r>
            <a:endParaRPr lang="en-US" b="1" dirty="0">
              <a:latin typeface="Tahoma" pitchFamily="34" charset="0"/>
              <a:ea typeface="Tahoma" pitchFamily="34" charset="0"/>
              <a:cs typeface="Tahoma" pitchFamily="34" charset="0"/>
            </a:endParaRPr>
          </a:p>
        </p:txBody>
      </p:sp>
      <p:sp>
        <p:nvSpPr>
          <p:cNvPr id="3" name="Subtitle 2"/>
          <p:cNvSpPr>
            <a:spLocks noGrp="1"/>
          </p:cNvSpPr>
          <p:nvPr>
            <p:ph type="subTitle" idx="1"/>
          </p:nvPr>
        </p:nvSpPr>
        <p:spPr/>
        <p:txBody>
          <a:bodyPr/>
          <a:lstStyle/>
          <a:p>
            <a:r>
              <a:rPr lang="en-US" b="1" dirty="0" smtClean="0">
                <a:latin typeface="Tahoma" pitchFamily="34" charset="0"/>
                <a:ea typeface="Tahoma" pitchFamily="34" charset="0"/>
                <a:cs typeface="Tahoma" pitchFamily="34" charset="0"/>
              </a:rPr>
              <a:t>James G. Cibulka</a:t>
            </a:r>
          </a:p>
          <a:p>
            <a:r>
              <a:rPr lang="en-US" b="1" dirty="0" smtClean="0">
                <a:latin typeface="Tahoma" pitchFamily="34" charset="0"/>
                <a:ea typeface="Tahoma" pitchFamily="34" charset="0"/>
                <a:cs typeface="Tahoma" pitchFamily="34" charset="0"/>
              </a:rPr>
              <a:t>October 18, 2013</a:t>
            </a:r>
            <a:endParaRPr lang="en-US" b="1" dirty="0">
              <a:latin typeface="Tahoma" pitchFamily="34" charset="0"/>
              <a:ea typeface="Tahoma" pitchFamily="34" charset="0"/>
              <a:cs typeface="Tahoma" pitchFamily="34"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t>Current Criticism of Accreditation</a:t>
            </a:r>
            <a:endParaRPr lang="en-US" sz="3600" b="1" cap="small" dirty="0">
              <a:solidFill>
                <a:srgbClr val="FF9900"/>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596255" y="1701800"/>
            <a:ext cx="8090546" cy="4256088"/>
          </a:xfrm>
        </p:spPr>
        <p:txBody>
          <a:bodyPr/>
          <a:lstStyle/>
          <a:p>
            <a:pPr>
              <a:buClrTx/>
              <a:buFont typeface="Wingdings" pitchFamily="2" charset="2"/>
              <a:buChar char="§"/>
            </a:pPr>
            <a:r>
              <a:rPr lang="en-US" sz="2800" dirty="0" smtClean="0">
                <a:latin typeface="Tahoma" pitchFamily="34" charset="0"/>
                <a:ea typeface="Tahoma" pitchFamily="34" charset="0"/>
                <a:cs typeface="Tahoma" pitchFamily="34" charset="0"/>
              </a:rPr>
              <a:t> Focus on inputs rather than outcomes</a:t>
            </a:r>
          </a:p>
          <a:p>
            <a:pPr>
              <a:spcAft>
                <a:spcPts val="600"/>
              </a:spcAft>
              <a:buClr>
                <a:schemeClr val="tx1"/>
              </a:buClr>
              <a:buFont typeface="Wingdings" pitchFamily="2" charset="2"/>
              <a:buChar char="§"/>
            </a:pPr>
            <a:r>
              <a:rPr lang="en-US" sz="2800" dirty="0" smtClean="0">
                <a:latin typeface="Tahoma" pitchFamily="34" charset="0"/>
                <a:ea typeface="Tahoma" pitchFamily="34" charset="0"/>
                <a:cs typeface="Tahoma" pitchFamily="34" charset="0"/>
              </a:rPr>
              <a:t> Stifles innovation</a:t>
            </a:r>
          </a:p>
          <a:p>
            <a:pPr>
              <a:spcAft>
                <a:spcPts val="600"/>
              </a:spcAft>
              <a:buClr>
                <a:schemeClr val="tx1"/>
              </a:buClr>
              <a:buFont typeface="Wingdings" pitchFamily="2" charset="2"/>
              <a:buChar char="§"/>
            </a:pPr>
            <a:r>
              <a:rPr lang="en-US" sz="2800" dirty="0" smtClean="0">
                <a:latin typeface="Tahoma" pitchFamily="34" charset="0"/>
                <a:ea typeface="Tahoma" pitchFamily="34" charset="0"/>
                <a:cs typeface="Tahoma" pitchFamily="34" charset="0"/>
              </a:rPr>
              <a:t> Lacks transparency</a:t>
            </a:r>
          </a:p>
          <a:p>
            <a:pPr>
              <a:spcAft>
                <a:spcPts val="600"/>
              </a:spcAft>
              <a:buClr>
                <a:schemeClr val="tx1"/>
              </a:buClr>
              <a:buFont typeface="Wingdings" pitchFamily="2" charset="2"/>
              <a:buChar char="§"/>
            </a:pPr>
            <a:r>
              <a:rPr lang="en-US" sz="2800" dirty="0" smtClean="0">
                <a:latin typeface="Tahoma" pitchFamily="34" charset="0"/>
                <a:ea typeface="Tahoma" pitchFamily="34" charset="0"/>
                <a:cs typeface="Tahoma" pitchFamily="34" charset="0"/>
              </a:rPr>
              <a:t> Too costly and burdensome</a:t>
            </a:r>
          </a:p>
          <a:p>
            <a:pPr>
              <a:spcAft>
                <a:spcPts val="0"/>
              </a:spcAft>
              <a:buClr>
                <a:schemeClr val="tx1"/>
              </a:buClr>
              <a:buFont typeface="Wingdings" pitchFamily="2" charset="2"/>
              <a:buChar char="§"/>
            </a:pPr>
            <a:r>
              <a:rPr lang="en-US" sz="2800" dirty="0" smtClean="0">
                <a:latin typeface="Tahoma" pitchFamily="34" charset="0"/>
                <a:ea typeface="Tahoma" pitchFamily="34" charset="0"/>
                <a:cs typeface="Tahoma" pitchFamily="34" charset="0"/>
              </a:rPr>
              <a:t> Fails to provide meaningful information to   </a:t>
            </a:r>
          </a:p>
          <a:p>
            <a:pPr marL="342900" indent="-342900">
              <a:spcBef>
                <a:spcPts val="0"/>
              </a:spcBef>
              <a:spcAft>
                <a:spcPts val="600"/>
              </a:spcAft>
              <a:buClr>
                <a:schemeClr val="tx1"/>
              </a:buClr>
              <a:buNone/>
            </a:pPr>
            <a:r>
              <a:rPr lang="en-US" sz="2800" dirty="0" smtClean="0">
                <a:latin typeface="Tahoma" pitchFamily="34" charset="0"/>
                <a:ea typeface="Tahoma" pitchFamily="34" charset="0"/>
                <a:cs typeface="Tahoma" pitchFamily="34" charset="0"/>
              </a:rPr>
              <a:t>   protect consumers</a:t>
            </a:r>
          </a:p>
          <a:p>
            <a:pPr marL="228600" indent="-228600">
              <a:spcBef>
                <a:spcPts val="0"/>
              </a:spcBef>
              <a:spcAft>
                <a:spcPts val="0"/>
              </a:spcAft>
              <a:buClr>
                <a:schemeClr val="tx1"/>
              </a:buClr>
              <a:buFont typeface="Wingdings" pitchFamily="2" charset="2"/>
              <a:buChar char="§"/>
            </a:pPr>
            <a:r>
              <a:rPr lang="en-US" sz="2800" dirty="0" smtClean="0">
                <a:latin typeface="Tahoma" pitchFamily="34" charset="0"/>
                <a:ea typeface="Tahoma" pitchFamily="34" charset="0"/>
                <a:cs typeface="Tahoma" pitchFamily="34" charset="0"/>
              </a:rPr>
              <a:t>Failure to close low-performing programs</a:t>
            </a:r>
            <a:endParaRPr lang="en-US" sz="2800" dirty="0">
              <a:latin typeface="Tahoma" pitchFamily="34" charset="0"/>
              <a:ea typeface="Tahoma" pitchFamily="34" charset="0"/>
              <a:cs typeface="Tahoma"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9545"/>
            <a:ext cx="8229600" cy="1135117"/>
          </a:xfrm>
        </p:spPr>
        <p:txBody>
          <a:bodyPr/>
          <a:lstStyle/>
          <a:p>
            <a:pPr algn="ctr"/>
            <a:r>
              <a:rPr lang="en-US" b="1" dirty="0" smtClean="0"/>
              <a:t>Criticism of Educator Preparation and the Problem of Evidence</a:t>
            </a:r>
            <a:endParaRPr lang="en-US" b="1" cap="small" dirty="0">
              <a:solidFill>
                <a:srgbClr val="FF9900"/>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722437"/>
            <a:ext cx="8229600" cy="4525963"/>
          </a:xfrm>
        </p:spPr>
        <p:txBody>
          <a:bodyPr/>
          <a:lstStyle/>
          <a:p>
            <a:pPr>
              <a:spcAft>
                <a:spcPts val="1200"/>
              </a:spcAft>
              <a:buClr>
                <a:schemeClr val="tx1"/>
              </a:buClr>
              <a:buFont typeface="Wingdings" pitchFamily="2" charset="2"/>
              <a:buChar char="§"/>
            </a:pPr>
            <a:r>
              <a:rPr lang="en-US" sz="2800" dirty="0" smtClean="0">
                <a:latin typeface="Tahoma" pitchFamily="34" charset="0"/>
                <a:ea typeface="Tahoma" pitchFamily="34" charset="0"/>
                <a:cs typeface="Tahoma" pitchFamily="34" charset="0"/>
              </a:rPr>
              <a:t> </a:t>
            </a:r>
            <a:r>
              <a:rPr lang="en-US" sz="2700" dirty="0" smtClean="0">
                <a:latin typeface="Tahoma" pitchFamily="34" charset="0"/>
                <a:ea typeface="Tahoma" pitchFamily="34" charset="0"/>
                <a:cs typeface="Tahoma" pitchFamily="34" charset="0"/>
              </a:rPr>
              <a:t>Accreditation not coherent, outcomes driven or       empirically grounded</a:t>
            </a:r>
          </a:p>
          <a:p>
            <a:pPr>
              <a:spcAft>
                <a:spcPts val="1200"/>
              </a:spcAft>
              <a:buClr>
                <a:schemeClr val="tx1"/>
              </a:buClr>
              <a:buFont typeface="Wingdings" pitchFamily="2" charset="2"/>
              <a:buChar char="§"/>
            </a:pPr>
            <a:r>
              <a:rPr lang="en-US" sz="2800" dirty="0" smtClean="0">
                <a:latin typeface="Tahoma" pitchFamily="34" charset="0"/>
                <a:ea typeface="Tahoma" pitchFamily="34" charset="0"/>
                <a:cs typeface="Tahoma" pitchFamily="34" charset="0"/>
              </a:rPr>
              <a:t> Lack of selectivity of candidates</a:t>
            </a:r>
          </a:p>
          <a:p>
            <a:pPr>
              <a:spcAft>
                <a:spcPts val="1200"/>
              </a:spcAft>
              <a:buClr>
                <a:schemeClr val="tx1"/>
              </a:buClr>
              <a:buFont typeface="Wingdings" pitchFamily="2" charset="2"/>
              <a:buChar char="§"/>
            </a:pPr>
            <a:r>
              <a:rPr lang="en-US" sz="2800" dirty="0" smtClean="0">
                <a:latin typeface="Tahoma" pitchFamily="34" charset="0"/>
                <a:ea typeface="Tahoma" pitchFamily="34" charset="0"/>
                <a:cs typeface="Tahoma" pitchFamily="34" charset="0"/>
              </a:rPr>
              <a:t> Weak clinical practice</a:t>
            </a:r>
          </a:p>
          <a:p>
            <a:pPr>
              <a:spcAft>
                <a:spcPts val="1200"/>
              </a:spcAft>
              <a:buClr>
                <a:schemeClr val="tx1"/>
              </a:buClr>
              <a:buFont typeface="Wingdings" pitchFamily="2" charset="2"/>
              <a:buChar char="§"/>
            </a:pPr>
            <a:r>
              <a:rPr lang="en-US" sz="2800" dirty="0" smtClean="0">
                <a:latin typeface="Tahoma" pitchFamily="34" charset="0"/>
                <a:ea typeface="Tahoma" pitchFamily="34" charset="0"/>
                <a:cs typeface="Tahoma" pitchFamily="34" charset="0"/>
              </a:rPr>
              <a:t> Programs not responsive to district’s needs</a:t>
            </a:r>
          </a:p>
          <a:p>
            <a:pPr>
              <a:spcAft>
                <a:spcPts val="1200"/>
              </a:spcAft>
              <a:buClr>
                <a:schemeClr val="tx1"/>
              </a:buClr>
              <a:buFont typeface="Wingdings" pitchFamily="2" charset="2"/>
              <a:buChar char="§"/>
            </a:pPr>
            <a:r>
              <a:rPr lang="en-US" sz="2800" dirty="0" smtClean="0">
                <a:latin typeface="Tahoma" pitchFamily="34" charset="0"/>
                <a:ea typeface="Tahoma" pitchFamily="34" charset="0"/>
                <a:cs typeface="Tahoma" pitchFamily="34" charset="0"/>
              </a:rPr>
              <a:t> Lack of focus on P-12 student learning</a:t>
            </a:r>
          </a:p>
          <a:p>
            <a:pPr>
              <a:buFont typeface="Wingdings" pitchFamily="2" charset="2"/>
              <a:buChar char="§"/>
            </a:pPr>
            <a:endParaRPr lang="en-US" dirty="0"/>
          </a:p>
        </p:txBody>
      </p:sp>
    </p:spTree>
    <p:extLst>
      <p:ext uri="{BB962C8B-B14F-4D97-AF65-F5344CB8AC3E}">
        <p14:creationId xmlns:p14="http://schemas.microsoft.com/office/powerpoint/2010/main" xmlns="" val="1931086775"/>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881"/>
            <a:ext cx="8229600" cy="4454525"/>
          </a:xfrm>
        </p:spPr>
        <p:txBody>
          <a:bodyPr>
            <a:normAutofit/>
          </a:bodyPr>
          <a:lstStyle/>
          <a:p>
            <a:pPr marL="279400" indent="-279400">
              <a:buClrTx/>
            </a:pPr>
            <a:r>
              <a:rPr lang="en-US" sz="2800" dirty="0" smtClean="0">
                <a:latin typeface="Tahoma" pitchFamily="34" charset="0"/>
                <a:ea typeface="Tahoma" pitchFamily="34" charset="0"/>
                <a:cs typeface="Tahoma" pitchFamily="34" charset="0"/>
              </a:rPr>
              <a:t>Building </a:t>
            </a:r>
            <a:r>
              <a:rPr lang="en-US" sz="2800" b="1" dirty="0" smtClean="0">
                <a:latin typeface="Tahoma" pitchFamily="34" charset="0"/>
                <a:ea typeface="Tahoma" pitchFamily="34" charset="0"/>
                <a:cs typeface="Tahoma" pitchFamily="34" charset="0"/>
              </a:rPr>
              <a:t>partnerships</a:t>
            </a:r>
            <a:r>
              <a:rPr lang="en-US" sz="2800" dirty="0" smtClean="0">
                <a:latin typeface="Tahoma" pitchFamily="34" charset="0"/>
                <a:ea typeface="Tahoma" pitchFamily="34" charset="0"/>
                <a:cs typeface="Tahoma" pitchFamily="34" charset="0"/>
              </a:rPr>
              <a:t> and </a:t>
            </a:r>
            <a:r>
              <a:rPr lang="en-US" sz="2800" b="1" dirty="0" smtClean="0">
                <a:latin typeface="Tahoma" pitchFamily="34" charset="0"/>
                <a:ea typeface="Tahoma" pitchFamily="34" charset="0"/>
                <a:cs typeface="Tahoma" pitchFamily="34" charset="0"/>
              </a:rPr>
              <a:t>strong clinical experiences</a:t>
            </a:r>
          </a:p>
          <a:p>
            <a:pPr marL="279400" indent="-279400">
              <a:buClrTx/>
            </a:pPr>
            <a:r>
              <a:rPr lang="en-US" sz="2800" dirty="0" smtClean="0">
                <a:latin typeface="Tahoma" pitchFamily="34" charset="0"/>
                <a:ea typeface="Tahoma" pitchFamily="34" charset="0"/>
                <a:cs typeface="Tahoma" pitchFamily="34" charset="0"/>
              </a:rPr>
              <a:t>Raising and assuring educator-candidate </a:t>
            </a:r>
            <a:r>
              <a:rPr lang="en-US" sz="2800" b="1" dirty="0" smtClean="0">
                <a:latin typeface="Tahoma" pitchFamily="34" charset="0"/>
                <a:ea typeface="Tahoma" pitchFamily="34" charset="0"/>
                <a:cs typeface="Tahoma" pitchFamily="34" charset="0"/>
              </a:rPr>
              <a:t>quality</a:t>
            </a:r>
          </a:p>
          <a:p>
            <a:pPr marL="279400" indent="-279400">
              <a:buClrTx/>
            </a:pPr>
            <a:r>
              <a:rPr lang="en-US" sz="2800" dirty="0" smtClean="0">
                <a:latin typeface="Tahoma" pitchFamily="34" charset="0"/>
                <a:ea typeface="Tahoma" pitchFamily="34" charset="0"/>
                <a:cs typeface="Tahoma" pitchFamily="34" charset="0"/>
              </a:rPr>
              <a:t>Including </a:t>
            </a:r>
            <a:r>
              <a:rPr lang="en-US" sz="2800" b="1" dirty="0" smtClean="0">
                <a:latin typeface="Tahoma" pitchFamily="34" charset="0"/>
                <a:ea typeface="Tahoma" pitchFamily="34" charset="0"/>
                <a:cs typeface="Tahoma" pitchFamily="34" charset="0"/>
              </a:rPr>
              <a:t>all providers</a:t>
            </a:r>
          </a:p>
          <a:p>
            <a:pPr marL="279400" indent="-279400">
              <a:buClrTx/>
            </a:pPr>
            <a:r>
              <a:rPr lang="en-US" sz="2800" dirty="0" smtClean="0">
                <a:latin typeface="Tahoma" pitchFamily="34" charset="0"/>
                <a:ea typeface="Tahoma" pitchFamily="34" charset="0"/>
                <a:cs typeface="Tahoma" pitchFamily="34" charset="0"/>
              </a:rPr>
              <a:t>Judging preparation by </a:t>
            </a:r>
            <a:r>
              <a:rPr lang="en-US" sz="2800" b="1" dirty="0" smtClean="0">
                <a:latin typeface="Tahoma" pitchFamily="34" charset="0"/>
                <a:ea typeface="Tahoma" pitchFamily="34" charset="0"/>
                <a:cs typeface="Tahoma" pitchFamily="34" charset="0"/>
              </a:rPr>
              <a:t>outcomes</a:t>
            </a:r>
            <a:r>
              <a:rPr lang="en-US" sz="2800" dirty="0" smtClean="0">
                <a:latin typeface="Tahoma" pitchFamily="34" charset="0"/>
                <a:ea typeface="Tahoma" pitchFamily="34" charset="0"/>
                <a:cs typeface="Tahoma" pitchFamily="34" charset="0"/>
              </a:rPr>
              <a:t> and </a:t>
            </a:r>
            <a:r>
              <a:rPr lang="en-US" sz="2800" b="1" dirty="0" smtClean="0">
                <a:latin typeface="Tahoma" pitchFamily="34" charset="0"/>
                <a:ea typeface="Tahoma" pitchFamily="34" charset="0"/>
                <a:cs typeface="Tahoma" pitchFamily="34" charset="0"/>
              </a:rPr>
              <a:t>impact on P-12 student learning</a:t>
            </a:r>
          </a:p>
          <a:p>
            <a:pPr marL="279400" indent="-279400">
              <a:buClrTx/>
            </a:pPr>
            <a:r>
              <a:rPr lang="en-US" sz="2800" b="1" dirty="0" smtClean="0">
                <a:latin typeface="Tahoma" pitchFamily="34" charset="0"/>
                <a:ea typeface="Tahoma" pitchFamily="34" charset="0"/>
                <a:cs typeface="Tahoma" pitchFamily="34" charset="0"/>
              </a:rPr>
              <a:t>Evidence</a:t>
            </a:r>
            <a:r>
              <a:rPr lang="en-US" sz="2800" dirty="0" smtClean="0">
                <a:latin typeface="Tahoma" pitchFamily="34" charset="0"/>
                <a:ea typeface="Tahoma" pitchFamily="34" charset="0"/>
                <a:cs typeface="Tahoma" pitchFamily="34" charset="0"/>
              </a:rPr>
              <a:t> and </a:t>
            </a:r>
            <a:r>
              <a:rPr lang="en-US" sz="2800" b="1" dirty="0" smtClean="0">
                <a:latin typeface="Tahoma" pitchFamily="34" charset="0"/>
                <a:ea typeface="Tahoma" pitchFamily="34" charset="0"/>
                <a:cs typeface="Tahoma" pitchFamily="34" charset="0"/>
              </a:rPr>
              <a:t>continuous improvement</a:t>
            </a:r>
          </a:p>
          <a:p>
            <a:pPr marL="279400" indent="-279400">
              <a:buClrTx/>
            </a:pPr>
            <a:r>
              <a:rPr lang="en-US" sz="2800" b="1" dirty="0" smtClean="0">
                <a:latin typeface="Tahoma" pitchFamily="34" charset="0"/>
                <a:ea typeface="Tahoma" pitchFamily="34" charset="0"/>
                <a:cs typeface="Tahoma" pitchFamily="34" charset="0"/>
              </a:rPr>
              <a:t>Research and development </a:t>
            </a:r>
            <a:r>
              <a:rPr lang="en-US" sz="2800" dirty="0" smtClean="0">
                <a:latin typeface="Tahoma" pitchFamily="34" charset="0"/>
                <a:ea typeface="Tahoma" pitchFamily="34" charset="0"/>
                <a:cs typeface="Tahoma" pitchFamily="34" charset="0"/>
              </a:rPr>
              <a:t>and </a:t>
            </a:r>
            <a:r>
              <a:rPr lang="en-US" sz="2800" b="1" dirty="0" smtClean="0">
                <a:latin typeface="Tahoma" pitchFamily="34" charset="0"/>
                <a:ea typeface="Tahoma" pitchFamily="34" charset="0"/>
                <a:cs typeface="Tahoma" pitchFamily="34" charset="0"/>
              </a:rPr>
              <a:t>innovation</a:t>
            </a:r>
          </a:p>
          <a:p>
            <a:pPr marL="279400" indent="-279400">
              <a:buClrTx/>
            </a:pPr>
            <a:r>
              <a:rPr lang="en-US" sz="2800" b="1" dirty="0" smtClean="0">
                <a:latin typeface="Tahoma" pitchFamily="34" charset="0"/>
                <a:ea typeface="Tahoma" pitchFamily="34" charset="0"/>
                <a:cs typeface="Tahoma" pitchFamily="34" charset="0"/>
              </a:rPr>
              <a:t>Choice</a:t>
            </a:r>
            <a:r>
              <a:rPr lang="en-US" sz="2800" dirty="0" smtClean="0">
                <a:latin typeface="Tahoma" pitchFamily="34" charset="0"/>
                <a:ea typeface="Tahoma" pitchFamily="34" charset="0"/>
                <a:cs typeface="Tahoma" pitchFamily="34" charset="0"/>
              </a:rPr>
              <a:t> for EPPs and States</a:t>
            </a:r>
          </a:p>
          <a:p>
            <a:pPr marL="465138" lvl="0" indent="-465138">
              <a:buFont typeface="+mj-lt"/>
              <a:buAutoNum type="arabicPeriod"/>
            </a:pPr>
            <a:endParaRPr lang="en-US" sz="2800" dirty="0" smtClean="0"/>
          </a:p>
        </p:txBody>
      </p:sp>
      <p:sp>
        <p:nvSpPr>
          <p:cNvPr id="4" name="Title 1"/>
          <p:cNvSpPr txBox="1">
            <a:spLocks/>
          </p:cNvSpPr>
          <p:nvPr/>
        </p:nvSpPr>
        <p:spPr bwMode="auto">
          <a:xfrm>
            <a:off x="596255" y="249238"/>
            <a:ext cx="8090546" cy="125412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smtClean="0">
                <a:ln>
                  <a:noFill/>
                </a:ln>
                <a:solidFill>
                  <a:srgbClr val="047E58"/>
                </a:solidFill>
                <a:effectLst/>
                <a:uLnTx/>
                <a:uFillTx/>
                <a:latin typeface="Century Gothic"/>
                <a:ea typeface="MS PGothic" pitchFamily="34" charset="-128"/>
                <a:cs typeface="Century Gothic"/>
              </a:rPr>
              <a:t>New </a:t>
            </a:r>
            <a:r>
              <a:rPr kumimoji="0" lang="en-US" sz="3200" b="1" i="0" u="none" strike="noStrike" kern="1200" cap="none" spc="0" normalizeH="0" baseline="0" noProof="0" dirty="0" err="1" smtClean="0">
                <a:ln>
                  <a:noFill/>
                </a:ln>
                <a:solidFill>
                  <a:srgbClr val="047E58"/>
                </a:solidFill>
                <a:effectLst/>
                <a:uLnTx/>
                <a:uFillTx/>
                <a:latin typeface="Century Gothic"/>
                <a:ea typeface="MS PGothic" pitchFamily="34" charset="-128"/>
                <a:cs typeface="Century Gothic"/>
              </a:rPr>
              <a:t>Accreditor</a:t>
            </a:r>
            <a:r>
              <a:rPr kumimoji="0" lang="en-US" sz="3200" b="1" i="0" u="none" strike="noStrike" kern="1200" cap="none" spc="0" normalizeH="0" baseline="0" noProof="0" dirty="0" smtClean="0">
                <a:ln>
                  <a:noFill/>
                </a:ln>
                <a:solidFill>
                  <a:srgbClr val="047E58"/>
                </a:solidFill>
                <a:effectLst/>
                <a:uLnTx/>
                <a:uFillTx/>
                <a:latin typeface="Century Gothic"/>
                <a:ea typeface="MS PGothic" pitchFamily="34" charset="-128"/>
                <a:cs typeface="Century Gothic"/>
              </a:rPr>
              <a:t>, New Standards: Leverage Points for Continuous Improvement</a:t>
            </a:r>
            <a:endParaRPr kumimoji="0" lang="en-US" sz="3200" b="1" i="0" u="none" strike="noStrike" kern="1200" cap="none" spc="0" normalizeH="0" baseline="0" noProof="0" dirty="0">
              <a:ln>
                <a:noFill/>
              </a:ln>
              <a:solidFill>
                <a:srgbClr val="047E58"/>
              </a:solidFill>
              <a:effectLst/>
              <a:uLnTx/>
              <a:uFillTx/>
              <a:latin typeface="Century Gothic"/>
              <a:ea typeface="MS PGothic" pitchFamily="34" charset="-128"/>
              <a:cs typeface="Century Gothic"/>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b="1" dirty="0" smtClean="0">
                <a:solidFill>
                  <a:srgbClr val="047E58"/>
                </a:solidFill>
                <a:latin typeface="Tahoma" pitchFamily="34" charset="0"/>
                <a:ea typeface="Tahoma" pitchFamily="34" charset="0"/>
                <a:cs typeface="Tahoma" pitchFamily="34" charset="0"/>
              </a:rPr>
              <a:t>CAEP’s Partnership with Ohio Board of Regents</a:t>
            </a:r>
          </a:p>
        </p:txBody>
      </p:sp>
      <p:sp>
        <p:nvSpPr>
          <p:cNvPr id="12291" name="Content Placeholder 2"/>
          <p:cNvSpPr>
            <a:spLocks noGrp="1"/>
          </p:cNvSpPr>
          <p:nvPr>
            <p:ph idx="1"/>
          </p:nvPr>
        </p:nvSpPr>
        <p:spPr/>
        <p:txBody>
          <a:bodyPr/>
          <a:lstStyle/>
          <a:p>
            <a:pPr>
              <a:buClrTx/>
            </a:pPr>
            <a:r>
              <a:rPr lang="en-US" b="1" dirty="0" smtClean="0">
                <a:latin typeface="Tahoma" pitchFamily="34" charset="0"/>
                <a:ea typeface="Tahoma" pitchFamily="34" charset="0"/>
                <a:cs typeface="Tahoma" pitchFamily="34" charset="0"/>
              </a:rPr>
              <a:t>Development of state partnership agreement in 2012</a:t>
            </a:r>
            <a:r>
              <a:rPr lang="en-US" sz="2000" dirty="0" smtClean="0">
                <a:latin typeface="Tahoma" pitchFamily="34" charset="0"/>
                <a:ea typeface="Tahoma" pitchFamily="34" charset="0"/>
                <a:cs typeface="Tahoma" pitchFamily="34" charset="0"/>
              </a:rPr>
              <a:t/>
            </a:r>
            <a:br>
              <a:rPr lang="en-US" sz="2000" dirty="0" smtClean="0">
                <a:latin typeface="Tahoma" pitchFamily="34" charset="0"/>
                <a:ea typeface="Tahoma" pitchFamily="34" charset="0"/>
                <a:cs typeface="Tahoma" pitchFamily="34" charset="0"/>
              </a:rPr>
            </a:br>
            <a:r>
              <a:rPr lang="en-US" sz="2000" b="1" dirty="0" smtClean="0">
                <a:latin typeface="Tahoma" pitchFamily="34" charset="0"/>
                <a:ea typeface="Tahoma" pitchFamily="34" charset="0"/>
                <a:cs typeface="Tahoma" pitchFamily="34" charset="0"/>
              </a:rPr>
              <a:t>	</a:t>
            </a:r>
            <a:r>
              <a:rPr lang="en-US" b="1" dirty="0" smtClean="0">
                <a:latin typeface="Tahoma" pitchFamily="34" charset="0"/>
                <a:ea typeface="Tahoma" pitchFamily="34" charset="0"/>
                <a:cs typeface="Tahoma" pitchFamily="34" charset="0"/>
              </a:rPr>
              <a:t>Benefits:</a:t>
            </a:r>
          </a:p>
          <a:p>
            <a:pPr lvl="1"/>
            <a:r>
              <a:rPr lang="en-US" sz="2000" u="sng" dirty="0" smtClean="0">
                <a:latin typeface="Tahoma" pitchFamily="34" charset="0"/>
                <a:ea typeface="Tahoma" pitchFamily="34" charset="0"/>
                <a:cs typeface="Tahoma" pitchFamily="34" charset="0"/>
              </a:rPr>
              <a:t>Streamline</a:t>
            </a:r>
            <a:r>
              <a:rPr lang="en-US" sz="2000" dirty="0" smtClean="0">
                <a:latin typeface="Tahoma" pitchFamily="34" charset="0"/>
                <a:ea typeface="Tahoma" pitchFamily="34" charset="0"/>
                <a:cs typeface="Tahoma" pitchFamily="34" charset="0"/>
              </a:rPr>
              <a:t> processes</a:t>
            </a:r>
          </a:p>
          <a:p>
            <a:pPr lvl="1"/>
            <a:r>
              <a:rPr lang="en-US" sz="2000" u="sng" dirty="0" smtClean="0">
                <a:latin typeface="Tahoma" pitchFamily="34" charset="0"/>
                <a:ea typeface="Tahoma" pitchFamily="34" charset="0"/>
                <a:cs typeface="Tahoma" pitchFamily="34" charset="0"/>
              </a:rPr>
              <a:t>Saves </a:t>
            </a:r>
            <a:r>
              <a:rPr lang="en-US" sz="2000" dirty="0" smtClean="0">
                <a:latin typeface="Tahoma" pitchFamily="34" charset="0"/>
                <a:ea typeface="Tahoma" pitchFamily="34" charset="0"/>
                <a:cs typeface="Tahoma" pitchFamily="34" charset="0"/>
              </a:rPr>
              <a:t>time and money</a:t>
            </a:r>
          </a:p>
          <a:p>
            <a:pPr lvl="1"/>
            <a:r>
              <a:rPr lang="en-US" sz="2000" u="sng" dirty="0" smtClean="0">
                <a:latin typeface="Tahoma" pitchFamily="34" charset="0"/>
                <a:ea typeface="Tahoma" pitchFamily="34" charset="0"/>
                <a:cs typeface="Tahoma" pitchFamily="34" charset="0"/>
              </a:rPr>
              <a:t>Flexibility</a:t>
            </a:r>
            <a:r>
              <a:rPr lang="en-US" sz="2000" dirty="0" smtClean="0">
                <a:latin typeface="Tahoma" pitchFamily="34" charset="0"/>
                <a:ea typeface="Tahoma" pitchFamily="34" charset="0"/>
                <a:cs typeface="Tahoma" pitchFamily="34" charset="0"/>
              </a:rPr>
              <a:t>/multiple pathways, one goal:</a:t>
            </a:r>
            <a:br>
              <a:rPr lang="en-US" sz="2000" dirty="0" smtClean="0">
                <a:latin typeface="Tahoma" pitchFamily="34" charset="0"/>
                <a:ea typeface="Tahoma" pitchFamily="34" charset="0"/>
                <a:cs typeface="Tahoma" pitchFamily="34" charset="0"/>
              </a:rPr>
            </a:br>
            <a:r>
              <a:rPr lang="en-US" sz="2000" dirty="0" smtClean="0">
                <a:latin typeface="Tahoma" pitchFamily="34" charset="0"/>
                <a:ea typeface="Tahoma" pitchFamily="34" charset="0"/>
                <a:cs typeface="Tahoma" pitchFamily="34" charset="0"/>
              </a:rPr>
              <a:t>enhancing P-12 student learning</a:t>
            </a:r>
            <a:endParaRPr lang="en-US" b="1" i="1" dirty="0" smtClean="0">
              <a:latin typeface="Tahoma" pitchFamily="34" charset="0"/>
              <a:ea typeface="Tahoma" pitchFamily="34" charset="0"/>
              <a:cs typeface="Tahoma" pitchFamily="34" charset="0"/>
            </a:endParaRPr>
          </a:p>
          <a:p>
            <a:pPr>
              <a:buClrTx/>
            </a:pPr>
            <a:r>
              <a:rPr lang="en-US" b="1" dirty="0" smtClean="0">
                <a:latin typeface="Tahoma" pitchFamily="34" charset="0"/>
                <a:ea typeface="Tahoma" pitchFamily="34" charset="0"/>
                <a:cs typeface="Tahoma" pitchFamily="34" charset="0"/>
              </a:rPr>
              <a:t>State Alliance on Clinical Practice and Partnerships</a:t>
            </a:r>
          </a:p>
          <a:p>
            <a:pPr lvl="1"/>
            <a:r>
              <a:rPr lang="en-US" sz="2000" dirty="0" smtClean="0">
                <a:latin typeface="Tahoma" pitchFamily="34" charset="0"/>
                <a:ea typeface="Tahoma" pitchFamily="34" charset="0"/>
                <a:cs typeface="Tahoma" pitchFamily="34" charset="0"/>
              </a:rPr>
              <a:t>12 state initiative with various providers and contexts</a:t>
            </a:r>
          </a:p>
          <a:p>
            <a:pPr lvl="1"/>
            <a:r>
              <a:rPr lang="en-US" sz="2000" dirty="0" smtClean="0">
                <a:latin typeface="Tahoma" pitchFamily="34" charset="0"/>
                <a:ea typeface="Tahoma" pitchFamily="34" charset="0"/>
                <a:cs typeface="Tahoma" pitchFamily="34" charset="0"/>
              </a:rPr>
              <a:t>Opportunities to </a:t>
            </a:r>
            <a:r>
              <a:rPr lang="en-US" sz="2000" u="sng" dirty="0" smtClean="0">
                <a:latin typeface="Tahoma" pitchFamily="34" charset="0"/>
                <a:ea typeface="Tahoma" pitchFamily="34" charset="0"/>
                <a:cs typeface="Tahoma" pitchFamily="34" charset="0"/>
              </a:rPr>
              <a:t>share innovations </a:t>
            </a:r>
            <a:r>
              <a:rPr lang="en-US" sz="2000" dirty="0" smtClean="0">
                <a:latin typeface="Tahoma" pitchFamily="34" charset="0"/>
                <a:ea typeface="Tahoma" pitchFamily="34" charset="0"/>
                <a:cs typeface="Tahoma" pitchFamily="34" charset="0"/>
              </a:rPr>
              <a:t>and best practice through a networked improvement community </a:t>
            </a:r>
          </a:p>
          <a:p>
            <a:pPr lvl="1">
              <a:buNone/>
            </a:pPr>
            <a:endParaRPr lang="en-US" sz="2000" dirty="0" smtClean="0">
              <a:latin typeface="Century Gothic" pitchFamily="34" charset="0"/>
            </a:endParaRPr>
          </a:p>
          <a:p>
            <a:pPr lvl="1">
              <a:buNone/>
            </a:pPr>
            <a:endParaRPr lang="en-US" sz="2000" dirty="0" smtClean="0">
              <a:latin typeface="Century Gothic"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blinds(horizontal)">
                                      <p:cBhvr>
                                        <p:cTn id="7" dur="1000"/>
                                        <p:tgtEl>
                                          <p:spTgt spid="12291">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blinds(horizontal)">
                                      <p:cBhvr>
                                        <p:cTn id="10" dur="1000"/>
                                        <p:tgtEl>
                                          <p:spTgt spid="12291">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blinds(horizontal)">
                                      <p:cBhvr>
                                        <p:cTn id="13" dur="1000"/>
                                        <p:tgtEl>
                                          <p:spTgt spid="12291">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2291">
                                            <p:txEl>
                                              <p:pRg st="3" end="3"/>
                                            </p:txEl>
                                          </p:spTgt>
                                        </p:tgtEl>
                                        <p:attrNameLst>
                                          <p:attrName>style.visibility</p:attrName>
                                        </p:attrNameLst>
                                      </p:cBhvr>
                                      <p:to>
                                        <p:strVal val="visible"/>
                                      </p:to>
                                    </p:set>
                                    <p:animEffect transition="in" filter="blinds(horizontal)">
                                      <p:cBhvr>
                                        <p:cTn id="16" dur="1000"/>
                                        <p:tgtEl>
                                          <p:spTgt spid="1229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2291">
                                            <p:txEl>
                                              <p:pRg st="4" end="4"/>
                                            </p:txEl>
                                          </p:spTgt>
                                        </p:tgtEl>
                                        <p:attrNameLst>
                                          <p:attrName>style.visibility</p:attrName>
                                        </p:attrNameLst>
                                      </p:cBhvr>
                                      <p:to>
                                        <p:strVal val="visible"/>
                                      </p:to>
                                    </p:set>
                                    <p:anim calcmode="lin" valueType="num">
                                      <p:cBhvr additive="base">
                                        <p:cTn id="21" dur="10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12291">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2291">
                                            <p:txEl>
                                              <p:pRg st="5" end="5"/>
                                            </p:txEl>
                                          </p:spTgt>
                                        </p:tgtEl>
                                        <p:attrNameLst>
                                          <p:attrName>style.visibility</p:attrName>
                                        </p:attrNameLst>
                                      </p:cBhvr>
                                      <p:to>
                                        <p:strVal val="visible"/>
                                      </p:to>
                                    </p:set>
                                    <p:anim calcmode="lin" valueType="num">
                                      <p:cBhvr additive="base">
                                        <p:cTn id="25" dur="10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12291">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2291">
                                            <p:txEl>
                                              <p:pRg st="6" end="6"/>
                                            </p:txEl>
                                          </p:spTgt>
                                        </p:tgtEl>
                                        <p:attrNameLst>
                                          <p:attrName>style.visibility</p:attrName>
                                        </p:attrNameLst>
                                      </p:cBhvr>
                                      <p:to>
                                        <p:strVal val="visible"/>
                                      </p:to>
                                    </p:set>
                                    <p:anim calcmode="lin" valueType="num">
                                      <p:cBhvr additive="base">
                                        <p:cTn id="29" dur="1000" fill="hold"/>
                                        <p:tgtEl>
                                          <p:spTgt spid="12291">
                                            <p:txEl>
                                              <p:pRg st="6" end="6"/>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122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z="3000" b="1" dirty="0" smtClean="0">
                <a:solidFill>
                  <a:srgbClr val="047E58"/>
                </a:solidFill>
                <a:latin typeface="Tahoma" pitchFamily="34" charset="0"/>
                <a:ea typeface="Tahoma" pitchFamily="34" charset="0"/>
                <a:cs typeface="Tahoma" pitchFamily="34" charset="0"/>
              </a:rPr>
              <a:t>Role of Data in Continuous Improvement </a:t>
            </a:r>
          </a:p>
        </p:txBody>
      </p:sp>
      <p:sp>
        <p:nvSpPr>
          <p:cNvPr id="16387" name="Content Placeholder 2"/>
          <p:cNvSpPr>
            <a:spLocks noGrp="1"/>
          </p:cNvSpPr>
          <p:nvPr>
            <p:ph idx="1"/>
          </p:nvPr>
        </p:nvSpPr>
        <p:spPr/>
        <p:txBody>
          <a:bodyPr>
            <a:normAutofit/>
          </a:bodyPr>
          <a:lstStyle/>
          <a:p>
            <a:pPr eaLnBrk="1" hangingPunct="1">
              <a:defRPr/>
            </a:pPr>
            <a:r>
              <a:rPr lang="en-US" b="1" dirty="0" smtClean="0">
                <a:latin typeface="Tahoma" pitchFamily="34" charset="0"/>
                <a:ea typeface="Tahoma" pitchFamily="34" charset="0"/>
                <a:cs typeface="Tahoma" pitchFamily="34" charset="0"/>
              </a:rPr>
              <a:t>“Era of Big Data”</a:t>
            </a:r>
          </a:p>
          <a:p>
            <a:pPr lvl="1" eaLnBrk="1" hangingPunct="1">
              <a:defRPr/>
            </a:pPr>
            <a:r>
              <a:rPr lang="en-US" dirty="0" smtClean="0">
                <a:latin typeface="Tahoma" pitchFamily="34" charset="0"/>
                <a:ea typeface="Tahoma" pitchFamily="34" charset="0"/>
                <a:cs typeface="Tahoma" pitchFamily="34" charset="0"/>
              </a:rPr>
              <a:t>State accountability systems</a:t>
            </a:r>
          </a:p>
          <a:p>
            <a:pPr lvl="1" eaLnBrk="1" hangingPunct="1">
              <a:defRPr/>
            </a:pPr>
            <a:r>
              <a:rPr lang="en-US" dirty="0" smtClean="0">
                <a:latin typeface="Tahoma" pitchFamily="34" charset="0"/>
                <a:ea typeface="Tahoma" pitchFamily="34" charset="0"/>
                <a:cs typeface="Tahoma" pitchFamily="34" charset="0"/>
              </a:rPr>
              <a:t>Common data points and assessment tools</a:t>
            </a:r>
          </a:p>
          <a:p>
            <a:pPr eaLnBrk="1" hangingPunct="1">
              <a:defRPr/>
            </a:pPr>
            <a:r>
              <a:rPr lang="en-US" b="1" dirty="0" smtClean="0">
                <a:latin typeface="Tahoma" pitchFamily="34" charset="0"/>
                <a:ea typeface="Tahoma" pitchFamily="34" charset="0"/>
                <a:cs typeface="Tahoma" pitchFamily="34" charset="0"/>
              </a:rPr>
              <a:t>Benefits of state and national </a:t>
            </a:r>
            <a:r>
              <a:rPr lang="en-US" b="1" dirty="0" err="1" smtClean="0">
                <a:latin typeface="Tahoma" pitchFamily="34" charset="0"/>
                <a:ea typeface="Tahoma" pitchFamily="34" charset="0"/>
                <a:cs typeface="Tahoma" pitchFamily="34" charset="0"/>
              </a:rPr>
              <a:t>accreditor</a:t>
            </a:r>
            <a:r>
              <a:rPr lang="en-US" b="1" dirty="0" smtClean="0">
                <a:latin typeface="Tahoma" pitchFamily="34" charset="0"/>
                <a:ea typeface="Tahoma" pitchFamily="34" charset="0"/>
                <a:cs typeface="Tahoma" pitchFamily="34" charset="0"/>
              </a:rPr>
              <a:t> partnership</a:t>
            </a:r>
          </a:p>
          <a:p>
            <a:pPr lvl="1" eaLnBrk="1" hangingPunct="1">
              <a:defRPr/>
            </a:pPr>
            <a:r>
              <a:rPr lang="en-US" dirty="0" smtClean="0">
                <a:latin typeface="Tahoma" pitchFamily="34" charset="0"/>
                <a:ea typeface="Tahoma" pitchFamily="34" charset="0"/>
                <a:cs typeface="Tahoma" pitchFamily="34" charset="0"/>
              </a:rPr>
              <a:t>Capacity building</a:t>
            </a:r>
          </a:p>
          <a:p>
            <a:pPr lvl="1" eaLnBrk="1" hangingPunct="1">
              <a:defRPr/>
            </a:pPr>
            <a:r>
              <a:rPr lang="en-US" dirty="0" smtClean="0">
                <a:latin typeface="Tahoma" pitchFamily="34" charset="0"/>
                <a:ea typeface="Tahoma" pitchFamily="34" charset="0"/>
                <a:cs typeface="Tahoma" pitchFamily="34" charset="0"/>
              </a:rPr>
              <a:t>Shared collection and use of data</a:t>
            </a:r>
          </a:p>
          <a:p>
            <a:pPr lvl="1" eaLnBrk="1" hangingPunct="1">
              <a:defRPr/>
            </a:pPr>
            <a:r>
              <a:rPr lang="en-US" dirty="0" smtClean="0">
                <a:latin typeface="Tahoma" pitchFamily="34" charset="0"/>
                <a:ea typeface="Tahoma" pitchFamily="34" charset="0"/>
                <a:cs typeface="Tahoma" pitchFamily="34" charset="0"/>
              </a:rPr>
              <a:t>Identification of common measures </a:t>
            </a:r>
            <a:br>
              <a:rPr lang="en-US" dirty="0" smtClean="0">
                <a:latin typeface="Tahoma" pitchFamily="34" charset="0"/>
                <a:ea typeface="Tahoma" pitchFamily="34" charset="0"/>
                <a:cs typeface="Tahoma" pitchFamily="34" charset="0"/>
              </a:rPr>
            </a:br>
            <a:r>
              <a:rPr lang="en-US" dirty="0" smtClean="0">
                <a:latin typeface="Tahoma" pitchFamily="34" charset="0"/>
                <a:ea typeface="Tahoma" pitchFamily="34" charset="0"/>
                <a:cs typeface="Tahoma" pitchFamily="34" charset="0"/>
              </a:rPr>
              <a:t>for benchmarking</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638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anim calcmode="lin" valueType="num">
                                      <p:cBhvr additive="base">
                                        <p:cTn id="11"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1638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 calcmode="lin" valueType="num">
                                      <p:cBhvr additive="base">
                                        <p:cTn id="15"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6387">
                                            <p:txEl>
                                              <p:pRg st="3" end="3"/>
                                            </p:txEl>
                                          </p:spTgt>
                                        </p:tgtEl>
                                        <p:attrNameLst>
                                          <p:attrName>style.visibility</p:attrName>
                                        </p:attrNameLst>
                                      </p:cBhvr>
                                      <p:to>
                                        <p:strVal val="visible"/>
                                      </p:to>
                                    </p:set>
                                    <p:anim calcmode="lin" valueType="num">
                                      <p:cBhvr additive="base">
                                        <p:cTn id="21"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1638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6387">
                                            <p:txEl>
                                              <p:pRg st="4" end="4"/>
                                            </p:txEl>
                                          </p:spTgt>
                                        </p:tgtEl>
                                        <p:attrNameLst>
                                          <p:attrName>style.visibility</p:attrName>
                                        </p:attrNameLst>
                                      </p:cBhvr>
                                      <p:to>
                                        <p:strVal val="visible"/>
                                      </p:to>
                                    </p:set>
                                    <p:anim calcmode="lin" valueType="num">
                                      <p:cBhvr additive="base">
                                        <p:cTn id="25"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1638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6387">
                                            <p:txEl>
                                              <p:pRg st="5" end="5"/>
                                            </p:txEl>
                                          </p:spTgt>
                                        </p:tgtEl>
                                        <p:attrNameLst>
                                          <p:attrName>style.visibility</p:attrName>
                                        </p:attrNameLst>
                                      </p:cBhvr>
                                      <p:to>
                                        <p:strVal val="visible"/>
                                      </p:to>
                                    </p:set>
                                    <p:anim calcmode="lin" valueType="num">
                                      <p:cBhvr additive="base">
                                        <p:cTn id="29" dur="10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16387">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6387">
                                            <p:txEl>
                                              <p:pRg st="6" end="6"/>
                                            </p:txEl>
                                          </p:spTgt>
                                        </p:tgtEl>
                                        <p:attrNameLst>
                                          <p:attrName>style.visibility</p:attrName>
                                        </p:attrNameLst>
                                      </p:cBhvr>
                                      <p:to>
                                        <p:strVal val="visible"/>
                                      </p:to>
                                    </p:set>
                                    <p:anim calcmode="lin" valueType="num">
                                      <p:cBhvr additive="base">
                                        <p:cTn id="33" dur="10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1638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ahoma" pitchFamily="34" charset="0"/>
                <a:ea typeface="Tahoma" pitchFamily="34" charset="0"/>
                <a:cs typeface="Tahoma" pitchFamily="34" charset="0"/>
              </a:rPr>
              <a:t>Timeline for CAEP Standards</a:t>
            </a:r>
            <a:endParaRPr lang="en-US" b="1"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lstStyle/>
          <a:p>
            <a:pPr>
              <a:buClrTx/>
              <a:buNone/>
            </a:pPr>
            <a:r>
              <a:rPr lang="en-US" sz="2600" b="1" dirty="0" smtClean="0">
                <a:latin typeface="Tahoma" pitchFamily="34" charset="0"/>
                <a:ea typeface="Tahoma" pitchFamily="34" charset="0"/>
                <a:cs typeface="Tahoma" pitchFamily="34" charset="0"/>
              </a:rPr>
              <a:t>Accreditation under new standards</a:t>
            </a:r>
          </a:p>
          <a:p>
            <a:pPr lvl="1">
              <a:buClrTx/>
              <a:buFont typeface="Wingdings" pitchFamily="2" charset="2"/>
              <a:buChar char="§"/>
            </a:pPr>
            <a:r>
              <a:rPr lang="en-US" sz="2400" dirty="0" smtClean="0">
                <a:latin typeface="Tahoma" pitchFamily="34" charset="0"/>
                <a:ea typeface="Tahoma" pitchFamily="34" charset="0"/>
                <a:cs typeface="Tahoma" pitchFamily="34" charset="0"/>
              </a:rPr>
              <a:t>Two-year transition period through 2015</a:t>
            </a:r>
          </a:p>
          <a:p>
            <a:pPr lvl="2">
              <a:buClrTx/>
              <a:buFont typeface="Wingdings" pitchFamily="2" charset="2"/>
              <a:buChar char="§"/>
            </a:pPr>
            <a:r>
              <a:rPr lang="en-US" sz="2400" dirty="0" smtClean="0">
                <a:latin typeface="Tahoma" pitchFamily="34" charset="0"/>
                <a:ea typeface="Tahoma" pitchFamily="34" charset="0"/>
                <a:cs typeface="Tahoma" pitchFamily="34" charset="0"/>
              </a:rPr>
              <a:t>EPPs may choose to come up for accreditation under NCATE Standards. TEAC Quality Principles, or CAEP Standards, or both NCATE/CAEP or TEAC/CAEP to achieve dual accreditation</a:t>
            </a:r>
          </a:p>
          <a:p>
            <a:pPr lvl="1">
              <a:buClrTx/>
              <a:buFont typeface="Wingdings" pitchFamily="2" charset="2"/>
              <a:buChar char="§"/>
            </a:pPr>
            <a:endParaRPr lang="en-US" sz="2400" dirty="0" smtClean="0">
              <a:latin typeface="Tahoma" pitchFamily="34" charset="0"/>
              <a:ea typeface="Tahoma" pitchFamily="34" charset="0"/>
              <a:cs typeface="Tahoma" pitchFamily="34" charset="0"/>
            </a:endParaRPr>
          </a:p>
          <a:p>
            <a:pPr lvl="1">
              <a:buClrTx/>
              <a:buFont typeface="Wingdings" pitchFamily="2" charset="2"/>
              <a:buChar char="§"/>
            </a:pPr>
            <a:r>
              <a:rPr lang="en-US" sz="2400" dirty="0" smtClean="0">
                <a:latin typeface="Tahoma" pitchFamily="34" charset="0"/>
                <a:ea typeface="Tahoma" pitchFamily="34" charset="0"/>
                <a:cs typeface="Tahoma" pitchFamily="34" charset="0"/>
              </a:rPr>
              <a:t>Spring 2016 (date of self-study submission) for accreditation visits scheduled for Fall 2016 is the earliest CAEP Standards will be required</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ahoma" pitchFamily="34" charset="0"/>
                <a:ea typeface="Tahoma" pitchFamily="34" charset="0"/>
                <a:cs typeface="Tahoma" pitchFamily="34" charset="0"/>
              </a:rPr>
              <a:t>Standards Implementation Guidance</a:t>
            </a:r>
            <a:endParaRPr lang="en-US" b="1"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596255" y="1333500"/>
            <a:ext cx="8090546" cy="4826000"/>
          </a:xfrm>
        </p:spPr>
        <p:txBody>
          <a:bodyPr/>
          <a:lstStyle/>
          <a:p>
            <a:pPr>
              <a:buNone/>
            </a:pPr>
            <a:r>
              <a:rPr lang="en-US" b="1" dirty="0" smtClean="0">
                <a:latin typeface="Tahoma" pitchFamily="34" charset="0"/>
                <a:ea typeface="Tahoma" pitchFamily="34" charset="0"/>
                <a:cs typeface="Tahoma" pitchFamily="34" charset="0"/>
              </a:rPr>
              <a:t>By the end of January 2014</a:t>
            </a:r>
          </a:p>
          <a:p>
            <a:pPr>
              <a:buClrTx/>
              <a:buFont typeface="Wingdings" pitchFamily="2" charset="2"/>
              <a:buChar char="§"/>
            </a:pPr>
            <a:r>
              <a:rPr lang="en-US" sz="2200" dirty="0" smtClean="0">
                <a:latin typeface="Tahoma" pitchFamily="34" charset="0"/>
                <a:ea typeface="Tahoma" pitchFamily="34" charset="0"/>
                <a:cs typeface="Tahoma" pitchFamily="34" charset="0"/>
              </a:rPr>
              <a:t>	CAEP eligibility guidance for EPPs seeking accreditation          </a:t>
            </a:r>
          </a:p>
          <a:p>
            <a:pPr>
              <a:buClrTx/>
              <a:buNone/>
            </a:pPr>
            <a:r>
              <a:rPr lang="en-US" sz="2200" dirty="0" smtClean="0">
                <a:latin typeface="Tahoma" pitchFamily="34" charset="0"/>
                <a:ea typeface="Tahoma" pitchFamily="34" charset="0"/>
                <a:cs typeface="Tahoma" pitchFamily="34" charset="0"/>
              </a:rPr>
              <a:t>      for the first time</a:t>
            </a:r>
          </a:p>
          <a:p>
            <a:pPr>
              <a:buClrTx/>
              <a:buFont typeface="Wingdings" pitchFamily="2" charset="2"/>
              <a:buChar char="§"/>
            </a:pPr>
            <a:r>
              <a:rPr lang="en-US" sz="2200" dirty="0" smtClean="0">
                <a:latin typeface="Tahoma" pitchFamily="34" charset="0"/>
                <a:ea typeface="Tahoma" pitchFamily="34" charset="0"/>
                <a:cs typeface="Tahoma" pitchFamily="34" charset="0"/>
              </a:rPr>
              <a:t>Self-study guidance on demonstrating CAEP Standards	</a:t>
            </a:r>
          </a:p>
          <a:p>
            <a:pPr lvl="2">
              <a:buClrTx/>
              <a:buFont typeface="Wingdings" pitchFamily="2" charset="2"/>
              <a:buChar char="§"/>
            </a:pPr>
            <a:r>
              <a:rPr lang="en-US" sz="2200" dirty="0" smtClean="0">
                <a:latin typeface="Tahoma" pitchFamily="34" charset="0"/>
                <a:ea typeface="Tahoma" pitchFamily="34" charset="0"/>
                <a:cs typeface="Tahoma" pitchFamily="34" charset="0"/>
              </a:rPr>
              <a:t>Glossary</a:t>
            </a:r>
          </a:p>
          <a:p>
            <a:pPr lvl="2">
              <a:buClrTx/>
              <a:buFont typeface="Wingdings" pitchFamily="2" charset="2"/>
              <a:buChar char="§"/>
            </a:pPr>
            <a:r>
              <a:rPr lang="en-US" sz="2200" dirty="0" smtClean="0">
                <a:latin typeface="Tahoma" pitchFamily="34" charset="0"/>
                <a:ea typeface="Tahoma" pitchFamily="34" charset="0"/>
                <a:cs typeface="Tahoma" pitchFamily="34" charset="0"/>
              </a:rPr>
              <a:t>Templates</a:t>
            </a:r>
          </a:p>
          <a:p>
            <a:pPr marL="63500" lvl="2" indent="-63500">
              <a:buClrTx/>
              <a:buFont typeface="Wingdings" pitchFamily="2" charset="2"/>
              <a:buChar char="§"/>
            </a:pPr>
            <a:r>
              <a:rPr lang="en-US" sz="2200" dirty="0" smtClean="0">
                <a:latin typeface="Tahoma" pitchFamily="34" charset="0"/>
                <a:ea typeface="Tahoma" pitchFamily="34" charset="0"/>
                <a:cs typeface="Tahoma" pitchFamily="34" charset="0"/>
              </a:rPr>
              <a:t>Evidence expectations: What, Where, How, Quality</a:t>
            </a:r>
          </a:p>
          <a:p>
            <a:pPr marL="63500" lvl="2" indent="-63500">
              <a:buClrTx/>
              <a:buFont typeface="Wingdings" pitchFamily="2" charset="2"/>
              <a:buChar char="§"/>
            </a:pPr>
            <a:r>
              <a:rPr lang="en-US" sz="2200" dirty="0" smtClean="0">
                <a:latin typeface="Tahoma" pitchFamily="34" charset="0"/>
                <a:ea typeface="Tahoma" pitchFamily="34" charset="0"/>
                <a:cs typeface="Tahoma" pitchFamily="34" charset="0"/>
              </a:rPr>
              <a:t>Decision-making process, heuristic, and procedures</a:t>
            </a:r>
          </a:p>
          <a:p>
            <a:pPr marL="63500" lvl="2" indent="-63500">
              <a:buClrTx/>
              <a:buNone/>
            </a:pPr>
            <a:endParaRPr lang="en-US" sz="800" b="1" dirty="0" smtClean="0">
              <a:latin typeface="Tahoma" pitchFamily="34" charset="0"/>
              <a:ea typeface="Tahoma" pitchFamily="34" charset="0"/>
              <a:cs typeface="Tahoma" pitchFamily="34" charset="0"/>
            </a:endParaRPr>
          </a:p>
          <a:p>
            <a:pPr marL="63500" lvl="2" indent="-63500">
              <a:buClrTx/>
              <a:buNone/>
            </a:pPr>
            <a:r>
              <a:rPr lang="en-US" sz="2200" b="1" dirty="0" smtClean="0">
                <a:latin typeface="Tahoma" pitchFamily="34" charset="0"/>
                <a:ea typeface="Tahoma" pitchFamily="34" charset="0"/>
                <a:cs typeface="Tahoma" pitchFamily="34" charset="0"/>
              </a:rPr>
              <a:t>No later than mid-March 2014</a:t>
            </a:r>
          </a:p>
          <a:p>
            <a:pPr marL="63500" lvl="2" indent="-63500">
              <a:buClrTx/>
              <a:buFont typeface="Wingdings" pitchFamily="2" charset="2"/>
              <a:buChar char="§"/>
            </a:pPr>
            <a:r>
              <a:rPr lang="en-US" sz="2200" dirty="0" smtClean="0">
                <a:latin typeface="Tahoma" pitchFamily="34" charset="0"/>
                <a:ea typeface="Tahoma" pitchFamily="34" charset="0"/>
                <a:cs typeface="Tahoma" pitchFamily="34" charset="0"/>
              </a:rPr>
              <a:t>Site visitor protocols, report templates</a:t>
            </a:r>
          </a:p>
          <a:p>
            <a:pPr marL="63500" lvl="2" indent="-63500">
              <a:buClrTx/>
              <a:buFont typeface="Wingdings" pitchFamily="2" charset="2"/>
              <a:buChar char="§"/>
            </a:pPr>
            <a:r>
              <a:rPr lang="en-US" sz="2200" dirty="0" smtClean="0">
                <a:latin typeface="Tahoma" pitchFamily="34" charset="0"/>
                <a:ea typeface="Tahoma" pitchFamily="34" charset="0"/>
                <a:cs typeface="Tahoma" pitchFamily="34" charset="0"/>
              </a:rPr>
              <a:t>Process and Priorities of Review</a:t>
            </a:r>
          </a:p>
          <a:p>
            <a:endParaRPr lang="en-US" dirty="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ahoma" pitchFamily="34" charset="0"/>
                <a:ea typeface="Tahoma" pitchFamily="34" charset="0"/>
                <a:cs typeface="Tahoma" pitchFamily="34" charset="0"/>
              </a:rPr>
              <a:t>Opportunity for Collaboration and Capacity-Building</a:t>
            </a:r>
            <a:endParaRPr lang="en-US" b="1"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lstStyle/>
          <a:p>
            <a:pPr>
              <a:buClrTx/>
            </a:pPr>
            <a:r>
              <a:rPr lang="en-US" sz="2800" dirty="0" smtClean="0">
                <a:latin typeface="Tahoma" pitchFamily="34" charset="0"/>
                <a:ea typeface="Tahoma" pitchFamily="34" charset="0"/>
                <a:cs typeface="Tahoma" pitchFamily="34" charset="0"/>
              </a:rPr>
              <a:t>Program Review with Feedback Option</a:t>
            </a:r>
          </a:p>
          <a:p>
            <a:pPr>
              <a:buClrTx/>
            </a:pPr>
            <a:r>
              <a:rPr lang="en-US" sz="2800" dirty="0" smtClean="0">
                <a:latin typeface="Tahoma" pitchFamily="34" charset="0"/>
                <a:ea typeface="Tahoma" pitchFamily="34" charset="0"/>
                <a:cs typeface="Tahoma" pitchFamily="34" charset="0"/>
              </a:rPr>
              <a:t>Partnerships with P-12 school districts to build a robust clinical practice system</a:t>
            </a:r>
          </a:p>
          <a:p>
            <a:pPr>
              <a:buClrTx/>
            </a:pPr>
            <a:r>
              <a:rPr lang="en-US" sz="2800" dirty="0" smtClean="0">
                <a:latin typeface="Tahoma" pitchFamily="34" charset="0"/>
                <a:ea typeface="Tahoma" pitchFamily="34" charset="0"/>
                <a:cs typeface="Tahoma" pitchFamily="34" charset="0"/>
              </a:rPr>
              <a:t>Continuous Improvement</a:t>
            </a:r>
          </a:p>
          <a:p>
            <a:pPr>
              <a:buClrTx/>
            </a:pPr>
            <a:r>
              <a:rPr lang="en-US" sz="2800" dirty="0" smtClean="0">
                <a:latin typeface="Tahoma" pitchFamily="34" charset="0"/>
                <a:ea typeface="Tahoma" pitchFamily="34" charset="0"/>
                <a:cs typeface="Tahoma" pitchFamily="34" charset="0"/>
              </a:rPr>
              <a:t>Leveraging Ohio’s unique context </a:t>
            </a:r>
          </a:p>
          <a:p>
            <a:pPr lvl="2">
              <a:buClr>
                <a:srgbClr val="047E58"/>
              </a:buClr>
              <a:buFont typeface="Wingdings" pitchFamily="2" charset="2"/>
              <a:buChar char="§"/>
            </a:pPr>
            <a:r>
              <a:rPr lang="en-US" sz="2800" dirty="0" smtClean="0">
                <a:latin typeface="Tahoma" pitchFamily="34" charset="0"/>
                <a:ea typeface="Tahoma" pitchFamily="34" charset="0"/>
                <a:cs typeface="Tahoma" pitchFamily="34" charset="0"/>
              </a:rPr>
              <a:t>	</a:t>
            </a:r>
            <a:r>
              <a:rPr lang="en-US" sz="2600" dirty="0" smtClean="0">
                <a:latin typeface="Tahoma" pitchFamily="34" charset="0"/>
                <a:ea typeface="Tahoma" pitchFamily="34" charset="0"/>
                <a:cs typeface="Tahoma" pitchFamily="34" charset="0"/>
              </a:rPr>
              <a:t>strong collaboration among public and    </a:t>
            </a:r>
          </a:p>
          <a:p>
            <a:pPr lvl="2">
              <a:buClr>
                <a:srgbClr val="047E58"/>
              </a:buClr>
              <a:buNone/>
            </a:pPr>
            <a:r>
              <a:rPr lang="en-US" sz="2600" dirty="0" smtClean="0">
                <a:latin typeface="Tahoma" pitchFamily="34" charset="0"/>
                <a:ea typeface="Tahoma" pitchFamily="34" charset="0"/>
                <a:cs typeface="Tahoma" pitchFamily="34" charset="0"/>
              </a:rPr>
              <a:t>     private EPPs</a:t>
            </a:r>
          </a:p>
          <a:p>
            <a:pPr lvl="2">
              <a:buClr>
                <a:srgbClr val="047E58"/>
              </a:buClr>
              <a:buFont typeface="Wingdings" pitchFamily="2" charset="2"/>
              <a:buChar char="§"/>
            </a:pPr>
            <a:r>
              <a:rPr lang="en-US" sz="2600" dirty="0" smtClean="0">
                <a:latin typeface="Tahoma" pitchFamily="34" charset="0"/>
                <a:ea typeface="Tahoma" pitchFamily="34" charset="0"/>
                <a:cs typeface="Tahoma" pitchFamily="34" charset="0"/>
              </a:rPr>
              <a:t>   data capacity </a:t>
            </a:r>
            <a:endParaRPr lang="en-US" sz="2600" dirty="0">
              <a:latin typeface="Tahoma" pitchFamily="34" charset="0"/>
              <a:ea typeface="Tahoma" pitchFamily="34" charset="0"/>
              <a:cs typeface="Tahoma"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CAEP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CAEPupdated.potx</Template>
  <TotalTime>1345</TotalTime>
  <Words>567</Words>
  <Application>Microsoft Office PowerPoint</Application>
  <PresentationFormat>On-screen Show (4:3)</PresentationFormat>
  <Paragraphs>86</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CAEPupdated</vt:lpstr>
      <vt:lpstr>Update on CAEP: Opportunities for Continuous Improvement</vt:lpstr>
      <vt:lpstr>Current Criticism of Accreditation</vt:lpstr>
      <vt:lpstr>Criticism of Educator Preparation and the Problem of Evidence</vt:lpstr>
      <vt:lpstr>Slide 4</vt:lpstr>
      <vt:lpstr>CAEP’s Partnership with Ohio Board of Regents</vt:lpstr>
      <vt:lpstr>Role of Data in Continuous Improvement </vt:lpstr>
      <vt:lpstr>Timeline for CAEP Standards</vt:lpstr>
      <vt:lpstr>Standards Implementation Guidance</vt:lpstr>
      <vt:lpstr>Opportunity for Collaboration and Capacity-Building</vt:lpstr>
      <vt:lpstr>Slide 10</vt:lpstr>
    </vt:vector>
  </TitlesOfParts>
  <Company>Varadero Communications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 2004 Test Drive User</dc:creator>
  <cp:lastModifiedBy>Tina</cp:lastModifiedBy>
  <cp:revision>124</cp:revision>
  <dcterms:created xsi:type="dcterms:W3CDTF">2013-04-17T02:06:32Z</dcterms:created>
  <dcterms:modified xsi:type="dcterms:W3CDTF">2013-10-18T16:32:13Z</dcterms:modified>
</cp:coreProperties>
</file>