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700" r:id="rId3"/>
  </p:sldMasterIdLst>
  <p:notesMasterIdLst>
    <p:notesMasterId r:id="rId23"/>
  </p:notesMasterIdLst>
  <p:handoutMasterIdLst>
    <p:handoutMasterId r:id="rId24"/>
  </p:handoutMasterIdLst>
  <p:sldIdLst>
    <p:sldId id="452" r:id="rId4"/>
    <p:sldId id="455" r:id="rId5"/>
    <p:sldId id="473" r:id="rId6"/>
    <p:sldId id="474" r:id="rId7"/>
    <p:sldId id="456" r:id="rId8"/>
    <p:sldId id="466" r:id="rId9"/>
    <p:sldId id="467" r:id="rId10"/>
    <p:sldId id="459" r:id="rId11"/>
    <p:sldId id="457" r:id="rId12"/>
    <p:sldId id="475" r:id="rId13"/>
    <p:sldId id="476" r:id="rId14"/>
    <p:sldId id="465" r:id="rId15"/>
    <p:sldId id="477" r:id="rId16"/>
    <p:sldId id="468" r:id="rId17"/>
    <p:sldId id="469" r:id="rId18"/>
    <p:sldId id="470" r:id="rId19"/>
    <p:sldId id="471" r:id="rId20"/>
    <p:sldId id="472" r:id="rId21"/>
    <p:sldId id="46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8F23B3"/>
    <a:srgbClr val="0091B2"/>
    <a:srgbClr val="8E908F"/>
    <a:srgbClr val="C2C2C2"/>
    <a:srgbClr val="B9F2FF"/>
    <a:srgbClr val="D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1964" autoAdjust="0"/>
  </p:normalViewPr>
  <p:slideViewPr>
    <p:cSldViewPr>
      <p:cViewPr>
        <p:scale>
          <a:sx n="75" d="100"/>
          <a:sy n="75" d="100"/>
        </p:scale>
        <p:origin x="-1710"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77BC68-C460-4B34-AFD7-B9027B0504C7}" type="datetimeFigureOut">
              <a:rPr lang="en-US" smtClean="0"/>
              <a:pPr/>
              <a:t>10/24/2012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500616-59A6-425A-A392-A24B6510BD61}" type="slidenum">
              <a:rPr lang="en-US" smtClean="0"/>
              <a:pPr/>
              <a:t>‹#›</a:t>
            </a:fld>
            <a:endParaRPr lang="en-US"/>
          </a:p>
        </p:txBody>
      </p:sp>
    </p:spTree>
    <p:extLst>
      <p:ext uri="{BB962C8B-B14F-4D97-AF65-F5344CB8AC3E}">
        <p14:creationId xmlns:p14="http://schemas.microsoft.com/office/powerpoint/2010/main" val="307715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D56283-6016-43A4-96D7-CE16B338513C}" type="datetimeFigureOut">
              <a:rPr lang="en-US" smtClean="0"/>
              <a:pPr/>
              <a:t>10/24/2012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B1C21B-5D40-4303-A0FF-A967A5E5CDAC}" type="slidenum">
              <a:rPr lang="en-US" smtClean="0"/>
              <a:pPr/>
              <a:t>‹#›</a:t>
            </a:fld>
            <a:endParaRPr lang="en-US"/>
          </a:p>
        </p:txBody>
      </p:sp>
    </p:spTree>
    <p:extLst>
      <p:ext uri="{BB962C8B-B14F-4D97-AF65-F5344CB8AC3E}">
        <p14:creationId xmlns:p14="http://schemas.microsoft.com/office/powerpoint/2010/main" val="305078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2" descr="PARCC_Header_A2"/>
          <p:cNvPicPr>
            <a:picLocks noChangeAspect="1" noChangeArrowheads="1"/>
          </p:cNvPicPr>
          <p:nvPr userDrawn="1"/>
        </p:nvPicPr>
        <p:blipFill>
          <a:blip r:embed="rId2" cstate="print"/>
          <a:srcRect l="63492" r="5597"/>
          <a:stretch>
            <a:fillRect/>
          </a:stretch>
        </p:blipFill>
        <p:spPr bwMode="auto">
          <a:xfrm>
            <a:off x="0" y="2"/>
            <a:ext cx="2819400" cy="1216152"/>
          </a:xfrm>
          <a:prstGeom prst="rect">
            <a:avLst/>
          </a:prstGeom>
          <a:noFill/>
          <a:ln w="9525">
            <a:noFill/>
            <a:miter lim="800000"/>
            <a:headEnd/>
            <a:tailEnd/>
          </a:ln>
        </p:spPr>
      </p:pic>
      <p:sp>
        <p:nvSpPr>
          <p:cNvPr id="7"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0"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pic>
        <p:nvPicPr>
          <p:cNvPr id="12" name="Picture 2" descr="PARCC_Header_A2"/>
          <p:cNvPicPr>
            <a:picLocks noChangeAspect="1" noChangeArrowheads="1"/>
          </p:cNvPicPr>
          <p:nvPr userDrawn="1"/>
        </p:nvPicPr>
        <p:blipFill>
          <a:blip r:embed="rId2" cstate="print"/>
          <a:srcRect r="68254"/>
          <a:stretch>
            <a:fillRect/>
          </a:stretch>
        </p:blipFill>
        <p:spPr bwMode="auto">
          <a:xfrm>
            <a:off x="6785429" y="5867400"/>
            <a:ext cx="2358571" cy="990600"/>
          </a:xfrm>
          <a:prstGeom prst="rect">
            <a:avLst/>
          </a:prstGeom>
          <a:noFill/>
          <a:ln w="9525">
            <a:noFill/>
            <a:miter lim="800000"/>
            <a:headEnd/>
            <a:tailEnd/>
          </a:ln>
        </p:spPr>
      </p:pic>
      <p:pic>
        <p:nvPicPr>
          <p:cNvPr id="16" name="Picture 2" descr="PARCC_Header_A2"/>
          <p:cNvPicPr>
            <a:picLocks noChangeAspect="1" noChangeArrowheads="1"/>
          </p:cNvPicPr>
          <p:nvPr userDrawn="1"/>
        </p:nvPicPr>
        <p:blipFill>
          <a:blip r:embed="rId2" cstate="print"/>
          <a:srcRect l="29744" r="68254"/>
          <a:stretch>
            <a:fillRect/>
          </a:stretch>
        </p:blipFill>
        <p:spPr bwMode="auto">
          <a:xfrm>
            <a:off x="6858001" y="5867400"/>
            <a:ext cx="148771" cy="990600"/>
          </a:xfrm>
          <a:prstGeom prst="rect">
            <a:avLst/>
          </a:prstGeom>
          <a:noFill/>
          <a:ln w="9525">
            <a:noFill/>
            <a:miter lim="800000"/>
            <a:headEnd/>
            <a:tailEnd/>
          </a:ln>
        </p:spPr>
      </p:pic>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1"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175"/>
            <a:ext cx="9144000" cy="1289050"/>
            <a:chOff x="0" y="-3175"/>
            <a:chExt cx="9144000" cy="1289050"/>
          </a:xfrm>
        </p:grpSpPr>
        <p:pic>
          <p:nvPicPr>
            <p:cNvPr id="4" name="Picture 9"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12" name="Title 1"/>
          <p:cNvSpPr>
            <a:spLocks noGrp="1"/>
          </p:cNvSpPr>
          <p:nvPr>
            <p:ph type="title"/>
          </p:nvPr>
        </p:nvSpPr>
        <p:spPr>
          <a:xfrm>
            <a:off x="0" y="-1"/>
            <a:ext cx="6096000" cy="1285875"/>
          </a:xfrm>
          <a:prstGeom prst="rect">
            <a:avLst/>
          </a:prstGeo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200">
                <a:solidFill>
                  <a:srgbClr val="9F9F9F"/>
                </a:solidFill>
              </a:defRPr>
            </a:lvl1pPr>
          </a:lstStyle>
          <a:p>
            <a:pPr>
              <a:defRPr/>
            </a:pPr>
            <a:fld id="{B2B177E0-A714-4FA8-A407-600CDE6CFD7E}" type="slidenum">
              <a:rPr lang="en-US"/>
              <a:pPr>
                <a:defRPr/>
              </a:pPr>
              <a:t>‹#›</a:t>
            </a:fld>
            <a:endParaRPr lang="en-US" dirty="0"/>
          </a:p>
        </p:txBody>
      </p:sp>
      <p:sp>
        <p:nvSpPr>
          <p:cNvPr id="8" name="Footer Placeholder 3"/>
          <p:cNvSpPr>
            <a:spLocks noGrp="1"/>
          </p:cNvSpPr>
          <p:nvPr>
            <p:ph type="ftr" sz="quarter" idx="11"/>
          </p:nvPr>
        </p:nvSpPr>
        <p:spPr>
          <a:xfrm>
            <a:off x="0" y="6324600"/>
            <a:ext cx="6705600" cy="53340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83843599"/>
      </p:ext>
    </p:extLst>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3C625F-E4BD-467F-B99E-B10ACC36E6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142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E5B68-A69B-4256-A4EC-BAF3A4680F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5533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91FE3F-AE72-475F-B136-A4614CF54B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29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104BE5-802B-4DB5-879B-918D896C40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251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7C584F5-DAF8-4CAF-8914-15F0F6B8A0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4951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075590-25C8-4584-97B5-6784DF6C61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382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762000" y="1600200"/>
            <a:ext cx="7467600" cy="4267200"/>
          </a:xfrm>
          <a:prstGeom prst="rect">
            <a:avLst/>
          </a:prstGeom>
        </p:spPr>
        <p:txBody>
          <a:bodyPr lIns="89879" tIns="44940" rIns="89879" bIns="44940"/>
          <a:lstStyle>
            <a:lvl1pPr>
              <a:buNone/>
              <a:defRPr/>
            </a:lvl1pPr>
          </a:lstStyle>
          <a:p>
            <a:r>
              <a:rPr lang="en-US" dirty="0" smtClean="0"/>
              <a:t>Map</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5"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6" name="Rectangle 5"/>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9B0DD3-009E-4DF5-B323-C57775BA8F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6152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21848E-78A6-4C06-81F5-0DE4995446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54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53D788-A1E1-4F7A-8A64-719CCEE314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271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E1E0F8-BBED-4B04-A598-14F9D39B5A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6626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E33AB8-8960-4869-A512-8D71260895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792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2"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F37CCC-0789-4342-AA54-2717BDE57D3D}" type="slidenum">
              <a:rPr lang="en-US" smtClean="0"/>
              <a:pPr/>
              <a:t>‹#›</a:t>
            </a:fld>
            <a:endParaRPr lang="en-US"/>
          </a:p>
        </p:txBody>
      </p:sp>
      <p:sp>
        <p:nvSpPr>
          <p:cNvPr id="7" name="Title 16"/>
          <p:cNvSpPr txBox="1">
            <a:spLocks/>
          </p:cNvSpPr>
          <p:nvPr userDrawn="1"/>
        </p:nvSpPr>
        <p:spPr>
          <a:xfrm>
            <a:off x="2819400" y="0"/>
            <a:ext cx="6324600" cy="1219200"/>
          </a:xfrm>
          <a:prstGeom prst="rect">
            <a:avLst/>
          </a:prstGeom>
        </p:spPr>
        <p:txBody>
          <a:bodyPr lIns="89879" tIns="44940" rIns="89879" bIns="44940" anchor="ctr"/>
          <a:lstStyle>
            <a:lvl1pPr marL="168524" indent="0" algn="l">
              <a:defRPr sz="2800"/>
            </a:lvl1pPr>
          </a:lstStyle>
          <a:p>
            <a:pPr marL="168524" marR="0" lvl="0" indent="0" algn="l" defTabSz="898796"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smtClean="0"/>
              <a:pPr>
                <a:defRPr/>
              </a:pPr>
              <a:t>‹#›</a:t>
            </a:fld>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11" cstate="print"/>
          <a:srcRect l="63492" r="5597"/>
          <a:stretch>
            <a:fillRect/>
          </a:stretch>
        </p:blipFill>
        <p:spPr bwMode="auto">
          <a:xfrm>
            <a:off x="0" y="2"/>
            <a:ext cx="2819400" cy="1216152"/>
          </a:xfrm>
          <a:prstGeom prst="rect">
            <a:avLst/>
          </a:prstGeom>
          <a:noFill/>
          <a:ln w="9525">
            <a:noFill/>
            <a:miter lim="800000"/>
            <a:headEnd/>
            <a:tailEnd/>
          </a:ln>
        </p:spPr>
      </p:pic>
      <p:sp>
        <p:nvSpPr>
          <p:cNvPr id="11" name="Rectangle 10"/>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pic>
        <p:nvPicPr>
          <p:cNvPr id="7" name="Picture 2" descr="PARCC_Header_A2"/>
          <p:cNvPicPr>
            <a:picLocks noChangeAspect="1" noChangeArrowheads="1"/>
          </p:cNvPicPr>
          <p:nvPr/>
        </p:nvPicPr>
        <p:blipFill>
          <a:blip r:embed="rId11" cstate="print"/>
          <a:srcRect r="68254"/>
          <a:stretch>
            <a:fillRect/>
          </a:stretch>
        </p:blipFill>
        <p:spPr bwMode="auto">
          <a:xfrm>
            <a:off x="6785429" y="5867400"/>
            <a:ext cx="2358571" cy="990600"/>
          </a:xfrm>
          <a:prstGeom prst="rect">
            <a:avLst/>
          </a:prstGeom>
          <a:noFill/>
          <a:ln w="9525">
            <a:noFill/>
            <a:miter lim="800000"/>
            <a:headEnd/>
            <a:tailEnd/>
          </a:ln>
        </p:spPr>
      </p:pic>
      <p:pic>
        <p:nvPicPr>
          <p:cNvPr id="15" name="Picture 2" descr="PARCC_Header_A2"/>
          <p:cNvPicPr>
            <a:picLocks noChangeAspect="1" noChangeArrowheads="1"/>
          </p:cNvPicPr>
          <p:nvPr/>
        </p:nvPicPr>
        <p:blipFill>
          <a:blip r:embed="rId11" cstate="print"/>
          <a:srcRect l="29744" r="68254"/>
          <a:stretch>
            <a:fillRect/>
          </a:stretch>
        </p:blipFill>
        <p:spPr bwMode="auto">
          <a:xfrm>
            <a:off x="6858001" y="5867400"/>
            <a:ext cx="148771" cy="990600"/>
          </a:xfrm>
          <a:prstGeom prst="rect">
            <a:avLst/>
          </a:prstGeom>
          <a:noFill/>
          <a:ln w="9525">
            <a:noFill/>
            <a:miter lim="800000"/>
            <a:headEnd/>
            <a:tailEnd/>
          </a:ln>
        </p:spPr>
      </p:pic>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8"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72" r:id="rId5"/>
    <p:sldLayoutId id="2147483677" r:id="rId6"/>
    <p:sldLayoutId id="2147483680" r:id="rId7"/>
    <p:sldLayoutId id="2147483689" r:id="rId8"/>
    <p:sldLayoutId id="2147483693" r:id="rId9"/>
  </p:sldLayoutIdLst>
  <p:timing>
    <p:tnLst>
      <p:par>
        <p:cTn id="1" dur="indefinite" restart="never" nodeType="tmRoot"/>
      </p:par>
    </p:tnLst>
  </p:timing>
  <p:hf hdr="0" dt="0"/>
  <p:txStyles>
    <p:titleStyle>
      <a:lvl1pPr algn="ctr" defTabSz="898796" rtl="0" eaLnBrk="1" latinLnBrk="0" hangingPunct="1">
        <a:spcBef>
          <a:spcPct val="0"/>
        </a:spcBef>
        <a:buNone/>
        <a:defRPr sz="3500" kern="1200">
          <a:solidFill>
            <a:schemeClr val="tx1"/>
          </a:solidFill>
          <a:latin typeface="+mj-lt"/>
          <a:ea typeface="+mj-ea"/>
          <a:cs typeface="+mj-cs"/>
        </a:defRPr>
      </a:lvl1pPr>
    </p:titleStyle>
    <p:bodyStyle>
      <a:lvl1pPr marL="337048" indent="-337048" algn="l" defTabSz="898796" rtl="0" eaLnBrk="1" latinLnBrk="0" hangingPunct="1">
        <a:spcBef>
          <a:spcPct val="20000"/>
        </a:spcBef>
        <a:buClr>
          <a:srgbClr val="8F23B3"/>
        </a:buClr>
        <a:buFont typeface="Arial" pitchFamily="34" charset="0"/>
        <a:buChar char="•"/>
        <a:defRPr sz="2300" kern="1200">
          <a:solidFill>
            <a:schemeClr val="tx1"/>
          </a:solidFill>
          <a:latin typeface="+mn-lt"/>
          <a:ea typeface="+mn-ea"/>
          <a:cs typeface="+mn-cs"/>
        </a:defRPr>
      </a:lvl1pPr>
      <a:lvl2pPr marL="730271" indent="-280874"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2pPr>
      <a:lvl3pPr marL="1123494" indent="-224698" algn="l" defTabSz="898796" rtl="0" eaLnBrk="1" latinLnBrk="0" hangingPunct="1">
        <a:spcBef>
          <a:spcPct val="20000"/>
        </a:spcBef>
        <a:buClr>
          <a:srgbClr val="8F23B3"/>
        </a:buClr>
        <a:buFont typeface="Arial" pitchFamily="34" charset="0"/>
        <a:buChar char="•"/>
        <a:defRPr sz="1800" kern="1200">
          <a:solidFill>
            <a:schemeClr val="tx1"/>
          </a:solidFill>
          <a:latin typeface="+mn-lt"/>
          <a:ea typeface="+mn-ea"/>
          <a:cs typeface="+mn-cs"/>
        </a:defRPr>
      </a:lvl3pPr>
      <a:lvl4pPr marL="1572893"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4pPr>
      <a:lvl5pPr marL="2022290"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userDrawn="1"/>
        </p:nvPicPr>
        <p:blipFill>
          <a:blip r:embed="rId6"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98" r:id="rId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4C9A308-60E7-4F60-9F97-A58E0EE60888}"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924538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pitchFamily="1" charset="-128"/>
        </a:defRPr>
      </a:lvl2pPr>
      <a:lvl3pPr algn="ctr" rtl="0" fontAlgn="base">
        <a:spcBef>
          <a:spcPct val="0"/>
        </a:spcBef>
        <a:spcAft>
          <a:spcPct val="0"/>
        </a:spcAft>
        <a:defRPr sz="4400">
          <a:solidFill>
            <a:schemeClr val="tx2"/>
          </a:solidFill>
          <a:latin typeface="Arial" charset="0"/>
          <a:ea typeface="ヒラギノ角ゴ Pro W3" pitchFamily="1" charset="-128"/>
        </a:defRPr>
      </a:lvl3pPr>
      <a:lvl4pPr algn="ctr" rtl="0" fontAlgn="base">
        <a:spcBef>
          <a:spcPct val="0"/>
        </a:spcBef>
        <a:spcAft>
          <a:spcPct val="0"/>
        </a:spcAft>
        <a:defRPr sz="4400">
          <a:solidFill>
            <a:schemeClr val="tx2"/>
          </a:solidFill>
          <a:latin typeface="Arial" charset="0"/>
          <a:ea typeface="ヒラギノ角ゴ Pro W3" pitchFamily="1" charset="-128"/>
        </a:defRPr>
      </a:lvl4pPr>
      <a:lvl5pPr algn="ctr" rtl="0" fontAlgn="base">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sb.ode.state.oh.us/" TargetMode="Externa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odes.ohio.gov/orc/3319.112"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toolsforteachersohio.wordpress.com/" TargetMode="External"/><Relationship Id="rId1" Type="http://schemas.openxmlformats.org/officeDocument/2006/relationships/slideLayout" Target="../slideLayouts/slideLayout14.xml"/><Relationship Id="rId4" Type="http://schemas.openxmlformats.org/officeDocument/2006/relationships/image" Target="cid:image002.jpg@01CD8605.8B3EA77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title2.ed.gov/Title2IPRC/default.aspx"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www.education.ohio.gov/"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76300" y="533400"/>
            <a:ext cx="7391400" cy="762000"/>
          </a:xfrm>
        </p:spPr>
        <p:txBody>
          <a:bodyPr anchor="t" anchorCtr="1"/>
          <a:lstStyle/>
          <a:p>
            <a:r>
              <a:rPr lang="en-US" b="1" i="1" dirty="0">
                <a:solidFill>
                  <a:srgbClr val="000000"/>
                </a:solidFill>
              </a:rPr>
              <a:t>Ohio Department of Education</a:t>
            </a:r>
            <a:endParaRPr lang="en-US" dirty="0">
              <a:solidFill>
                <a:srgbClr val="000000"/>
              </a:solidFill>
            </a:endParaRPr>
          </a:p>
        </p:txBody>
      </p:sp>
      <p:sp>
        <p:nvSpPr>
          <p:cNvPr id="2051" name="Rectangle 3"/>
          <p:cNvSpPr>
            <a:spLocks noGrp="1" noChangeArrowheads="1"/>
          </p:cNvSpPr>
          <p:nvPr>
            <p:ph type="subTitle" idx="1"/>
          </p:nvPr>
        </p:nvSpPr>
        <p:spPr>
          <a:xfrm>
            <a:off x="1371600" y="2133600"/>
            <a:ext cx="6400800" cy="1981200"/>
          </a:xfrm>
        </p:spPr>
        <p:txBody>
          <a:bodyPr/>
          <a:lstStyle/>
          <a:p>
            <a:pPr eaLnBrk="1" hangingPunct="1"/>
            <a:r>
              <a:rPr lang="en-US" dirty="0" smtClean="0"/>
              <a:t>OCTEO Conference</a:t>
            </a:r>
            <a:endParaRPr lang="en-US" sz="2800" dirty="0" smtClean="0"/>
          </a:p>
          <a:p>
            <a:pPr eaLnBrk="1" hangingPunct="1"/>
            <a:r>
              <a:rPr lang="en-US" dirty="0" smtClean="0"/>
              <a:t>October 25, </a:t>
            </a:r>
            <a:r>
              <a:rPr lang="en-US" dirty="0" smtClean="0"/>
              <a:t>2012</a:t>
            </a:r>
          </a:p>
          <a:p>
            <a:r>
              <a:rPr lang="en-US" b="1" i="1" u="sng" dirty="0" smtClean="0">
                <a:solidFill>
                  <a:srgbClr val="C00000"/>
                </a:solidFill>
              </a:rPr>
              <a:t>www.education.ohio.gov</a:t>
            </a:r>
            <a:endParaRPr lang="en-US" dirty="0" smtClean="0"/>
          </a:p>
          <a:p>
            <a:pPr eaLnBrk="1" hangingPunct="1"/>
            <a:endParaRPr lang="en-US" dirty="0" smtClean="0"/>
          </a:p>
          <a:p>
            <a:pPr lvl="1" algn="l"/>
            <a:endParaRPr lang="en-US" dirty="0"/>
          </a:p>
        </p:txBody>
      </p:sp>
      <p:sp>
        <p:nvSpPr>
          <p:cNvPr id="2" name="Rectangle 1"/>
          <p:cNvSpPr/>
          <p:nvPr/>
        </p:nvSpPr>
        <p:spPr>
          <a:xfrm>
            <a:off x="2286000" y="1397675"/>
            <a:ext cx="4572000" cy="3447098"/>
          </a:xfrm>
          <a:prstGeom prst="rect">
            <a:avLst/>
          </a:prstGeom>
        </p:spPr>
        <p:txBody>
          <a:bodyPr>
            <a:spAutoFit/>
          </a:bodyPr>
          <a:lstStyle/>
          <a:p>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endParaRPr lang="en-US" dirty="0"/>
          </a:p>
        </p:txBody>
      </p:sp>
      <p:pic>
        <p:nvPicPr>
          <p:cNvPr id="5" name="Content Placeholder 5"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5715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076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Race to the Top</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457200" y="1295400"/>
            <a:ext cx="8382000" cy="52578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TeachOhio</a:t>
            </a:r>
            <a:endParaRPr lang="en-US" b="1" dirty="0" smtClean="0">
              <a:solidFill>
                <a:srgbClr val="C00000"/>
              </a:solidFill>
              <a:latin typeface="+mn-lt"/>
              <a:ea typeface="+mn-ea"/>
              <a:cs typeface="+mn-cs"/>
            </a:endParaRPr>
          </a:p>
          <a:p>
            <a:pPr marL="457200" lvl="0" indent="-457200" algn="l">
              <a:spcAft>
                <a:spcPts val="600"/>
              </a:spcAft>
              <a:buFontTx/>
              <a:buChar char="-"/>
            </a:pPr>
            <a:r>
              <a:rPr lang="en-US" b="1" dirty="0" smtClean="0">
                <a:latin typeface="+mn-lt"/>
                <a:ea typeface="+mn-ea"/>
                <a:cs typeface="+mn-cs"/>
              </a:rPr>
              <a:t>15 ESCs are working with LEAs in their service areas </a:t>
            </a:r>
          </a:p>
          <a:p>
            <a:pPr marL="457200" lvl="0" indent="-457200" algn="l">
              <a:spcAft>
                <a:spcPts val="600"/>
              </a:spcAft>
              <a:buFontTx/>
              <a:buChar char="-"/>
            </a:pPr>
            <a:r>
              <a:rPr lang="en-US" b="1" dirty="0" smtClean="0">
                <a:solidFill>
                  <a:srgbClr val="7030A0"/>
                </a:solidFill>
                <a:latin typeface="+mn-lt"/>
                <a:ea typeface="+mn-ea"/>
                <a:cs typeface="+mn-cs"/>
              </a:rPr>
              <a:t>assist teachers holding supplemental or alternative teaching licenses move to full licensure or add a licensure area</a:t>
            </a:r>
          </a:p>
          <a:p>
            <a:pPr marL="457200" lvl="0" indent="-457200" algn="l">
              <a:spcAft>
                <a:spcPts val="600"/>
              </a:spcAft>
              <a:buFontTx/>
              <a:buChar char="-"/>
            </a:pPr>
            <a:r>
              <a:rPr lang="en-US" b="1" dirty="0"/>
              <a:t>a</a:t>
            </a:r>
            <a:r>
              <a:rPr lang="en-US" b="1" dirty="0" smtClean="0"/>
              <a:t>ssist teachers with their HQT status</a:t>
            </a:r>
          </a:p>
          <a:p>
            <a:pPr marL="457200" lvl="0" indent="-457200" algn="l">
              <a:spcAft>
                <a:spcPts val="600"/>
              </a:spcAft>
              <a:buFontTx/>
              <a:buChar char="-"/>
            </a:pPr>
            <a:r>
              <a:rPr lang="en-US" b="1" dirty="0" smtClean="0">
                <a:solidFill>
                  <a:srgbClr val="7030A0"/>
                </a:solidFill>
              </a:rPr>
              <a:t>f</a:t>
            </a:r>
            <a:r>
              <a:rPr lang="en-US" b="1" dirty="0" smtClean="0">
                <a:solidFill>
                  <a:srgbClr val="7030A0"/>
                </a:solidFill>
                <a:latin typeface="+mn-lt"/>
                <a:ea typeface="+mn-ea"/>
                <a:cs typeface="+mn-cs"/>
              </a:rPr>
              <a:t>acilitate a regional teacher supply strategy </a:t>
            </a:r>
          </a:p>
          <a:p>
            <a:pPr marL="457200" lvl="0" indent="-457200" algn="l">
              <a:spcAft>
                <a:spcPts val="600"/>
              </a:spcAft>
              <a:buFontTx/>
              <a:buChar char="-"/>
            </a:pPr>
            <a:endParaRPr lang="en-US" b="1" dirty="0" smtClean="0">
              <a:solidFill>
                <a:schemeClr val="accent6">
                  <a:lumMod val="60000"/>
                  <a:lumOff val="40000"/>
                </a:schemeClr>
              </a:solidFill>
              <a:latin typeface="+mn-lt"/>
              <a:ea typeface="+mn-ea"/>
              <a:cs typeface="+mn-cs"/>
            </a:endParaRPr>
          </a:p>
          <a:p>
            <a:pPr lvl="1" algn="l"/>
            <a:endParaRPr lang="en-US" dirty="0"/>
          </a:p>
        </p:txBody>
      </p:sp>
    </p:spTree>
    <p:extLst>
      <p:ext uri="{BB962C8B-B14F-4D97-AF65-F5344CB8AC3E}">
        <p14:creationId xmlns:p14="http://schemas.microsoft.com/office/powerpoint/2010/main" val="913638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1143000"/>
          </a:xfrm>
        </p:spPr>
        <p:txBody>
          <a:bodyPr anchor="t" anchorCtr="1"/>
          <a:lstStyle/>
          <a:p>
            <a:r>
              <a:rPr lang="en-US" sz="3600" b="1" dirty="0" smtClean="0">
                <a:solidFill>
                  <a:schemeClr val="tx1"/>
                </a:solidFill>
                <a:latin typeface="+mj-lt"/>
                <a:ea typeface="+mj-ea"/>
                <a:cs typeface="+mj-cs"/>
              </a:rPr>
              <a:t>Race to the Top </a:t>
            </a:r>
            <a:r>
              <a:rPr lang="en-US" sz="3600" b="1" dirty="0" smtClean="0">
                <a:solidFill>
                  <a:srgbClr val="C00000"/>
                </a:solidFill>
                <a:latin typeface="+mj-lt"/>
                <a:ea typeface="+mj-ea"/>
                <a:cs typeface="+mj-cs"/>
              </a:rPr>
              <a:t/>
            </a:r>
            <a:br>
              <a:rPr lang="en-US" sz="3600" b="1" dirty="0" smtClean="0">
                <a:solidFill>
                  <a:srgbClr val="C00000"/>
                </a:solidFill>
                <a:latin typeface="+mj-lt"/>
                <a:ea typeface="+mj-ea"/>
                <a:cs typeface="+mj-cs"/>
              </a:rPr>
            </a:br>
            <a:r>
              <a:rPr lang="en-US" sz="3600" b="1" dirty="0" smtClean="0">
                <a:solidFill>
                  <a:srgbClr val="C00000"/>
                </a:solidFill>
              </a:rPr>
              <a:t>TeachOhio </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304800" y="1905000"/>
            <a:ext cx="8610600" cy="4572000"/>
          </a:xfrm>
        </p:spPr>
        <p:txBody>
          <a:bodyPr numCol="2"/>
          <a:lstStyle/>
          <a:p>
            <a:pPr marL="457200" lvl="0" indent="-457200" algn="l">
              <a:spcAft>
                <a:spcPts val="600"/>
              </a:spcAft>
              <a:buFontTx/>
              <a:buChar char="-"/>
            </a:pPr>
            <a:r>
              <a:rPr lang="en-US" sz="2400" b="1" dirty="0" smtClean="0">
                <a:solidFill>
                  <a:schemeClr val="accent6">
                    <a:lumMod val="60000"/>
                    <a:lumOff val="40000"/>
                  </a:schemeClr>
                </a:solidFill>
              </a:rPr>
              <a:t>Athens-</a:t>
            </a:r>
            <a:r>
              <a:rPr lang="en-US" sz="2400" b="1" dirty="0" err="1" smtClean="0">
                <a:solidFill>
                  <a:schemeClr val="accent6">
                    <a:lumMod val="60000"/>
                    <a:lumOff val="40000"/>
                  </a:schemeClr>
                </a:solidFill>
              </a:rPr>
              <a:t>Meigs</a:t>
            </a:r>
            <a:r>
              <a:rPr lang="en-US" sz="2400" b="1" dirty="0" smtClean="0">
                <a:solidFill>
                  <a:schemeClr val="accent6">
                    <a:lumMod val="60000"/>
                    <a:lumOff val="40000"/>
                  </a:schemeClr>
                </a:solidFill>
              </a:rPr>
              <a:t> ESC</a:t>
            </a:r>
          </a:p>
          <a:p>
            <a:pPr marL="457200" lvl="0" indent="-457200" algn="l">
              <a:spcAft>
                <a:spcPts val="600"/>
              </a:spcAft>
              <a:buFontTx/>
              <a:buChar char="-"/>
            </a:pPr>
            <a:r>
              <a:rPr lang="en-US" sz="2400" b="1" dirty="0" smtClean="0">
                <a:solidFill>
                  <a:srgbClr val="002060"/>
                </a:solidFill>
              </a:rPr>
              <a:t>ESC of Central Ohio</a:t>
            </a:r>
          </a:p>
          <a:p>
            <a:pPr marL="457200" lvl="0" indent="-457200" algn="l">
              <a:spcAft>
                <a:spcPts val="600"/>
              </a:spcAft>
              <a:buFontTx/>
              <a:buChar char="-"/>
            </a:pPr>
            <a:r>
              <a:rPr lang="en-US" sz="2400" b="1" dirty="0" smtClean="0">
                <a:solidFill>
                  <a:schemeClr val="accent6">
                    <a:lumMod val="60000"/>
                    <a:lumOff val="40000"/>
                  </a:schemeClr>
                </a:solidFill>
              </a:rPr>
              <a:t>Clark County ESC</a:t>
            </a:r>
          </a:p>
          <a:p>
            <a:pPr marL="457200" lvl="0" indent="-457200" algn="l">
              <a:spcAft>
                <a:spcPts val="600"/>
              </a:spcAft>
              <a:buFontTx/>
              <a:buChar char="-"/>
            </a:pPr>
            <a:r>
              <a:rPr lang="en-US" sz="2400" b="1" dirty="0" smtClean="0">
                <a:solidFill>
                  <a:srgbClr val="002060"/>
                </a:solidFill>
              </a:rPr>
              <a:t>Cuyahoga County ESC</a:t>
            </a:r>
          </a:p>
          <a:p>
            <a:pPr marL="457200" lvl="0" indent="-457200" algn="l">
              <a:spcAft>
                <a:spcPts val="600"/>
              </a:spcAft>
              <a:buFontTx/>
              <a:buChar char="-"/>
            </a:pPr>
            <a:r>
              <a:rPr lang="en-US" sz="2400" b="1" dirty="0" smtClean="0">
                <a:solidFill>
                  <a:schemeClr val="accent6">
                    <a:lumMod val="60000"/>
                    <a:lumOff val="40000"/>
                  </a:schemeClr>
                </a:solidFill>
              </a:rPr>
              <a:t>East Central Ohio ESC</a:t>
            </a:r>
          </a:p>
          <a:p>
            <a:pPr marL="457200" lvl="0" indent="-457200" algn="l">
              <a:spcAft>
                <a:spcPts val="600"/>
              </a:spcAft>
              <a:buFontTx/>
              <a:buChar char="-"/>
            </a:pPr>
            <a:r>
              <a:rPr lang="en-US" sz="2400" b="1" dirty="0" smtClean="0">
                <a:solidFill>
                  <a:srgbClr val="002060"/>
                </a:solidFill>
              </a:rPr>
              <a:t>Gallia Vinton ESC</a:t>
            </a:r>
          </a:p>
          <a:p>
            <a:pPr marL="457200" lvl="0" indent="-457200" algn="l">
              <a:spcAft>
                <a:spcPts val="600"/>
              </a:spcAft>
              <a:buFontTx/>
              <a:buChar char="-"/>
            </a:pPr>
            <a:r>
              <a:rPr lang="en-US" sz="2400" b="1" dirty="0" smtClean="0">
                <a:solidFill>
                  <a:schemeClr val="accent6">
                    <a:lumMod val="60000"/>
                    <a:lumOff val="40000"/>
                  </a:schemeClr>
                </a:solidFill>
              </a:rPr>
              <a:t>Hamilton County ESC</a:t>
            </a:r>
          </a:p>
          <a:p>
            <a:pPr marL="457200" lvl="0" indent="-457200" algn="l">
              <a:spcAft>
                <a:spcPts val="600"/>
              </a:spcAft>
              <a:buFontTx/>
              <a:buChar char="-"/>
            </a:pPr>
            <a:r>
              <a:rPr lang="en-US" sz="2400" b="1" dirty="0" smtClean="0">
                <a:solidFill>
                  <a:srgbClr val="002060"/>
                </a:solidFill>
              </a:rPr>
              <a:t>Lorain County ESC</a:t>
            </a:r>
          </a:p>
          <a:p>
            <a:pPr marL="457200" lvl="0" indent="-457200" algn="l">
              <a:spcAft>
                <a:spcPts val="600"/>
              </a:spcAft>
              <a:buFontTx/>
              <a:buChar char="-"/>
            </a:pPr>
            <a:r>
              <a:rPr lang="en-US" sz="2400" b="1" dirty="0" smtClean="0">
                <a:solidFill>
                  <a:schemeClr val="accent6">
                    <a:lumMod val="60000"/>
                    <a:lumOff val="40000"/>
                  </a:schemeClr>
                </a:solidFill>
              </a:rPr>
              <a:t>Mahoning County ESC</a:t>
            </a:r>
          </a:p>
          <a:p>
            <a:pPr marL="457200" lvl="0" indent="-457200" algn="l">
              <a:spcAft>
                <a:spcPts val="600"/>
              </a:spcAft>
              <a:buFontTx/>
              <a:buChar char="-"/>
            </a:pPr>
            <a:r>
              <a:rPr lang="en-US" sz="2400" b="1" dirty="0" smtClean="0">
                <a:solidFill>
                  <a:srgbClr val="002060"/>
                </a:solidFill>
              </a:rPr>
              <a:t>Mid-Ohio ESC</a:t>
            </a:r>
          </a:p>
          <a:p>
            <a:pPr marL="457200" lvl="0" indent="-457200" algn="l">
              <a:spcAft>
                <a:spcPts val="600"/>
              </a:spcAft>
              <a:buFontTx/>
              <a:buChar char="-"/>
            </a:pPr>
            <a:r>
              <a:rPr lang="en-US" sz="2400" b="1" dirty="0" smtClean="0">
                <a:solidFill>
                  <a:schemeClr val="accent6">
                    <a:lumMod val="60000"/>
                    <a:lumOff val="40000"/>
                  </a:schemeClr>
                </a:solidFill>
              </a:rPr>
              <a:t>Montgomery Count ESC</a:t>
            </a:r>
          </a:p>
          <a:p>
            <a:pPr marL="457200" lvl="0" indent="-457200" algn="l">
              <a:spcAft>
                <a:spcPts val="600"/>
              </a:spcAft>
              <a:buFontTx/>
              <a:buChar char="-"/>
            </a:pPr>
            <a:r>
              <a:rPr lang="en-US" sz="2400" b="1" dirty="0" smtClean="0">
                <a:solidFill>
                  <a:srgbClr val="002060"/>
                </a:solidFill>
              </a:rPr>
              <a:t>Muskingum Valley ESC</a:t>
            </a:r>
          </a:p>
          <a:p>
            <a:pPr marL="457200" lvl="0" indent="-457200" algn="l">
              <a:spcAft>
                <a:spcPts val="600"/>
              </a:spcAft>
              <a:buFontTx/>
              <a:buChar char="-"/>
            </a:pPr>
            <a:r>
              <a:rPr lang="en-US" sz="2400" b="1" dirty="0" smtClean="0">
                <a:solidFill>
                  <a:schemeClr val="accent6">
                    <a:lumMod val="60000"/>
                    <a:lumOff val="40000"/>
                  </a:schemeClr>
                </a:solidFill>
              </a:rPr>
              <a:t>Ohio Valley ESC</a:t>
            </a:r>
          </a:p>
          <a:p>
            <a:pPr marL="457200" lvl="0" indent="-457200" algn="l">
              <a:spcAft>
                <a:spcPts val="600"/>
              </a:spcAft>
              <a:buFontTx/>
              <a:buChar char="-"/>
            </a:pPr>
            <a:r>
              <a:rPr lang="en-US" sz="2400" b="1" dirty="0" smtClean="0">
                <a:solidFill>
                  <a:srgbClr val="002060"/>
                </a:solidFill>
              </a:rPr>
              <a:t>Summit and Medina Counties ESC</a:t>
            </a:r>
          </a:p>
          <a:p>
            <a:pPr marL="457200" lvl="0" indent="-457200" algn="l">
              <a:spcAft>
                <a:spcPts val="600"/>
              </a:spcAft>
              <a:buFontTx/>
              <a:buChar char="-"/>
            </a:pPr>
            <a:r>
              <a:rPr lang="en-US" sz="2400" b="1" dirty="0" smtClean="0">
                <a:solidFill>
                  <a:schemeClr val="accent6">
                    <a:lumMod val="60000"/>
                    <a:lumOff val="40000"/>
                  </a:schemeClr>
                </a:solidFill>
              </a:rPr>
              <a:t>Tri County ESC</a:t>
            </a:r>
          </a:p>
        </p:txBody>
      </p:sp>
    </p:spTree>
    <p:extLst>
      <p:ext uri="{BB962C8B-B14F-4D97-AF65-F5344CB8AC3E}">
        <p14:creationId xmlns:p14="http://schemas.microsoft.com/office/powerpoint/2010/main" val="884702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04800"/>
            <a:ext cx="8382000" cy="1143000"/>
          </a:xfrm>
        </p:spPr>
        <p:txBody>
          <a:bodyPr anchor="t" anchorCtr="1"/>
          <a:lstStyle/>
          <a:p>
            <a:r>
              <a:rPr lang="en-US" sz="3600" b="1" dirty="0" smtClean="0">
                <a:solidFill>
                  <a:schemeClr val="tx1"/>
                </a:solidFill>
                <a:latin typeface="+mj-lt"/>
                <a:ea typeface="+mj-ea"/>
                <a:cs typeface="+mj-cs"/>
              </a:rPr>
              <a:t>Teacher Evaluation System in Ohio</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(OTES)</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sp>
        <p:nvSpPr>
          <p:cNvPr id="2051" name="Rectangle 3"/>
          <p:cNvSpPr>
            <a:spLocks noGrp="1" noChangeArrowheads="1"/>
          </p:cNvSpPr>
          <p:nvPr>
            <p:ph type="subTitle" idx="1"/>
          </p:nvPr>
        </p:nvSpPr>
        <p:spPr>
          <a:xfrm>
            <a:off x="838200" y="1562100"/>
            <a:ext cx="7315200" cy="5295900"/>
          </a:xfrm>
        </p:spPr>
        <p:txBody>
          <a:bodyPr/>
          <a:lstStyle/>
          <a:p>
            <a:pPr algn="l"/>
            <a:r>
              <a:rPr lang="en-US" sz="2800" b="1" dirty="0" smtClean="0"/>
              <a:t>Definition of Teacher Effectiveness:</a:t>
            </a:r>
            <a:endParaRPr lang="en-US" sz="2800" dirty="0">
              <a:solidFill>
                <a:schemeClr val="tx1"/>
              </a:solidFill>
            </a:endParaRPr>
          </a:p>
          <a:p>
            <a:pPr marL="342900" lvl="0" indent="-342900" algn="l">
              <a:spcAft>
                <a:spcPts val="1200"/>
              </a:spcAft>
              <a:buFontTx/>
              <a:buChar char="-"/>
            </a:pPr>
            <a:r>
              <a:rPr lang="en-US" sz="2400" b="1" dirty="0" smtClean="0">
                <a:solidFill>
                  <a:srgbClr val="C00000"/>
                </a:solidFill>
              </a:rPr>
              <a:t>Students</a:t>
            </a:r>
            <a:endParaRPr lang="en-US" sz="2400" b="1" dirty="0" smtClean="0">
              <a:solidFill>
                <a:srgbClr val="C00000"/>
              </a:solidFill>
            </a:endParaRPr>
          </a:p>
          <a:p>
            <a:pPr marL="342900" lvl="0" indent="-342900" algn="l">
              <a:spcAft>
                <a:spcPts val="1200"/>
              </a:spcAft>
              <a:buFontTx/>
              <a:buChar char="-"/>
            </a:pPr>
            <a:r>
              <a:rPr lang="en-US" sz="2400" b="1" dirty="0" smtClean="0">
                <a:solidFill>
                  <a:srgbClr val="C00000"/>
                </a:solidFill>
              </a:rPr>
              <a:t>Content</a:t>
            </a:r>
            <a:endParaRPr lang="en-US" sz="2400" b="1" dirty="0" smtClean="0">
              <a:solidFill>
                <a:srgbClr val="C00000"/>
              </a:solidFill>
            </a:endParaRPr>
          </a:p>
          <a:p>
            <a:pPr marL="342900" lvl="0" indent="-342900" algn="l">
              <a:spcAft>
                <a:spcPts val="1200"/>
              </a:spcAft>
              <a:buFontTx/>
              <a:buChar char="-"/>
            </a:pPr>
            <a:r>
              <a:rPr lang="en-US" sz="2400" b="1" dirty="0" smtClean="0">
                <a:solidFill>
                  <a:srgbClr val="C00000"/>
                </a:solidFill>
              </a:rPr>
              <a:t>Assessment</a:t>
            </a:r>
            <a:endParaRPr lang="en-US" sz="2400" b="1" dirty="0" smtClean="0">
              <a:solidFill>
                <a:srgbClr val="C00000"/>
              </a:solidFill>
            </a:endParaRPr>
          </a:p>
          <a:p>
            <a:pPr marL="342900" indent="-342900" algn="l">
              <a:spcAft>
                <a:spcPts val="1200"/>
              </a:spcAft>
              <a:buFontTx/>
              <a:buChar char="-"/>
            </a:pPr>
            <a:r>
              <a:rPr lang="en-US" sz="2400" b="1" dirty="0" smtClean="0">
                <a:solidFill>
                  <a:srgbClr val="C00000"/>
                </a:solidFill>
              </a:rPr>
              <a:t>Instruction</a:t>
            </a:r>
          </a:p>
          <a:p>
            <a:pPr marL="342900" indent="-342900" algn="l">
              <a:spcAft>
                <a:spcPts val="1200"/>
              </a:spcAft>
              <a:buFontTx/>
              <a:buChar char="-"/>
            </a:pPr>
            <a:r>
              <a:rPr lang="en-US" sz="2400" b="1" dirty="0" smtClean="0">
                <a:solidFill>
                  <a:srgbClr val="C00000"/>
                </a:solidFill>
              </a:rPr>
              <a:t>Learning environment</a:t>
            </a:r>
          </a:p>
          <a:p>
            <a:pPr marL="342900" indent="-342900" algn="l">
              <a:spcAft>
                <a:spcPts val="1200"/>
              </a:spcAft>
              <a:buFontTx/>
              <a:buChar char="-"/>
            </a:pPr>
            <a:r>
              <a:rPr lang="en-US" sz="2400" b="1" dirty="0" smtClean="0">
                <a:solidFill>
                  <a:srgbClr val="C00000"/>
                </a:solidFill>
              </a:rPr>
              <a:t>Collaborate and Communicate</a:t>
            </a:r>
          </a:p>
          <a:p>
            <a:pPr marL="342900" indent="-342900" algn="l">
              <a:spcAft>
                <a:spcPts val="1200"/>
              </a:spcAft>
              <a:buFontTx/>
              <a:buChar char="-"/>
            </a:pPr>
            <a:r>
              <a:rPr lang="en-US" sz="2400" b="1" dirty="0" smtClean="0">
                <a:solidFill>
                  <a:srgbClr val="C00000"/>
                </a:solidFill>
              </a:rPr>
              <a:t>Professionalism</a:t>
            </a:r>
          </a:p>
          <a:p>
            <a:pPr algn="l">
              <a:spcAft>
                <a:spcPts val="1200"/>
              </a:spcAft>
            </a:pPr>
            <a:r>
              <a:rPr lang="en-US" sz="2400" b="1" dirty="0">
                <a:solidFill>
                  <a:srgbClr val="C00000"/>
                </a:solidFill>
              </a:rPr>
              <a:t>	</a:t>
            </a:r>
            <a:r>
              <a:rPr lang="en-US" sz="2400" b="1" dirty="0" smtClean="0">
                <a:solidFill>
                  <a:srgbClr val="C00000"/>
                </a:solidFill>
                <a:hlinkClick r:id="rId2"/>
              </a:rPr>
              <a:t>http</a:t>
            </a:r>
            <a:r>
              <a:rPr lang="en-US" sz="2400" b="1" dirty="0">
                <a:solidFill>
                  <a:srgbClr val="C00000"/>
                </a:solidFill>
                <a:hlinkClick r:id="rId2"/>
              </a:rPr>
              <a:t>://esb.ode.state.oh.us</a:t>
            </a:r>
            <a:r>
              <a:rPr lang="en-US" sz="2400" b="1" dirty="0" smtClean="0">
                <a:solidFill>
                  <a:srgbClr val="C00000"/>
                </a:solidFill>
                <a:hlinkClick r:id="rId2"/>
              </a:rPr>
              <a:t>/</a:t>
            </a:r>
            <a:endParaRPr lang="en-US" sz="2400" b="1" dirty="0" smtClean="0">
              <a:solidFill>
                <a:srgbClr val="C00000"/>
              </a:solidFill>
            </a:endParaRPr>
          </a:p>
          <a:p>
            <a:pPr algn="l">
              <a:spcAft>
                <a:spcPts val="1200"/>
              </a:spcAft>
            </a:pPr>
            <a:endParaRPr lang="en-US" sz="2400" b="1" dirty="0" smtClean="0">
              <a:solidFill>
                <a:srgbClr val="C00000"/>
              </a:solidFill>
              <a:latin typeface="+mn-lt"/>
              <a:ea typeface="+mn-ea"/>
              <a:cs typeface="+mn-cs"/>
            </a:endParaRPr>
          </a:p>
          <a:p>
            <a:pPr marL="342900" lvl="0" indent="-342900" algn="l">
              <a:spcAft>
                <a:spcPts val="1200"/>
              </a:spcAft>
              <a:buFontTx/>
              <a:buChar char="-"/>
            </a:pPr>
            <a:endParaRPr lang="en-US" sz="2400" dirty="0" smtClean="0"/>
          </a:p>
        </p:txBody>
      </p:sp>
      <p:pic>
        <p:nvPicPr>
          <p:cNvPr id="5122" name="Picture 2" descr="C:\Users\John.Soloninka\AppData\Local\Microsoft\Windows\Temporary Internet Files\Content.IE5\SXSEOFV3\MP9004485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3630" y="2286000"/>
            <a:ext cx="268367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630" y="3962400"/>
            <a:ext cx="2683670" cy="1849119"/>
          </a:xfrm>
          <a:prstGeom prst="rect">
            <a:avLst/>
          </a:prstGeom>
        </p:spPr>
      </p:pic>
    </p:spTree>
    <p:extLst>
      <p:ext uri="{BB962C8B-B14F-4D97-AF65-F5344CB8AC3E}">
        <p14:creationId xmlns:p14="http://schemas.microsoft.com/office/powerpoint/2010/main" val="2288286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04800"/>
            <a:ext cx="8382000" cy="1143000"/>
          </a:xfrm>
        </p:spPr>
        <p:txBody>
          <a:bodyPr anchor="t" anchorCtr="1"/>
          <a:lstStyle/>
          <a:p>
            <a:r>
              <a:rPr lang="en-US" sz="3600" b="1" dirty="0" smtClean="0">
                <a:solidFill>
                  <a:schemeClr val="tx1"/>
                </a:solidFill>
                <a:latin typeface="+mj-lt"/>
                <a:ea typeface="+mj-ea"/>
                <a:cs typeface="+mj-cs"/>
              </a:rPr>
              <a:t>Teacher Evaluation System in Ohio</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(OTES)</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sp>
        <p:nvSpPr>
          <p:cNvPr id="2051" name="Rectangle 3"/>
          <p:cNvSpPr>
            <a:spLocks noGrp="1" noChangeArrowheads="1"/>
          </p:cNvSpPr>
          <p:nvPr>
            <p:ph type="subTitle" idx="1"/>
          </p:nvPr>
        </p:nvSpPr>
        <p:spPr>
          <a:xfrm>
            <a:off x="1143000" y="1752600"/>
            <a:ext cx="7315200" cy="4953000"/>
          </a:xfrm>
        </p:spPr>
        <p:txBody>
          <a:bodyPr/>
          <a:lstStyle/>
          <a:p>
            <a:pPr lvl="0" algn="l">
              <a:spcAft>
                <a:spcPts val="1200"/>
              </a:spcAft>
            </a:pPr>
            <a:endParaRPr lang="en-US" sz="24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333" y="-1828800"/>
            <a:ext cx="16018933" cy="922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672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8153400" cy="1143000"/>
          </a:xfrm>
        </p:spPr>
        <p:txBody>
          <a:bodyPr anchor="t" anchorCtr="1"/>
          <a:lstStyle/>
          <a:p>
            <a:r>
              <a:rPr lang="en-US" sz="3600" b="1" dirty="0" smtClean="0">
                <a:solidFill>
                  <a:schemeClr val="tx1"/>
                </a:solidFill>
                <a:latin typeface="+mj-lt"/>
                <a:ea typeface="+mj-ea"/>
                <a:cs typeface="+mj-cs"/>
              </a:rPr>
              <a:t>Teacher Evaluation System in Ohio</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(OTES)</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sp>
        <p:nvSpPr>
          <p:cNvPr id="2051" name="Rectangle 3"/>
          <p:cNvSpPr>
            <a:spLocks noGrp="1" noChangeArrowheads="1"/>
          </p:cNvSpPr>
          <p:nvPr>
            <p:ph type="subTitle" idx="1"/>
          </p:nvPr>
        </p:nvSpPr>
        <p:spPr>
          <a:xfrm>
            <a:off x="990600" y="1600200"/>
            <a:ext cx="7543800" cy="5029200"/>
          </a:xfrm>
        </p:spPr>
        <p:txBody>
          <a:bodyPr/>
          <a:lstStyle/>
          <a:p>
            <a:pPr algn="l"/>
            <a:r>
              <a:rPr lang="en-US" b="1" dirty="0" smtClean="0">
                <a:solidFill>
                  <a:schemeClr val="accent6">
                    <a:lumMod val="60000"/>
                    <a:lumOff val="40000"/>
                  </a:schemeClr>
                </a:solidFill>
              </a:rPr>
              <a:t>Teacher Performance Evaluation Rubric- Levels of Performance:</a:t>
            </a:r>
            <a:endParaRPr lang="en-US" dirty="0">
              <a:solidFill>
                <a:schemeClr val="accent6">
                  <a:lumMod val="60000"/>
                  <a:lumOff val="40000"/>
                </a:schemeClr>
              </a:solidFill>
            </a:endParaRPr>
          </a:p>
          <a:p>
            <a:pPr marL="342900" lvl="0" indent="-342900" algn="l">
              <a:spcAft>
                <a:spcPts val="1200"/>
              </a:spcAft>
              <a:buFontTx/>
              <a:buChar char="-"/>
            </a:pPr>
            <a:r>
              <a:rPr lang="en-US" b="1" dirty="0" smtClean="0">
                <a:solidFill>
                  <a:srgbClr val="C00000"/>
                </a:solidFill>
              </a:rPr>
              <a:t>Accomplished</a:t>
            </a:r>
            <a:endParaRPr lang="en-US" b="1" dirty="0" smtClean="0">
              <a:solidFill>
                <a:srgbClr val="C00000"/>
              </a:solidFill>
            </a:endParaRPr>
          </a:p>
          <a:p>
            <a:pPr marL="342900" lvl="0" indent="-342900" algn="l">
              <a:spcAft>
                <a:spcPts val="1200"/>
              </a:spcAft>
              <a:buFontTx/>
              <a:buChar char="-"/>
            </a:pPr>
            <a:r>
              <a:rPr lang="en-US" b="1" dirty="0" smtClean="0">
                <a:solidFill>
                  <a:srgbClr val="C00000"/>
                </a:solidFill>
              </a:rPr>
              <a:t>Developing</a:t>
            </a:r>
            <a:endParaRPr lang="en-US" b="1" dirty="0" smtClean="0">
              <a:solidFill>
                <a:srgbClr val="C00000"/>
              </a:solidFill>
            </a:endParaRPr>
          </a:p>
          <a:p>
            <a:pPr marL="342900" lvl="0" indent="-342900" algn="l">
              <a:spcAft>
                <a:spcPts val="1200"/>
              </a:spcAft>
              <a:buFontTx/>
              <a:buChar char="-"/>
            </a:pPr>
            <a:r>
              <a:rPr lang="en-US" b="1" dirty="0" smtClean="0">
                <a:solidFill>
                  <a:srgbClr val="C00000"/>
                </a:solidFill>
              </a:rPr>
              <a:t>Proficient</a:t>
            </a:r>
            <a:endParaRPr lang="en-US" b="1" dirty="0" smtClean="0">
              <a:solidFill>
                <a:srgbClr val="C00000"/>
              </a:solidFill>
            </a:endParaRPr>
          </a:p>
          <a:p>
            <a:pPr marL="342900" indent="-342900" algn="l">
              <a:spcAft>
                <a:spcPts val="1200"/>
              </a:spcAft>
              <a:buFontTx/>
              <a:buChar char="-"/>
            </a:pPr>
            <a:r>
              <a:rPr lang="en-US" b="1" dirty="0" smtClean="0">
                <a:solidFill>
                  <a:srgbClr val="C00000"/>
                </a:solidFill>
              </a:rPr>
              <a:t>Ineffective</a:t>
            </a:r>
            <a:endParaRPr lang="en-US" sz="2400" b="1" dirty="0">
              <a:solidFill>
                <a:srgbClr val="C00000"/>
              </a:solidFill>
            </a:endParaRPr>
          </a:p>
          <a:p>
            <a:pPr algn="l">
              <a:spcAft>
                <a:spcPts val="1200"/>
              </a:spcAft>
            </a:pPr>
            <a:endParaRPr lang="en-US" sz="800" b="1" dirty="0" smtClean="0">
              <a:solidFill>
                <a:srgbClr val="C00000"/>
              </a:solidFill>
            </a:endParaRPr>
          </a:p>
          <a:p>
            <a:pPr algn="l">
              <a:spcAft>
                <a:spcPts val="1200"/>
              </a:spcAft>
            </a:pPr>
            <a:r>
              <a:rPr lang="en-US" sz="2400" b="1" dirty="0" smtClean="0">
                <a:solidFill>
                  <a:srgbClr val="C00000"/>
                </a:solidFill>
              </a:rPr>
              <a:t>ORC </a:t>
            </a:r>
            <a:r>
              <a:rPr lang="en-US" sz="2400" b="1" dirty="0">
                <a:solidFill>
                  <a:srgbClr val="C00000"/>
                </a:solidFill>
              </a:rPr>
              <a:t>3319.112 </a:t>
            </a:r>
            <a:r>
              <a:rPr lang="en-US" sz="2400" b="1" dirty="0">
                <a:solidFill>
                  <a:srgbClr val="C00000"/>
                </a:solidFill>
                <a:hlinkClick r:id="rId2"/>
              </a:rPr>
              <a:t>http://</a:t>
            </a:r>
            <a:r>
              <a:rPr lang="en-US" sz="2400" b="1" dirty="0" smtClean="0">
                <a:solidFill>
                  <a:srgbClr val="C00000"/>
                </a:solidFill>
                <a:hlinkClick r:id="rId2"/>
              </a:rPr>
              <a:t>codes.ohio.gov/orc/3319.112</a:t>
            </a:r>
            <a:endParaRPr lang="en-US" sz="2400" b="1" dirty="0" smtClean="0">
              <a:solidFill>
                <a:srgbClr val="C00000"/>
              </a:solidFill>
            </a:endParaRPr>
          </a:p>
          <a:p>
            <a:pPr algn="l">
              <a:spcAft>
                <a:spcPts val="1200"/>
              </a:spcAft>
            </a:pPr>
            <a:endParaRPr lang="en-US" sz="2400" b="1" dirty="0" smtClean="0">
              <a:solidFill>
                <a:srgbClr val="C00000"/>
              </a:solidFill>
              <a:latin typeface="+mn-lt"/>
              <a:ea typeface="+mn-ea"/>
              <a:cs typeface="+mn-cs"/>
            </a:endParaRPr>
          </a:p>
          <a:p>
            <a:pPr lvl="0" algn="l">
              <a:spcAft>
                <a:spcPts val="1200"/>
              </a:spcAft>
            </a:pPr>
            <a:endParaRPr lang="en-US" sz="2400" dirty="0" smtClean="0"/>
          </a:p>
        </p:txBody>
      </p:sp>
      <p:pic>
        <p:nvPicPr>
          <p:cNvPr id="6146" name="Picture 2" descr="C:\Users\John.Soloninka\AppData\Local\Microsoft\Windows\Temporary Internet Files\Content.IE5\DPFGJB3I\MP9004094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800598" y="2971800"/>
            <a:ext cx="3733801" cy="26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616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04800"/>
            <a:ext cx="8458200" cy="1143000"/>
          </a:xfrm>
        </p:spPr>
        <p:txBody>
          <a:bodyPr anchor="t" anchorCtr="1"/>
          <a:lstStyle/>
          <a:p>
            <a:r>
              <a:rPr lang="en-US" sz="3600" b="1" dirty="0" smtClean="0">
                <a:solidFill>
                  <a:schemeClr val="tx1"/>
                </a:solidFill>
                <a:latin typeface="+mj-lt"/>
                <a:ea typeface="+mj-ea"/>
                <a:cs typeface="+mj-cs"/>
              </a:rPr>
              <a:t>Teacher Evaluation System in Ohio</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(OTES)</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pic>
        <p:nvPicPr>
          <p:cNvPr id="3"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8458200" cy="377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427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04800"/>
            <a:ext cx="8458200" cy="1143000"/>
          </a:xfrm>
        </p:spPr>
        <p:txBody>
          <a:bodyPr anchor="t" anchorCtr="1"/>
          <a:lstStyle/>
          <a:p>
            <a:r>
              <a:rPr lang="en-US" sz="3600" b="1" dirty="0" smtClean="0">
                <a:solidFill>
                  <a:schemeClr val="tx1"/>
                </a:solidFill>
              </a:rPr>
              <a:t>Principal </a:t>
            </a:r>
            <a:r>
              <a:rPr lang="en-US" sz="3600" b="1" dirty="0" smtClean="0">
                <a:solidFill>
                  <a:schemeClr val="tx1"/>
                </a:solidFill>
                <a:latin typeface="+mj-lt"/>
                <a:ea typeface="+mj-ea"/>
                <a:cs typeface="+mj-cs"/>
              </a:rPr>
              <a:t>Evaluation System in Ohio</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(OPES)</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sp>
        <p:nvSpPr>
          <p:cNvPr id="2" name="Rectangle 1"/>
          <p:cNvSpPr/>
          <p:nvPr/>
        </p:nvSpPr>
        <p:spPr>
          <a:xfrm>
            <a:off x="762000" y="1676400"/>
            <a:ext cx="7467600" cy="4647426"/>
          </a:xfrm>
          <a:prstGeom prst="rect">
            <a:avLst/>
          </a:prstGeom>
        </p:spPr>
        <p:txBody>
          <a:bodyPr wrap="square">
            <a:spAutoFit/>
          </a:bodyPr>
          <a:lstStyle/>
          <a:p>
            <a:r>
              <a:rPr lang="en-US" sz="3200" b="1" dirty="0"/>
              <a:t>Definition of </a:t>
            </a:r>
            <a:r>
              <a:rPr lang="en-US" sz="3200" b="1" dirty="0" smtClean="0"/>
              <a:t>Principal </a:t>
            </a:r>
            <a:r>
              <a:rPr lang="en-US" sz="3200" b="1" dirty="0"/>
              <a:t>Effectiveness:</a:t>
            </a:r>
            <a:endParaRPr lang="en-US" sz="3200" dirty="0"/>
          </a:p>
          <a:p>
            <a:pPr marL="342900" lvl="0" indent="-342900">
              <a:spcAft>
                <a:spcPts val="1200"/>
              </a:spcAft>
              <a:buFontTx/>
              <a:buChar char="-"/>
            </a:pPr>
            <a:r>
              <a:rPr lang="en-US" sz="3200" b="1" dirty="0" smtClean="0">
                <a:solidFill>
                  <a:srgbClr val="C00000"/>
                </a:solidFill>
              </a:rPr>
              <a:t>Continuous Improvement</a:t>
            </a:r>
            <a:endParaRPr lang="en-US" sz="3200" b="1" dirty="0">
              <a:solidFill>
                <a:srgbClr val="C00000"/>
              </a:solidFill>
            </a:endParaRPr>
          </a:p>
          <a:p>
            <a:pPr marL="342900" lvl="0" indent="-342900">
              <a:spcAft>
                <a:spcPts val="1200"/>
              </a:spcAft>
              <a:buFontTx/>
              <a:buChar char="-"/>
            </a:pPr>
            <a:r>
              <a:rPr lang="en-US" sz="3200" b="1" dirty="0" smtClean="0">
                <a:solidFill>
                  <a:srgbClr val="C00000"/>
                </a:solidFill>
              </a:rPr>
              <a:t>Instruction</a:t>
            </a:r>
            <a:endParaRPr lang="en-US" sz="3200" b="1" dirty="0">
              <a:solidFill>
                <a:srgbClr val="C00000"/>
              </a:solidFill>
            </a:endParaRPr>
          </a:p>
          <a:p>
            <a:pPr marL="342900" lvl="0" indent="-342900">
              <a:spcAft>
                <a:spcPts val="1200"/>
              </a:spcAft>
              <a:buFontTx/>
              <a:buChar char="-"/>
            </a:pPr>
            <a:r>
              <a:rPr lang="en-US" sz="3200" b="1" dirty="0" smtClean="0">
                <a:solidFill>
                  <a:srgbClr val="C00000"/>
                </a:solidFill>
              </a:rPr>
              <a:t>School Operations, Resources and Learning Environment</a:t>
            </a:r>
            <a:endParaRPr lang="en-US" sz="3200" b="1" dirty="0">
              <a:solidFill>
                <a:srgbClr val="C00000"/>
              </a:solidFill>
            </a:endParaRPr>
          </a:p>
          <a:p>
            <a:pPr marL="342900" indent="-342900">
              <a:spcAft>
                <a:spcPts val="1200"/>
              </a:spcAft>
              <a:buFontTx/>
              <a:buChar char="-"/>
            </a:pPr>
            <a:r>
              <a:rPr lang="en-US" sz="3200" b="1" dirty="0" smtClean="0">
                <a:solidFill>
                  <a:srgbClr val="C00000"/>
                </a:solidFill>
              </a:rPr>
              <a:t>Collaboration</a:t>
            </a:r>
          </a:p>
          <a:p>
            <a:pPr marL="342900" indent="-342900">
              <a:spcAft>
                <a:spcPts val="1200"/>
              </a:spcAft>
              <a:buFontTx/>
              <a:buChar char="-"/>
            </a:pPr>
            <a:r>
              <a:rPr lang="en-US" sz="3200" b="1" dirty="0" smtClean="0">
                <a:solidFill>
                  <a:srgbClr val="C00000"/>
                </a:solidFill>
              </a:rPr>
              <a:t>Parent and Community Engagement</a:t>
            </a:r>
            <a:endParaRPr lang="en-US" sz="3200" b="1" dirty="0">
              <a:solidFill>
                <a:srgbClr val="C00000"/>
              </a:solidFill>
            </a:endParaRPr>
          </a:p>
        </p:txBody>
      </p:sp>
    </p:spTree>
    <p:extLst>
      <p:ext uri="{BB962C8B-B14F-4D97-AF65-F5344CB8AC3E}">
        <p14:creationId xmlns:p14="http://schemas.microsoft.com/office/powerpoint/2010/main" val="3275783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04800"/>
            <a:ext cx="8458200" cy="1143000"/>
          </a:xfrm>
        </p:spPr>
        <p:txBody>
          <a:bodyPr anchor="t" anchorCtr="1"/>
          <a:lstStyle/>
          <a:p>
            <a:r>
              <a:rPr lang="en-US" sz="3600" b="1" dirty="0" smtClean="0">
                <a:solidFill>
                  <a:schemeClr val="tx1"/>
                </a:solidFill>
              </a:rPr>
              <a:t>Principal </a:t>
            </a:r>
            <a:r>
              <a:rPr lang="en-US" sz="3600" b="1" dirty="0" smtClean="0">
                <a:solidFill>
                  <a:schemeClr val="tx1"/>
                </a:solidFill>
                <a:latin typeface="+mj-lt"/>
                <a:ea typeface="+mj-ea"/>
                <a:cs typeface="+mj-cs"/>
              </a:rPr>
              <a:t>Evaluation System in Ohio</a:t>
            </a:r>
            <a:br>
              <a:rPr lang="en-US" sz="3600" b="1" dirty="0" smtClean="0">
                <a:solidFill>
                  <a:schemeClr val="tx1"/>
                </a:solidFill>
                <a:latin typeface="+mj-lt"/>
                <a:ea typeface="+mj-ea"/>
                <a:cs typeface="+mj-cs"/>
              </a:rPr>
            </a:br>
            <a:r>
              <a:rPr lang="en-US" sz="3600" b="1" dirty="0" smtClean="0">
                <a:solidFill>
                  <a:schemeClr val="accent6">
                    <a:lumMod val="60000"/>
                    <a:lumOff val="40000"/>
                  </a:schemeClr>
                </a:solidFill>
              </a:rPr>
              <a:t>(OPES)</a:t>
            </a:r>
            <a:r>
              <a:rPr lang="en-US" sz="3600" b="1" dirty="0" smtClean="0">
                <a:solidFill>
                  <a:schemeClr val="accent6">
                    <a:lumMod val="60000"/>
                    <a:lumOff val="40000"/>
                  </a:schemeClr>
                </a:solidFill>
                <a:latin typeface="+mj-lt"/>
                <a:ea typeface="+mj-ea"/>
                <a:cs typeface="+mj-cs"/>
              </a:rPr>
              <a:t> </a:t>
            </a:r>
            <a:endParaRPr lang="en-US" sz="3600" dirty="0">
              <a:solidFill>
                <a:schemeClr val="accent6">
                  <a:lumMod val="60000"/>
                  <a:lumOff val="40000"/>
                </a:schemeClr>
              </a:solidFill>
              <a:latin typeface="+mj-lt"/>
              <a:ea typeface="+mj-ea"/>
              <a:cs typeface="+mj-cs"/>
            </a:endParaRPr>
          </a:p>
        </p:txBody>
      </p:sp>
      <p:pic>
        <p:nvPicPr>
          <p:cNvPr id="307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264157" cy="481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82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743200"/>
            <a:ext cx="8382000" cy="3581400"/>
          </a:xfrm>
        </p:spPr>
        <p:txBody>
          <a:bodyPr/>
          <a:lstStyle/>
          <a:p>
            <a:r>
              <a:rPr lang="en-US" sz="2800" dirty="0" smtClean="0"/>
              <a:t>We Moved - New Website Address:  </a:t>
            </a:r>
            <a:r>
              <a:rPr lang="en-US" sz="2800" u="sng" dirty="0">
                <a:hlinkClick r:id="rId2"/>
              </a:rPr>
              <a:t>http://toolsforteachersohio.wordpress.com</a:t>
            </a:r>
            <a:r>
              <a:rPr lang="en-US" sz="2800" u="sng" dirty="0" smtClean="0">
                <a:hlinkClick r:id="rId2"/>
              </a:rPr>
              <a:t>/</a:t>
            </a:r>
            <a:r>
              <a:rPr lang="en-US" sz="2800" u="sng" dirty="0" smtClean="0"/>
              <a:t/>
            </a:r>
            <a:br>
              <a:rPr lang="en-US" sz="2800" u="sng" dirty="0" smtClean="0"/>
            </a:br>
            <a:r>
              <a:rPr lang="en-US" sz="2800" u="sng" dirty="0">
                <a:solidFill>
                  <a:schemeClr val="accent6">
                    <a:lumMod val="60000"/>
                    <a:lumOff val="40000"/>
                  </a:schemeClr>
                </a:solidFill>
              </a:rPr>
              <a:t/>
            </a:r>
            <a:br>
              <a:rPr lang="en-US" sz="2800" u="sng" dirty="0">
                <a:solidFill>
                  <a:schemeClr val="accent6">
                    <a:lumMod val="60000"/>
                    <a:lumOff val="40000"/>
                  </a:schemeClr>
                </a:solidFill>
              </a:rPr>
            </a:br>
            <a:r>
              <a:rPr lang="en-US" sz="2800" i="1" dirty="0">
                <a:solidFill>
                  <a:schemeClr val="accent6">
                    <a:lumMod val="60000"/>
                    <a:lumOff val="40000"/>
                  </a:schemeClr>
                </a:solidFill>
              </a:rPr>
              <a:t>Tools for Teachers</a:t>
            </a:r>
            <a:r>
              <a:rPr lang="en-US" sz="2800" dirty="0">
                <a:solidFill>
                  <a:schemeClr val="accent6">
                    <a:lumMod val="60000"/>
                    <a:lumOff val="40000"/>
                  </a:schemeClr>
                </a:solidFill>
              </a:rPr>
              <a:t> </a:t>
            </a:r>
            <a:r>
              <a:rPr lang="en-US" sz="2800" dirty="0"/>
              <a:t>is </a:t>
            </a:r>
            <a:r>
              <a:rPr lang="en-US" sz="2800" dirty="0" smtClean="0"/>
              <a:t>an updated</a:t>
            </a:r>
            <a:r>
              <a:rPr lang="en-US" sz="2800" dirty="0"/>
              <a:t> monthly </a:t>
            </a:r>
            <a:r>
              <a:rPr lang="en-US" sz="2800" dirty="0" smtClean="0"/>
              <a:t>webpage for </a:t>
            </a:r>
            <a:r>
              <a:rPr lang="en-US" sz="2800" dirty="0"/>
              <a:t>teachers that provides timely announcements and information on licensure, scholarships, professional development and study opportunities, award and recognition programs, and links to classroom resources and tools. </a:t>
            </a:r>
            <a:br>
              <a:rPr lang="en-US" sz="2800" dirty="0"/>
            </a:br>
            <a:r>
              <a:rPr lang="en-US" sz="2800" dirty="0"/>
              <a:t/>
            </a:r>
            <a:br>
              <a:rPr lang="en-US" sz="2800" dirty="0"/>
            </a:br>
            <a:endParaRPr lang="en-US" sz="2800" dirty="0"/>
          </a:p>
        </p:txBody>
      </p:sp>
      <p:pic>
        <p:nvPicPr>
          <p:cNvPr id="4098" name="Picture 2" descr="cid:image002.jpg@01CD8605.8B3EA77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3399" y="762000"/>
            <a:ext cx="84406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619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Contact Information</a:t>
            </a:r>
            <a:endParaRPr lang="en-US" sz="3600" b="1" dirty="0"/>
          </a:p>
        </p:txBody>
      </p:sp>
      <p:sp>
        <p:nvSpPr>
          <p:cNvPr id="3" name="Content Placeholder 2"/>
          <p:cNvSpPr>
            <a:spLocks noGrp="1"/>
          </p:cNvSpPr>
          <p:nvPr>
            <p:ph idx="1"/>
          </p:nvPr>
        </p:nvSpPr>
        <p:spPr>
          <a:xfrm>
            <a:off x="381000" y="1981200"/>
            <a:ext cx="8382000" cy="4114800"/>
          </a:xfrm>
        </p:spPr>
        <p:txBody>
          <a:bodyPr/>
          <a:lstStyle/>
          <a:p>
            <a:pPr algn="ctr" eaLnBrk="1" hangingPunct="1">
              <a:buFontTx/>
              <a:buNone/>
            </a:pPr>
            <a:r>
              <a:rPr lang="en-US" i="1" dirty="0" smtClean="0"/>
              <a:t>John W. Soloninka</a:t>
            </a:r>
          </a:p>
          <a:p>
            <a:pPr algn="ctr" eaLnBrk="1" hangingPunct="1">
              <a:buFontTx/>
              <a:buNone/>
            </a:pPr>
            <a:r>
              <a:rPr lang="en-US" dirty="0" smtClean="0"/>
              <a:t>ODE Center for the Teaching Profession</a:t>
            </a:r>
          </a:p>
          <a:p>
            <a:pPr algn="ctr" eaLnBrk="1" hangingPunct="1">
              <a:buFontTx/>
              <a:buNone/>
            </a:pPr>
            <a:r>
              <a:rPr lang="en-US" dirty="0" smtClean="0"/>
              <a:t>Office: (614) 387-0161</a:t>
            </a:r>
          </a:p>
          <a:p>
            <a:pPr algn="ctr" eaLnBrk="1" hangingPunct="1">
              <a:buFontTx/>
              <a:buNone/>
            </a:pPr>
            <a:r>
              <a:rPr lang="en-US" dirty="0" smtClean="0"/>
              <a:t>Email: </a:t>
            </a:r>
            <a:r>
              <a:rPr lang="en-US" dirty="0" smtClean="0">
                <a:solidFill>
                  <a:srgbClr val="C00000"/>
                </a:solidFill>
              </a:rPr>
              <a:t>John.Soloninka@education.ohio.gov</a:t>
            </a:r>
            <a:endParaRPr lang="en-US" dirty="0" smtClean="0">
              <a:solidFill>
                <a:srgbClr val="C00000"/>
              </a:solidFill>
            </a:endParaRPr>
          </a:p>
          <a:p>
            <a:pPr marL="0" indent="0">
              <a:buNone/>
            </a:pPr>
            <a:endParaRPr lang="en-US" dirty="0" smtClean="0"/>
          </a:p>
          <a:p>
            <a:pPr marL="0" indent="0" algn="ctr">
              <a:buNone/>
            </a:pPr>
            <a:r>
              <a:rPr lang="en-US" sz="2800" dirty="0" smtClean="0"/>
              <a:t>Toll Free: (877) 644-6338</a:t>
            </a:r>
          </a:p>
          <a:p>
            <a:pPr marL="0" indent="0">
              <a:buNone/>
            </a:pPr>
            <a:endParaRPr lang="en-US" dirty="0"/>
          </a:p>
        </p:txBody>
      </p:sp>
    </p:spTree>
    <p:extLst>
      <p:ext uri="{BB962C8B-B14F-4D97-AF65-F5344CB8AC3E}">
        <p14:creationId xmlns:p14="http://schemas.microsoft.com/office/powerpoint/2010/main" val="3426139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457200"/>
            <a:ext cx="6477000" cy="762000"/>
          </a:xfrm>
        </p:spPr>
        <p:txBody>
          <a:bodyPr anchor="t" anchorCtr="1"/>
          <a:lstStyle/>
          <a:p>
            <a:r>
              <a:rPr lang="en-US" b="1" dirty="0" smtClean="0">
                <a:solidFill>
                  <a:srgbClr val="C00000"/>
                </a:solidFill>
              </a:rPr>
              <a:t>Title II Report</a:t>
            </a:r>
            <a:endParaRPr lang="en-US" b="1" dirty="0">
              <a:solidFill>
                <a:srgbClr val="C00000"/>
              </a:solidFill>
            </a:endParaRPr>
          </a:p>
        </p:txBody>
      </p:sp>
      <p:sp>
        <p:nvSpPr>
          <p:cNvPr id="2051" name="Rectangle 3"/>
          <p:cNvSpPr>
            <a:spLocks noGrp="1" noChangeArrowheads="1"/>
          </p:cNvSpPr>
          <p:nvPr>
            <p:ph type="subTitle" idx="1"/>
          </p:nvPr>
        </p:nvSpPr>
        <p:spPr>
          <a:xfrm>
            <a:off x="0" y="1447800"/>
            <a:ext cx="9144000" cy="5105400"/>
          </a:xfrm>
        </p:spPr>
        <p:txBody>
          <a:bodyPr/>
          <a:lstStyle/>
          <a:p>
            <a:r>
              <a:rPr lang="en-US" dirty="0" smtClean="0">
                <a:solidFill>
                  <a:srgbClr val="7030A0"/>
                </a:solidFill>
              </a:rPr>
              <a:t>The </a:t>
            </a:r>
            <a:r>
              <a:rPr lang="en-US" dirty="0">
                <a:solidFill>
                  <a:srgbClr val="7030A0"/>
                </a:solidFill>
              </a:rPr>
              <a:t>Title II </a:t>
            </a:r>
            <a:r>
              <a:rPr lang="en-US" dirty="0" smtClean="0">
                <a:solidFill>
                  <a:srgbClr val="7030A0"/>
                </a:solidFill>
              </a:rPr>
              <a:t>timeline:</a:t>
            </a:r>
          </a:p>
          <a:p>
            <a:pPr marL="514350" indent="-514350">
              <a:buFont typeface="+mj-lt"/>
              <a:buAutoNum type="arabicPeriod"/>
            </a:pPr>
            <a:r>
              <a:rPr lang="en-US" dirty="0" smtClean="0">
                <a:solidFill>
                  <a:srgbClr val="002060"/>
                </a:solidFill>
              </a:rPr>
              <a:t> </a:t>
            </a:r>
            <a:r>
              <a:rPr lang="en-US" u="sng" dirty="0" smtClean="0">
                <a:solidFill>
                  <a:srgbClr val="0000FF"/>
                </a:solidFill>
              </a:rPr>
              <a:t>IHEs</a:t>
            </a:r>
            <a:r>
              <a:rPr lang="en-US" dirty="0" smtClean="0">
                <a:solidFill>
                  <a:srgbClr val="0000FF"/>
                </a:solidFill>
              </a:rPr>
              <a:t> </a:t>
            </a:r>
            <a:r>
              <a:rPr lang="en-US" dirty="0" smtClean="0"/>
              <a:t>resolve data issues with ETS</a:t>
            </a:r>
          </a:p>
          <a:p>
            <a:r>
              <a:rPr lang="en-US" dirty="0" smtClean="0"/>
              <a:t> Resolution Period  </a:t>
            </a:r>
            <a:r>
              <a:rPr lang="en-US" dirty="0" smtClean="0">
                <a:solidFill>
                  <a:srgbClr val="C00000"/>
                </a:solidFill>
              </a:rPr>
              <a:t>2/28 – 3/13/2013</a:t>
            </a:r>
          </a:p>
          <a:p>
            <a:r>
              <a:rPr lang="en-US" dirty="0" smtClean="0"/>
              <a:t>2.   ETS Delivers Report to </a:t>
            </a:r>
            <a:r>
              <a:rPr lang="en-US" dirty="0" err="1" smtClean="0"/>
              <a:t>Westat</a:t>
            </a:r>
            <a:r>
              <a:rPr lang="en-US" dirty="0" smtClean="0"/>
              <a:t>  3/30/2013</a:t>
            </a:r>
          </a:p>
          <a:p>
            <a:pPr marL="514350" indent="-514350">
              <a:buFontTx/>
              <a:buAutoNum type="arabicPeriod" startAt="3"/>
            </a:pPr>
            <a:r>
              <a:rPr lang="en-US" dirty="0" smtClean="0"/>
              <a:t> </a:t>
            </a:r>
            <a:r>
              <a:rPr lang="en-US" u="sng" dirty="0" smtClean="0">
                <a:solidFill>
                  <a:srgbClr val="0000FF"/>
                </a:solidFill>
              </a:rPr>
              <a:t>IHEs</a:t>
            </a:r>
            <a:r>
              <a:rPr lang="en-US" dirty="0" smtClean="0"/>
              <a:t> </a:t>
            </a:r>
            <a:r>
              <a:rPr lang="en-US" dirty="0"/>
              <a:t>submit institutional reports to </a:t>
            </a:r>
            <a:r>
              <a:rPr lang="en-US" dirty="0" err="1"/>
              <a:t>Westat</a:t>
            </a:r>
            <a:r>
              <a:rPr lang="en-US" dirty="0"/>
              <a:t> </a:t>
            </a:r>
            <a:r>
              <a:rPr lang="en-US" dirty="0">
                <a:solidFill>
                  <a:srgbClr val="C00000"/>
                </a:solidFill>
              </a:rPr>
              <a:t>February</a:t>
            </a:r>
          </a:p>
          <a:p>
            <a:r>
              <a:rPr lang="en-US" sz="1800" dirty="0" smtClean="0">
                <a:solidFill>
                  <a:schemeClr val="tx1"/>
                </a:solidFill>
              </a:rPr>
              <a:t>   </a:t>
            </a:r>
            <a:endParaRPr lang="en-US" sz="1800" dirty="0" smtClean="0">
              <a:solidFill>
                <a:schemeClr val="tx1"/>
              </a:solidFill>
            </a:endParaRPr>
          </a:p>
          <a:p>
            <a:r>
              <a:rPr lang="en-US" dirty="0" smtClean="0">
                <a:solidFill>
                  <a:schemeClr val="tx1"/>
                </a:solidFill>
              </a:rPr>
              <a:t>The </a:t>
            </a:r>
            <a:r>
              <a:rPr lang="en-US" dirty="0">
                <a:solidFill>
                  <a:schemeClr val="tx1"/>
                </a:solidFill>
              </a:rPr>
              <a:t>Title II website </a:t>
            </a:r>
            <a:r>
              <a:rPr lang="en-US" dirty="0" smtClean="0">
                <a:solidFill>
                  <a:schemeClr val="tx1"/>
                </a:solidFill>
              </a:rPr>
              <a:t>address is</a:t>
            </a:r>
            <a:r>
              <a:rPr lang="en-US" dirty="0">
                <a:solidFill>
                  <a:schemeClr val="tx1"/>
                </a:solidFill>
              </a:rPr>
              <a:t>:  </a:t>
            </a:r>
          </a:p>
          <a:p>
            <a:r>
              <a:rPr lang="en-US" dirty="0">
                <a:solidFill>
                  <a:srgbClr val="C00000"/>
                </a:solidFill>
                <a:hlinkClick r:id="rId2"/>
              </a:rPr>
              <a:t>https://</a:t>
            </a:r>
            <a:r>
              <a:rPr lang="en-US" dirty="0" smtClean="0">
                <a:solidFill>
                  <a:srgbClr val="C00000"/>
                </a:solidFill>
                <a:hlinkClick r:id="rId2"/>
              </a:rPr>
              <a:t>title2.ed.gov/Title2IPRC/default.aspx</a:t>
            </a:r>
            <a:endParaRPr lang="en-US" dirty="0" smtClean="0">
              <a:solidFill>
                <a:srgbClr val="C00000"/>
              </a:solidFill>
            </a:endParaRPr>
          </a:p>
          <a:p>
            <a:endParaRPr lang="en-US" dirty="0">
              <a:solidFill>
                <a:srgbClr val="C00000"/>
              </a:solidFill>
            </a:endParaRPr>
          </a:p>
          <a:p>
            <a:pPr lvl="1" algn="l"/>
            <a:endParaRPr lang="en-US" dirty="0"/>
          </a:p>
        </p:txBody>
      </p:sp>
    </p:spTree>
    <p:extLst>
      <p:ext uri="{BB962C8B-B14F-4D97-AF65-F5344CB8AC3E}">
        <p14:creationId xmlns:p14="http://schemas.microsoft.com/office/powerpoint/2010/main" val="3203141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457200"/>
            <a:ext cx="7010400" cy="1165316"/>
          </a:xfrm>
        </p:spPr>
        <p:txBody>
          <a:bodyPr anchor="t" anchorCtr="1"/>
          <a:lstStyle/>
          <a:p>
            <a:r>
              <a:rPr lang="en-US" sz="3600" b="1" dirty="0" smtClean="0">
                <a:solidFill>
                  <a:srgbClr val="C00000"/>
                </a:solidFill>
              </a:rPr>
              <a:t>ODE CORE CE-Public</a:t>
            </a:r>
            <a:r>
              <a:rPr lang="en-US" sz="3600" b="1" dirty="0">
                <a:solidFill>
                  <a:srgbClr val="C00000"/>
                </a:solidFill>
              </a:rPr>
              <a:t/>
            </a:r>
            <a:br>
              <a:rPr lang="en-US" sz="3600" b="1" dirty="0">
                <a:solidFill>
                  <a:srgbClr val="C00000"/>
                </a:solidFill>
              </a:rPr>
            </a:br>
            <a:r>
              <a:rPr lang="en-US" sz="3600" b="1" dirty="0" smtClean="0">
                <a:solidFill>
                  <a:srgbClr val="C00000"/>
                </a:solidFill>
              </a:rPr>
              <a:t>My Educator Profile</a:t>
            </a:r>
            <a:endParaRPr lang="en-US" sz="3600" b="1" dirty="0">
              <a:solidFill>
                <a:srgbClr val="C00000"/>
              </a:solidFill>
            </a:endParaRPr>
          </a:p>
        </p:txBody>
      </p:sp>
      <p:sp>
        <p:nvSpPr>
          <p:cNvPr id="2051" name="Rectangle 3"/>
          <p:cNvSpPr>
            <a:spLocks noGrp="1" noChangeArrowheads="1"/>
          </p:cNvSpPr>
          <p:nvPr>
            <p:ph type="subTitle" idx="1"/>
          </p:nvPr>
        </p:nvSpPr>
        <p:spPr>
          <a:xfrm>
            <a:off x="2209800" y="1992358"/>
            <a:ext cx="6705600" cy="4267200"/>
          </a:xfrm>
        </p:spPr>
        <p:txBody>
          <a:bodyPr/>
          <a:lstStyle/>
          <a:p>
            <a:pPr algn="l"/>
            <a:r>
              <a:rPr lang="en-US" dirty="0" smtClean="0">
                <a:solidFill>
                  <a:schemeClr val="tx1"/>
                </a:solidFill>
              </a:rPr>
              <a:t>-   Pilot Testing Fall 2012</a:t>
            </a:r>
          </a:p>
          <a:p>
            <a:pPr algn="l"/>
            <a:r>
              <a:rPr lang="en-US" dirty="0" smtClean="0"/>
              <a:t>-   Operational by January 2013</a:t>
            </a:r>
          </a:p>
          <a:p>
            <a:pPr marL="457200" indent="-457200" algn="l">
              <a:buFontTx/>
              <a:buChar char="-"/>
            </a:pPr>
            <a:r>
              <a:rPr lang="en-US" dirty="0" smtClean="0">
                <a:solidFill>
                  <a:schemeClr val="tx1"/>
                </a:solidFill>
              </a:rPr>
              <a:t>Educators will be able to apply and pay licensure fees </a:t>
            </a:r>
            <a:r>
              <a:rPr lang="en-US" dirty="0" smtClean="0">
                <a:solidFill>
                  <a:schemeClr val="accent6">
                    <a:lumMod val="60000"/>
                    <a:lumOff val="40000"/>
                  </a:schemeClr>
                </a:solidFill>
              </a:rPr>
              <a:t>online</a:t>
            </a:r>
          </a:p>
          <a:p>
            <a:pPr marL="457200" indent="-457200" algn="l">
              <a:buFontTx/>
              <a:buChar char="-"/>
            </a:pPr>
            <a:r>
              <a:rPr lang="en-US" dirty="0" smtClean="0">
                <a:solidFill>
                  <a:schemeClr val="tx1"/>
                </a:solidFill>
              </a:rPr>
              <a:t>IHEs will be able to review and electronically sign initial licensure requests </a:t>
            </a:r>
            <a:r>
              <a:rPr lang="en-US" dirty="0" smtClean="0">
                <a:solidFill>
                  <a:schemeClr val="accent6">
                    <a:lumMod val="60000"/>
                    <a:lumOff val="40000"/>
                  </a:schemeClr>
                </a:solidFill>
              </a:rPr>
              <a:t>online</a:t>
            </a:r>
          </a:p>
          <a:p>
            <a:pPr algn="l"/>
            <a:r>
              <a:rPr lang="en-US" dirty="0" smtClean="0">
                <a:solidFill>
                  <a:schemeClr val="tx1"/>
                </a:solidFill>
              </a:rPr>
              <a:t>   </a:t>
            </a:r>
            <a:endParaRPr lang="en-US" dirty="0" smtClean="0">
              <a:solidFill>
                <a:schemeClr val="tx1"/>
              </a:solidFill>
            </a:endParaRPr>
          </a:p>
          <a:p>
            <a:pPr algn="l"/>
            <a:endParaRPr lang="en-US" dirty="0">
              <a:solidFill>
                <a:srgbClr val="C00000"/>
              </a:solidFill>
            </a:endParaRPr>
          </a:p>
          <a:p>
            <a:pPr lvl="1" algn="l"/>
            <a:endParaRPr lang="en-US" dirty="0"/>
          </a:p>
        </p:txBody>
      </p:sp>
      <p:pic>
        <p:nvPicPr>
          <p:cNvPr id="7172" name="Picture 4" descr="C:\Users\John.Soloninka\AppData\Local\Microsoft\Windows\Temporary Internet Files\Content.IE5\SXSEOFV3\MP9004330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622516"/>
            <a:ext cx="1905000" cy="500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22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457200"/>
            <a:ext cx="8610600" cy="762000"/>
          </a:xfrm>
        </p:spPr>
        <p:txBody>
          <a:bodyPr anchor="t" anchorCtr="1"/>
          <a:lstStyle/>
          <a:p>
            <a:r>
              <a:rPr lang="en-US" sz="3600" b="1" dirty="0" smtClean="0">
                <a:solidFill>
                  <a:srgbClr val="C00000"/>
                </a:solidFill>
              </a:rPr>
              <a:t>Provisional Licensure</a:t>
            </a:r>
            <a:endParaRPr lang="en-US" sz="3600" b="1" dirty="0">
              <a:solidFill>
                <a:srgbClr val="C00000"/>
              </a:solidFill>
            </a:endParaRPr>
          </a:p>
        </p:txBody>
      </p:sp>
      <p:sp>
        <p:nvSpPr>
          <p:cNvPr id="2051" name="Rectangle 3"/>
          <p:cNvSpPr>
            <a:spLocks noGrp="1" noChangeArrowheads="1"/>
          </p:cNvSpPr>
          <p:nvPr>
            <p:ph type="subTitle" idx="1"/>
          </p:nvPr>
        </p:nvSpPr>
        <p:spPr>
          <a:xfrm>
            <a:off x="685800" y="1600200"/>
            <a:ext cx="7848600" cy="5105400"/>
          </a:xfrm>
        </p:spPr>
        <p:txBody>
          <a:bodyPr/>
          <a:lstStyle/>
          <a:p>
            <a:pPr algn="l"/>
            <a:r>
              <a:rPr lang="en-US" dirty="0" smtClean="0">
                <a:solidFill>
                  <a:schemeClr val="tx1"/>
                </a:solidFill>
              </a:rPr>
              <a:t>-   Amending OAC 3301-24-05</a:t>
            </a:r>
          </a:p>
          <a:p>
            <a:pPr marL="457200" indent="-457200" algn="l">
              <a:buFontTx/>
              <a:buChar char="-"/>
            </a:pPr>
            <a:r>
              <a:rPr lang="en-US" dirty="0" smtClean="0"/>
              <a:t>Sun setting </a:t>
            </a:r>
            <a:r>
              <a:rPr lang="en-US" u="sng" dirty="0" smtClean="0">
                <a:solidFill>
                  <a:schemeClr val="accent6">
                    <a:lumMod val="60000"/>
                    <a:lumOff val="40000"/>
                  </a:schemeClr>
                </a:solidFill>
              </a:rPr>
              <a:t>provisional</a:t>
            </a:r>
            <a:r>
              <a:rPr lang="en-US" dirty="0" smtClean="0"/>
              <a:t> teaching, principal and school counselor licenses</a:t>
            </a:r>
          </a:p>
          <a:p>
            <a:pPr marL="457200" indent="-457200" algn="l">
              <a:buFontTx/>
              <a:buChar char="-"/>
            </a:pPr>
            <a:endParaRPr lang="en-US" dirty="0" smtClean="0">
              <a:solidFill>
                <a:schemeClr val="tx1"/>
              </a:solidFill>
            </a:endParaRPr>
          </a:p>
          <a:p>
            <a:pPr algn="l"/>
            <a:endParaRPr lang="en-US" dirty="0">
              <a:solidFill>
                <a:srgbClr val="C00000"/>
              </a:solidFill>
            </a:endParaRPr>
          </a:p>
          <a:p>
            <a:pPr lvl="1" algn="l"/>
            <a:endParaRPr lang="en-US" dirty="0"/>
          </a:p>
        </p:txBody>
      </p:sp>
      <p:pic>
        <p:nvPicPr>
          <p:cNvPr id="8196" name="Picture 4" descr="C:\Users\John.Soloninka\AppData\Local\Microsoft\Windows\Temporary Internet Files\Content.IE5\ST9Z8T9F\MP9000707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78200"/>
            <a:ext cx="44196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32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Initial Educator </a:t>
            </a:r>
            <a:r>
              <a:rPr lang="en-US" sz="3600" b="1" dirty="0">
                <a:solidFill>
                  <a:schemeClr val="tx1"/>
                </a:solidFill>
                <a:latin typeface="+mj-lt"/>
                <a:ea typeface="+mj-ea"/>
                <a:cs typeface="+mj-cs"/>
              </a:rPr>
              <a:t>Licensure </a:t>
            </a:r>
            <a:r>
              <a:rPr lang="en-US" sz="3600" b="1">
                <a:solidFill>
                  <a:schemeClr val="tx1"/>
                </a:solidFill>
                <a:latin typeface="+mj-lt"/>
                <a:ea typeface="+mj-ea"/>
                <a:cs typeface="+mj-cs"/>
              </a:rPr>
              <a:t>Testing </a:t>
            </a:r>
            <a:r>
              <a:rPr lang="en-US" sz="3600" b="1" smtClean="0">
                <a:solidFill>
                  <a:schemeClr val="tx1"/>
                </a:solidFill>
                <a:latin typeface="+mj-lt"/>
                <a:ea typeface="+mj-ea"/>
                <a:cs typeface="+mj-cs"/>
              </a:rPr>
              <a:t>Requirements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685800" y="1905000"/>
            <a:ext cx="8001000" cy="43434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Educator Licensure Testing (Praxis II and ACTFL/LTI) requirements are available on the ODE website</a:t>
            </a:r>
            <a:endParaRPr lang="en-US" b="1" dirty="0">
              <a:solidFill>
                <a:srgbClr val="C00000"/>
              </a:solidFill>
            </a:endParaRPr>
          </a:p>
          <a:p>
            <a:pPr marL="457200" lvl="0" indent="-457200" algn="l">
              <a:spcAft>
                <a:spcPts val="600"/>
              </a:spcAft>
              <a:buFontTx/>
              <a:buChar char="-"/>
            </a:pPr>
            <a:r>
              <a:rPr lang="en-US" b="1" dirty="0" smtClean="0">
                <a:solidFill>
                  <a:srgbClr val="C00000"/>
                </a:solidFill>
                <a:latin typeface="+mn-lt"/>
                <a:ea typeface="+mn-ea"/>
                <a:cs typeface="+mn-cs"/>
              </a:rPr>
              <a:t>This Educator Licensure Testing Chart </a:t>
            </a:r>
            <a:r>
              <a:rPr lang="en-US" b="1" dirty="0" smtClean="0">
                <a:solidFill>
                  <a:srgbClr val="C00000"/>
                </a:solidFill>
              </a:rPr>
              <a:t>will be</a:t>
            </a:r>
            <a:r>
              <a:rPr lang="en-US" b="1" dirty="0" smtClean="0">
                <a:solidFill>
                  <a:srgbClr val="C00000"/>
                </a:solidFill>
                <a:latin typeface="+mn-lt"/>
                <a:ea typeface="+mn-ea"/>
                <a:cs typeface="+mn-cs"/>
              </a:rPr>
              <a:t> </a:t>
            </a:r>
            <a:r>
              <a:rPr lang="en-US" b="1" dirty="0" smtClean="0">
                <a:solidFill>
                  <a:srgbClr val="C00000"/>
                </a:solidFill>
                <a:latin typeface="+mn-lt"/>
                <a:ea typeface="+mn-ea"/>
                <a:cs typeface="+mn-cs"/>
              </a:rPr>
              <a:t>updated in </a:t>
            </a:r>
            <a:r>
              <a:rPr lang="en-US" b="1" dirty="0" smtClean="0">
                <a:solidFill>
                  <a:srgbClr val="C00000"/>
                </a:solidFill>
                <a:latin typeface="+mn-lt"/>
                <a:ea typeface="+mn-ea"/>
                <a:cs typeface="+mn-cs"/>
              </a:rPr>
              <a:t>January</a:t>
            </a:r>
            <a:endParaRPr lang="en-US" b="1" dirty="0" smtClean="0">
              <a:solidFill>
                <a:srgbClr val="C00000"/>
              </a:solidFill>
              <a:latin typeface="+mn-lt"/>
              <a:ea typeface="+mn-ea"/>
              <a:cs typeface="+mn-cs"/>
            </a:endParaRPr>
          </a:p>
          <a:p>
            <a:pPr lvl="0"/>
            <a:r>
              <a:rPr lang="en-US" b="1" dirty="0" smtClean="0">
                <a:solidFill>
                  <a:srgbClr val="8F23B3"/>
                </a:solidFill>
                <a:hlinkClick r:id="rId2"/>
              </a:rPr>
              <a:t>www.education.ohio.gov</a:t>
            </a:r>
            <a:endParaRPr lang="en-US" b="1" dirty="0" smtClean="0">
              <a:solidFill>
                <a:srgbClr val="8F23B3"/>
              </a:solidFill>
            </a:endParaRPr>
          </a:p>
          <a:p>
            <a:pPr lvl="0"/>
            <a:r>
              <a:rPr lang="en-US" sz="3000" b="1" dirty="0">
                <a:solidFill>
                  <a:srgbClr val="8F23B3"/>
                </a:solidFill>
              </a:rPr>
              <a:t>s</a:t>
            </a:r>
            <a:r>
              <a:rPr lang="en-US" sz="3000" b="1" dirty="0" smtClean="0">
                <a:solidFill>
                  <a:srgbClr val="8F23B3"/>
                </a:solidFill>
              </a:rPr>
              <a:t>earch: Educator Licensure Examinations  </a:t>
            </a:r>
            <a:endParaRPr lang="en-US" sz="3000" dirty="0" smtClean="0">
              <a:solidFill>
                <a:srgbClr val="8F23B3"/>
              </a:solidFill>
            </a:endParaRPr>
          </a:p>
          <a:p>
            <a:pPr lvl="1" algn="l"/>
            <a:endParaRPr lang="en-US" dirty="0"/>
          </a:p>
        </p:txBody>
      </p:sp>
    </p:spTree>
    <p:extLst>
      <p:ext uri="{BB962C8B-B14F-4D97-AF65-F5344CB8AC3E}">
        <p14:creationId xmlns:p14="http://schemas.microsoft.com/office/powerpoint/2010/main" val="2795623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Initial Educator </a:t>
            </a:r>
            <a:r>
              <a:rPr lang="en-US" sz="3600" b="1" dirty="0">
                <a:solidFill>
                  <a:schemeClr val="tx1"/>
                </a:solidFill>
                <a:latin typeface="+mj-lt"/>
                <a:ea typeface="+mj-ea"/>
                <a:cs typeface="+mj-cs"/>
              </a:rPr>
              <a:t>Licensure Testing Requirements </a:t>
            </a:r>
            <a:r>
              <a:rPr lang="en-US" sz="3600" b="1" dirty="0" smtClean="0">
                <a:solidFill>
                  <a:schemeClr val="tx1"/>
                </a:solidFill>
                <a:latin typeface="+mj-lt"/>
                <a:ea typeface="+mj-ea"/>
                <a:cs typeface="+mj-cs"/>
              </a:rPr>
              <a:t>Update:</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685800" y="1828800"/>
            <a:ext cx="8001000" cy="47244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PEARSON / Evaluation Systems</a:t>
            </a:r>
          </a:p>
          <a:p>
            <a:pPr marL="457200" lvl="0" indent="-457200" algn="l">
              <a:spcAft>
                <a:spcPts val="600"/>
              </a:spcAft>
              <a:buFontTx/>
              <a:buChar char="-"/>
            </a:pPr>
            <a:r>
              <a:rPr lang="en-US" b="1" dirty="0" smtClean="0">
                <a:solidFill>
                  <a:srgbClr val="C00000"/>
                </a:solidFill>
              </a:rPr>
              <a:t>Validation of tests/assessments</a:t>
            </a:r>
          </a:p>
          <a:p>
            <a:pPr marL="457200" lvl="0" indent="-457200" algn="l">
              <a:spcAft>
                <a:spcPts val="600"/>
              </a:spcAft>
              <a:buFontTx/>
              <a:buChar char="-"/>
            </a:pPr>
            <a:r>
              <a:rPr lang="en-US" b="1" dirty="0" smtClean="0">
                <a:solidFill>
                  <a:srgbClr val="C00000"/>
                </a:solidFill>
              </a:rPr>
              <a:t>Tests are all computer based</a:t>
            </a:r>
          </a:p>
          <a:p>
            <a:pPr marL="457200" lvl="0" indent="-457200" algn="l">
              <a:spcAft>
                <a:spcPts val="600"/>
              </a:spcAft>
              <a:buFontTx/>
              <a:buChar char="-"/>
            </a:pPr>
            <a:r>
              <a:rPr lang="en-US" b="1" dirty="0" smtClean="0">
                <a:solidFill>
                  <a:srgbClr val="C00000"/>
                </a:solidFill>
              </a:rPr>
              <a:t>Tests to be proposed to SBOE in  Spring 2013 and available starting September 1, 2013</a:t>
            </a:r>
            <a:endParaRPr lang="en-US" b="1" dirty="0" smtClean="0">
              <a:solidFill>
                <a:srgbClr val="C00000"/>
              </a:solidFill>
            </a:endParaRPr>
          </a:p>
          <a:p>
            <a:pPr marL="457200" lvl="0" indent="-457200" algn="l">
              <a:spcAft>
                <a:spcPts val="600"/>
              </a:spcAft>
              <a:buFontTx/>
              <a:buChar char="-"/>
            </a:pPr>
            <a:r>
              <a:rPr lang="en-US" b="1" dirty="0" smtClean="0">
                <a:solidFill>
                  <a:srgbClr val="C00000"/>
                </a:solidFill>
              </a:rPr>
              <a:t>ACTFL/LTI OPI and WPT tests will continue</a:t>
            </a:r>
            <a:endParaRPr lang="en-US" b="1" dirty="0">
              <a:solidFill>
                <a:srgbClr val="C00000"/>
              </a:solidFill>
            </a:endParaRPr>
          </a:p>
          <a:p>
            <a:pPr lvl="1" algn="l"/>
            <a:endParaRPr lang="en-US" dirty="0"/>
          </a:p>
        </p:txBody>
      </p:sp>
    </p:spTree>
    <p:extLst>
      <p:ext uri="{BB962C8B-B14F-4D97-AF65-F5344CB8AC3E}">
        <p14:creationId xmlns:p14="http://schemas.microsoft.com/office/powerpoint/2010/main" val="320828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 Teacher </a:t>
            </a:r>
            <a:r>
              <a:rPr lang="en-US" sz="3600" b="1" dirty="0">
                <a:solidFill>
                  <a:schemeClr val="tx1"/>
                </a:solidFill>
                <a:latin typeface="+mj-lt"/>
                <a:ea typeface="+mj-ea"/>
                <a:cs typeface="+mj-cs"/>
              </a:rPr>
              <a:t>Testing Requirements </a:t>
            </a:r>
            <a:r>
              <a:rPr lang="en-US" sz="3600" b="1" dirty="0" smtClean="0">
                <a:solidFill>
                  <a:schemeClr val="tx1"/>
                </a:solidFill>
                <a:latin typeface="+mj-lt"/>
                <a:ea typeface="+mj-ea"/>
                <a:cs typeface="+mj-cs"/>
              </a:rPr>
              <a:t>Update:</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685800" y="1905000"/>
            <a:ext cx="8001000" cy="43434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PEARSON / Evaluation Systems</a:t>
            </a:r>
          </a:p>
          <a:p>
            <a:pPr marL="457200" lvl="0" indent="-457200" algn="l">
              <a:spcAft>
                <a:spcPts val="600"/>
              </a:spcAft>
              <a:buFontTx/>
              <a:buChar char="-"/>
            </a:pPr>
            <a:r>
              <a:rPr lang="en-US" b="1" dirty="0" smtClean="0">
                <a:solidFill>
                  <a:srgbClr val="C00000"/>
                </a:solidFill>
              </a:rPr>
              <a:t>Validation of tests/assessments</a:t>
            </a:r>
          </a:p>
          <a:p>
            <a:pPr marL="457200" lvl="0" indent="-457200" algn="l">
              <a:spcAft>
                <a:spcPts val="600"/>
              </a:spcAft>
              <a:buFontTx/>
              <a:buChar char="-"/>
            </a:pPr>
            <a:r>
              <a:rPr lang="en-US" b="1" dirty="0" smtClean="0">
                <a:solidFill>
                  <a:srgbClr val="C00000"/>
                </a:solidFill>
              </a:rPr>
              <a:t>Tests to be proposed to SBOE in Spring 2015 and available starting September 1, 2015</a:t>
            </a:r>
            <a:endParaRPr lang="en-US" b="1" dirty="0" smtClean="0">
              <a:solidFill>
                <a:srgbClr val="C00000"/>
              </a:solidFill>
            </a:endParaRPr>
          </a:p>
          <a:p>
            <a:pPr marL="457200" lvl="0" indent="-457200" algn="l">
              <a:spcAft>
                <a:spcPts val="600"/>
              </a:spcAft>
              <a:buFontTx/>
              <a:buChar char="-"/>
            </a:pPr>
            <a:r>
              <a:rPr lang="en-US" b="1" dirty="0" smtClean="0">
                <a:solidFill>
                  <a:srgbClr val="C00000"/>
                </a:solidFill>
              </a:rPr>
              <a:t>ACTFL/LTI tests will continue</a:t>
            </a:r>
            <a:endParaRPr lang="en-US" b="1" dirty="0">
              <a:solidFill>
                <a:srgbClr val="C00000"/>
              </a:solidFill>
            </a:endParaRPr>
          </a:p>
          <a:p>
            <a:pPr lvl="1" algn="l"/>
            <a:endParaRPr lang="en-US" dirty="0"/>
          </a:p>
        </p:txBody>
      </p:sp>
    </p:spTree>
    <p:extLst>
      <p:ext uri="{BB962C8B-B14F-4D97-AF65-F5344CB8AC3E}">
        <p14:creationId xmlns:p14="http://schemas.microsoft.com/office/powerpoint/2010/main" val="2484510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
            </a:r>
            <a:br>
              <a:rPr lang="en-US" sz="3600" b="1" dirty="0" smtClean="0">
                <a:solidFill>
                  <a:schemeClr val="tx1"/>
                </a:solidFill>
                <a:latin typeface="+mj-lt"/>
                <a:ea typeface="+mj-ea"/>
                <a:cs typeface="+mj-cs"/>
              </a:rPr>
            </a:br>
            <a:r>
              <a:rPr lang="en-US" sz="3600" b="1" dirty="0" smtClean="0">
                <a:solidFill>
                  <a:schemeClr val="tx1"/>
                </a:solidFill>
                <a:latin typeface="+mj-lt"/>
                <a:ea typeface="+mj-ea"/>
                <a:cs typeface="+mj-cs"/>
              </a:rPr>
              <a:t>Educator </a:t>
            </a:r>
            <a:r>
              <a:rPr lang="en-US" sz="3600" b="1" dirty="0">
                <a:solidFill>
                  <a:schemeClr val="tx1"/>
                </a:solidFill>
                <a:latin typeface="+mj-lt"/>
                <a:ea typeface="+mj-ea"/>
                <a:cs typeface="+mj-cs"/>
              </a:rPr>
              <a:t>Licensure </a:t>
            </a:r>
            <a:r>
              <a:rPr lang="en-US" sz="3600" b="1" dirty="0" smtClean="0">
                <a:solidFill>
                  <a:schemeClr val="tx1"/>
                </a:solidFill>
                <a:latin typeface="+mj-lt"/>
                <a:ea typeface="+mj-ea"/>
                <a:cs typeface="+mj-cs"/>
              </a:rPr>
              <a:t>Testing</a:t>
            </a:r>
            <a:endParaRPr lang="en-US" sz="3600" dirty="0">
              <a:solidFill>
                <a:schemeClr val="tx1"/>
              </a:solidFill>
              <a:latin typeface="+mj-lt"/>
              <a:ea typeface="+mj-ea"/>
              <a:cs typeface="+mj-cs"/>
            </a:endParaRPr>
          </a:p>
        </p:txBody>
      </p:sp>
      <p:sp>
        <p:nvSpPr>
          <p:cNvPr id="6" name="Subtitle 5"/>
          <p:cNvSpPr>
            <a:spLocks noGrp="1"/>
          </p:cNvSpPr>
          <p:nvPr>
            <p:ph type="subTitle" idx="1"/>
          </p:nvPr>
        </p:nvSpPr>
        <p:spPr>
          <a:xfrm>
            <a:off x="990600" y="1981200"/>
            <a:ext cx="7239000" cy="4038600"/>
          </a:xfrm>
        </p:spPr>
        <p:txBody>
          <a:bodyPr/>
          <a:lstStyle/>
          <a:p>
            <a:r>
              <a:rPr lang="en-US" sz="3600" b="1" dirty="0" smtClean="0">
                <a:solidFill>
                  <a:srgbClr val="C00000"/>
                </a:solidFill>
              </a:rPr>
              <a:t>Disclaimer</a:t>
            </a:r>
            <a:r>
              <a:rPr lang="en-US" sz="3600" dirty="0" smtClean="0">
                <a:solidFill>
                  <a:srgbClr val="C00000"/>
                </a:solidFill>
              </a:rPr>
              <a:t>: Educator Licensure </a:t>
            </a:r>
            <a:r>
              <a:rPr lang="en-US" sz="3600" dirty="0">
                <a:solidFill>
                  <a:srgbClr val="C00000"/>
                </a:solidFill>
              </a:rPr>
              <a:t>tests and qualifying scores listed in </a:t>
            </a:r>
            <a:r>
              <a:rPr lang="en-US" sz="3600" dirty="0" smtClean="0">
                <a:solidFill>
                  <a:srgbClr val="C00000"/>
                </a:solidFill>
              </a:rPr>
              <a:t>the ODE charts and on the </a:t>
            </a:r>
            <a:r>
              <a:rPr lang="en-US" sz="3600" dirty="0" smtClean="0">
                <a:solidFill>
                  <a:srgbClr val="C00000"/>
                </a:solidFill>
              </a:rPr>
              <a:t>ODE </a:t>
            </a:r>
            <a:r>
              <a:rPr lang="en-US" sz="3600" dirty="0" smtClean="0">
                <a:solidFill>
                  <a:srgbClr val="C00000"/>
                </a:solidFill>
              </a:rPr>
              <a:t>website </a:t>
            </a:r>
            <a:r>
              <a:rPr lang="en-US" sz="3600" dirty="0">
                <a:solidFill>
                  <a:srgbClr val="C00000"/>
                </a:solidFill>
              </a:rPr>
              <a:t>are subject to change</a:t>
            </a:r>
          </a:p>
          <a:p>
            <a:r>
              <a:rPr lang="en-US" sz="3600" dirty="0">
                <a:solidFill>
                  <a:srgbClr val="C00000"/>
                </a:solidFill>
              </a:rPr>
              <a:t> by the Ohio State Board of Education.</a:t>
            </a:r>
          </a:p>
        </p:txBody>
      </p:sp>
    </p:spTree>
    <p:extLst>
      <p:ext uri="{BB962C8B-B14F-4D97-AF65-F5344CB8AC3E}">
        <p14:creationId xmlns:p14="http://schemas.microsoft.com/office/powerpoint/2010/main" val="2196094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Race to the Top</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685800" y="1447800"/>
            <a:ext cx="8153400" cy="25146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Annual Statewide Education Conference, Columbus November 1-2</a:t>
            </a:r>
            <a:endParaRPr lang="en-US" b="1" dirty="0" smtClean="0">
              <a:solidFill>
                <a:srgbClr val="C00000"/>
              </a:solidFill>
              <a:latin typeface="+mn-lt"/>
              <a:ea typeface="+mn-ea"/>
              <a:cs typeface="+mn-cs"/>
            </a:endParaRPr>
          </a:p>
          <a:p>
            <a:pPr marL="457200" lvl="0" indent="-457200" algn="l">
              <a:spcAft>
                <a:spcPts val="600"/>
              </a:spcAft>
              <a:buFontTx/>
              <a:buChar char="-"/>
            </a:pPr>
            <a:r>
              <a:rPr lang="en-US" b="1" dirty="0" smtClean="0">
                <a:latin typeface="+mn-lt"/>
                <a:ea typeface="+mn-ea"/>
                <a:cs typeface="+mn-cs"/>
              </a:rPr>
              <a:t>IHE faculty and staff are invited to attend with their LEA partners </a:t>
            </a:r>
            <a:r>
              <a:rPr lang="en-US" b="1" dirty="0" smtClean="0">
                <a:solidFill>
                  <a:schemeClr val="accent6">
                    <a:lumMod val="60000"/>
                    <a:lumOff val="40000"/>
                  </a:schemeClr>
                </a:solidFill>
                <a:latin typeface="+mn-lt"/>
                <a:ea typeface="+mn-ea"/>
                <a:cs typeface="+mn-cs"/>
              </a:rPr>
              <a:t>(Free)</a:t>
            </a:r>
            <a:endParaRPr lang="en-US" b="1" dirty="0" smtClean="0">
              <a:solidFill>
                <a:schemeClr val="accent6">
                  <a:lumMod val="60000"/>
                  <a:lumOff val="40000"/>
                </a:schemeClr>
              </a:solidFill>
              <a:latin typeface="+mn-lt"/>
              <a:ea typeface="+mn-ea"/>
              <a:cs typeface="+mn-cs"/>
            </a:endParaRPr>
          </a:p>
          <a:p>
            <a:pPr lvl="1" algn="l"/>
            <a:endParaRPr lang="en-US" dirty="0"/>
          </a:p>
        </p:txBody>
      </p:sp>
      <p:pic>
        <p:nvPicPr>
          <p:cNvPr id="1026" name="Picture 2" descr="conferenceheader_03oct12r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03700"/>
            <a:ext cx="833898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943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1">
  <a:themeElements>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PARCC-Overview-March2011-SHORT</Template>
  <TotalTime>16396</TotalTime>
  <Words>499</Words>
  <Application>Microsoft Office PowerPoint</Application>
  <PresentationFormat>On-screen Show (4:3)</PresentationFormat>
  <Paragraphs>104</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1_Office Theme</vt:lpstr>
      <vt:lpstr>Custom Design</vt:lpstr>
      <vt:lpstr>PowerPoint1</vt:lpstr>
      <vt:lpstr>Ohio Department of Education</vt:lpstr>
      <vt:lpstr>Title II Report</vt:lpstr>
      <vt:lpstr>ODE CORE CE-Public My Educator Profile</vt:lpstr>
      <vt:lpstr>Provisional Licensure</vt:lpstr>
      <vt:lpstr>Initial Educator Licensure Testing Requirements</vt:lpstr>
      <vt:lpstr>Initial Educator Licensure Testing Requirements Update:</vt:lpstr>
      <vt:lpstr> Teacher Testing Requirements Update:</vt:lpstr>
      <vt:lpstr> Educator Licensure Testing</vt:lpstr>
      <vt:lpstr>Race to the Top</vt:lpstr>
      <vt:lpstr>Race to the Top</vt:lpstr>
      <vt:lpstr>Race to the Top  TeachOhio </vt:lpstr>
      <vt:lpstr>Teacher Evaluation System in Ohio (OTES) </vt:lpstr>
      <vt:lpstr>Teacher Evaluation System in Ohio (OTES) </vt:lpstr>
      <vt:lpstr>Teacher Evaluation System in Ohio (OTES) </vt:lpstr>
      <vt:lpstr>Teacher Evaluation System in Ohio (OTES) </vt:lpstr>
      <vt:lpstr>Principal Evaluation System in Ohio (OPES) </vt:lpstr>
      <vt:lpstr>Principal Evaluation System in Ohio (OPES) </vt:lpstr>
      <vt:lpstr>We Moved - New Website Address:  http://toolsforteachersohio.wordpress.com/  Tools for Teachers is an updated monthly webpage for teachers that provides timely announcements and information on licensure, scholarships, professional development and study opportunities, award and recognition programs, and links to classroom resources and tools.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PARCC Assessment Design</dc:title>
  <dc:creator>Mike Cohen</dc:creator>
  <cp:lastModifiedBy>John.Soloninka</cp:lastModifiedBy>
  <cp:revision>878</cp:revision>
  <cp:lastPrinted>2012-03-12T15:03:26Z</cp:lastPrinted>
  <dcterms:created xsi:type="dcterms:W3CDTF">2011-03-23T08:48:34Z</dcterms:created>
  <dcterms:modified xsi:type="dcterms:W3CDTF">2012-10-25T13:12:32Z</dcterms:modified>
</cp:coreProperties>
</file>