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669" r:id="rId1"/>
  </p:sldMasterIdLst>
  <p:notesMasterIdLst>
    <p:notesMasterId r:id="rId43"/>
  </p:notesMasterIdLst>
  <p:sldIdLst>
    <p:sldId id="258" r:id="rId2"/>
    <p:sldId id="304" r:id="rId3"/>
    <p:sldId id="305" r:id="rId4"/>
    <p:sldId id="259" r:id="rId5"/>
    <p:sldId id="299" r:id="rId6"/>
    <p:sldId id="300" r:id="rId7"/>
    <p:sldId id="301" r:id="rId8"/>
    <p:sldId id="271" r:id="rId9"/>
    <p:sldId id="260" r:id="rId10"/>
    <p:sldId id="306" r:id="rId11"/>
    <p:sldId id="267" r:id="rId12"/>
    <p:sldId id="268" r:id="rId13"/>
    <p:sldId id="269" r:id="rId14"/>
    <p:sldId id="261" r:id="rId15"/>
    <p:sldId id="262" r:id="rId16"/>
    <p:sldId id="297" r:id="rId17"/>
    <p:sldId id="298" r:id="rId18"/>
    <p:sldId id="307" r:id="rId19"/>
    <p:sldId id="272" r:id="rId20"/>
    <p:sldId id="263" r:id="rId21"/>
    <p:sldId id="302" r:id="rId22"/>
    <p:sldId id="291" r:id="rId23"/>
    <p:sldId id="292" r:id="rId24"/>
    <p:sldId id="294" r:id="rId25"/>
    <p:sldId id="303" r:id="rId26"/>
    <p:sldId id="308" r:id="rId27"/>
    <p:sldId id="273" r:id="rId28"/>
    <p:sldId id="274" r:id="rId29"/>
    <p:sldId id="296" r:id="rId30"/>
    <p:sldId id="275" r:id="rId31"/>
    <p:sldId id="276" r:id="rId32"/>
    <p:sldId id="277" r:id="rId33"/>
    <p:sldId id="278" r:id="rId34"/>
    <p:sldId id="279" r:id="rId35"/>
    <p:sldId id="280" r:id="rId36"/>
    <p:sldId id="281" r:id="rId37"/>
    <p:sldId id="309" r:id="rId38"/>
    <p:sldId id="310" r:id="rId39"/>
    <p:sldId id="311" r:id="rId40"/>
    <p:sldId id="287" r:id="rId41"/>
    <p:sldId id="288" r:id="rId4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ヒラギノ角ゴ Pro W3"/>
        <a:cs typeface="ヒラギノ角ゴ Pro W3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aryn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>
        <p:scale>
          <a:sx n="59" d="100"/>
          <a:sy n="59" d="100"/>
        </p:scale>
        <p:origin x="-167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9-04T07:58:18.083" idx="1">
    <p:pos x="3439" y="2352"/>
    <p:text>word choice?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3C98FA-B36A-484F-BB1E-6BD264A2BD6A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67BA3-CCED-FA4E-8D81-D44D804F23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6802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elaborate on the standards of evidence, a) it has to be there (verified); b) it has</a:t>
            </a:r>
            <a:r>
              <a:rPr lang="en-US" baseline="0" dirty="0" smtClean="0"/>
              <a:t> to support the claims; c) it has to be credible; and d) sufficient.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North Carolina Deans Meeting, UNC, Chapel Hill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438D92-1A60-EC45-9B89-22C6925677E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7141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2790"/>
            <a:ext cx="7772400" cy="2719176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1" y="3435287"/>
            <a:ext cx="7772400" cy="2352947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</a:t>
            </a:r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 dirty="0" smtClean="0"/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endParaRPr lang="en-US" dirty="0" smtClean="0"/>
          </a:p>
        </p:txBody>
      </p:sp>
    </p:spTree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53621293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hyperlink" Target="http://www.caepsite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79413"/>
            <a:ext cx="82296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45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7347120" y="6139789"/>
            <a:ext cx="1594884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6999C7"/>
                </a:solidFill>
                <a:latin typeface="Tahoma"/>
                <a:ea typeface="+mn-ea"/>
                <a:cs typeface="Tahoma"/>
              </a:rPr>
              <a:t>Connect with </a:t>
            </a:r>
            <a:r>
              <a:rPr lang="en-US" sz="1050" b="1" dirty="0" smtClean="0">
                <a:solidFill>
                  <a:srgbClr val="6999C7"/>
                </a:solidFill>
                <a:latin typeface="Tahoma"/>
                <a:ea typeface="+mn-ea"/>
                <a:cs typeface="Tahoma"/>
              </a:rPr>
              <a:t>CAEP</a:t>
            </a:r>
            <a:endParaRPr lang="en-US" sz="1050" dirty="0">
              <a:solidFill>
                <a:srgbClr val="6999C7"/>
              </a:solidFill>
              <a:latin typeface="Tahoma"/>
              <a:ea typeface="+mn-ea"/>
              <a:cs typeface="Tahoma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solidFill>
                  <a:srgbClr val="6999C7"/>
                </a:solidFill>
                <a:latin typeface="Tahoma"/>
                <a:ea typeface="+mn-ea"/>
                <a:cs typeface="Tahoma"/>
                <a:hlinkClick r:id="rId7"/>
              </a:rPr>
              <a:t>www.caepsite.org</a:t>
            </a:r>
            <a:endParaRPr lang="en-US" sz="1050" dirty="0" smtClean="0">
              <a:solidFill>
                <a:srgbClr val="6999C7"/>
              </a:solidFill>
              <a:latin typeface="Tahoma"/>
              <a:ea typeface="+mn-ea"/>
              <a:cs typeface="Tahoma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solidFill>
                  <a:srgbClr val="6999C7"/>
                </a:solidFill>
                <a:latin typeface="Tahoma"/>
                <a:ea typeface="+mn-ea"/>
                <a:cs typeface="Tahoma"/>
              </a:rPr>
              <a:t>Twitter</a:t>
            </a:r>
            <a:r>
              <a:rPr lang="en-US" sz="1050" dirty="0">
                <a:solidFill>
                  <a:srgbClr val="6999C7"/>
                </a:solidFill>
                <a:latin typeface="Tahoma"/>
                <a:ea typeface="+mn-ea"/>
                <a:cs typeface="Tahoma"/>
              </a:rPr>
              <a:t>: @</a:t>
            </a:r>
            <a:r>
              <a:rPr lang="en-US" sz="1050" dirty="0" err="1" smtClean="0">
                <a:solidFill>
                  <a:srgbClr val="6999C7"/>
                </a:solidFill>
                <a:latin typeface="Tahoma"/>
                <a:ea typeface="+mn-ea"/>
                <a:cs typeface="Tahoma"/>
              </a:rPr>
              <a:t>caepupdates</a:t>
            </a:r>
            <a:endParaRPr lang="en-US" sz="1050" dirty="0">
              <a:solidFill>
                <a:srgbClr val="6999C7"/>
              </a:solidFill>
              <a:latin typeface="Tahoma"/>
              <a:ea typeface="+mn-ea"/>
              <a:cs typeface="Tahoma"/>
            </a:endParaRPr>
          </a:p>
        </p:txBody>
      </p:sp>
      <p:pic>
        <p:nvPicPr>
          <p:cNvPr id="1030" name="Picture 6" descr="Star Bar.png"/>
          <p:cNvPicPr>
            <a:picLocks/>
          </p:cNvPicPr>
          <p:nvPr/>
        </p:nvPicPr>
        <p:blipFill>
          <a:blip r:embed="rId8"/>
          <a:srcRect l="13556" t="44263"/>
          <a:stretch>
            <a:fillRect/>
          </a:stretch>
        </p:blipFill>
        <p:spPr bwMode="auto">
          <a:xfrm>
            <a:off x="1169577" y="358147"/>
            <a:ext cx="7812531" cy="155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AutoShape 16"/>
          <p:cNvSpPr>
            <a:spLocks noChangeAspect="1" noChangeArrowheads="1"/>
          </p:cNvSpPr>
          <p:nvPr/>
        </p:nvSpPr>
        <p:spPr bwMode="auto">
          <a:xfrm>
            <a:off x="5851525" y="5859463"/>
            <a:ext cx="2806700" cy="7810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>
              <a:latin typeface="Garamond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032" name="AutoShape 17"/>
          <p:cNvSpPr>
            <a:spLocks noChangeAspect="1" noChangeArrowheads="1"/>
          </p:cNvSpPr>
          <p:nvPr/>
        </p:nvSpPr>
        <p:spPr bwMode="auto">
          <a:xfrm>
            <a:off x="457200" y="249238"/>
            <a:ext cx="2211388" cy="7810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>
              <a:latin typeface="Garamond" charset="0"/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1034" name="Picture 2" descr="CAEP logotype stacked_RGB.pn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598" y="91265"/>
            <a:ext cx="985838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70" r:id="rId1"/>
    <p:sldLayoutId id="2147484671" r:id="rId2"/>
    <p:sldLayoutId id="2147484672" r:id="rId3"/>
    <p:sldLayoutId id="2147484673" r:id="rId4"/>
  </p:sldLayoutIdLst>
  <p:transition spd="med">
    <p:pull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Tahoma"/>
          <a:ea typeface="ＭＳ Ｐゴシック" charset="0"/>
          <a:cs typeface="Tahoma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  <a:ea typeface="ＭＳ Ｐゴシック" charset="0"/>
          <a:cs typeface="Tahoma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  <a:ea typeface="ＭＳ Ｐゴシック" charset="0"/>
          <a:cs typeface="Tahoma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  <a:ea typeface="ＭＳ Ｐゴシック" charset="0"/>
          <a:cs typeface="Tahoma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  <a:ea typeface="ＭＳ Ｐゴシック" charset="0"/>
          <a:cs typeface="Tahoma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  <a:ea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  <a:ea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  <a:ea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ahoma"/>
          <a:ea typeface="ＭＳ Ｐゴシック" charset="0"/>
          <a:cs typeface="Tahoma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 baseline="0">
          <a:solidFill>
            <a:schemeClr val="tx1"/>
          </a:solidFill>
          <a:latin typeface="Tahoma"/>
          <a:ea typeface="ＭＳ Ｐゴシック" charset="0"/>
          <a:cs typeface="Tahoma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ahoma"/>
          <a:ea typeface="ＭＳ Ｐゴシック" charset="0"/>
          <a:cs typeface="Tahoma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ahoma"/>
          <a:ea typeface="ＭＳ Ｐゴシック" charset="0"/>
          <a:cs typeface="Tahoma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ahoma"/>
          <a:ea typeface="ＭＳ Ｐゴシック" charset="0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epsite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74854"/>
            <a:ext cx="7772400" cy="4011197"/>
          </a:xfrm>
        </p:spPr>
        <p:txBody>
          <a:bodyPr/>
          <a:lstStyle/>
          <a:p>
            <a:r>
              <a:rPr lang="en-US" sz="4000" dirty="0" smtClean="0"/>
              <a:t>Council for the Accreditation of Educator Preparation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CAEP Update to OCTEO</a:t>
            </a:r>
            <a:br>
              <a:rPr lang="en-US" dirty="0" smtClean="0"/>
            </a:br>
            <a:r>
              <a:rPr lang="en-US" dirty="0" smtClean="0"/>
              <a:t>October 24, 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06702" y="4786052"/>
            <a:ext cx="6237298" cy="1368143"/>
          </a:xfrm>
        </p:spPr>
        <p:txBody>
          <a:bodyPr/>
          <a:lstStyle/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Mark LaCelle-Peterson</a:t>
            </a:r>
          </a:p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—President, Teacher Education Accreditation Council</a:t>
            </a:r>
          </a:p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—Senior Vice President for Engagement, Research and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         Development, Council for the Accreditation of Educator Preparation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pull/>
      </p:transition>
    </mc:Choice>
    <mc:Fallback>
      <p:transition spd="med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Part 2.  CAEP </a:t>
            </a:r>
            <a:r>
              <a:rPr lang="en-US" dirty="0"/>
              <a:t>Standards Development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938220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241"/>
            <a:ext cx="8229600" cy="1437336"/>
          </a:xfrm>
        </p:spPr>
        <p:txBody>
          <a:bodyPr/>
          <a:lstStyle/>
          <a:p>
            <a:r>
              <a:rPr lang="en-US" sz="3200" dirty="0" smtClean="0"/>
              <a:t>History as </a:t>
            </a:r>
            <a:r>
              <a:rPr lang="en-US" sz="3200" dirty="0"/>
              <a:t>Context and Resource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4311"/>
            <a:ext cx="9143999" cy="3942165"/>
          </a:xfrm>
        </p:spPr>
        <p:txBody>
          <a:bodyPr/>
          <a:lstStyle/>
          <a:p>
            <a:r>
              <a:rPr lang="en-US" dirty="0" smtClean="0"/>
              <a:t>Design Team problem: how far apart were we? </a:t>
            </a:r>
          </a:p>
          <a:p>
            <a:r>
              <a:rPr lang="en-US" dirty="0" smtClean="0"/>
              <a:t>Extensive analysis of…</a:t>
            </a:r>
          </a:p>
          <a:p>
            <a:pPr lvl="1"/>
            <a:r>
              <a:rPr lang="en-US" dirty="0" smtClean="0"/>
              <a:t>NCATE </a:t>
            </a:r>
            <a:r>
              <a:rPr lang="en-US" u="sng" dirty="0" smtClean="0"/>
              <a:t>S</a:t>
            </a:r>
            <a:r>
              <a:rPr lang="en-US" dirty="0" smtClean="0"/>
              <a:t>tandards &amp; </a:t>
            </a:r>
            <a:r>
              <a:rPr lang="en-US" u="sng" dirty="0" smtClean="0"/>
              <a:t>e</a:t>
            </a:r>
            <a:r>
              <a:rPr lang="en-US" dirty="0" smtClean="0"/>
              <a:t>xpectations &amp; </a:t>
            </a:r>
            <a:r>
              <a:rPr lang="en-US" u="sng" dirty="0" smtClean="0"/>
              <a:t>p</a:t>
            </a:r>
            <a:r>
              <a:rPr lang="en-US" dirty="0" smtClean="0"/>
              <a:t>rocesses</a:t>
            </a:r>
          </a:p>
          <a:p>
            <a:pPr lvl="1"/>
            <a:r>
              <a:rPr lang="en-US" dirty="0" smtClean="0"/>
              <a:t>TEAC </a:t>
            </a:r>
            <a:r>
              <a:rPr lang="en-US" u="sng" dirty="0" smtClean="0"/>
              <a:t>P</a:t>
            </a:r>
            <a:r>
              <a:rPr lang="en-US" dirty="0" smtClean="0"/>
              <a:t>rinciples &amp; </a:t>
            </a:r>
            <a:r>
              <a:rPr lang="en-US" u="sng" dirty="0" smtClean="0"/>
              <a:t>p</a:t>
            </a:r>
            <a:r>
              <a:rPr lang="en-US" dirty="0" smtClean="0"/>
              <a:t>ractices &amp; </a:t>
            </a:r>
            <a:r>
              <a:rPr lang="en-US" u="sng" dirty="0" smtClean="0"/>
              <a:t>p</a:t>
            </a:r>
            <a:r>
              <a:rPr lang="en-US" dirty="0" smtClean="0"/>
              <a:t>rocesses</a:t>
            </a:r>
            <a:endParaRPr lang="en-US" dirty="0"/>
          </a:p>
          <a:p>
            <a:r>
              <a:rPr lang="en-US" dirty="0" smtClean="0"/>
              <a:t>Essential congruence of expectations:</a:t>
            </a:r>
          </a:p>
          <a:p>
            <a:pPr lvl="1"/>
            <a:r>
              <a:rPr lang="en-US" dirty="0" smtClean="0"/>
              <a:t>Outcomes have priority over inputs</a:t>
            </a:r>
          </a:p>
          <a:p>
            <a:pPr lvl="1"/>
            <a:r>
              <a:rPr lang="en-US" dirty="0" smtClean="0"/>
              <a:t>Continuous improvement (internally &amp; externally)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0570"/>
            <a:ext cx="8229600" cy="1038225"/>
          </a:xfrm>
        </p:spPr>
        <p:txBody>
          <a:bodyPr/>
          <a:lstStyle/>
          <a:p>
            <a:r>
              <a:rPr lang="en-US" sz="3200" dirty="0" smtClean="0"/>
              <a:t>Current NCATE Standards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6105"/>
            <a:ext cx="8229600" cy="408206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Candidate knowledge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Assessment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Clinical and Field Experiences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Diversity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Faculty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Governance and Resources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5666"/>
            <a:ext cx="8229600" cy="1038225"/>
          </a:xfrm>
        </p:spPr>
        <p:txBody>
          <a:bodyPr/>
          <a:lstStyle/>
          <a:p>
            <a:r>
              <a:rPr lang="en-US" sz="3200" dirty="0" smtClean="0"/>
              <a:t>Current TEAC Quality Principles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3891"/>
            <a:ext cx="8229600" cy="460848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1.   Evidence of Candidate Learning</a:t>
            </a:r>
          </a:p>
          <a:p>
            <a:pPr marL="457200" lvl="1" indent="0">
              <a:buNone/>
            </a:pPr>
            <a:r>
              <a:rPr lang="en-US" dirty="0" smtClean="0"/>
              <a:t>1.1  Subject Matter/Professional Knowledge</a:t>
            </a:r>
          </a:p>
          <a:p>
            <a:pPr marL="457200" lvl="1" indent="0">
              <a:buNone/>
            </a:pPr>
            <a:r>
              <a:rPr lang="en-US" dirty="0" smtClean="0"/>
              <a:t>1.2  Pedagogical/Strategic Knowledge</a:t>
            </a:r>
          </a:p>
          <a:p>
            <a:pPr marL="457200" lvl="1" indent="0">
              <a:buNone/>
            </a:pPr>
            <a:r>
              <a:rPr lang="en-US" dirty="0" smtClean="0"/>
              <a:t>1.3  Effective Teaching/Professional Practice</a:t>
            </a:r>
          </a:p>
          <a:p>
            <a:pPr marL="457200" lvl="1" indent="0">
              <a:buNone/>
            </a:pPr>
            <a:r>
              <a:rPr lang="en-US" dirty="0" smtClean="0"/>
              <a:t>1.4  3 cross-cutting (Diversity, Tech., L2L)</a:t>
            </a:r>
          </a:p>
          <a:p>
            <a:pPr marL="457200" lvl="1" indent="0">
              <a:buNone/>
            </a:pPr>
            <a:r>
              <a:rPr lang="en-US" dirty="0" smtClean="0"/>
              <a:t>1.5  Reliability and Validity Evidence for above</a:t>
            </a:r>
          </a:p>
          <a:p>
            <a:pPr>
              <a:buNone/>
            </a:pPr>
            <a:r>
              <a:rPr lang="en-US" dirty="0" smtClean="0"/>
              <a:t>2.  Evidence of Faculty/Program Learning</a:t>
            </a:r>
          </a:p>
          <a:p>
            <a:pPr>
              <a:buNone/>
            </a:pPr>
            <a:r>
              <a:rPr lang="en-US" dirty="0" smtClean="0"/>
              <a:t>3.  Evidence of Capacity &amp; Commitment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9413"/>
            <a:ext cx="8686800" cy="1144587"/>
          </a:xfrm>
        </p:spPr>
        <p:txBody>
          <a:bodyPr/>
          <a:lstStyle/>
          <a:p>
            <a:r>
              <a:rPr lang="en-US" sz="3200" dirty="0" smtClean="0"/>
              <a:t>Current CAEP </a:t>
            </a:r>
            <a:r>
              <a:rPr lang="en-US" sz="3200" dirty="0"/>
              <a:t>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4668"/>
            <a:ext cx="8991600" cy="4495800"/>
          </a:xfrm>
        </p:spPr>
        <p:txBody>
          <a:bodyPr/>
          <a:lstStyle/>
          <a:p>
            <a:pPr marL="609600" indent="-609600">
              <a:spcBef>
                <a:spcPts val="555"/>
              </a:spcBef>
              <a:buClr>
                <a:schemeClr val="tx1"/>
              </a:buClr>
              <a:buFont typeface="Wingdings" pitchFamily="2" charset="2"/>
              <a:buAutoNum type="arabicPeriod"/>
              <a:defRPr/>
            </a:pPr>
            <a:r>
              <a:rPr lang="en-US" sz="2800" dirty="0"/>
              <a:t>Candidates demonstrate knowledge, skills, and </a:t>
            </a:r>
            <a:r>
              <a:rPr lang="en-US" sz="2800" dirty="0" smtClean="0"/>
              <a:t>dispositions </a:t>
            </a:r>
            <a:r>
              <a:rPr lang="en-US" sz="2800" dirty="0"/>
              <a:t>for effective work in schools</a:t>
            </a:r>
            <a:r>
              <a:rPr lang="en-US" sz="2800" dirty="0" smtClean="0"/>
              <a:t>.</a:t>
            </a:r>
            <a:endParaRPr lang="en-US" sz="2800" dirty="0">
              <a:solidFill>
                <a:srgbClr val="CCFFFF"/>
              </a:solidFill>
            </a:endParaRPr>
          </a:p>
          <a:p>
            <a:pPr marL="609600" indent="-609600">
              <a:spcBef>
                <a:spcPts val="555"/>
              </a:spcBef>
              <a:buClr>
                <a:schemeClr val="tx1"/>
              </a:buClr>
              <a:buFont typeface="Wingdings" pitchFamily="2" charset="2"/>
              <a:buAutoNum type="arabicPeriod"/>
              <a:defRPr/>
            </a:pPr>
            <a:r>
              <a:rPr lang="en-US" sz="2800" dirty="0"/>
              <a:t>Data drive decisions about candidates </a:t>
            </a:r>
            <a:r>
              <a:rPr lang="en-US" sz="2800" dirty="0" smtClean="0"/>
              <a:t>&amp; programs.</a:t>
            </a:r>
            <a:endParaRPr lang="en-US" sz="2800" dirty="0">
              <a:solidFill>
                <a:srgbClr val="CCFFFF"/>
              </a:solidFill>
            </a:endParaRPr>
          </a:p>
          <a:p>
            <a:pPr marL="609600" indent="-609600">
              <a:spcBef>
                <a:spcPts val="555"/>
              </a:spcBef>
              <a:buClr>
                <a:schemeClr val="tx1"/>
              </a:buClr>
              <a:buFont typeface="Wingdings" pitchFamily="2" charset="2"/>
              <a:buAutoNum type="arabicPeriod"/>
              <a:defRPr/>
            </a:pPr>
            <a:r>
              <a:rPr lang="en-US" sz="2800" dirty="0"/>
              <a:t>Resources and practices support candidate learning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endParaRPr lang="en-US" sz="2800" dirty="0"/>
          </a:p>
          <a:p>
            <a:pPr lvl="1"/>
            <a:r>
              <a:rPr lang="en-US" dirty="0"/>
              <a:t>Harmonization of Standards and Principles</a:t>
            </a:r>
          </a:p>
          <a:p>
            <a:pPr lvl="1"/>
            <a:r>
              <a:rPr lang="en-US" dirty="0"/>
              <a:t>Adopted as equivalent to predecessors</a:t>
            </a:r>
          </a:p>
          <a:p>
            <a:pPr lvl="1"/>
            <a:r>
              <a:rPr lang="en-US" dirty="0"/>
              <a:t>Basis for CAEP’s accreditation decisions</a:t>
            </a:r>
          </a:p>
          <a:p>
            <a:pPr marL="0" indent="0" algn="r">
              <a:spcBef>
                <a:spcPts val="555"/>
              </a:spcBef>
              <a:buClr>
                <a:schemeClr val="tx1"/>
              </a:buClr>
              <a:buNone/>
              <a:defRPr/>
            </a:pPr>
            <a:r>
              <a:rPr lang="en-US" sz="2800" i="1" dirty="0" smtClean="0"/>
              <a:t>But stay tuned…</a:t>
            </a:r>
          </a:p>
        </p:txBody>
      </p:sp>
    </p:spTree>
    <p:extLst>
      <p:ext uri="{BB962C8B-B14F-4D97-AF65-F5344CB8AC3E}">
        <p14:creationId xmlns:p14="http://schemas.microsoft.com/office/powerpoint/2010/main" xmlns="" val="156069349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3793"/>
            <a:ext cx="8229600" cy="1038225"/>
          </a:xfrm>
        </p:spPr>
        <p:txBody>
          <a:bodyPr/>
          <a:lstStyle/>
          <a:p>
            <a:r>
              <a:rPr lang="en-US" sz="3200" dirty="0" smtClean="0"/>
              <a:t>CAEP Standards Commission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168" y="1834033"/>
            <a:ext cx="8993304" cy="473070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Themes for the commission:</a:t>
            </a:r>
          </a:p>
          <a:p>
            <a:r>
              <a:rPr lang="en-US" dirty="0" smtClean="0"/>
              <a:t>Higher expectations for candidates, completers</a:t>
            </a:r>
          </a:p>
          <a:p>
            <a:r>
              <a:rPr lang="en-US" dirty="0" smtClean="0"/>
              <a:t>Clearer standards for better evidence</a:t>
            </a:r>
          </a:p>
          <a:p>
            <a:r>
              <a:rPr lang="en-US" dirty="0" smtClean="0"/>
              <a:t>Need to build the field’s knowledge base</a:t>
            </a:r>
          </a:p>
          <a:p>
            <a:r>
              <a:rPr lang="en-US" dirty="0" smtClean="0"/>
              <a:t>Emphasis on clinical partnerships/practice</a:t>
            </a:r>
          </a:p>
          <a:p>
            <a:r>
              <a:rPr lang="en-US" dirty="0" smtClean="0"/>
              <a:t>Support for variety of models of preparation</a:t>
            </a:r>
          </a:p>
          <a:p>
            <a:r>
              <a:rPr lang="en-US" dirty="0" smtClean="0"/>
              <a:t>Feedback from field will be critical </a:t>
            </a:r>
            <a:r>
              <a:rPr lang="en-US" smtClean="0"/>
              <a:t>to success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1975"/>
            <a:ext cx="8229600" cy="1038225"/>
          </a:xfrm>
        </p:spPr>
        <p:txBody>
          <a:bodyPr/>
          <a:lstStyle/>
          <a:p>
            <a:r>
              <a:rPr lang="en-US" sz="3200" dirty="0" smtClean="0"/>
              <a:t>Commission Working Groups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4545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dirty="0" smtClean="0"/>
              <a:t>Content and Pedagogical Knowledge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Clinical Practice and Partnerships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Quality/Selectivity of Candidates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Capacity, Quality, Continuous Improvement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Public Accountability and Transparency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345580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Comment and Input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98430" cy="44545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dirty="0" smtClean="0"/>
              <a:t>Nov 2012 Internal discussion of initial draft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Feb 2013  Public Comment Period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April 2013 Finalization of Standards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Summer 2013  Adoption by CAEP Board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2013-14  Publication and Voluntary Use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Post-2014 Full 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1042243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808" y="1600200"/>
            <a:ext cx="8449992" cy="4454525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Part 3.  Capacity Building: Data and Reporting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421362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09"/>
            <a:ext cx="8229600" cy="1038225"/>
          </a:xfrm>
        </p:spPr>
        <p:txBody>
          <a:bodyPr/>
          <a:lstStyle/>
          <a:p>
            <a:r>
              <a:rPr lang="en-US" sz="3200" dirty="0" smtClean="0"/>
              <a:t>CAEP’s Intent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51040"/>
            <a:ext cx="9144000" cy="4455413"/>
          </a:xfrm>
        </p:spPr>
        <p:txBody>
          <a:bodyPr/>
          <a:lstStyle/>
          <a:p>
            <a:r>
              <a:rPr lang="en-US" dirty="0" smtClean="0"/>
              <a:t>Building EPP capacity to meet new challenges to the field</a:t>
            </a:r>
          </a:p>
          <a:p>
            <a:r>
              <a:rPr lang="en-US" dirty="0"/>
              <a:t>(</a:t>
            </a:r>
            <a:r>
              <a:rPr lang="en-US" dirty="0" smtClean="0"/>
              <a:t>Fewer), clearer, higher expectations that are:</a:t>
            </a:r>
          </a:p>
          <a:p>
            <a:pPr lvl="1"/>
            <a:r>
              <a:rPr lang="en-US" dirty="0" smtClean="0"/>
              <a:t>Rigorous</a:t>
            </a:r>
          </a:p>
          <a:p>
            <a:pPr lvl="1"/>
            <a:r>
              <a:rPr lang="en-US" dirty="0" smtClean="0"/>
              <a:t>Transparent</a:t>
            </a:r>
          </a:p>
          <a:p>
            <a:pPr lvl="1"/>
            <a:r>
              <a:rPr lang="en-US" dirty="0" smtClean="0"/>
              <a:t>Accountable</a:t>
            </a:r>
          </a:p>
          <a:p>
            <a:pPr lvl="1"/>
            <a:r>
              <a:rPr lang="en-US" dirty="0" smtClean="0"/>
              <a:t>Outcomes-based</a:t>
            </a:r>
          </a:p>
          <a:p>
            <a:pPr lvl="1"/>
            <a:r>
              <a:rPr lang="en-US" dirty="0" smtClean="0"/>
              <a:t>Inclusive (the same for </a:t>
            </a:r>
            <a:r>
              <a:rPr lang="en-US" u="sng" dirty="0" smtClean="0"/>
              <a:t>all</a:t>
            </a:r>
            <a:r>
              <a:rPr lang="en-US" dirty="0" smtClean="0"/>
              <a:t> providers)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0749"/>
            <a:ext cx="8229600" cy="1038225"/>
          </a:xfrm>
        </p:spPr>
        <p:txBody>
          <a:bodyPr/>
          <a:lstStyle/>
          <a:p>
            <a:r>
              <a:rPr lang="en-US" sz="3600" dirty="0" smtClean="0"/>
              <a:t>Presentation Overview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454525"/>
          </a:xfrm>
        </p:spPr>
        <p:txBody>
          <a:bodyPr/>
          <a:lstStyle/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CAEP Goals and Context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CAEP Standards Development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Capacity Building: Data and Reporting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Elements of the CAEP Accreditation System</a:t>
            </a:r>
          </a:p>
        </p:txBody>
      </p:sp>
    </p:spTree>
    <p:extLst>
      <p:ext uri="{BB962C8B-B14F-4D97-AF65-F5344CB8AC3E}">
        <p14:creationId xmlns:p14="http://schemas.microsoft.com/office/powerpoint/2010/main" xmlns="" val="333870863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80" y="685800"/>
            <a:ext cx="8697294" cy="1380479"/>
          </a:xfrm>
        </p:spPr>
        <p:txBody>
          <a:bodyPr/>
          <a:lstStyle/>
          <a:p>
            <a:r>
              <a:rPr lang="en-US" sz="3200" dirty="0" smtClean="0"/>
              <a:t>CAEP is Committed to Capacity Building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80" y="2066279"/>
            <a:ext cx="8471520" cy="398844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Data environment is dynamic:</a:t>
            </a:r>
          </a:p>
          <a:p>
            <a:r>
              <a:rPr lang="en-US" dirty="0" smtClean="0"/>
              <a:t>Increasing </a:t>
            </a:r>
            <a:r>
              <a:rPr lang="en-US" dirty="0"/>
              <a:t>use of data for accountability and improvement</a:t>
            </a:r>
            <a:endParaRPr lang="en-US" dirty="0" smtClean="0"/>
          </a:p>
          <a:p>
            <a:r>
              <a:rPr lang="en-US" dirty="0" smtClean="0"/>
              <a:t>Changing Title 2 data for reporting to states &amp; USDE</a:t>
            </a:r>
          </a:p>
          <a:p>
            <a:r>
              <a:rPr lang="en-US" dirty="0"/>
              <a:t>New sources of </a:t>
            </a:r>
            <a:r>
              <a:rPr lang="en-US" dirty="0" smtClean="0"/>
              <a:t>data for monitoring quality of educator preparation 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New Data Sources…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454525"/>
          </a:xfrm>
        </p:spPr>
        <p:txBody>
          <a:bodyPr/>
          <a:lstStyle/>
          <a:p>
            <a:r>
              <a:rPr lang="en-US" dirty="0" smtClean="0"/>
              <a:t>“A little data can go a long way…”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There are no silver bullets – all data sources have limitations that can be known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Multiple data sources complement each other</a:t>
            </a:r>
          </a:p>
          <a:p>
            <a:endParaRPr lang="en-US" dirty="0"/>
          </a:p>
          <a:p>
            <a:r>
              <a:rPr lang="en-US" dirty="0" smtClean="0"/>
              <a:t>Linking data sources can yield explanations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424376259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9413"/>
            <a:ext cx="8229600" cy="1428581"/>
          </a:xfrm>
        </p:spPr>
        <p:txBody>
          <a:bodyPr/>
          <a:lstStyle/>
          <a:p>
            <a:r>
              <a:rPr lang="en-US" sz="3200" dirty="0" smtClean="0">
                <a:solidFill>
                  <a:srgbClr val="000000"/>
                </a:solidFill>
              </a:rPr>
              <a:t>Focus: Evidence about the evidence</a:t>
            </a:r>
            <a:r>
              <a:rPr lang="en-US" dirty="0" smtClean="0">
                <a:solidFill>
                  <a:srgbClr val="000000"/>
                </a:solidFill>
              </a:rPr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808" y="2181341"/>
            <a:ext cx="8740350" cy="367311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Evidence of candidate learning will need to include evidence of the </a:t>
            </a:r>
            <a:r>
              <a:rPr lang="en-US" b="1" dirty="0" smtClean="0">
                <a:solidFill>
                  <a:srgbClr val="000000"/>
                </a:solidFill>
                <a:ea typeface="ＭＳ Ｐゴシック" charset="-128"/>
              </a:rPr>
              <a:t>data’s quality:</a:t>
            </a:r>
            <a:br>
              <a:rPr lang="en-US" b="1" dirty="0" smtClean="0">
                <a:solidFill>
                  <a:srgbClr val="000000"/>
                </a:solidFill>
                <a:ea typeface="ＭＳ Ｐゴシック" charset="-128"/>
              </a:rPr>
            </a:br>
            <a:r>
              <a:rPr lang="en-US" b="1" dirty="0" smtClean="0">
                <a:solidFill>
                  <a:srgbClr val="000000"/>
                </a:solidFill>
                <a:ea typeface="ＭＳ Ｐゴシック" charset="-128"/>
              </a:rPr>
              <a:t> 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000000"/>
                </a:solidFill>
                <a:ea typeface="ＭＳ Ｐゴシック" charset="-128"/>
              </a:rPr>
              <a:t>How does the faculty know its interpretations are of data are valid and reliable? </a:t>
            </a:r>
            <a:br>
              <a:rPr lang="en-US" i="1" dirty="0" smtClean="0">
                <a:solidFill>
                  <a:srgbClr val="000000"/>
                </a:solidFill>
                <a:ea typeface="ＭＳ Ｐゴシック" charset="-128"/>
              </a:rPr>
            </a:br>
            <a:r>
              <a:rPr lang="en-US" i="1" dirty="0" smtClean="0">
                <a:solidFill>
                  <a:srgbClr val="000000"/>
                </a:solidFill>
                <a:ea typeface="ＭＳ Ｐゴシック" charset="-128"/>
              </a:rPr>
              <a:t>(or consistent and trustworthy)?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935199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7974"/>
            <a:ext cx="8229600" cy="1038225"/>
          </a:xfrm>
        </p:spPr>
        <p:txBody>
          <a:bodyPr/>
          <a:lstStyle/>
          <a:p>
            <a:r>
              <a:rPr lang="en-US" sz="3200" dirty="0" smtClean="0"/>
              <a:t>Standards of Evidence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4556"/>
            <a:ext cx="8686800" cy="4953000"/>
          </a:xfrm>
        </p:spPr>
        <p:txBody>
          <a:bodyPr/>
          <a:lstStyle/>
          <a:p>
            <a:pPr>
              <a:buSzPct val="100000"/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Arial" charset="0"/>
              </a:rPr>
              <a:t>Evidence must be: 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sz="2800" b="1" u="sng" dirty="0" smtClean="0">
                <a:solidFill>
                  <a:srgbClr val="000000"/>
                </a:solidFill>
                <a:latin typeface="Arial" charset="0"/>
              </a:rPr>
              <a:t>Representative</a:t>
            </a:r>
            <a:r>
              <a:rPr lang="en-US" sz="2800" b="1" dirty="0" smtClean="0">
                <a:solidFill>
                  <a:srgbClr val="000000"/>
                </a:solidFill>
                <a:latin typeface="Arial" charset="0"/>
              </a:rPr>
              <a:t>: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sample must be appropriate</a:t>
            </a:r>
            <a:endParaRPr lang="en-US" sz="2800" b="1" dirty="0" smtClean="0">
              <a:solidFill>
                <a:srgbClr val="000000"/>
              </a:solidFill>
              <a:latin typeface="Arial" charset="0"/>
            </a:endParaRP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sz="2800" b="1" u="sng" dirty="0" smtClean="0">
                <a:solidFill>
                  <a:srgbClr val="000000"/>
                </a:solidFill>
                <a:latin typeface="Arial" charset="0"/>
              </a:rPr>
              <a:t>Accurate</a:t>
            </a:r>
            <a:r>
              <a:rPr lang="en-US" sz="2800" b="1" dirty="0" smtClean="0">
                <a:solidFill>
                  <a:srgbClr val="000000"/>
                </a:solidFill>
                <a:latin typeface="Arial" charset="0"/>
              </a:rPr>
              <a:t>: 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as verified in the accreditation visit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sz="2800" b="1" u="sng" dirty="0" smtClean="0">
                <a:solidFill>
                  <a:srgbClr val="000000"/>
                </a:solidFill>
                <a:latin typeface="Arial" charset="0"/>
              </a:rPr>
              <a:t>Reliable</a:t>
            </a:r>
            <a:r>
              <a:rPr lang="en-US" sz="2800" b="1" dirty="0" smtClean="0">
                <a:solidFill>
                  <a:srgbClr val="000000"/>
                </a:solidFill>
                <a:latin typeface="Arial" charset="0"/>
              </a:rPr>
              <a:t>: 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Robust, stable, repeatable 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sz="2800" b="1" u="sng" dirty="0" smtClean="0">
                <a:solidFill>
                  <a:srgbClr val="000000"/>
                </a:solidFill>
                <a:latin typeface="Arial" charset="0"/>
              </a:rPr>
              <a:t>Valid</a:t>
            </a:r>
            <a:r>
              <a:rPr lang="en-US" sz="2800" b="1" dirty="0" smtClean="0">
                <a:solidFill>
                  <a:srgbClr val="000000"/>
                </a:solidFill>
                <a:latin typeface="Arial" charset="0"/>
              </a:rPr>
              <a:t>: 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validity (and reliability) of evidence for uses is known and adequate</a:t>
            </a:r>
            <a:endParaRPr lang="en-US" sz="2800" b="1" dirty="0" smtClean="0">
              <a:solidFill>
                <a:srgbClr val="000000"/>
              </a:solidFill>
              <a:latin typeface="Arial" charset="0"/>
            </a:endParaRP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sz="2800" b="1" u="sng" dirty="0" smtClean="0">
                <a:solidFill>
                  <a:srgbClr val="000000"/>
                </a:solidFill>
                <a:latin typeface="Arial" charset="0"/>
              </a:rPr>
              <a:t>Sufficient</a:t>
            </a:r>
            <a:r>
              <a:rPr lang="en-US" sz="2800" b="1" dirty="0" smtClean="0">
                <a:solidFill>
                  <a:srgbClr val="000000"/>
                </a:solidFill>
                <a:latin typeface="Arial" charset="0"/>
              </a:rPr>
              <a:t>: 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results meet established criteria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sz="2800" b="1" u="sng" dirty="0" smtClean="0">
                <a:solidFill>
                  <a:srgbClr val="000000"/>
                </a:solidFill>
                <a:latin typeface="Arial" charset="0"/>
              </a:rPr>
              <a:t>Actionable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: measure what matters—and </a:t>
            </a:r>
            <a:br>
              <a:rPr lang="en-US" sz="2800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use it!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172844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305800" cy="91281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Arial" charset="0"/>
              </a:rPr>
              <a:t>In other words…</a:t>
            </a:r>
            <a:endParaRPr lang="en-US" sz="3600" dirty="0">
              <a:latin typeface="Arial" charset="0"/>
            </a:endParaRP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4810"/>
            <a:ext cx="8229600" cy="4878390"/>
          </a:xfrm>
        </p:spPr>
        <p:txBody>
          <a:bodyPr/>
          <a:lstStyle/>
          <a:p>
            <a:pPr>
              <a:buSzPct val="100000"/>
              <a:buNone/>
            </a:pPr>
            <a:r>
              <a:rPr lang="en-US" b="1" i="1" dirty="0">
                <a:latin typeface="Arial" charset="0"/>
              </a:rPr>
              <a:t>E</a:t>
            </a:r>
            <a:r>
              <a:rPr lang="en-US" b="1" i="1" dirty="0" smtClean="0">
                <a:latin typeface="Arial" charset="0"/>
              </a:rPr>
              <a:t>vidence must be</a:t>
            </a:r>
            <a:r>
              <a:rPr lang="en-US" b="1" dirty="0" smtClean="0">
                <a:latin typeface="Arial" charset="0"/>
              </a:rPr>
              <a:t>: 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sz="3600" b="1" u="sng" dirty="0" smtClean="0">
                <a:latin typeface="Arial" charset="0"/>
              </a:rPr>
              <a:t>Fair</a:t>
            </a:r>
            <a:r>
              <a:rPr lang="en-US" b="1" dirty="0" smtClean="0">
                <a:latin typeface="Arial" charset="0"/>
              </a:rPr>
              <a:t>:</a:t>
            </a:r>
            <a:r>
              <a:rPr lang="en-US" dirty="0" smtClean="0">
                <a:latin typeface="Arial" charset="0"/>
              </a:rPr>
              <a:t>  </a:t>
            </a:r>
            <a:r>
              <a:rPr lang="en-US" sz="2400" dirty="0" smtClean="0">
                <a:latin typeface="Arial" charset="0"/>
              </a:rPr>
              <a:t>a representative sample is required</a:t>
            </a:r>
            <a:endParaRPr lang="en-US" sz="2400" b="1" dirty="0" smtClean="0">
              <a:latin typeface="Arial" charset="0"/>
            </a:endParaRP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sz="3600" b="1" u="sng" dirty="0" smtClean="0">
                <a:latin typeface="Arial" charset="0"/>
              </a:rPr>
              <a:t>Trustworthy</a:t>
            </a:r>
            <a:r>
              <a:rPr lang="en-US" b="1" dirty="0" smtClean="0">
                <a:latin typeface="Arial" charset="0"/>
              </a:rPr>
              <a:t>:  </a:t>
            </a:r>
            <a:r>
              <a:rPr lang="en-US" sz="2400" dirty="0" smtClean="0">
                <a:latin typeface="Arial" charset="0"/>
              </a:rPr>
              <a:t>verified as accurate in the audit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sz="3600" b="1" u="sng" dirty="0" smtClean="0">
                <a:latin typeface="Arial" charset="0"/>
              </a:rPr>
              <a:t>Reliable</a:t>
            </a:r>
            <a:r>
              <a:rPr lang="en-US" b="1" dirty="0" smtClean="0">
                <a:latin typeface="Arial" charset="0"/>
              </a:rPr>
              <a:t>:</a:t>
            </a:r>
            <a:r>
              <a:rPr lang="en-US" sz="2400" dirty="0" smtClean="0">
                <a:latin typeface="Arial" charset="0"/>
              </a:rPr>
              <a:t>  consistent w psychometric expectations</a:t>
            </a:r>
            <a:endParaRPr lang="en-US" dirty="0" smtClean="0">
              <a:latin typeface="Arial" charset="0"/>
            </a:endParaRP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sz="3600" b="1" u="sng" dirty="0" smtClean="0">
                <a:latin typeface="Arial" charset="0"/>
              </a:rPr>
              <a:t>True</a:t>
            </a:r>
            <a:r>
              <a:rPr lang="en-US" b="1" dirty="0" smtClean="0">
                <a:latin typeface="Arial" charset="0"/>
              </a:rPr>
              <a:t>: 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smtClean="0">
                <a:latin typeface="Arial" charset="0"/>
              </a:rPr>
              <a:t>the validity of the evidence must be shown</a:t>
            </a:r>
            <a:endParaRPr lang="en-US" sz="2400" b="1" dirty="0" smtClean="0">
              <a:latin typeface="Arial" charset="0"/>
            </a:endParaRP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sz="3600" b="1" u="sng" dirty="0" smtClean="0">
                <a:latin typeface="Arial" charset="0"/>
              </a:rPr>
              <a:t>Sufficient</a:t>
            </a:r>
            <a:r>
              <a:rPr lang="en-US" b="1" dirty="0" smtClean="0">
                <a:latin typeface="Arial" charset="0"/>
              </a:rPr>
              <a:t>: </a:t>
            </a:r>
            <a:r>
              <a:rPr lang="en-US" sz="2400" dirty="0" smtClean="0">
                <a:latin typeface="Arial" charset="0"/>
              </a:rPr>
              <a:t>must meet established criteria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sz="3600" b="1" u="sng" dirty="0" smtClean="0">
                <a:latin typeface="Arial" charset="0"/>
              </a:rPr>
              <a:t>Useful:</a:t>
            </a:r>
            <a:r>
              <a:rPr lang="en-US" sz="2400" dirty="0" smtClean="0">
                <a:latin typeface="Arial" charset="0"/>
              </a:rPr>
              <a:t>  should clearly inform improvement efforts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138" y="6242050"/>
            <a:ext cx="587375" cy="4889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FD7ABD7-9FA6-9043-8792-979210523E81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786554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5509"/>
            <a:ext cx="8229600" cy="1038225"/>
          </a:xfrm>
        </p:spPr>
        <p:txBody>
          <a:bodyPr/>
          <a:lstStyle/>
          <a:p>
            <a:r>
              <a:rPr lang="en-US" sz="3200" dirty="0" smtClean="0"/>
              <a:t>A Challenge for CAEP and the Field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54525"/>
          </a:xfrm>
        </p:spPr>
        <p:txBody>
          <a:bodyPr/>
          <a:lstStyle/>
          <a:p>
            <a:r>
              <a:rPr lang="en-US" dirty="0" smtClean="0"/>
              <a:t>How can accreditation support program improvement?</a:t>
            </a:r>
          </a:p>
          <a:p>
            <a:endParaRPr lang="en-US" dirty="0"/>
          </a:p>
          <a:p>
            <a:r>
              <a:rPr lang="en-US" dirty="0" smtClean="0"/>
              <a:t>How can evidence produced as part of accreditation studies document quality?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How can policy be smarter about data?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875228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45452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Part 4. </a:t>
            </a:r>
          </a:p>
          <a:p>
            <a:pPr marL="0" indent="0" algn="ctr">
              <a:buNone/>
            </a:pPr>
            <a:r>
              <a:rPr lang="en-US" dirty="0" smtClean="0"/>
              <a:t>Elements of the</a:t>
            </a:r>
          </a:p>
          <a:p>
            <a:pPr marL="0" indent="0" algn="ctr">
              <a:buNone/>
            </a:pPr>
            <a:r>
              <a:rPr lang="en-US" dirty="0" smtClean="0"/>
              <a:t> CAEP Accreditation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329854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5509"/>
            <a:ext cx="8229600" cy="1038225"/>
          </a:xfrm>
        </p:spPr>
        <p:txBody>
          <a:bodyPr/>
          <a:lstStyle/>
          <a:p>
            <a:r>
              <a:rPr lang="en-US" sz="3200" dirty="0" smtClean="0"/>
              <a:t>The </a:t>
            </a:r>
            <a:r>
              <a:rPr lang="en-US" sz="3200" dirty="0"/>
              <a:t>CAEP Accreditation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317" y="1600200"/>
            <a:ext cx="8828689" cy="44545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Steps in the CAEP Accreditation Process:</a:t>
            </a:r>
          </a:p>
          <a:p>
            <a:pPr lvl="1"/>
            <a:r>
              <a:rPr lang="en-US" dirty="0" smtClean="0"/>
              <a:t>Eligibility of Educator Preparation Provider (EPP)</a:t>
            </a:r>
          </a:p>
          <a:p>
            <a:pPr lvl="2"/>
            <a:r>
              <a:rPr lang="en-US" dirty="0" smtClean="0"/>
              <a:t>No longer the NCATE “unit” or TEAC “program”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elf-study of EPP completed &amp; evaluated through</a:t>
            </a:r>
          </a:p>
          <a:p>
            <a:pPr lvl="2"/>
            <a:r>
              <a:rPr lang="en-US" dirty="0" smtClean="0"/>
              <a:t>Formative Feedback and Off-site Review</a:t>
            </a:r>
          </a:p>
          <a:p>
            <a:pPr lvl="2"/>
            <a:r>
              <a:rPr lang="en-US" dirty="0" smtClean="0"/>
              <a:t>Public Input (call-for-comment &amp; 3</a:t>
            </a:r>
            <a:r>
              <a:rPr lang="en-US" baseline="30000" dirty="0" smtClean="0"/>
              <a:t>rd</a:t>
            </a:r>
            <a:r>
              <a:rPr lang="en-US" dirty="0" smtClean="0"/>
              <a:t> party survey)</a:t>
            </a:r>
          </a:p>
          <a:p>
            <a:pPr lvl="2"/>
            <a:r>
              <a:rPr lang="en-US" dirty="0" smtClean="0"/>
              <a:t>Onsite Visit with subsequent Report (and response)</a:t>
            </a:r>
            <a:endParaRPr lang="en-US" dirty="0"/>
          </a:p>
          <a:p>
            <a:pPr lvl="1"/>
            <a:r>
              <a:rPr lang="en-US" dirty="0"/>
              <a:t>D</a:t>
            </a:r>
            <a:r>
              <a:rPr lang="en-US" dirty="0" smtClean="0"/>
              <a:t>ecision by CAEP Accreditation Council</a:t>
            </a:r>
            <a:endParaRPr lang="en-US" dirty="0"/>
          </a:p>
          <a:p>
            <a:pPr lvl="1"/>
            <a:r>
              <a:rPr lang="en-US" dirty="0" smtClean="0"/>
              <a:t>Annual Reports submitted and monitored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2274"/>
            <a:ext cx="8229600" cy="1038225"/>
          </a:xfrm>
        </p:spPr>
        <p:txBody>
          <a:bodyPr/>
          <a:lstStyle/>
          <a:p>
            <a:r>
              <a:rPr lang="en-US" sz="3200" dirty="0" smtClean="0"/>
              <a:t>CAEP Process Features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317" y="1833310"/>
            <a:ext cx="8828689" cy="4107241"/>
          </a:xfrm>
        </p:spPr>
        <p:txBody>
          <a:bodyPr/>
          <a:lstStyle/>
          <a:p>
            <a:r>
              <a:rPr lang="en-US" dirty="0" smtClean="0"/>
              <a:t>Formative (TEAC)/Off-site (NCATE) Phase</a:t>
            </a:r>
          </a:p>
          <a:p>
            <a:pPr lvl="2"/>
            <a:r>
              <a:rPr lang="en-US" dirty="0" smtClean="0"/>
              <a:t>Clearer expectations and better initial drafts</a:t>
            </a:r>
          </a:p>
          <a:p>
            <a:pPr lvl="2"/>
            <a:r>
              <a:rPr lang="en-US" dirty="0" smtClean="0"/>
              <a:t>Earlier feedback to institution on possible issues</a:t>
            </a:r>
          </a:p>
          <a:p>
            <a:pPr lvl="2"/>
            <a:r>
              <a:rPr lang="en-US" dirty="0" smtClean="0"/>
              <a:t>Accreditation Review visits focused, better informed</a:t>
            </a:r>
          </a:p>
          <a:p>
            <a:r>
              <a:rPr lang="en-US" dirty="0" smtClean="0"/>
              <a:t>Corroboration through Third Party surveys</a:t>
            </a:r>
          </a:p>
          <a:p>
            <a:pPr lvl="2"/>
            <a:r>
              <a:rPr lang="en-US" dirty="0" smtClean="0"/>
              <a:t>Constituent input to corroborate EPP claims</a:t>
            </a:r>
          </a:p>
        </p:txBody>
      </p:sp>
    </p:spTree>
    <p:extLst>
      <p:ext uri="{BB962C8B-B14F-4D97-AF65-F5344CB8AC3E}">
        <p14:creationId xmlns:p14="http://schemas.microsoft.com/office/powerpoint/2010/main" xmlns="" val="32567929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2274"/>
            <a:ext cx="8229600" cy="1038225"/>
          </a:xfrm>
        </p:spPr>
        <p:txBody>
          <a:bodyPr/>
          <a:lstStyle/>
          <a:p>
            <a:r>
              <a:rPr lang="en-US" sz="3200" dirty="0" smtClean="0"/>
              <a:t>CAEP Process Features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317" y="1872565"/>
            <a:ext cx="8828689" cy="4387558"/>
          </a:xfrm>
        </p:spPr>
        <p:txBody>
          <a:bodyPr/>
          <a:lstStyle/>
          <a:p>
            <a:r>
              <a:rPr lang="en-US" dirty="0" smtClean="0"/>
              <a:t>Decision by CAEP Accreditation Council</a:t>
            </a:r>
          </a:p>
          <a:p>
            <a:pPr lvl="2"/>
            <a:r>
              <a:rPr lang="en-US" dirty="0" smtClean="0"/>
              <a:t>Double review of decisions (NCATE’s UAB model) </a:t>
            </a:r>
          </a:p>
          <a:p>
            <a:pPr lvl="2"/>
            <a:r>
              <a:rPr lang="en-US" dirty="0" smtClean="0"/>
              <a:t>Larger/smaller issues differentiated with decision rules (TEAC model)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Annual Reports consistent and </a:t>
            </a:r>
            <a:r>
              <a:rPr lang="en-US" u="sng" dirty="0" smtClean="0"/>
              <a:t>useful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251791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1707"/>
            <a:ext cx="8229600" cy="4053018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3600" dirty="0" smtClean="0"/>
              <a:t>Part 1:  CAEP Goals and Context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93594503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8557"/>
            <a:ext cx="8229600" cy="1038225"/>
          </a:xfrm>
        </p:spPr>
        <p:txBody>
          <a:bodyPr/>
          <a:lstStyle/>
          <a:p>
            <a:r>
              <a:rPr lang="en-US" sz="3200" dirty="0" smtClean="0"/>
              <a:t>Pathways to Meeting Standards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672" y="1664772"/>
            <a:ext cx="8519958" cy="4454525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elf-study must show CAEP Standards met</a:t>
            </a:r>
          </a:p>
          <a:p>
            <a:r>
              <a:rPr lang="en-US" dirty="0"/>
              <a:t>S</a:t>
            </a:r>
            <a:r>
              <a:rPr lang="en-US" dirty="0" smtClean="0"/>
              <a:t>elf-study format selected to emphasize:</a:t>
            </a:r>
          </a:p>
          <a:p>
            <a:pPr lvl="1"/>
            <a:r>
              <a:rPr lang="en-US" dirty="0" smtClean="0"/>
              <a:t>Research on candidate learning: 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b="1" dirty="0" smtClean="0"/>
              <a:t>Inquiry Brief </a:t>
            </a:r>
            <a:r>
              <a:rPr lang="en-US" dirty="0" smtClean="0"/>
              <a:t>(IB)</a:t>
            </a:r>
          </a:p>
          <a:p>
            <a:pPr lvl="1"/>
            <a:r>
              <a:rPr lang="en-US" dirty="0" smtClean="0"/>
              <a:t>Research on program improvement: 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b="1" dirty="0" smtClean="0"/>
              <a:t>Continuous improvement </a:t>
            </a:r>
            <a:r>
              <a:rPr lang="en-US" dirty="0" smtClean="0"/>
              <a:t>(CI)</a:t>
            </a:r>
          </a:p>
          <a:p>
            <a:pPr lvl="1"/>
            <a:r>
              <a:rPr lang="en-US" dirty="0" smtClean="0"/>
              <a:t>Research on key program features: 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b="1" dirty="0" smtClean="0"/>
              <a:t>Transformation Initiative </a:t>
            </a:r>
            <a:r>
              <a:rPr lang="en-US" dirty="0" smtClean="0"/>
              <a:t>(TI) 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Inquiry Brief (IB)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9332"/>
            <a:ext cx="8229600" cy="4705393"/>
          </a:xfrm>
        </p:spPr>
        <p:txBody>
          <a:bodyPr/>
          <a:lstStyle/>
          <a:p>
            <a:r>
              <a:rPr lang="en-US" sz="2800" b="1" dirty="0" smtClean="0"/>
              <a:t>Focus</a:t>
            </a:r>
            <a:r>
              <a:rPr lang="en-US" sz="2800" dirty="0" smtClean="0"/>
              <a:t>:  Faculty investigate:  a) candidate performance, b) quality of evidence, c) use of evidence for program improvement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b="1" dirty="0" smtClean="0"/>
              <a:t>Emphasis</a:t>
            </a:r>
            <a:r>
              <a:rPr lang="en-US" sz="2800" dirty="0" smtClean="0"/>
              <a:t>:  Meeting ‘research-level standard’ in the quality of evidence &amp; candidate performance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b="1" dirty="0" smtClean="0"/>
              <a:t>Accreditation Decision</a:t>
            </a:r>
            <a:r>
              <a:rPr lang="en-US" sz="2800" dirty="0" smtClean="0"/>
              <a:t>: Based on meeting all CAEP standards with recognition of research-level quality of the evidence presented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Improvement (CI)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1529"/>
            <a:ext cx="8229600" cy="4454525"/>
          </a:xfrm>
        </p:spPr>
        <p:txBody>
          <a:bodyPr/>
          <a:lstStyle/>
          <a:p>
            <a:r>
              <a:rPr lang="en-US" sz="2800" b="1" dirty="0" smtClean="0"/>
              <a:t>Focus:  </a:t>
            </a:r>
            <a:r>
              <a:rPr lang="en-US" sz="2800" dirty="0"/>
              <a:t>C</a:t>
            </a:r>
            <a:r>
              <a:rPr lang="en-US" sz="2800" dirty="0" smtClean="0"/>
              <a:t>ontinuous improvement of programs and practices of an educator preparation provider (EPP)</a:t>
            </a:r>
          </a:p>
          <a:p>
            <a:endParaRPr lang="en-US" sz="2800" dirty="0" smtClean="0"/>
          </a:p>
          <a:p>
            <a:r>
              <a:rPr lang="en-US" sz="2800" b="1" dirty="0" smtClean="0"/>
              <a:t>Emphasis:  </a:t>
            </a:r>
            <a:r>
              <a:rPr lang="en-US" sz="2800" dirty="0" smtClean="0"/>
              <a:t>Moving to ‘target’ level performance on standard(s) selected by the EPP.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b="1" dirty="0" smtClean="0"/>
              <a:t>Accreditation Decision: </a:t>
            </a:r>
            <a:r>
              <a:rPr lang="en-US" sz="2800" dirty="0" smtClean="0"/>
              <a:t>Based on meeting all CAEP standards at the adequate level with recognition of target performance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Initiative (TI)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59096"/>
            <a:ext cx="8583167" cy="4454525"/>
          </a:xfrm>
        </p:spPr>
        <p:txBody>
          <a:bodyPr/>
          <a:lstStyle/>
          <a:p>
            <a:r>
              <a:rPr lang="en-US" sz="2800" b="1" dirty="0" smtClean="0"/>
              <a:t>Focus</a:t>
            </a:r>
            <a:r>
              <a:rPr lang="en-US" sz="2800" dirty="0" smtClean="0"/>
              <a:t>:  A broad-based initiative to transform an educator preparation provider’s teacher education programs and practices to serve as a model. </a:t>
            </a:r>
          </a:p>
          <a:p>
            <a:endParaRPr lang="en-US" sz="2800" dirty="0" smtClean="0"/>
          </a:p>
          <a:p>
            <a:r>
              <a:rPr lang="en-US" sz="2800" b="1" dirty="0" smtClean="0"/>
              <a:t>Emphasis</a:t>
            </a:r>
            <a:r>
              <a:rPr lang="en-US" sz="2800" dirty="0" smtClean="0"/>
              <a:t>: Research-centered to inform the profession about best practices and what works.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b="1" dirty="0" smtClean="0"/>
              <a:t>Accreditation Decision</a:t>
            </a:r>
            <a:r>
              <a:rPr lang="en-US" sz="2800" dirty="0" smtClean="0"/>
              <a:t>: Based on meeting all CAEP standards with recognition of TI research and innovations</a:t>
            </a:r>
            <a:endParaRPr lang="en-US" sz="2800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1975"/>
            <a:ext cx="8229600" cy="1038225"/>
          </a:xfrm>
        </p:spPr>
        <p:txBody>
          <a:bodyPr/>
          <a:lstStyle/>
          <a:p>
            <a:r>
              <a:rPr lang="en-US" dirty="0" smtClean="0"/>
              <a:t>Choice of </a:t>
            </a:r>
            <a:r>
              <a:rPr lang="en-US" dirty="0"/>
              <a:t>o</a:t>
            </a:r>
            <a:r>
              <a:rPr lang="en-US" dirty="0" smtClean="0"/>
              <a:t>ptions for presenting evidence in various certificate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1533"/>
            <a:ext cx="8229600" cy="427578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1. CAEP/NCATE </a:t>
            </a:r>
            <a:r>
              <a:rPr lang="en-US" sz="2400" b="1" dirty="0"/>
              <a:t>Program Review with National Recognition (SPA review</a:t>
            </a:r>
            <a:r>
              <a:rPr lang="en-US" sz="2400" b="1" dirty="0" smtClean="0"/>
              <a:t>)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2. CAEP </a:t>
            </a:r>
            <a:r>
              <a:rPr lang="en-US" sz="2400" b="1" dirty="0"/>
              <a:t>Program Review with Feedback </a:t>
            </a: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3. State </a:t>
            </a:r>
            <a:r>
              <a:rPr lang="en-US" sz="2400" b="1" dirty="0"/>
              <a:t>Program Review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Each </a:t>
            </a:r>
            <a:r>
              <a:rPr lang="en-US" sz="2400" dirty="0"/>
              <a:t>state will negotiate a new agreement with CAEP to define the options for Program Review available to the institutions within each state</a:t>
            </a:r>
            <a:r>
              <a:rPr lang="en-US" sz="2400" dirty="0" smtClean="0"/>
              <a:t>.  </a:t>
            </a:r>
            <a:r>
              <a:rPr lang="en-US" sz="2400" b="1" dirty="0" smtClean="0"/>
              <a:t>Ohio was the first!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107822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653"/>
            <a:ext cx="8229600" cy="1038225"/>
          </a:xfrm>
        </p:spPr>
        <p:txBody>
          <a:bodyPr/>
          <a:lstStyle/>
          <a:p>
            <a:r>
              <a:rPr lang="en-US" dirty="0" smtClean="0"/>
              <a:t>CAEP program review</a:t>
            </a:r>
            <a:br>
              <a:rPr lang="en-US" dirty="0" smtClean="0"/>
            </a:br>
            <a:r>
              <a:rPr lang="en-US" dirty="0" smtClean="0"/>
              <a:t>with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0009"/>
            <a:ext cx="8229600" cy="4189685"/>
          </a:xfrm>
        </p:spPr>
        <p:txBody>
          <a:bodyPr/>
          <a:lstStyle/>
          <a:p>
            <a:r>
              <a:rPr lang="en-US" sz="2400" dirty="0" smtClean="0"/>
              <a:t>Program </a:t>
            </a:r>
            <a:r>
              <a:rPr lang="en-US" sz="2400" dirty="0"/>
              <a:t>Reports submitted at </a:t>
            </a:r>
            <a:r>
              <a:rPr lang="en-US" sz="2400" dirty="0" smtClean="0"/>
              <a:t>the same time as the main self-study document</a:t>
            </a:r>
            <a:endParaRPr lang="en-US" sz="2400" dirty="0"/>
          </a:p>
          <a:p>
            <a:pPr lvl="0"/>
            <a:r>
              <a:rPr lang="en-US" sz="2400" dirty="0" smtClean="0"/>
              <a:t>Includes </a:t>
            </a:r>
            <a:r>
              <a:rPr lang="en-US" sz="2400" dirty="0"/>
              <a:t>specialty program areas reviewed </a:t>
            </a:r>
            <a:r>
              <a:rPr lang="en-US" sz="2400" dirty="0" smtClean="0"/>
              <a:t>in clusters (</a:t>
            </a:r>
            <a:r>
              <a:rPr lang="en-US" sz="2400" dirty="0" err="1" smtClean="0"/>
              <a:t>elem</a:t>
            </a:r>
            <a:r>
              <a:rPr lang="en-US" sz="2400" dirty="0" smtClean="0"/>
              <a:t>, sec, other) in </a:t>
            </a:r>
            <a:r>
              <a:rPr lang="en-US" sz="2400" dirty="0"/>
              <a:t>relation to state-selected standards and CAEP standards</a:t>
            </a:r>
          </a:p>
          <a:p>
            <a:pPr lvl="0"/>
            <a:r>
              <a:rPr lang="en-US" sz="2400" dirty="0" smtClean="0"/>
              <a:t>Reviewers trained </a:t>
            </a:r>
            <a:r>
              <a:rPr lang="en-US" sz="2400" dirty="0"/>
              <a:t>by CAEP </a:t>
            </a:r>
            <a:r>
              <a:rPr lang="en-US" sz="2400" dirty="0" smtClean="0"/>
              <a:t>evaluate </a:t>
            </a:r>
            <a:r>
              <a:rPr lang="en-US" sz="2400" dirty="0"/>
              <a:t>the Program Reports based on state-selected standards and CAEP standards</a:t>
            </a:r>
          </a:p>
          <a:p>
            <a:pPr lvl="0"/>
            <a:r>
              <a:rPr lang="en-US" sz="2400" dirty="0"/>
              <a:t>Result: Feedback to the programs as to whether standards are “supported” or “not supported” by the information in the report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91672427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81000" y="424048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Tahoma"/>
                <a:ea typeface="ＭＳ Ｐゴシック" charset="0"/>
                <a:cs typeface="Tahoma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3200" dirty="0" smtClean="0"/>
              <a:t>CAEP Program Review with Feedback</a:t>
            </a:r>
            <a:endParaRPr lang="en-US" sz="32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2400" y="1143000"/>
            <a:ext cx="8229600" cy="4378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Tahoma"/>
                <a:ea typeface="ＭＳ Ｐゴシック" charset="0"/>
                <a:cs typeface="Tahoma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Tahoma"/>
                <a:ea typeface="ＭＳ Ｐゴシック" charset="0"/>
                <a:cs typeface="Tahoma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Tahoma"/>
                <a:ea typeface="ＭＳ Ｐゴシック" charset="0"/>
                <a:cs typeface="Tahoma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ahoma"/>
                <a:ea typeface="ＭＳ Ｐゴシック" charset="0"/>
                <a:cs typeface="Tahoma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ahoma"/>
                <a:ea typeface="ＭＳ Ｐゴシック" charset="0"/>
                <a:cs typeface="Tahom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US" sz="2800" dirty="0" smtClean="0"/>
              <a:t>Timeline for implementation: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5956710"/>
              </p:ext>
            </p:extLst>
          </p:nvPr>
        </p:nvGraphicFramePr>
        <p:xfrm>
          <a:off x="152400" y="1740972"/>
          <a:ext cx="8876145" cy="4320643"/>
        </p:xfrm>
        <a:graphic>
          <a:graphicData uri="http://schemas.openxmlformats.org/drawingml/2006/table">
            <a:tbl>
              <a:tblPr/>
              <a:tblGrid>
                <a:gridCol w="1634837"/>
                <a:gridCol w="7241308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Winter/Spring </a:t>
                      </a:r>
                      <a:r>
                        <a:rPr lang="en-US" sz="1400" dirty="0">
                          <a:latin typeface="Times New Roman"/>
                          <a:ea typeface="Arial Unicode MS"/>
                        </a:rPr>
                        <a:t>2012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Pilot </a:t>
                      </a:r>
                      <a:r>
                        <a:rPr lang="en-US" sz="1400" dirty="0">
                          <a:latin typeface="Times New Roman"/>
                          <a:ea typeface="Arial Unicode MS"/>
                        </a:rPr>
                        <a:t>state partnership agreements are created for five states (KS</a:t>
                      </a:r>
                      <a:r>
                        <a:rPr lang="en-US" sz="1400">
                          <a:latin typeface="Times New Roman"/>
                          <a:ea typeface="Arial Unicode MS"/>
                        </a:rPr>
                        <a:t>, </a:t>
                      </a:r>
                      <a:r>
                        <a:rPr lang="en-US" sz="1400" smtClean="0">
                          <a:latin typeface="Times New Roman"/>
                          <a:ea typeface="Arial Unicode MS"/>
                        </a:rPr>
                        <a:t>MI, MO</a:t>
                      </a:r>
                      <a:r>
                        <a:rPr lang="en-US" sz="1400" dirty="0">
                          <a:latin typeface="Times New Roman"/>
                          <a:ea typeface="Arial Unicode MS"/>
                        </a:rPr>
                        <a:t>, OH, OR, &amp; UT) including the selection of the Program Review options acceptable for institutions in each state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2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Spring/Summer </a:t>
                      </a:r>
                      <a:r>
                        <a:rPr lang="en-US" sz="1400" dirty="0">
                          <a:latin typeface="Times New Roman"/>
                          <a:ea typeface="Arial Unicode MS"/>
                        </a:rPr>
                        <a:t>2012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Institutions </a:t>
                      </a:r>
                      <a:r>
                        <a:rPr lang="en-US" sz="1400" dirty="0">
                          <a:latin typeface="Times New Roman"/>
                          <a:ea typeface="Arial Unicode MS"/>
                        </a:rPr>
                        <a:t>are identified for invitation to a pilot of the Program Review with Feedback option to occur in Spring 2013. Eligible institutions will be those with Fall 2014 onsite visits in states </a:t>
                      </a: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offer </a:t>
                      </a:r>
                      <a:r>
                        <a:rPr lang="en-US" sz="1400" dirty="0">
                          <a:latin typeface="Times New Roman"/>
                          <a:ea typeface="Arial Unicode MS"/>
                        </a:rPr>
                        <a:t>Program Review with </a:t>
                      </a: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Feedback as</a:t>
                      </a:r>
                      <a:r>
                        <a:rPr lang="en-US" sz="1400" baseline="0" dirty="0" smtClean="0">
                          <a:latin typeface="Times New Roman"/>
                          <a:ea typeface="Arial Unicode MS"/>
                        </a:rPr>
                        <a:t> an option</a:t>
                      </a: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.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Summer/Fall </a:t>
                      </a:r>
                      <a:r>
                        <a:rPr lang="en-US" sz="1400" dirty="0">
                          <a:latin typeface="Times New Roman"/>
                          <a:ea typeface="Arial Unicode MS"/>
                        </a:rPr>
                        <a:t>2012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Arial Unicode MS"/>
                        </a:rPr>
                        <a:t>A small group of reviewers for the Spring 2013 Pilot will </a:t>
                      </a: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participate </a:t>
                      </a:r>
                      <a:r>
                        <a:rPr lang="en-US" sz="1400" dirty="0">
                          <a:latin typeface="Times New Roman"/>
                          <a:ea typeface="Arial Unicode MS"/>
                        </a:rPr>
                        <a:t>in reviewer training</a:t>
                      </a: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. Invitations </a:t>
                      </a:r>
                      <a:r>
                        <a:rPr lang="en-US" sz="1400" dirty="0">
                          <a:latin typeface="Times New Roman"/>
                          <a:ea typeface="Arial Unicode MS"/>
                        </a:rPr>
                        <a:t>will be made to institutions in the pilot states with Spring 2015 onsite visits for inclusion in the second cycle of pilot reviews for Program Review with Feedback.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3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Spring </a:t>
                      </a:r>
                      <a:r>
                        <a:rPr lang="en-US" sz="1400" dirty="0">
                          <a:latin typeface="Times New Roman"/>
                          <a:ea typeface="Arial Unicode MS"/>
                        </a:rPr>
                        <a:t>2013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First pilot</a:t>
                      </a:r>
                      <a:r>
                        <a:rPr lang="en-US" sz="1400" baseline="0" dirty="0" smtClean="0">
                          <a:latin typeface="Times New Roman"/>
                          <a:ea typeface="Arial Unicode MS"/>
                        </a:rPr>
                        <a:t> cycle of the </a:t>
                      </a: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Program </a:t>
                      </a:r>
                      <a:r>
                        <a:rPr lang="en-US" sz="1400" dirty="0">
                          <a:latin typeface="Times New Roman"/>
                          <a:ea typeface="Arial Unicode MS"/>
                        </a:rPr>
                        <a:t>Review with Feedback option will occur with reports due to CAEP on March 15, 2013 and responses delivered to institutions and states by August 1, 2013. (This is the </a:t>
                      </a: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same </a:t>
                      </a:r>
                      <a:r>
                        <a:rPr lang="en-US" sz="1400" dirty="0">
                          <a:latin typeface="Times New Roman"/>
                          <a:ea typeface="Arial Unicode MS"/>
                        </a:rPr>
                        <a:t>review timing as Program Review for National Recognition.)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4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Spring/Summer </a:t>
                      </a:r>
                      <a:r>
                        <a:rPr lang="en-US" sz="1400" dirty="0">
                          <a:latin typeface="Times New Roman"/>
                          <a:ea typeface="Arial Unicode MS"/>
                        </a:rPr>
                        <a:t>2013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Arial Unicode MS"/>
                        </a:rPr>
                        <a:t>All parties will be surveyed to collect input for revisions and clarifications needed</a:t>
                      </a: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.</a:t>
                      </a:r>
                      <a:r>
                        <a:rPr lang="en-US" sz="1400" baseline="0" dirty="0" smtClean="0">
                          <a:latin typeface="Times New Roman"/>
                          <a:ea typeface="Arial Unicode MS"/>
                        </a:rPr>
                        <a:t> </a:t>
                      </a: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Additional </a:t>
                      </a:r>
                      <a:r>
                        <a:rPr lang="en-US" sz="1400" dirty="0">
                          <a:latin typeface="Times New Roman"/>
                          <a:ea typeface="Arial Unicode MS"/>
                        </a:rPr>
                        <a:t>states will establish state partnership agreements with CAEP and begin to be identified for Program Review with Feedback</a:t>
                      </a: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. CAEP </a:t>
                      </a:r>
                      <a:r>
                        <a:rPr lang="en-US" sz="1400" dirty="0">
                          <a:latin typeface="Times New Roman"/>
                          <a:ea typeface="Arial Unicode MS"/>
                        </a:rPr>
                        <a:t>will begin offering additional training to institutions (beyond the institutions participating in the two pilot cycles) preparing for Program Review with Feedback. 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1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Summer/Fall </a:t>
                      </a:r>
                      <a:r>
                        <a:rPr lang="en-US" sz="1400" dirty="0">
                          <a:latin typeface="Times New Roman"/>
                          <a:ea typeface="Arial Unicode MS"/>
                        </a:rPr>
                        <a:t>2013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Reviewer </a:t>
                      </a:r>
                      <a:r>
                        <a:rPr lang="en-US" sz="1400" dirty="0">
                          <a:latin typeface="Times New Roman"/>
                          <a:ea typeface="Arial Unicode MS"/>
                        </a:rPr>
                        <a:t>training will be conducted following </a:t>
                      </a: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a broad </a:t>
                      </a:r>
                      <a:r>
                        <a:rPr lang="en-US" sz="1400" dirty="0">
                          <a:latin typeface="Times New Roman"/>
                          <a:ea typeface="Arial Unicode MS"/>
                        </a:rPr>
                        <a:t>call for reviewers to begin building a pool of trained reviewers for Program Review with Feedback.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Spring </a:t>
                      </a:r>
                      <a:r>
                        <a:rPr lang="en-US" sz="1400" dirty="0">
                          <a:latin typeface="Times New Roman"/>
                          <a:ea typeface="Arial Unicode MS"/>
                        </a:rPr>
                        <a:t>2014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Program </a:t>
                      </a:r>
                      <a:r>
                        <a:rPr lang="en-US" sz="1400" dirty="0">
                          <a:latin typeface="Times New Roman"/>
                          <a:ea typeface="Arial Unicode MS"/>
                        </a:rPr>
                        <a:t>Review with Feedback operates as a regular </a:t>
                      </a:r>
                      <a:r>
                        <a:rPr lang="en-US" sz="1400" dirty="0" smtClean="0">
                          <a:latin typeface="Times New Roman"/>
                          <a:ea typeface="Arial Unicode MS"/>
                        </a:rPr>
                        <a:t>option</a:t>
                      </a:r>
                      <a:r>
                        <a:rPr lang="en-US" sz="1400" baseline="0" dirty="0" smtClean="0">
                          <a:latin typeface="Times New Roman"/>
                          <a:ea typeface="Arial Unicode MS"/>
                        </a:rPr>
                        <a:t> along with Program Review for National Recognition (SPA Review).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2855131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tIns="91440"/>
          <a:lstStyle/>
          <a:p>
            <a:r>
              <a:rPr lang="en-US" dirty="0" smtClean="0"/>
              <a:t>State Partnership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dirty="0" smtClean="0"/>
              <a:t>Member Partners</a:t>
            </a:r>
          </a:p>
          <a:p>
            <a:pPr lvl="1"/>
            <a:r>
              <a:rPr lang="en-US" sz="2000" dirty="0" smtClean="0"/>
              <a:t>CAEP and Authority/Authorities for Educator Preparation </a:t>
            </a:r>
            <a:br>
              <a:rPr lang="en-US" sz="2000" dirty="0" smtClean="0"/>
            </a:br>
            <a:r>
              <a:rPr lang="en-US" sz="2000" dirty="0" smtClean="0"/>
              <a:t>(State </a:t>
            </a:r>
            <a:r>
              <a:rPr lang="en-US" sz="2000" dirty="0" err="1" smtClean="0"/>
              <a:t>DoE</a:t>
            </a:r>
            <a:r>
              <a:rPr lang="en-US" sz="2000" dirty="0" smtClean="0"/>
              <a:t>, State Standards Board, Board of Regents and/or Higher Education Commission)</a:t>
            </a:r>
          </a:p>
          <a:p>
            <a:r>
              <a:rPr lang="en-US" dirty="0" smtClean="0"/>
              <a:t>Teams</a:t>
            </a:r>
          </a:p>
          <a:p>
            <a:pPr lvl="1"/>
            <a:r>
              <a:rPr lang="en-US" sz="2000" dirty="0" smtClean="0"/>
              <a:t>CAEP, Joint CAEP and State, Concurrent CAEP and State</a:t>
            </a:r>
          </a:p>
          <a:p>
            <a:r>
              <a:rPr lang="en-US" dirty="0" smtClean="0"/>
              <a:t>Program review</a:t>
            </a:r>
          </a:p>
          <a:p>
            <a:pPr lvl="1"/>
            <a:r>
              <a:rPr lang="en-US" sz="2000" dirty="0" smtClean="0"/>
              <a:t>CAEP Review (leads to national recognition)</a:t>
            </a:r>
          </a:p>
          <a:p>
            <a:pPr lvl="1"/>
            <a:r>
              <a:rPr lang="en-US" sz="2000" dirty="0" smtClean="0"/>
              <a:t>CAEP Review with feedback</a:t>
            </a:r>
          </a:p>
          <a:p>
            <a:pPr lvl="1"/>
            <a:r>
              <a:rPr lang="en-US" sz="2000" dirty="0" smtClean="0"/>
              <a:t>State Review</a:t>
            </a:r>
          </a:p>
          <a:p>
            <a:r>
              <a:rPr lang="en-US" dirty="0" smtClean="0"/>
              <a:t>One Institutional Report</a:t>
            </a:r>
          </a:p>
          <a:p>
            <a:pPr lvl="1"/>
            <a:r>
              <a:rPr lang="en-US" sz="2000" dirty="0" smtClean="0"/>
              <a:t>Optional minimal state addendum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3587"/>
          </a:xfrm>
        </p:spPr>
        <p:txBody>
          <a:bodyPr/>
          <a:lstStyle/>
          <a:p>
            <a:r>
              <a:rPr lang="en-US" dirty="0"/>
              <a:t>CAEP State Partnerships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181600"/>
          </a:xfrm>
        </p:spPr>
        <p:txBody>
          <a:bodyPr/>
          <a:lstStyle/>
          <a:p>
            <a:r>
              <a:rPr lang="en-US" sz="2800" b="1" dirty="0" smtClean="0"/>
              <a:t>Development of initial agreements in 2012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Kansas, Michigan, Missouri, </a:t>
            </a:r>
            <a:r>
              <a:rPr lang="en-US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Ohio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Oregon, and Utah</a:t>
            </a:r>
            <a:endParaRPr lang="en-US" sz="2000" dirty="0"/>
          </a:p>
          <a:p>
            <a:r>
              <a:rPr lang="en-US" sz="2800" b="1" dirty="0" smtClean="0"/>
              <a:t>Benefits:</a:t>
            </a:r>
          </a:p>
          <a:p>
            <a:pPr lvl="1"/>
            <a:r>
              <a:rPr lang="en-US" sz="2000" u="sng" dirty="0" smtClean="0"/>
              <a:t>Eliminates </a:t>
            </a:r>
            <a:r>
              <a:rPr lang="en-US" sz="2000" dirty="0" smtClean="0"/>
              <a:t>duplication of effort</a:t>
            </a:r>
          </a:p>
          <a:p>
            <a:pPr lvl="1"/>
            <a:r>
              <a:rPr lang="en-US" sz="2000" u="sng" dirty="0" smtClean="0"/>
              <a:t>Saves </a:t>
            </a:r>
            <a:r>
              <a:rPr lang="en-US" sz="2000" dirty="0" smtClean="0"/>
              <a:t>time and money</a:t>
            </a:r>
          </a:p>
          <a:p>
            <a:pPr lvl="1"/>
            <a:r>
              <a:rPr lang="en-US" sz="2000" u="sng" dirty="0" smtClean="0"/>
              <a:t>Access</a:t>
            </a:r>
            <a:r>
              <a:rPr lang="en-US" sz="2000" dirty="0" smtClean="0"/>
              <a:t> to the Accreditation Information Management System (AIMS): AIMS password and access to state institutions</a:t>
            </a:r>
          </a:p>
          <a:p>
            <a:pPr lvl="1"/>
            <a:r>
              <a:rPr lang="en-US" sz="2000" u="sng" dirty="0" smtClean="0"/>
              <a:t>Information</a:t>
            </a:r>
            <a:r>
              <a:rPr lang="en-US" sz="2000" dirty="0" smtClean="0"/>
              <a:t> for use in program approval/renewal</a:t>
            </a:r>
            <a:endParaRPr lang="en-US" sz="2000" u="sng" dirty="0" smtClean="0"/>
          </a:p>
          <a:p>
            <a:pPr lvl="1"/>
            <a:r>
              <a:rPr lang="en-US" sz="2000" u="sng" dirty="0" smtClean="0"/>
              <a:t>Participation</a:t>
            </a:r>
            <a:r>
              <a:rPr lang="en-US" sz="2000" dirty="0" smtClean="0"/>
              <a:t> in professional development (PD), including Spring CAEP Clinic, web training, and expense-only PD</a:t>
            </a:r>
            <a:endParaRPr lang="en-US" sz="2000" dirty="0"/>
          </a:p>
          <a:p>
            <a:r>
              <a:rPr lang="en-US" sz="2800" b="1" dirty="0" smtClean="0"/>
              <a:t>Priority</a:t>
            </a:r>
            <a:r>
              <a:rPr lang="en-US" b="1" dirty="0" smtClean="0"/>
              <a:t> </a:t>
            </a:r>
            <a:r>
              <a:rPr lang="en-US" sz="2800" b="1" dirty="0" smtClean="0"/>
              <a:t>on stakeholder input and buy-in</a:t>
            </a:r>
          </a:p>
          <a:p>
            <a:pPr lvl="1"/>
            <a:r>
              <a:rPr lang="en-US" sz="2000" dirty="0" smtClean="0"/>
              <a:t>Professional development credit for participating teachers</a:t>
            </a:r>
          </a:p>
          <a:p>
            <a:pPr lvl="1"/>
            <a:r>
              <a:rPr lang="en-US" sz="2000" dirty="0" smtClean="0"/>
              <a:t>Input from AACTE State Chapters</a:t>
            </a:r>
          </a:p>
        </p:txBody>
      </p:sp>
    </p:spTree>
    <p:extLst>
      <p:ext uri="{BB962C8B-B14F-4D97-AF65-F5344CB8AC3E}">
        <p14:creationId xmlns:p14="http://schemas.microsoft.com/office/powerpoint/2010/main" xmlns="" val="170633383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9413"/>
            <a:ext cx="8229600" cy="1220787"/>
          </a:xfrm>
        </p:spPr>
        <p:txBody>
          <a:bodyPr/>
          <a:lstStyle/>
          <a:p>
            <a:r>
              <a:rPr lang="en-US" dirty="0" smtClean="0"/>
              <a:t>Back to the Top…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How can your accreditor help the field develop supportive innovations?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Could development of strong evidence systems help us to develop the disruptive innovations that transform the field?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289461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5141"/>
            <a:ext cx="8229600" cy="1038225"/>
          </a:xfrm>
        </p:spPr>
        <p:txBody>
          <a:bodyPr/>
          <a:lstStyle/>
          <a:p>
            <a:r>
              <a:rPr lang="en-US" dirty="0" smtClean="0"/>
              <a:t>CAEP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1707"/>
            <a:ext cx="8229600" cy="4053018"/>
          </a:xfrm>
        </p:spPr>
        <p:txBody>
          <a:bodyPr/>
          <a:lstStyle/>
          <a:p>
            <a:pPr marL="0" indent="0">
              <a:buClr>
                <a:schemeClr val="tx1"/>
              </a:buClr>
              <a:buNone/>
              <a:defRPr/>
            </a:pPr>
            <a:r>
              <a:rPr lang="en-US" dirty="0"/>
              <a:t>Raise the performance of candidates as </a:t>
            </a:r>
            <a:r>
              <a:rPr lang="en-US" dirty="0" smtClean="0"/>
              <a:t>educators in </a:t>
            </a:r>
            <a:r>
              <a:rPr lang="en-US" dirty="0"/>
              <a:t>the nation’s P-12 schools.</a:t>
            </a:r>
          </a:p>
          <a:p>
            <a:pPr marL="0" indent="0">
              <a:buClr>
                <a:schemeClr val="tx1"/>
              </a:buClr>
              <a:buNone/>
              <a:defRPr/>
            </a:pPr>
            <a:endParaRPr lang="en-US" dirty="0"/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en-US" dirty="0"/>
              <a:t>Raise the stature of the profession </a:t>
            </a:r>
            <a:r>
              <a:rPr lang="en-US" i="1" dirty="0"/>
              <a:t>by raising standards for the evidence</a:t>
            </a:r>
            <a:r>
              <a:rPr lang="en-US" dirty="0"/>
              <a:t> the field relies on to support its claims of quality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976915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 Comments?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CAEP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www.caepsite.org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i="1" dirty="0" smtClean="0"/>
              <a:t>Information on NCATE, TEAC, and CAEP websites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xmlns="" val="4166115666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CAEP’s Context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9040"/>
            <a:ext cx="8229600" cy="464912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Launching in choppy seas:</a:t>
            </a:r>
          </a:p>
          <a:p>
            <a:r>
              <a:rPr lang="en-US" dirty="0" smtClean="0"/>
              <a:t>Enrollments and endowments down</a:t>
            </a:r>
          </a:p>
          <a:p>
            <a:r>
              <a:rPr lang="en-US" dirty="0" smtClean="0"/>
              <a:t>Regulation and public scrutiny up (for all)</a:t>
            </a:r>
          </a:p>
          <a:p>
            <a:r>
              <a:rPr lang="en-US" dirty="0" smtClean="0"/>
              <a:t>Expectations elevated (common core)</a:t>
            </a:r>
          </a:p>
          <a:p>
            <a:r>
              <a:rPr lang="en-US" dirty="0" smtClean="0"/>
              <a:t>Trust wavering, critics vocal</a:t>
            </a:r>
          </a:p>
          <a:p>
            <a:r>
              <a:rPr lang="en-US" dirty="0" smtClean="0"/>
              <a:t>Delivery modes diversifying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What role can accreditation play?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355821569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Barrier or Support to Change?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8378"/>
            <a:ext cx="8229600" cy="512264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…a barrier to disruptive innovation [is] created by accreditation… [p 17]</a:t>
            </a:r>
          </a:p>
          <a:p>
            <a:pPr marL="0" indent="0" algn="r">
              <a:buNone/>
            </a:pPr>
            <a:r>
              <a:rPr lang="en-US" sz="2800" dirty="0" smtClean="0"/>
              <a:t>Christensen and </a:t>
            </a:r>
            <a:r>
              <a:rPr lang="en-US" sz="2800" dirty="0" err="1" smtClean="0"/>
              <a:t>Eyring</a:t>
            </a:r>
            <a:r>
              <a:rPr lang="en-US" sz="2800" dirty="0" smtClean="0"/>
              <a:t> </a:t>
            </a:r>
          </a:p>
          <a:p>
            <a:pPr marL="0" indent="0" algn="r">
              <a:buNone/>
            </a:pPr>
            <a:r>
              <a:rPr lang="en-US" sz="2800" i="1" dirty="0" smtClean="0"/>
              <a:t>The Innovative University</a:t>
            </a:r>
            <a:endParaRPr lang="en-US" sz="2800" dirty="0" smtClean="0"/>
          </a:p>
          <a:p>
            <a:pPr marL="0" indent="0">
              <a:buNone/>
            </a:pPr>
            <a:r>
              <a:rPr lang="en-US" dirty="0" smtClean="0"/>
              <a:t>…the situation has changed.[a]</a:t>
            </a:r>
            <a:r>
              <a:rPr lang="en-US" dirty="0" err="1" smtClean="0"/>
              <a:t>ccreditation</a:t>
            </a:r>
            <a:r>
              <a:rPr lang="en-US" dirty="0" smtClean="0"/>
              <a:t> has become more focused on learning outcomes…] [p 209]</a:t>
            </a:r>
          </a:p>
          <a:p>
            <a:pPr marL="0" indent="0" algn="r">
              <a:buNone/>
            </a:pPr>
            <a:r>
              <a:rPr lang="en-US" sz="2800" dirty="0"/>
              <a:t>Christensen and </a:t>
            </a:r>
            <a:r>
              <a:rPr lang="en-US" sz="2800" dirty="0" err="1"/>
              <a:t>Eyring</a:t>
            </a:r>
            <a:r>
              <a:rPr lang="en-US" sz="2800" dirty="0"/>
              <a:t> </a:t>
            </a:r>
          </a:p>
          <a:p>
            <a:pPr marL="0" indent="0" algn="r">
              <a:buNone/>
            </a:pPr>
            <a:r>
              <a:rPr lang="en-US" sz="2800" i="1" dirty="0"/>
              <a:t>The Innovative University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25730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Accreditation and Innovation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448" y="1449532"/>
            <a:ext cx="8229600" cy="4454525"/>
          </a:xfrm>
        </p:spPr>
        <p:txBody>
          <a:bodyPr/>
          <a:lstStyle/>
          <a:p>
            <a:r>
              <a:rPr lang="en-US" i="1" dirty="0" smtClean="0"/>
              <a:t>Supportive innovations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improve existing enterprises, e.g. by increasing quality and/or efficiency</a:t>
            </a:r>
            <a:br>
              <a:rPr lang="en-US" dirty="0" smtClean="0"/>
            </a:br>
            <a:endParaRPr lang="en-US" dirty="0" smtClean="0"/>
          </a:p>
          <a:p>
            <a:r>
              <a:rPr lang="en-US" i="1" dirty="0" smtClean="0"/>
              <a:t>Disruptive innovations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change the state of play as new players or new undercut the existing enterprises</a:t>
            </a:r>
            <a:br>
              <a:rPr lang="en-US" dirty="0" smtClean="0"/>
            </a:br>
            <a:endParaRPr lang="en-US" dirty="0" smtClean="0"/>
          </a:p>
          <a:p>
            <a:r>
              <a:rPr lang="en-US" i="1" dirty="0" smtClean="0"/>
              <a:t>Can accreditation play either role?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21961935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Tensions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63708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CAEP will need to promote:</a:t>
            </a:r>
          </a:p>
          <a:p>
            <a:r>
              <a:rPr lang="en-US" dirty="0" smtClean="0"/>
              <a:t>High </a:t>
            </a:r>
            <a:r>
              <a:rPr lang="en-US" dirty="0"/>
              <a:t>expectations, not business as </a:t>
            </a:r>
            <a:r>
              <a:rPr lang="en-US" dirty="0" smtClean="0"/>
              <a:t>usual</a:t>
            </a:r>
          </a:p>
          <a:p>
            <a:r>
              <a:rPr lang="en-US" dirty="0" smtClean="0"/>
              <a:t>Productive innovation, not compliance</a:t>
            </a:r>
          </a:p>
          <a:p>
            <a:r>
              <a:rPr lang="en-US" dirty="0" smtClean="0"/>
              <a:t>Choice and experimentation, not regimentation</a:t>
            </a:r>
          </a:p>
          <a:p>
            <a:r>
              <a:rPr lang="en-US" dirty="0" smtClean="0"/>
              <a:t>Cultures of evidence and improvement, not of accommodation to the accreditor</a:t>
            </a:r>
          </a:p>
          <a:p>
            <a:r>
              <a:rPr lang="en-US" dirty="0" smtClean="0"/>
              <a:t>Transparency versus candor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9413"/>
            <a:ext cx="8229600" cy="1220787"/>
          </a:xfrm>
        </p:spPr>
        <p:txBody>
          <a:bodyPr/>
          <a:lstStyle/>
          <a:p>
            <a:r>
              <a:rPr lang="en-US" sz="3200" dirty="0" smtClean="0"/>
              <a:t>Dimensions of the CAEP Launch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640" y="1600200"/>
            <a:ext cx="8977158" cy="445452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b="1" dirty="0"/>
              <a:t>Non-accreditation </a:t>
            </a:r>
            <a:r>
              <a:rPr lang="en-US" sz="2400" b="1" dirty="0" smtClean="0"/>
              <a:t>functions now being consolidated</a:t>
            </a:r>
            <a:r>
              <a:rPr lang="en-US" sz="2400" dirty="0" smtClean="0"/>
              <a:t> </a:t>
            </a:r>
            <a:r>
              <a:rPr lang="en-US" sz="2000" dirty="0" smtClean="0"/>
              <a:t>(AIMS, staffing, applications, billing, etc.) </a:t>
            </a:r>
            <a:endParaRPr lang="en-US" sz="2000" b="1" dirty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Joint CAEP/NCATE </a:t>
            </a:r>
            <a:r>
              <a:rPr lang="en-US" sz="2400" b="1" dirty="0"/>
              <a:t>and </a:t>
            </a:r>
            <a:r>
              <a:rPr lang="en-US" sz="2400" b="1" dirty="0" smtClean="0"/>
              <a:t>CAEP/TEAC accreditation reviews using </a:t>
            </a:r>
            <a:r>
              <a:rPr lang="en-US" sz="2400" b="1" dirty="0"/>
              <a:t>CAEP standards </a:t>
            </a:r>
            <a:r>
              <a:rPr lang="en-US" sz="2400" b="1" dirty="0" smtClean="0"/>
              <a:t>are in process:</a:t>
            </a:r>
            <a:endParaRPr lang="en-US" sz="2400" b="1" dirty="0"/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Inquiry Brief; Continuous Improvement; Transformation Initiative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/>
              <a:t>Standards </a:t>
            </a:r>
            <a:r>
              <a:rPr lang="en-US" sz="2400" b="1" dirty="0" smtClean="0"/>
              <a:t>Commission: moving ahead!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/>
              <a:t>(Draft standards to be released for feedback Feb 2013, final Dec 2013?)</a:t>
            </a: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400" b="1" dirty="0"/>
              <a:t>State partnerships renegotiated</a:t>
            </a:r>
            <a:r>
              <a:rPr lang="en-US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(2012 pilot 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states KS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MI 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MO, 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OH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, OR, &amp; UT)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Seeking recognition</a:t>
            </a:r>
            <a:r>
              <a:rPr lang="en-US" sz="2400" b="1" dirty="0"/>
              <a:t> </a:t>
            </a:r>
            <a:r>
              <a:rPr lang="en-US" sz="2400" b="1" dirty="0" smtClean="0"/>
              <a:t>by USDE and  CHEA</a:t>
            </a:r>
            <a:endParaRPr lang="en-US" sz="2400" b="1" dirty="0"/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EP-PPTShel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CAEP-PPTShell</Template>
  <TotalTime>2637</TotalTime>
  <Words>1622</Words>
  <Application>Microsoft Macintosh PowerPoint</Application>
  <PresentationFormat>On-screen Show (4:3)</PresentationFormat>
  <Paragraphs>268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CAEP-PPTShell</vt:lpstr>
      <vt:lpstr>Council for the Accreditation of Educator Preparation  CAEP Update to OCTEO October 24, 2012</vt:lpstr>
      <vt:lpstr>Presentation Overview </vt:lpstr>
      <vt:lpstr>Slide 3</vt:lpstr>
      <vt:lpstr>CAEP GOALS</vt:lpstr>
      <vt:lpstr>CAEP’s Context</vt:lpstr>
      <vt:lpstr>Barrier or Support to Change?</vt:lpstr>
      <vt:lpstr>Accreditation and Innovation</vt:lpstr>
      <vt:lpstr>Tensions</vt:lpstr>
      <vt:lpstr>Dimensions of the CAEP Launch</vt:lpstr>
      <vt:lpstr>Slide 10</vt:lpstr>
      <vt:lpstr>History as Context and Resource </vt:lpstr>
      <vt:lpstr>Current NCATE Standards</vt:lpstr>
      <vt:lpstr>Current TEAC Quality Principles</vt:lpstr>
      <vt:lpstr>Current CAEP Standards</vt:lpstr>
      <vt:lpstr>CAEP Standards Commission</vt:lpstr>
      <vt:lpstr>Commission Working Groups</vt:lpstr>
      <vt:lpstr>Comment and Input</vt:lpstr>
      <vt:lpstr>Slide 18</vt:lpstr>
      <vt:lpstr>CAEP’s Intent</vt:lpstr>
      <vt:lpstr>CAEP is Committed to Capacity Building</vt:lpstr>
      <vt:lpstr>New Data Sources…</vt:lpstr>
      <vt:lpstr>Focus: Evidence about the evidence…</vt:lpstr>
      <vt:lpstr>Standards of Evidence</vt:lpstr>
      <vt:lpstr>In other words…</vt:lpstr>
      <vt:lpstr>A Challenge for CAEP and the Field</vt:lpstr>
      <vt:lpstr>Slide 26</vt:lpstr>
      <vt:lpstr>The CAEP Accreditation Process</vt:lpstr>
      <vt:lpstr>CAEP Process Features:</vt:lpstr>
      <vt:lpstr>CAEP Process Features:</vt:lpstr>
      <vt:lpstr>Pathways to Meeting Standards</vt:lpstr>
      <vt:lpstr>Inquiry Brief (IB)</vt:lpstr>
      <vt:lpstr>Continuous Improvement (CI)</vt:lpstr>
      <vt:lpstr>Transformation Initiative (TI)</vt:lpstr>
      <vt:lpstr>Choice of options for presenting evidence in various certificate programs</vt:lpstr>
      <vt:lpstr>CAEP program review with feedback</vt:lpstr>
      <vt:lpstr>Slide 36</vt:lpstr>
      <vt:lpstr>State Partnership Options</vt:lpstr>
      <vt:lpstr>CAEP State Partnerships</vt:lpstr>
      <vt:lpstr>Back to the Top…</vt:lpstr>
      <vt:lpstr>Questions?  Comments?</vt:lpstr>
      <vt:lpstr>CAEP Information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mishaela</dc:creator>
  <cp:lastModifiedBy>Rena</cp:lastModifiedBy>
  <cp:revision>46</cp:revision>
  <dcterms:created xsi:type="dcterms:W3CDTF">2012-10-09T15:17:20Z</dcterms:created>
  <dcterms:modified xsi:type="dcterms:W3CDTF">2012-10-24T17:23:25Z</dcterms:modified>
</cp:coreProperties>
</file>