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2" r:id="rId3"/>
    <p:sldId id="258" r:id="rId4"/>
    <p:sldId id="276" r:id="rId5"/>
    <p:sldId id="284" r:id="rId6"/>
    <p:sldId id="259" r:id="rId7"/>
    <p:sldId id="260" r:id="rId8"/>
    <p:sldId id="270" r:id="rId9"/>
    <p:sldId id="277" r:id="rId10"/>
    <p:sldId id="278" r:id="rId11"/>
    <p:sldId id="273" r:id="rId12"/>
    <p:sldId id="279" r:id="rId13"/>
    <p:sldId id="280" r:id="rId14"/>
    <p:sldId id="261" r:id="rId15"/>
    <p:sldId id="27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2" r:id="rId25"/>
    <p:sldId id="274" r:id="rId26"/>
    <p:sldId id="275" r:id="rId27"/>
    <p:sldId id="283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604F1-2134-4040-A57B-C3874612F73E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AB127-AF53-4EDD-8A7E-2A9AF014E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0644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830D9-846E-43BF-8E39-E886CF1397E6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52021-799B-4219-81E0-5A8685BDEE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229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these</a:t>
            </a:r>
            <a:r>
              <a:rPr lang="en-US" baseline="0" dirty="0" smtClean="0"/>
              <a:t> are advantages FOR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52021-799B-4219-81E0-5A8685BDEE6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659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C843-7721-48C0-968A-D87706029FF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5929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C843-7721-48C0-968A-D87706029FF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0496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C843-7721-48C0-968A-D87706029FF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1681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C843-7721-48C0-968A-D87706029FF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126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C843-7721-48C0-968A-D87706029FF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126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C843-7721-48C0-968A-D87706029FF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126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C843-7721-48C0-968A-D87706029FF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12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5CD867-F2E5-4A75-A3FD-48E73D13B0CD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0F6DA-0027-4AF1-BF0C-FE5EDECBA8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5CD867-F2E5-4A75-A3FD-48E73D13B0CD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0F6DA-0027-4AF1-BF0C-FE5EDECBA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5CD867-F2E5-4A75-A3FD-48E73D13B0CD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0F6DA-0027-4AF1-BF0C-FE5EDECBA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5CD867-F2E5-4A75-A3FD-48E73D13B0CD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0F6DA-0027-4AF1-BF0C-FE5EDECBA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5CD867-F2E5-4A75-A3FD-48E73D13B0CD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0F6DA-0027-4AF1-BF0C-FE5EDECBA8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5CD867-F2E5-4A75-A3FD-48E73D13B0CD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0F6DA-0027-4AF1-BF0C-FE5EDECBA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5CD867-F2E5-4A75-A3FD-48E73D13B0CD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0F6DA-0027-4AF1-BF0C-FE5EDECBA8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5CD867-F2E5-4A75-A3FD-48E73D13B0CD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0F6DA-0027-4AF1-BF0C-FE5EDECBA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5CD867-F2E5-4A75-A3FD-48E73D13B0CD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0F6DA-0027-4AF1-BF0C-FE5EDECBA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5CD867-F2E5-4A75-A3FD-48E73D13B0CD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0F6DA-0027-4AF1-BF0C-FE5EDECBA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C5CD867-F2E5-4A75-A3FD-48E73D13B0CD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A70F6DA-0027-4AF1-BF0C-FE5EDECBA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C5CD867-F2E5-4A75-A3FD-48E73D13B0CD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A70F6DA-0027-4AF1-BF0C-FE5EDECBA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Presentations\OCTEO\Dr.%20Gillham%20TPA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4441" y="3048000"/>
            <a:ext cx="7772400" cy="1975104"/>
          </a:xfrm>
        </p:spPr>
        <p:txBody>
          <a:bodyPr/>
          <a:lstStyle/>
          <a:p>
            <a:r>
              <a:rPr lang="en-US" sz="3200" dirty="0"/>
              <a:t>Preparing Pre-Service Teachers for a Whole New World: Maximizing the Benefit of TPA in an Ohio School of Education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13636" b="13636"/>
          <a:stretch>
            <a:fillRect/>
          </a:stretch>
        </p:blipFill>
        <p:spPr bwMode="auto">
          <a:xfrm>
            <a:off x="4840641" y="260412"/>
            <a:ext cx="3309059" cy="24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0" y="53340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OCTEO Fall 2012</a:t>
            </a:r>
          </a:p>
          <a:p>
            <a:r>
              <a:rPr lang="en-US" dirty="0" smtClean="0"/>
              <a:t>Dr. Debra Gallagher</a:t>
            </a:r>
          </a:p>
          <a:p>
            <a:r>
              <a:rPr lang="en-US" dirty="0" smtClean="0"/>
              <a:t>Ohio Northern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2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All faculty were eager to be involved so that we could work together to improve our program</a:t>
            </a:r>
          </a:p>
          <a:p>
            <a:r>
              <a:rPr lang="en-US" sz="3600" dirty="0" smtClean="0"/>
              <a:t>Three applied to be scorers-1 has scored to date</a:t>
            </a:r>
          </a:p>
          <a:p>
            <a:r>
              <a:rPr lang="en-US" sz="3600" dirty="0" smtClean="0"/>
              <a:t>All faculty are on </a:t>
            </a:r>
            <a:r>
              <a:rPr lang="en-US" sz="3600" dirty="0" err="1" smtClean="0"/>
              <a:t>TaskStream</a:t>
            </a:r>
            <a:r>
              <a:rPr lang="en-US" sz="3600" dirty="0" smtClean="0"/>
              <a:t> for students to request feedback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188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to submit work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8725004"/>
              </p:ext>
            </p:extLst>
          </p:nvPr>
        </p:nvGraphicFramePr>
        <p:xfrm>
          <a:off x="1295400" y="1371601"/>
          <a:ext cx="6934200" cy="4972730"/>
        </p:xfrm>
        <a:graphic>
          <a:graphicData uri="http://schemas.openxmlformats.org/drawingml/2006/table">
            <a:tbl>
              <a:tblPr/>
              <a:tblGrid>
                <a:gridCol w="1780618"/>
                <a:gridCol w="1891409"/>
                <a:gridCol w="1693723"/>
                <a:gridCol w="1568450"/>
              </a:tblGrid>
              <a:tr h="2606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Segment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Need to 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Write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Due dates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3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Planning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Context for Learning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9/23/11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4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Planning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Select a learning segment, 3-5 days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Identify central focus, content standards, objectives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9/28/11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1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Planning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Consider academic language critical to understanding and determine  how you will teach it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Write lesson plan for each lesson-include all instructional materials and assessments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10/7/11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3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Planning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Planning Commentary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10/7/11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01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an Electronic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 department has been using an electronic system for assessment data for a number of years</a:t>
            </a:r>
          </a:p>
          <a:p>
            <a:r>
              <a:rPr lang="en-US" dirty="0" smtClean="0"/>
              <a:t>University was moving toward adoption of electronic system for all students to portfolios</a:t>
            </a:r>
          </a:p>
          <a:p>
            <a:r>
              <a:rPr lang="en-US" dirty="0" smtClean="0"/>
              <a:t>After an in-depth review of a number of systems, ONU selected </a:t>
            </a:r>
            <a:r>
              <a:rPr lang="en-US" dirty="0" err="1" smtClean="0"/>
              <a:t>TaskStream</a:t>
            </a:r>
            <a:r>
              <a:rPr lang="en-US" dirty="0" smtClean="0"/>
              <a:t> to manage the numerous assessments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10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8382000" cy="914400"/>
          </a:xfrm>
        </p:spPr>
        <p:txBody>
          <a:bodyPr/>
          <a:lstStyle/>
          <a:p>
            <a:r>
              <a:rPr lang="en-US" sz="3600" dirty="0" smtClean="0"/>
              <a:t>Why </a:t>
            </a:r>
            <a:r>
              <a:rPr lang="en-US" sz="3600" dirty="0" err="1" smtClean="0"/>
              <a:t>TaskStream</a:t>
            </a:r>
            <a:r>
              <a:rPr lang="en-US" sz="3600" dirty="0" smtClean="0"/>
              <a:t> for the University?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572000"/>
          </a:xfrm>
        </p:spPr>
        <p:txBody>
          <a:bodyPr/>
          <a:lstStyle/>
          <a:p>
            <a:r>
              <a:rPr lang="en-US" dirty="0" smtClean="0"/>
              <a:t>The fee structure was viewed as a PLUS because it was economical and it aligned with the various programs</a:t>
            </a:r>
          </a:p>
          <a:p>
            <a:r>
              <a:rPr lang="en-US" dirty="0" smtClean="0"/>
              <a:t>Consultants from QUICKLY return your call.</a:t>
            </a:r>
          </a:p>
          <a:p>
            <a:r>
              <a:rPr lang="en-US" dirty="0" smtClean="0"/>
              <a:t>Can meet the needs of gen </a:t>
            </a:r>
            <a:r>
              <a:rPr lang="en-US" dirty="0" err="1" smtClean="0"/>
              <a:t>ed</a:t>
            </a:r>
            <a:r>
              <a:rPr lang="en-US" dirty="0" smtClean="0"/>
              <a:t> plus much more.</a:t>
            </a:r>
          </a:p>
          <a:p>
            <a:r>
              <a:rPr lang="en-US" dirty="0" smtClean="0"/>
              <a:t>Students in education licensure program use it in two ways but pay only one price</a:t>
            </a:r>
          </a:p>
          <a:p>
            <a:r>
              <a:rPr lang="en-US" dirty="0" smtClean="0"/>
              <a:t>Works in our Banner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86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ONU, TPA, and </a:t>
            </a:r>
            <a:r>
              <a:rPr lang="en-US" dirty="0" err="1" smtClean="0"/>
              <a:t>TaskStream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Spring 2012 </a:t>
            </a:r>
          </a:p>
          <a:p>
            <a:pPr lvl="1"/>
            <a:r>
              <a:rPr lang="en-US" dirty="0" smtClean="0"/>
              <a:t>All teacher candidates used </a:t>
            </a:r>
            <a:r>
              <a:rPr lang="en-US" dirty="0" err="1" smtClean="0"/>
              <a:t>TaskStream</a:t>
            </a:r>
            <a:r>
              <a:rPr lang="en-US" dirty="0" smtClean="0"/>
              <a:t> as the management platform for working and submitting TPA to Pearson</a:t>
            </a:r>
          </a:p>
          <a:p>
            <a:pPr marL="454914" lvl="1" indent="0">
              <a:buNone/>
            </a:pPr>
            <a:endParaRPr lang="en-US" dirty="0" smtClean="0"/>
          </a:p>
          <a:p>
            <a:r>
              <a:rPr lang="en-US" dirty="0" smtClean="0"/>
              <a:t>Fall 2012</a:t>
            </a:r>
          </a:p>
          <a:p>
            <a:pPr lvl="1"/>
            <a:r>
              <a:rPr lang="en-US" dirty="0" smtClean="0"/>
              <a:t>Teacher candidates are all using </a:t>
            </a:r>
            <a:r>
              <a:rPr lang="en-US" dirty="0" err="1" smtClean="0"/>
              <a:t>TaskStream</a:t>
            </a:r>
            <a:r>
              <a:rPr lang="en-US" dirty="0" smtClean="0"/>
              <a:t> and will submit to Pearson on October 31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9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2064"/>
            <a:ext cx="8153400" cy="914400"/>
          </a:xfrm>
        </p:spPr>
        <p:txBody>
          <a:bodyPr/>
          <a:lstStyle/>
          <a:p>
            <a:r>
              <a:rPr lang="en-US" dirty="0" smtClean="0"/>
              <a:t>Students log in to </a:t>
            </a:r>
            <a:r>
              <a:rPr lang="en-US" dirty="0" err="1" smtClean="0"/>
              <a:t>TaskStream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924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5105400" y="3276600"/>
            <a:ext cx="6858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8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</a:t>
            </a:r>
            <a:r>
              <a:rPr lang="en-US" dirty="0" err="1" smtClean="0"/>
              <a:t>TaskStream</a:t>
            </a:r>
            <a:r>
              <a:rPr lang="en-US" dirty="0" smtClean="0"/>
              <a:t> for TPA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completed and stored in one place</a:t>
            </a:r>
          </a:p>
          <a:p>
            <a:r>
              <a:rPr lang="en-US" dirty="0" smtClean="0"/>
              <a:t>Handbooks and rubrics are available at a click</a:t>
            </a:r>
          </a:p>
          <a:p>
            <a:r>
              <a:rPr lang="en-US" dirty="0" smtClean="0"/>
              <a:t>Easy for teacher candidates to request feedback from any faculty member</a:t>
            </a:r>
          </a:p>
          <a:p>
            <a:r>
              <a:rPr lang="en-US" dirty="0" smtClean="0"/>
              <a:t>Students can contact </a:t>
            </a:r>
            <a:r>
              <a:rPr lang="en-US" dirty="0" err="1" smtClean="0"/>
              <a:t>TaskStream</a:t>
            </a:r>
            <a:r>
              <a:rPr lang="en-US" dirty="0" smtClean="0"/>
              <a:t> directly and get timely answers to their questions.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57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89"/>
          <a:stretch/>
        </p:blipFill>
        <p:spPr bwMode="auto">
          <a:xfrm>
            <a:off x="342898" y="1072677"/>
            <a:ext cx="6948706" cy="379726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3998" y="228600"/>
            <a:ext cx="8229600" cy="8001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/>
              <a:t>TPA Templates</a:t>
            </a:r>
            <a:endParaRPr lang="en-US" sz="32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52"/>
          <a:stretch/>
        </p:blipFill>
        <p:spPr bwMode="auto">
          <a:xfrm>
            <a:off x="673100" y="1453677"/>
            <a:ext cx="6948706" cy="378355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68"/>
          <a:stretch/>
        </p:blipFill>
        <p:spPr bwMode="auto">
          <a:xfrm>
            <a:off x="1072245" y="1809277"/>
            <a:ext cx="6948706" cy="383964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65"/>
          <a:stretch/>
        </p:blipFill>
        <p:spPr bwMode="auto">
          <a:xfrm>
            <a:off x="1386850" y="2139477"/>
            <a:ext cx="7223748" cy="406290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93" b="5192"/>
          <a:stretch/>
        </p:blipFill>
        <p:spPr bwMode="auto">
          <a:xfrm>
            <a:off x="1651000" y="2558577"/>
            <a:ext cx="7223748" cy="389136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327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55700"/>
            <a:ext cx="8534400" cy="552515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3998" y="127000"/>
            <a:ext cx="8229600" cy="901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/>
              <a:t>TPA Template: </a:t>
            </a:r>
            <a:endParaRPr lang="en-US" sz="3200" b="1" dirty="0"/>
          </a:p>
          <a:p>
            <a:pPr algn="l"/>
            <a:r>
              <a:rPr lang="en-US" sz="2400" b="1" dirty="0" smtClean="0"/>
              <a:t>Secondary English- Language Arts</a:t>
            </a:r>
            <a:endParaRPr lang="en-US" sz="24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0999" y="2832099"/>
            <a:ext cx="1752601" cy="3733801"/>
          </a:xfrm>
          <a:prstGeom prst="rect">
            <a:avLst/>
          </a:prstGeom>
          <a:noFill/>
          <a:ln w="4762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1">
              <a:latin typeface="Calibri" pitchFamily="-105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97098" y="1970533"/>
            <a:ext cx="3479800" cy="3895486"/>
            <a:chOff x="2819400" y="1663699"/>
            <a:chExt cx="3479800" cy="3895486"/>
          </a:xfrm>
        </p:grpSpPr>
        <p:sp>
          <p:nvSpPr>
            <p:cNvPr id="8" name="Isosceles Triangle 7"/>
            <p:cNvSpPr/>
            <p:nvPr/>
          </p:nvSpPr>
          <p:spPr bwMode="auto">
            <a:xfrm rot="16200000">
              <a:off x="1204238" y="3278861"/>
              <a:ext cx="3882786" cy="652462"/>
            </a:xfrm>
            <a:prstGeom prst="triangle">
              <a:avLst>
                <a:gd name="adj" fmla="val 48985"/>
              </a:avLst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7F7F7F">
                    <a:alpha val="50000"/>
                  </a:srgbClr>
                </a:gs>
                <a:gs pos="100000">
                  <a:srgbClr val="FFFFFF"/>
                </a:gs>
              </a:gsLst>
              <a:lin ang="10800000" scaled="1"/>
            </a:gra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950" y="1676400"/>
              <a:ext cx="2762250" cy="3882785"/>
            </a:xfrm>
            <a:prstGeom prst="rect">
              <a:avLst/>
            </a:prstGeom>
            <a:noFill/>
            <a:ln w="57150">
              <a:solidFill>
                <a:srgbClr val="00B0F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35689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00" y="774700"/>
            <a:ext cx="8610600" cy="595308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3998" y="127000"/>
            <a:ext cx="8229600" cy="711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/>
              <a:t>Assignment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0414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b\Pictures\Benjanim\102_0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5069845" cy="38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b\Pictures\Jackson\102_01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98" t="139" r="22115" b="-139"/>
          <a:stretch/>
        </p:blipFill>
        <p:spPr bwMode="auto">
          <a:xfrm>
            <a:off x="5943600" y="1604168"/>
            <a:ext cx="2704011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will teach them?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53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98" y="914400"/>
            <a:ext cx="8574272" cy="574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505200"/>
            <a:ext cx="6477000" cy="1295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3998" y="165100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/>
              <a:t>Requesting Feedback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47160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98" y="914400"/>
            <a:ext cx="8574272" cy="574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048" y="2266950"/>
            <a:ext cx="1270002" cy="228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19403084">
            <a:off x="5702298" y="2795655"/>
            <a:ext cx="838200" cy="4572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3998" y="165100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/>
              <a:t>Requesting Feedback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8584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998" y="863600"/>
            <a:ext cx="8648109" cy="579535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183176"/>
            <a:ext cx="5705475" cy="5181600"/>
          </a:xfrm>
          <a:prstGeom prst="rect">
            <a:avLst/>
          </a:prstGeom>
          <a:noFill/>
          <a:ln w="317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3998" y="165100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/>
              <a:t>Requesting Feedback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3749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998" y="863600"/>
            <a:ext cx="8648109" cy="579535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91"/>
          <a:stretch/>
        </p:blipFill>
        <p:spPr bwMode="auto">
          <a:xfrm>
            <a:off x="1724025" y="1298270"/>
            <a:ext cx="5695950" cy="4875212"/>
          </a:xfrm>
          <a:prstGeom prst="rect">
            <a:avLst/>
          </a:prstGeom>
          <a:noFill/>
          <a:ln w="317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3998" y="165100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/>
              <a:t>Requesting Feedback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557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295400"/>
            <a:ext cx="8302173" cy="51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342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going from here?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7086600" cy="4572000"/>
          </a:xfrm>
        </p:spPr>
        <p:txBody>
          <a:bodyPr>
            <a:normAutofit lnSpcReduction="10000"/>
          </a:bodyPr>
          <a:lstStyle/>
          <a:p>
            <a:pPr marL="626364" indent="-571500">
              <a:buFont typeface="Arial" pitchFamily="34" charset="0"/>
              <a:buChar char="•"/>
            </a:pPr>
            <a:r>
              <a:rPr lang="en-US" sz="4400" dirty="0" smtClean="0"/>
              <a:t>Reviewing results from last submission to see gaps in our curriculum</a:t>
            </a:r>
          </a:p>
          <a:p>
            <a:pPr marL="626364" indent="-571500">
              <a:buFont typeface="Arial" pitchFamily="34" charset="0"/>
              <a:buChar char="•"/>
            </a:pPr>
            <a:r>
              <a:rPr lang="en-US" sz="4400" dirty="0" smtClean="0"/>
              <a:t>Finding ways to use </a:t>
            </a:r>
            <a:r>
              <a:rPr lang="en-US" sz="4400" dirty="0" err="1" smtClean="0"/>
              <a:t>TaskStream</a:t>
            </a:r>
            <a:r>
              <a:rPr lang="en-US" sz="4400" dirty="0" smtClean="0"/>
              <a:t> more effectively for our students and faculty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2054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for Audience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7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are some challenges you have had implementing TPA?</a:t>
            </a:r>
          </a:p>
          <a:p>
            <a:r>
              <a:rPr lang="en-US" sz="4000" dirty="0" smtClean="0"/>
              <a:t>How and what type of feedback are you providing for your teacher candidates?</a:t>
            </a:r>
          </a:p>
          <a:p>
            <a:r>
              <a:rPr lang="en-US" sz="4000" dirty="0" smtClean="0"/>
              <a:t>How are you using the data from the field test in your program?</a:t>
            </a:r>
          </a:p>
        </p:txBody>
      </p:sp>
    </p:spTree>
    <p:extLst>
      <p:ext uri="{BB962C8B-B14F-4D97-AF65-F5344CB8AC3E}">
        <p14:creationId xmlns:p14="http://schemas.microsoft.com/office/powerpoint/2010/main" xmlns="" val="33555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66889"/>
            <a:ext cx="4713514" cy="611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2743200"/>
            <a:ext cx="7772400" cy="914400"/>
          </a:xfrm>
        </p:spPr>
        <p:txBody>
          <a:bodyPr/>
          <a:lstStyle/>
          <a:p>
            <a:pPr algn="ctr"/>
            <a:r>
              <a:rPr lang="en-US" sz="9600" dirty="0" smtClean="0"/>
              <a:t>Thank You!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1478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Ohio Northern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Approximately 3.600 students</a:t>
            </a:r>
          </a:p>
          <a:p>
            <a:r>
              <a:rPr lang="en-US" dirty="0" smtClean="0"/>
              <a:t>Education Department is in the Getty College of Arts and Sciences</a:t>
            </a:r>
          </a:p>
          <a:p>
            <a:r>
              <a:rPr lang="en-US" dirty="0" smtClean="0"/>
              <a:t>400 Education Students</a:t>
            </a:r>
          </a:p>
          <a:p>
            <a:r>
              <a:rPr lang="en-US" dirty="0" smtClean="0"/>
              <a:t>9 Education Faculty</a:t>
            </a:r>
          </a:p>
          <a:p>
            <a:r>
              <a:rPr lang="en-US" dirty="0" smtClean="0"/>
              <a:t>35 Student teacher 2012-13</a:t>
            </a:r>
          </a:p>
          <a:p>
            <a:r>
              <a:rPr lang="en-US" dirty="0" smtClean="0"/>
              <a:t>Areas of Study </a:t>
            </a:r>
          </a:p>
          <a:p>
            <a:pPr lvl="1"/>
            <a:r>
              <a:rPr lang="en-US" dirty="0" smtClean="0"/>
              <a:t>AYA Math, Science, Social Studies, Engineering Education</a:t>
            </a:r>
          </a:p>
          <a:p>
            <a:pPr lvl="1"/>
            <a:r>
              <a:rPr lang="en-US" dirty="0" smtClean="0"/>
              <a:t>Middle Childhood</a:t>
            </a:r>
          </a:p>
          <a:p>
            <a:pPr lvl="1"/>
            <a:r>
              <a:rPr lang="en-US" dirty="0" smtClean="0"/>
              <a:t>Early Childhood</a:t>
            </a:r>
          </a:p>
          <a:p>
            <a:pPr lvl="1"/>
            <a:r>
              <a:rPr lang="en-US" dirty="0" smtClean="0"/>
              <a:t>MA-Music, PE/Health, Technology,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37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this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Share the benefits of implementing the TPA with our students</a:t>
            </a:r>
          </a:p>
          <a:p>
            <a:r>
              <a:rPr lang="en-US" sz="3600" dirty="0" smtClean="0"/>
              <a:t>Discuss issues such as faculty support</a:t>
            </a:r>
          </a:p>
          <a:p>
            <a:r>
              <a:rPr lang="en-US" sz="3600" dirty="0" smtClean="0"/>
              <a:t>Discuss the Software solution for ONU</a:t>
            </a:r>
          </a:p>
          <a:p>
            <a:r>
              <a:rPr lang="en-US" sz="3600" dirty="0" smtClean="0"/>
              <a:t>Gain input from others about what is working at various universities.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8899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62110"/>
            <a:ext cx="4800600" cy="623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Our director came back from a meeting much like OCTEO and told us about this new assessment coming to higher education-TPA</a:t>
            </a:r>
          </a:p>
          <a:p>
            <a:r>
              <a:rPr lang="en-US" sz="4000" dirty="0" smtClean="0"/>
              <a:t>We unanimously agreed as a faculty to begin in the pilot stages as soon as possible.</a:t>
            </a:r>
          </a:p>
          <a:p>
            <a:pPr marL="68580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156966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ONU Meets TPA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772400" cy="4572000"/>
          </a:xfrm>
        </p:spPr>
        <p:txBody>
          <a:bodyPr/>
          <a:lstStyle/>
          <a:p>
            <a:r>
              <a:rPr lang="en-US" dirty="0" smtClean="0"/>
              <a:t>Timeline</a:t>
            </a:r>
          </a:p>
          <a:p>
            <a:pPr lvl="1"/>
            <a:r>
              <a:rPr lang="en-US" dirty="0" smtClean="0"/>
              <a:t>Spring 2011-Pilot-Planning section of TPA with 4 students, 2 LA and 2 Math, 4 faculty</a:t>
            </a:r>
          </a:p>
          <a:p>
            <a:pPr lvl="1"/>
            <a:r>
              <a:rPr lang="en-US" dirty="0" smtClean="0"/>
              <a:t>Fall 2011-Pilot-Entire TPA with 2 students, 2 faculty</a:t>
            </a:r>
          </a:p>
          <a:p>
            <a:pPr lvl="1"/>
            <a:r>
              <a:rPr lang="en-US" dirty="0" smtClean="0"/>
              <a:t>Spring 2012-All students completed the TPA</a:t>
            </a:r>
          </a:p>
          <a:p>
            <a:pPr lvl="1"/>
            <a:r>
              <a:rPr lang="en-US" dirty="0" smtClean="0"/>
              <a:t>Spring 2012-One faculty member became a scorer for TPA (two others have applied and are waiting)</a:t>
            </a:r>
          </a:p>
          <a:p>
            <a:pPr lvl="1"/>
            <a:r>
              <a:rPr lang="en-US" dirty="0" smtClean="0"/>
              <a:t>Fall 2012-  All students completing TPA</a:t>
            </a:r>
          </a:p>
          <a:p>
            <a:pPr marL="768096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3066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 TPA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Spring 2011-Four faculty members each reviewed the Planning section of the TPA for the teacher candidate they were supervising </a:t>
            </a:r>
          </a:p>
          <a:p>
            <a:r>
              <a:rPr lang="en-US" dirty="0" smtClean="0"/>
              <a:t>Fall 2011-Two faculty members provided a timeline to the teacher candidates for the completion of TPA</a:t>
            </a:r>
          </a:p>
          <a:p>
            <a:r>
              <a:rPr lang="en-US" dirty="0" smtClean="0"/>
              <a:t>All documents were submitted as a hard copy and reviewed by faculty</a:t>
            </a:r>
          </a:p>
        </p:txBody>
      </p:sp>
    </p:spTree>
    <p:extLst>
      <p:ext uri="{BB962C8B-B14F-4D97-AF65-F5344CB8AC3E}">
        <p14:creationId xmlns:p14="http://schemas.microsoft.com/office/powerpoint/2010/main" xmlns="" val="11276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Gillham</a:t>
            </a:r>
            <a:endParaRPr lang="en-US" dirty="0"/>
          </a:p>
        </p:txBody>
      </p:sp>
      <p:pic>
        <p:nvPicPr>
          <p:cNvPr id="4" name="Dr. Gillham TPA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78435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464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1708</TotalTime>
  <Words>690</Words>
  <Application>Microsoft Office PowerPoint</Application>
  <PresentationFormat>On-screen Show (4:3)</PresentationFormat>
  <Paragraphs>108</Paragraphs>
  <Slides>28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Metro</vt:lpstr>
      <vt:lpstr>Preparing Pre-Service Teachers for a Whole New World: Maximizing the Benefit of TPA in an Ohio School of Education </vt:lpstr>
      <vt:lpstr>Who will teach them?</vt:lpstr>
      <vt:lpstr>Ohio Northern University</vt:lpstr>
      <vt:lpstr>Goals of this session</vt:lpstr>
      <vt:lpstr>Slide 5</vt:lpstr>
      <vt:lpstr>The Beginning…</vt:lpstr>
      <vt:lpstr>ONU Meets TPA</vt:lpstr>
      <vt:lpstr>Reviewing TPA</vt:lpstr>
      <vt:lpstr>Dr. Gillham</vt:lpstr>
      <vt:lpstr>Faculty Support</vt:lpstr>
      <vt:lpstr>Timeline to submit work</vt:lpstr>
      <vt:lpstr>Choosing an Electronic System</vt:lpstr>
      <vt:lpstr>Why TaskStream for the University?</vt:lpstr>
      <vt:lpstr>ONU, TPA, and TaskStream</vt:lpstr>
      <vt:lpstr>Students log in to TaskStream</vt:lpstr>
      <vt:lpstr>Advantages of TaskStream for TPA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Feedback</vt:lpstr>
      <vt:lpstr>Where are we going from here?</vt:lpstr>
      <vt:lpstr>Questions for Audience</vt:lpstr>
      <vt:lpstr>Slide 27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Pre-Service Teachers for a Whole New World: Maximizing the Benefit of TPA in an Ohio School of Education</dc:title>
  <dc:creator>Deb</dc:creator>
  <cp:lastModifiedBy>d-gallagher.2</cp:lastModifiedBy>
  <cp:revision>76</cp:revision>
  <dcterms:created xsi:type="dcterms:W3CDTF">2012-10-16T03:04:12Z</dcterms:created>
  <dcterms:modified xsi:type="dcterms:W3CDTF">2012-10-25T10:38:38Z</dcterms:modified>
</cp:coreProperties>
</file>