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7" r:id="rId2"/>
    <p:sldId id="331" r:id="rId3"/>
    <p:sldId id="327" r:id="rId4"/>
    <p:sldId id="325" r:id="rId5"/>
    <p:sldId id="332" r:id="rId6"/>
    <p:sldId id="333" r:id="rId7"/>
    <p:sldId id="334" r:id="rId8"/>
    <p:sldId id="335" r:id="rId9"/>
    <p:sldId id="336" r:id="rId10"/>
    <p:sldId id="337" r:id="rId11"/>
    <p:sldId id="298" r:id="rId12"/>
    <p:sldId id="339" r:id="rId13"/>
    <p:sldId id="340" r:id="rId14"/>
    <p:sldId id="341" r:id="rId15"/>
    <p:sldId id="342" r:id="rId16"/>
    <p:sldId id="34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0955" autoAdjust="0"/>
  </p:normalViewPr>
  <p:slideViewPr>
    <p:cSldViewPr snapToGrid="0" snapToObjects="1">
      <p:cViewPr>
        <p:scale>
          <a:sx n="54" d="100"/>
          <a:sy n="54" d="100"/>
        </p:scale>
        <p:origin x="-1048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B2794-F054-1943-9F9F-5C208C25EE8A}" type="datetimeFigureOut">
              <a:rPr lang="en-US" smtClean="0"/>
              <a:pPr/>
              <a:t>9/30/11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DFF0D-434E-ED45-B03A-7B8AE12A4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814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DDAC-1D63-6141-A1DF-2491F022BA95}" type="datetimeFigureOut">
              <a:rPr lang="en-US" smtClean="0"/>
              <a:pPr/>
              <a:t>9/30/11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7CD6F-4246-0E43-B0F5-81A4BA1471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628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C6314-FD18-5444-9B0C-F67C3315377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98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D0FE84-026D-4CA5-B894-F3F54AB77B6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27A969-23CB-4A37-98B1-325961AF9034}" type="slidenum">
              <a:rPr lang="en-US" sz="1200">
                <a:latin typeface="Times New Roman" pitchFamily="18" charset="0"/>
                <a:sym typeface="Times New Roman" pitchFamily="18" charset="0"/>
              </a:rPr>
              <a:pPr algn="r"/>
              <a:t>3</a:t>
            </a:fld>
            <a:endParaRPr lang="en-US" sz="1200">
              <a:latin typeface="Times New Roman" pitchFamily="18" charset="0"/>
              <a:sym typeface="Times New Roman" pitchFamily="18" charset="0"/>
            </a:endParaRPr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450"/>
              </a:spcBef>
              <a:buClr>
                <a:srgbClr val="000000"/>
              </a:buClr>
              <a:buFontTx/>
              <a:buNone/>
            </a:pPr>
            <a:r>
              <a:rPr lang="en-US" sz="1400" baseline="0" dirty="0" smtClean="0">
                <a:solidFill>
                  <a:srgbClr val="000000"/>
                </a:solidFill>
                <a:latin typeface="Arial"/>
                <a:cs typeface="Arial"/>
                <a:sym typeface="Times New Roman" pitchFamily="18" charset="0"/>
              </a:rPr>
              <a:t>So the  TPA itself draws on multiple measures AND is designed to serve as a capstone event WITHIN a system of  other measures.  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  <a:sym typeface="Times New Roman" pitchFamily="18" charset="0"/>
              </a:rPr>
              <a:t>The other assessments, which are described as Embedded Signature Assessments, may include a number of different kinds of assignments, and vary across programs depending on specific program goals or values.</a:t>
            </a:r>
          </a:p>
          <a:p>
            <a:pPr marL="39688" eaLnBrk="1" hangingPunct="1">
              <a:spcBef>
                <a:spcPts val="450"/>
              </a:spcBef>
              <a:buClr>
                <a:srgbClr val="000000"/>
              </a:buClr>
              <a:buFontTx/>
              <a:buNone/>
            </a:pPr>
            <a:endParaRPr lang="en-US" sz="1400" dirty="0" smtClean="0">
              <a:solidFill>
                <a:srgbClr val="000000"/>
              </a:solidFill>
              <a:latin typeface="Arial"/>
              <a:cs typeface="Arial"/>
              <a:sym typeface="Times New Roman" pitchFamily="18" charset="0"/>
            </a:endParaRPr>
          </a:p>
          <a:p>
            <a:pPr marL="39688" eaLnBrk="1" hangingPunct="1">
              <a:spcBef>
                <a:spcPts val="450"/>
              </a:spcBef>
              <a:buClr>
                <a:srgbClr val="000000"/>
              </a:buClr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  <a:sym typeface="Times New Roman" pitchFamily="18" charset="0"/>
              </a:rPr>
              <a:t>The next slide unpacks the capstone assessment…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1400" baseline="0" dirty="0" smtClean="0">
              <a:latin typeface="Arial"/>
              <a:cs typeface="Arial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0A858D-8814-4E9A-B746-8691EE0C681D}" type="slidenum">
              <a:rPr lang="en-US">
                <a:ea typeface="ＭＳ Ｐゴシック" pitchFamily="84" charset="-128"/>
                <a:cs typeface="ＭＳ Ｐゴシック" pitchFamily="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84" charset="-128"/>
              <a:cs typeface="ＭＳ Ｐゴシック" pitchFamily="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Connections to achievement gap –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CD6F-4246-0E43-B0F5-81A4BA1471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20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CONTRASTIVE</a:t>
            </a:r>
            <a:r>
              <a:rPr lang="en-US" baseline="0" dirty="0" smtClean="0"/>
              <a:t> ANALYSIS!!!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CD6F-4246-0E43-B0F5-81A4BA1471A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94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Connector words are</a:t>
            </a:r>
            <a:r>
              <a:rPr lang="en-US" baseline="0" dirty="0" smtClean="0"/>
              <a:t> essential to language form and function… REVEAL RELATIONSHIP AMONG CONCEPTS AND IDEAS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CD6F-4246-0E43-B0F5-81A4BA1471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59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GRAIN SIZE</a:t>
            </a:r>
            <a:r>
              <a:rPr lang="en-US" baseline="0" dirty="0" smtClean="0"/>
              <a:t> FOR FORMS? THINK ABOUT LARGE TEXT (GENRE) AS WELL AS SENTENCE AND PARAGRAPH – how do graphic organizers and charts reveal function and form?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CD6F-4246-0E43-B0F5-81A4BA1471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Annenberg</a:t>
            </a:r>
            <a:r>
              <a:rPr lang="en-US" baseline="0" dirty="0" smtClean="0"/>
              <a:t> video library is excellent FREE source of instructional examples that can be used to teach about TPA constructs. Don’t need to use samples from beginners to make the constructs concrete.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CD6F-4246-0E43-B0F5-81A4BA1471A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6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rgbClr val="1C1C10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4689-7B9C-E241-9FF1-079E31016993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A2D1E14F-06E0-364F-8CA2-7F7AADE56C3D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C73-EDCB-2E4C-BEB3-787FBF0E973A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395D9B1-AA78-6F44-AB31-346CC4D817D3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1840-C612-F54D-B4D6-532DE767846C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F9CE3741-D0D9-CC4A-9F18-404A14E82076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10000"/>
                  </a:schemeClr>
                </a:solidFill>
              </a:defRPr>
            </a:lvl1pPr>
            <a:lvl2pPr>
              <a:defRPr>
                <a:solidFill>
                  <a:schemeClr val="tx2">
                    <a:lumMod val="10000"/>
                  </a:schemeClr>
                </a:solidFill>
              </a:defRPr>
            </a:lvl2pPr>
            <a:lvl3pPr>
              <a:defRPr>
                <a:solidFill>
                  <a:schemeClr val="tx2">
                    <a:lumMod val="10000"/>
                  </a:schemeClr>
                </a:solidFill>
              </a:defRPr>
            </a:lvl3pPr>
            <a:lvl4pPr>
              <a:defRPr>
                <a:solidFill>
                  <a:schemeClr val="tx2">
                    <a:lumMod val="10000"/>
                  </a:schemeClr>
                </a:solidFill>
              </a:defRPr>
            </a:lvl4pPr>
            <a:lvl5pPr>
              <a:defRPr>
                <a:solidFill>
                  <a:schemeClr val="tx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B650-A0CF-524E-868D-A74CC04BB694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A56D-9BED-004E-8097-261FB3A55E34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AA7E-FCAD-6B45-9D70-10469BC50E4C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76FE6-F1F1-7348-A0F5-AF6241D84AD1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7425-7683-6A49-ACBE-C0C1AB2147B7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3873-AA5E-C240-9129-0DF2A254DA83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6CD4-A1FD-7548-BF7E-5084596D3FD2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18A6475-977A-6443-A756-AAEAF5B0D961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Stanford Center for Assessment, Learning and Equity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565761A-A7DC-3044-B9E8-ACBD4284F16A}" type="datetime1">
              <a:rPr lang="en-US" smtClean="0"/>
              <a:pPr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6" y="6356350"/>
            <a:ext cx="4553874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Stanford Center for Assessment, Learning and Equity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Clr>
          <a:schemeClr val="bg2"/>
        </a:buClr>
        <a:buFont typeface="Calisto MT" pitchFamily="18" charset="0"/>
        <a:buChar char="•"/>
        <a:defRPr sz="2800" kern="1200">
          <a:solidFill>
            <a:schemeClr val="tx2">
              <a:lumMod val="10000"/>
            </a:schemeClr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/>
        </a:buClr>
        <a:buFont typeface="Calisto MT" pitchFamily="18" charset="0"/>
        <a:buChar char="•"/>
        <a:defRPr sz="2600" kern="1200">
          <a:solidFill>
            <a:schemeClr val="tx2">
              <a:lumMod val="10000"/>
            </a:schemeClr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Clr>
          <a:schemeClr val="bg2"/>
        </a:buClr>
        <a:buFont typeface="Calisto MT" pitchFamily="18" charset="0"/>
        <a:buChar char="•"/>
        <a:defRPr sz="2400" kern="1200">
          <a:solidFill>
            <a:schemeClr val="tx2">
              <a:lumMod val="10000"/>
            </a:schemeClr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/>
        </a:buClr>
        <a:buFont typeface="Calisto MT" pitchFamily="18" charset="0"/>
        <a:buChar char="•"/>
        <a:defRPr sz="2000" kern="1200">
          <a:solidFill>
            <a:schemeClr val="tx2">
              <a:lumMod val="10000"/>
            </a:schemeClr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Clr>
          <a:schemeClr val="bg2"/>
        </a:buClr>
        <a:buFont typeface="Calisto MT" pitchFamily="18" charset="0"/>
        <a:buChar char="•"/>
        <a:defRPr sz="1800" kern="1200">
          <a:solidFill>
            <a:schemeClr val="tx2">
              <a:lumMod val="10000"/>
            </a:schemeClr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3953" y="399781"/>
            <a:ext cx="8467756" cy="2892529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Teaching Performance Assessment </a:t>
            </a:r>
            <a:r>
              <a:rPr lang="en-US" sz="4400" b="1" dirty="0" err="1" smtClean="0"/>
              <a:t>ConsortiuM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(TPAC)</a:t>
            </a:r>
            <a:endParaRPr lang="en-US" sz="4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4736604"/>
            <a:ext cx="7772400" cy="133028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1C1C10"/>
                </a:solidFill>
              </a:rPr>
              <a:t>Andrea Whittaker. Ph.D.</a:t>
            </a:r>
          </a:p>
          <a:p>
            <a:r>
              <a:rPr lang="en-US" sz="2400" dirty="0" smtClean="0">
                <a:solidFill>
                  <a:srgbClr val="1C1C10"/>
                </a:solidFill>
              </a:rPr>
              <a:t>Stanford University</a:t>
            </a:r>
          </a:p>
          <a:p>
            <a:r>
              <a:rPr lang="en-US" sz="2400" dirty="0" smtClean="0">
                <a:solidFill>
                  <a:srgbClr val="1C1C10"/>
                </a:solidFill>
              </a:rPr>
              <a:t>September 2011</a:t>
            </a:r>
            <a:endParaRPr lang="en-US" sz="2400" dirty="0">
              <a:solidFill>
                <a:srgbClr val="1C1C1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>
          <a:xfrm>
            <a:off x="1295400" y="115888"/>
            <a:ext cx="7150642" cy="1597351"/>
          </a:xfrm>
        </p:spPr>
        <p:txBody>
          <a:bodyPr/>
          <a:lstStyle/>
          <a:p>
            <a:r>
              <a:rPr lang="en-US" dirty="0" smtClean="0"/>
              <a:t>“F” Words</a:t>
            </a:r>
            <a:endParaRPr lang="en-US" dirty="0"/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>
          <a:xfrm>
            <a:off x="228600" y="1713239"/>
            <a:ext cx="8380413" cy="4454425"/>
          </a:xfrm>
        </p:spPr>
        <p:txBody>
          <a:bodyPr>
            <a:noAutofit/>
          </a:bodyPr>
          <a:lstStyle/>
          <a:p>
            <a:pPr indent="-3175" eaLnBrk="1" hangingPunct="1">
              <a:buFontTx/>
              <a:buNone/>
            </a:pPr>
            <a:r>
              <a:rPr lang="en-US" sz="3600" dirty="0" smtClean="0"/>
              <a:t>Brainstorm discipline specific </a:t>
            </a:r>
            <a:r>
              <a:rPr lang="en-US" sz="3600" u="sng" dirty="0" smtClean="0"/>
              <a:t>FUNCTIONS</a:t>
            </a:r>
            <a:r>
              <a:rPr lang="en-US" sz="3600" dirty="0" smtClean="0"/>
              <a:t> – THINK VERBS!</a:t>
            </a:r>
          </a:p>
          <a:p>
            <a:pPr indent="-3175" eaLnBrk="1" hangingPunct="1">
              <a:buFontTx/>
              <a:buNone/>
            </a:pPr>
            <a:endParaRPr lang="en-US" sz="3600" dirty="0" smtClean="0"/>
          </a:p>
          <a:p>
            <a:pPr indent="-3175" eaLnBrk="1" hangingPunct="1">
              <a:buFontTx/>
              <a:buNone/>
            </a:pPr>
            <a:r>
              <a:rPr lang="en-US" sz="3600" dirty="0" smtClean="0"/>
              <a:t>Brainstorm discipline specific     </a:t>
            </a:r>
            <a:r>
              <a:rPr lang="en-US" sz="3600" u="sng" dirty="0" smtClean="0"/>
              <a:t>FORMS</a:t>
            </a:r>
            <a:r>
              <a:rPr lang="en-US" sz="3600" dirty="0" smtClean="0"/>
              <a:t> or structures -- oral, written/text, graphic or symbolic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15888"/>
            <a:ext cx="8763000" cy="1179512"/>
          </a:xfrm>
        </p:spPr>
        <p:txBody>
          <a:bodyPr/>
          <a:lstStyle/>
          <a:p>
            <a:pPr eaLnBrk="1" hangingPunct="1"/>
            <a:r>
              <a:rPr lang="en-US" dirty="0"/>
              <a:t>Academic Language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199"/>
            <a:ext cx="8686800" cy="4928309"/>
          </a:xfrm>
        </p:spPr>
        <p:txBody>
          <a:bodyPr>
            <a:normAutofit/>
          </a:bodyPr>
          <a:lstStyle/>
          <a:p>
            <a:pPr indent="-3175" eaLnBrk="1" hangingPunct="1">
              <a:buFontTx/>
              <a:buNone/>
            </a:pPr>
            <a:endParaRPr lang="en-US" dirty="0" smtClean="0"/>
          </a:p>
          <a:p>
            <a:r>
              <a:rPr lang="en-US" sz="3600" dirty="0" smtClean="0">
                <a:effectLst/>
              </a:rPr>
              <a:t>Brainstorm Instructional </a:t>
            </a:r>
            <a:r>
              <a:rPr lang="en-US" sz="3600" dirty="0">
                <a:effectLst/>
              </a:rPr>
              <a:t>Language</a:t>
            </a:r>
            <a:r>
              <a:rPr lang="en-US" sz="3600" dirty="0" smtClean="0">
                <a:effectLst/>
              </a:rPr>
              <a:t> </a:t>
            </a:r>
          </a:p>
          <a:p>
            <a:endParaRPr lang="en-US" sz="3600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Language </a:t>
            </a:r>
            <a:r>
              <a:rPr lang="en-US" dirty="0">
                <a:effectLst/>
              </a:rPr>
              <a:t>teachers use to direct student engagement in learning (task directions, routines, questions,…) and language that students need to participate with each other in a learning activity (questions, …</a:t>
            </a:r>
            <a:r>
              <a:rPr lang="en-US" dirty="0" smtClean="0">
                <a:effectLst/>
              </a:rPr>
              <a:t>)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79463" y="62753"/>
            <a:ext cx="8049574" cy="1283167"/>
          </a:xfrm>
        </p:spPr>
        <p:txBody>
          <a:bodyPr>
            <a:normAutofit/>
          </a:bodyPr>
          <a:lstStyle/>
          <a:p>
            <a:r>
              <a:rPr lang="en-US" sz="3600" dirty="0"/>
              <a:t>Academic Language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Competencies Measured </a:t>
            </a:r>
            <a:endParaRPr lang="en-US" sz="3600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76400"/>
            <a:ext cx="8371837" cy="467995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33333"/>
                </a:solidFill>
              </a:rPr>
              <a:t>Understanding</a:t>
            </a:r>
            <a:r>
              <a:rPr lang="en-US" b="1" dirty="0" smtClean="0">
                <a:solidFill>
                  <a:srgbClr val="333333"/>
                </a:solidFill>
              </a:rPr>
              <a:t> students’ language development and identifying language demands</a:t>
            </a:r>
          </a:p>
          <a:p>
            <a:r>
              <a:rPr lang="en-US" b="1" dirty="0" smtClean="0">
                <a:solidFill>
                  <a:srgbClr val="333333"/>
                </a:solidFill>
              </a:rPr>
              <a:t>Supporting language </a:t>
            </a:r>
            <a:r>
              <a:rPr lang="en-US" b="1" dirty="0">
                <a:solidFill>
                  <a:srgbClr val="333333"/>
                </a:solidFill>
              </a:rPr>
              <a:t>demands </a:t>
            </a:r>
            <a:r>
              <a:rPr lang="en-US" b="1" dirty="0" smtClean="0">
                <a:solidFill>
                  <a:srgbClr val="333333"/>
                </a:solidFill>
              </a:rPr>
              <a:t>(vocabulary, form </a:t>
            </a:r>
            <a:r>
              <a:rPr lang="en-US" b="1" dirty="0">
                <a:solidFill>
                  <a:srgbClr val="333333"/>
                </a:solidFill>
              </a:rPr>
              <a:t>and function) </a:t>
            </a:r>
            <a:r>
              <a:rPr lang="en-US" b="1" dirty="0" smtClean="0">
                <a:solidFill>
                  <a:srgbClr val="333333"/>
                </a:solidFill>
              </a:rPr>
              <a:t>to deepen content learning</a:t>
            </a:r>
          </a:p>
          <a:p>
            <a:r>
              <a:rPr lang="en-US" b="1" dirty="0" smtClean="0">
                <a:solidFill>
                  <a:srgbClr val="333333"/>
                </a:solidFill>
              </a:rPr>
              <a:t>Identifying evidence </a:t>
            </a:r>
            <a:r>
              <a:rPr lang="en-US" b="1" dirty="0">
                <a:solidFill>
                  <a:srgbClr val="333333"/>
                </a:solidFill>
              </a:rPr>
              <a:t>that </a:t>
            </a:r>
            <a:r>
              <a:rPr lang="en-US" b="1" dirty="0" smtClean="0">
                <a:solidFill>
                  <a:srgbClr val="333333"/>
                </a:solidFill>
              </a:rPr>
              <a:t>students understand </a:t>
            </a:r>
            <a:r>
              <a:rPr lang="en-US" b="1" dirty="0">
                <a:solidFill>
                  <a:srgbClr val="333333"/>
                </a:solidFill>
              </a:rPr>
              <a:t>and </a:t>
            </a:r>
            <a:r>
              <a:rPr lang="en-US" b="1" dirty="0" smtClean="0">
                <a:solidFill>
                  <a:srgbClr val="333333"/>
                </a:solidFill>
              </a:rPr>
              <a:t>use </a:t>
            </a:r>
            <a:r>
              <a:rPr lang="en-US" b="1" dirty="0">
                <a:solidFill>
                  <a:srgbClr val="333333"/>
                </a:solidFill>
              </a:rPr>
              <a:t>targeted academic language in ways that support content </a:t>
            </a:r>
            <a:r>
              <a:rPr lang="en-US" b="1" dirty="0" smtClean="0">
                <a:solidFill>
                  <a:srgbClr val="333333"/>
                </a:solidFill>
              </a:rPr>
              <a:t>learning and </a:t>
            </a:r>
            <a:r>
              <a:rPr lang="en-US" b="1" dirty="0">
                <a:solidFill>
                  <a:srgbClr val="333333"/>
                </a:solidFill>
              </a:rPr>
              <a:t>language </a:t>
            </a:r>
            <a:r>
              <a:rPr lang="en-US" b="1" dirty="0" smtClean="0">
                <a:solidFill>
                  <a:srgbClr val="333333"/>
                </a:solidFill>
              </a:rPr>
              <a:t>development.</a:t>
            </a:r>
            <a:endParaRPr lang="en-US" sz="2000" b="1" dirty="0" smtClean="0">
              <a:solidFill>
                <a:srgbClr val="3333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2045" y="6356350"/>
            <a:ext cx="4787363" cy="501650"/>
          </a:xfrm>
        </p:spPr>
        <p:txBody>
          <a:bodyPr/>
          <a:lstStyle/>
          <a:p>
            <a:r>
              <a:rPr lang="en-US" dirty="0" smtClean="0"/>
              <a:t>Stanford Center for Assessment, Learning and Equity  2011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151812" cy="48323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 b="1" dirty="0" smtClean="0"/>
              <a:t>Analyze video for academic language:</a:t>
            </a:r>
          </a:p>
          <a:p>
            <a:pPr lvl="1"/>
            <a:r>
              <a:rPr lang="en-US" sz="3100" b="1" dirty="0" smtClean="0"/>
              <a:t>Vocabulary</a:t>
            </a:r>
          </a:p>
          <a:p>
            <a:pPr lvl="1"/>
            <a:r>
              <a:rPr lang="en-US" sz="3100" b="1" dirty="0" smtClean="0"/>
              <a:t>Function/Form</a:t>
            </a:r>
          </a:p>
          <a:p>
            <a:pPr lvl="1"/>
            <a:r>
              <a:rPr lang="en-US" sz="3100" b="1" dirty="0" smtClean="0"/>
              <a:t>Instructional Language</a:t>
            </a:r>
          </a:p>
          <a:p>
            <a:pPr eaLnBrk="1" hangingPunct="1">
              <a:buNone/>
            </a:pPr>
            <a:endParaRPr lang="en-US" dirty="0" smtClean="0">
              <a:hlinkClick r:id=""/>
            </a:endParaRPr>
          </a:p>
          <a:p>
            <a:pPr eaLnBrk="1" hangingPunct="1">
              <a:buNone/>
            </a:pPr>
            <a:r>
              <a:rPr lang="en-US" dirty="0" smtClean="0">
                <a:hlinkClick r:id=""/>
              </a:rPr>
              <a:t>http://www.learner.org/resources/series33.html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Activity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2510C-9AAF-4689-AE55-4110E46A9A3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Rubric Dimensions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236273"/>
              </p:ext>
            </p:extLst>
          </p:nvPr>
        </p:nvGraphicFramePr>
        <p:xfrm>
          <a:off x="107744" y="1540934"/>
          <a:ext cx="8901957" cy="5247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319"/>
                <a:gridCol w="2967319"/>
                <a:gridCol w="2967319"/>
              </a:tblGrid>
              <a:tr h="9395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Language</a:t>
                      </a:r>
                      <a:r>
                        <a:rPr lang="en-US" sz="2800" baseline="0" dirty="0" smtClean="0"/>
                        <a:t> demand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Scaffolds Provided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Student</a:t>
                      </a:r>
                      <a:r>
                        <a:rPr lang="en-US" sz="2800" baseline="0" dirty="0" smtClean="0"/>
                        <a:t> Understanding and Use?</a:t>
                      </a:r>
                      <a:endParaRPr lang="en-US" sz="2800" dirty="0"/>
                    </a:p>
                  </a:txBody>
                  <a:tcPr/>
                </a:tc>
              </a:tr>
              <a:tr h="129194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Form/Function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194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Vocabulary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194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Instructional Language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067" y="1473200"/>
            <a:ext cx="8178800" cy="4652963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Jeff </a:t>
            </a:r>
            <a:r>
              <a:rPr lang="en-US" b="1" dirty="0" err="1" smtClean="0">
                <a:solidFill>
                  <a:schemeClr val="bg2"/>
                </a:solidFill>
              </a:rPr>
              <a:t>Zwiers</a:t>
            </a:r>
            <a:endParaRPr lang="en-US" b="1" dirty="0">
              <a:solidFill>
                <a:schemeClr val="bg2"/>
              </a:solidFill>
            </a:endParaRPr>
          </a:p>
          <a:p>
            <a:pPr lvl="1"/>
            <a:r>
              <a:rPr lang="en-US" b="1" i="1" dirty="0" smtClean="0">
                <a:solidFill>
                  <a:schemeClr val="bg2"/>
                </a:solidFill>
              </a:rPr>
              <a:t>Building </a:t>
            </a:r>
            <a:r>
              <a:rPr lang="en-US" b="1" i="1" dirty="0">
                <a:solidFill>
                  <a:schemeClr val="bg2"/>
                </a:solidFill>
              </a:rPr>
              <a:t>Academic Language: Essential Practices for Content Classrooms, Grades 5-</a:t>
            </a:r>
            <a:r>
              <a:rPr lang="en-US" b="1" i="1" dirty="0" smtClean="0">
                <a:solidFill>
                  <a:schemeClr val="bg2"/>
                </a:solidFill>
              </a:rPr>
              <a:t>12</a:t>
            </a:r>
            <a:endParaRPr lang="en-US" b="1" dirty="0" smtClean="0">
              <a:solidFill>
                <a:schemeClr val="bg2"/>
              </a:solidFill>
            </a:endParaRPr>
          </a:p>
          <a:p>
            <a:r>
              <a:rPr lang="en-US" b="1" dirty="0" smtClean="0">
                <a:solidFill>
                  <a:schemeClr val="bg2"/>
                </a:solidFill>
              </a:rPr>
              <a:t>SIOP</a:t>
            </a:r>
          </a:p>
          <a:p>
            <a:r>
              <a:rPr lang="en-US" b="1" dirty="0" smtClean="0">
                <a:solidFill>
                  <a:schemeClr val="bg2"/>
                </a:solidFill>
              </a:rPr>
              <a:t>Academic Language </a:t>
            </a:r>
            <a:r>
              <a:rPr lang="en-US" b="1" dirty="0">
                <a:solidFill>
                  <a:schemeClr val="bg2"/>
                </a:solidFill>
              </a:rPr>
              <a:t>w</a:t>
            </a:r>
            <a:r>
              <a:rPr lang="en-US" b="1" dirty="0" smtClean="0">
                <a:solidFill>
                  <a:schemeClr val="bg2"/>
                </a:solidFill>
              </a:rPr>
              <a:t>ebinars archived on the TPAC </a:t>
            </a:r>
            <a:r>
              <a:rPr lang="en-US" b="1" dirty="0" err="1" smtClean="0">
                <a:solidFill>
                  <a:schemeClr val="bg2"/>
                </a:solidFill>
              </a:rPr>
              <a:t>Ning</a:t>
            </a:r>
            <a:endParaRPr lang="en-US" b="1" dirty="0" smtClean="0">
              <a:solidFill>
                <a:schemeClr val="bg2"/>
              </a:solidFill>
            </a:endParaRPr>
          </a:p>
          <a:p>
            <a:pPr lvl="1"/>
            <a:r>
              <a:rPr lang="en-US" b="1" dirty="0" smtClean="0">
                <a:solidFill>
                  <a:schemeClr val="bg2"/>
                </a:solidFill>
              </a:rPr>
              <a:t>Melanie Hundley - Tennessee</a:t>
            </a:r>
          </a:p>
          <a:p>
            <a:pPr lvl="1"/>
            <a:r>
              <a:rPr lang="en-US" b="1" dirty="0" smtClean="0">
                <a:solidFill>
                  <a:schemeClr val="bg2"/>
                </a:solidFill>
              </a:rPr>
              <a:t>Ann Lippincott and Laura Hill </a:t>
            </a:r>
            <a:r>
              <a:rPr lang="en-US" b="1" dirty="0" err="1" smtClean="0">
                <a:solidFill>
                  <a:schemeClr val="bg2"/>
                </a:solidFill>
              </a:rPr>
              <a:t>Bonet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 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82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Language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Unless we make academic language explicit for learning, some students will be excluded from classroom discourse and future opportunities that depend on having acquired this language.</a:t>
            </a:r>
          </a:p>
          <a:p>
            <a:r>
              <a:rPr lang="en-US" dirty="0" smtClean="0"/>
              <a:t>Language of the Discipline</a:t>
            </a:r>
          </a:p>
          <a:p>
            <a:pPr lvl="1"/>
            <a:r>
              <a:rPr lang="en-US" dirty="0" smtClean="0"/>
              <a:t>Three “F” Words</a:t>
            </a:r>
          </a:p>
          <a:p>
            <a:pPr lvl="1"/>
            <a:r>
              <a:rPr lang="en-US" dirty="0" smtClean="0"/>
              <a:t>Vocabulary</a:t>
            </a:r>
          </a:p>
          <a:p>
            <a:r>
              <a:rPr lang="en-US" dirty="0" smtClean="0"/>
              <a:t>Instructional Language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TPAC constructs</a:t>
            </a:r>
          </a:p>
          <a:p>
            <a:r>
              <a:rPr lang="en-US" dirty="0" smtClean="0"/>
              <a:t>Examples in Practice</a:t>
            </a:r>
          </a:p>
          <a:p>
            <a:r>
              <a:rPr lang="en-US" dirty="0" smtClean="0"/>
              <a:t>Rubric Descriptors</a:t>
            </a:r>
          </a:p>
          <a:p>
            <a:r>
              <a:rPr lang="en-US" dirty="0" smtClean="0"/>
              <a:t>Other 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 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43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8" name="AutoShape 44"/>
          <p:cNvSpPr>
            <a:spLocks/>
          </p:cNvSpPr>
          <p:nvPr/>
        </p:nvSpPr>
        <p:spPr bwMode="auto">
          <a:xfrm>
            <a:off x="1282700" y="3543300"/>
            <a:ext cx="4779433" cy="1524000"/>
          </a:xfrm>
          <a:prstGeom prst="rightArrow">
            <a:avLst>
              <a:gd name="adj1" fmla="val 48333"/>
              <a:gd name="adj2" fmla="val 35848"/>
            </a:avLst>
          </a:prstGeom>
          <a:gradFill rotWithShape="1">
            <a:gsLst>
              <a:gs pos="0">
                <a:srgbClr val="FFFFFF"/>
              </a:gs>
              <a:gs pos="16000">
                <a:srgbClr val="1F1F1F"/>
              </a:gs>
              <a:gs pos="17999">
                <a:srgbClr val="FFFFFF"/>
              </a:gs>
              <a:gs pos="42000">
                <a:srgbClr val="636363"/>
              </a:gs>
              <a:gs pos="53000">
                <a:srgbClr val="CFCFCF"/>
              </a:gs>
              <a:gs pos="66000">
                <a:srgbClr val="CFCFCF"/>
              </a:gs>
              <a:gs pos="75999">
                <a:srgbClr val="1F1F1F"/>
              </a:gs>
              <a:gs pos="78999">
                <a:srgbClr val="FFFFFF"/>
              </a:gs>
              <a:gs pos="100000">
                <a:srgbClr val="7F7F7F"/>
              </a:gs>
            </a:gsLst>
            <a:lin ang="16200000" scaled="1"/>
          </a:grad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>
              <a:solidFill>
                <a:srgbClr val="FFFFFF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sp>
        <p:nvSpPr>
          <p:cNvPr id="11310" name="Rectangle 4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08000"/>
            <a:ext cx="8902700" cy="1033463"/>
          </a:xfrm>
        </p:spPr>
        <p:txBody>
          <a:bodyPr lIns="50800" tIns="50800" rIns="132080" bIns="50800">
            <a:normAutofit fontScale="90000"/>
          </a:bodyPr>
          <a:lstStyle/>
          <a:p>
            <a:pPr marL="39688">
              <a:defRPr/>
            </a:pPr>
            <a:r>
              <a:rPr lang="en-US" b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Multiple </a:t>
            </a:r>
            <a:r>
              <a:rPr lang="en-US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Measures</a:t>
            </a:r>
            <a:r>
              <a:rPr lang="en-US" b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Assessment </a:t>
            </a:r>
            <a:r>
              <a:rPr lang="en-US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System</a:t>
            </a:r>
          </a:p>
        </p:txBody>
      </p:sp>
      <p:sp>
        <p:nvSpPr>
          <p:cNvPr id="11311" name="Rectangle 47"/>
          <p:cNvSpPr>
            <a:spLocks/>
          </p:cNvSpPr>
          <p:nvPr/>
        </p:nvSpPr>
        <p:spPr bwMode="auto">
          <a:xfrm>
            <a:off x="371475" y="2051050"/>
            <a:ext cx="5524500" cy="958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40639" bIns="0" anchor="ctr"/>
          <a:lstStyle/>
          <a:p>
            <a:pPr marL="3968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Helvetica Neue"/>
              </a:rPr>
              <a:t>Embedded Signature Assessments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Helvetica Neue"/>
              </a:rPr>
              <a:t> 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sym typeface="Helvetica Neue"/>
            </a:endParaRPr>
          </a:p>
        </p:txBody>
      </p:sp>
      <p:sp>
        <p:nvSpPr>
          <p:cNvPr id="11312" name="Rectangle 48"/>
          <p:cNvSpPr>
            <a:spLocks/>
          </p:cNvSpPr>
          <p:nvPr/>
        </p:nvSpPr>
        <p:spPr bwMode="auto">
          <a:xfrm>
            <a:off x="368300" y="5198533"/>
            <a:ext cx="5527675" cy="11578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40639" bIns="0" anchor="ctr"/>
          <a:lstStyle/>
          <a:p>
            <a:pPr marL="3968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Observation/Supervisory Evaluation &amp; Feedback</a:t>
            </a:r>
          </a:p>
        </p:txBody>
      </p:sp>
      <p:sp>
        <p:nvSpPr>
          <p:cNvPr id="11313" name="Rectangle 49"/>
          <p:cNvSpPr>
            <a:spLocks/>
          </p:cNvSpPr>
          <p:nvPr/>
        </p:nvSpPr>
        <p:spPr bwMode="auto">
          <a:xfrm>
            <a:off x="381000" y="3416300"/>
            <a:ext cx="1079500" cy="157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40639" bIns="0" anchor="ctr"/>
          <a:lstStyle/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-128" charset="0"/>
              <a:sym typeface="Helvetica Neue" pitchFamily="-128" charset="0"/>
            </a:endParaRPr>
          </a:p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Child Case Studies</a:t>
            </a:r>
          </a:p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sym typeface="Helvetica Neue" pitchFamily="-128" charset="0"/>
            </a:endParaRPr>
          </a:p>
        </p:txBody>
      </p:sp>
      <p:sp>
        <p:nvSpPr>
          <p:cNvPr id="11314" name="Rectangle 50"/>
          <p:cNvSpPr>
            <a:spLocks/>
          </p:cNvSpPr>
          <p:nvPr/>
        </p:nvSpPr>
        <p:spPr bwMode="auto">
          <a:xfrm>
            <a:off x="1667933" y="3416300"/>
            <a:ext cx="1524000" cy="157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40639" bIns="0" anchor="ctr"/>
          <a:lstStyle/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-128" charset="0"/>
              <a:sym typeface="Helvetica Neue" pitchFamily="-128" charset="0"/>
            </a:endParaRPr>
          </a:p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Analyses of Student Learning</a:t>
            </a:r>
          </a:p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-128" charset="0"/>
              <a:sym typeface="Helvetica Neue" pitchFamily="-128" charset="0"/>
            </a:endParaRPr>
          </a:p>
        </p:txBody>
      </p:sp>
      <p:sp>
        <p:nvSpPr>
          <p:cNvPr id="11315" name="Rectangle 51"/>
          <p:cNvSpPr>
            <a:spLocks/>
          </p:cNvSpPr>
          <p:nvPr/>
        </p:nvSpPr>
        <p:spPr bwMode="auto">
          <a:xfrm>
            <a:off x="3348566" y="3416300"/>
            <a:ext cx="2022475" cy="157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40639" bIns="0" anchor="ctr"/>
          <a:lstStyle/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/>
              <a:sym typeface="Helvetica Neue"/>
            </a:endParaRPr>
          </a:p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/>
              </a:rPr>
              <a:t>Curriculum/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/>
              </a:rPr>
              <a:t>Teaching Analyses</a:t>
            </a:r>
          </a:p>
          <a:p>
            <a:pPr marL="396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/>
              <a:sym typeface="Helvetica Neue"/>
            </a:endParaRPr>
          </a:p>
        </p:txBody>
      </p:sp>
      <p:sp>
        <p:nvSpPr>
          <p:cNvPr id="11316" name="Rectangle 52"/>
          <p:cNvSpPr>
            <a:spLocks/>
          </p:cNvSpPr>
          <p:nvPr/>
        </p:nvSpPr>
        <p:spPr bwMode="auto">
          <a:xfrm>
            <a:off x="6451600" y="2038350"/>
            <a:ext cx="2463800" cy="698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40639" bIns="0" anchor="ctr"/>
          <a:lstStyle/>
          <a:p>
            <a:pPr marL="3968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TPAC Capstone </a:t>
            </a:r>
          </a:p>
          <a:p>
            <a:pPr marL="3968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Assessment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sym typeface="Helvetica Neue" pitchFamily="-128" charset="0"/>
            </a:endParaRPr>
          </a:p>
        </p:txBody>
      </p:sp>
      <p:sp>
        <p:nvSpPr>
          <p:cNvPr id="11317" name="Rectangle 53"/>
          <p:cNvSpPr>
            <a:spLocks/>
          </p:cNvSpPr>
          <p:nvPr/>
        </p:nvSpPr>
        <p:spPr bwMode="auto">
          <a:xfrm>
            <a:off x="6197600" y="2861733"/>
            <a:ext cx="2946400" cy="32850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82880" tIns="91440" rIns="40639" bIns="0"/>
          <a:lstStyle/>
          <a:p>
            <a:pPr marL="39688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Integration of:</a:t>
            </a:r>
          </a:p>
          <a:p>
            <a:pPr marL="39688" fontAlgn="auto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 Planning </a:t>
            </a:r>
          </a:p>
          <a:p>
            <a:pPr marL="39688" fontAlgn="auto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 Instruction</a:t>
            </a:r>
            <a:endParaRPr lang="en-US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sym typeface="Helvetica Neue" pitchFamily="-128" charset="0"/>
            </a:endParaRPr>
          </a:p>
          <a:p>
            <a:pPr marL="39688" fontAlgn="auto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Assessment</a:t>
            </a:r>
          </a:p>
          <a:p>
            <a:pPr marL="39688" fontAlgn="auto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Analysis of Teaching</a:t>
            </a:r>
          </a:p>
          <a:p>
            <a:pPr marL="39688" fontAlgn="auto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defRPr/>
            </a:pPr>
            <a:r>
              <a:rPr lang="en-US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with attention to Academic </a:t>
            </a:r>
            <a:r>
              <a:rPr lang="en-US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sym typeface="Helvetica Neue" pitchFamily="-128" charset="0"/>
              </a:rPr>
              <a:t>Language</a:t>
            </a:r>
          </a:p>
          <a:p>
            <a:pPr marL="39688" fontAlgn="auto">
              <a:spcBef>
                <a:spcPts val="23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defRPr/>
            </a:pPr>
            <a:endParaRPr lang="en-U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sym typeface="Helvetica Neue" pitchFamily="-12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42045" y="6356350"/>
            <a:ext cx="5128995" cy="501650"/>
          </a:xfrm>
        </p:spPr>
        <p:txBody>
          <a:bodyPr/>
          <a:lstStyle/>
          <a:p>
            <a:r>
              <a:rPr lang="en-US" dirty="0" smtClean="0"/>
              <a:t>Stanford Center for Assessment, Learning and Equity 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02519"/>
      </p:ext>
    </p:extLst>
  </p:cSld>
  <p:clrMapOvr>
    <a:masterClrMapping/>
  </p:clrMapOvr>
  <p:transition xmlns:p14="http://schemas.microsoft.com/office/powerpoint/2010/main" spd="med" advClick="0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entr" presetSubtype="10169058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0" presetClass="entr" presetSubtype="1027793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entr" presetSubtype="10279249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0" presetClass="entr" presetSubtype="10279632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1" grpId="0" animBg="1" autoUpdateAnimBg="0"/>
      <p:bldP spid="11312" grpId="0" animBg="1" autoUpdateAnimBg="0"/>
      <p:bldP spid="11313" grpId="0" animBg="1" autoUpdateAnimBg="0"/>
      <p:bldP spid="11314" grpId="0" animBg="1" autoUpdateAnimBg="0"/>
      <p:bldP spid="11315" grpId="0" animBg="1" autoUpdateAnimBg="0"/>
      <p:bldP spid="1131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7067" y="274638"/>
            <a:ext cx="8786283" cy="1198562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en-US" sz="4400" b="1" dirty="0">
                <a:solidFill>
                  <a:srgbClr val="FFFFFF"/>
                </a:solidFill>
              </a:rPr>
              <a:t>TPAC Artifacts of Practice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118514"/>
              </p:ext>
            </p:extLst>
          </p:nvPr>
        </p:nvGraphicFramePr>
        <p:xfrm>
          <a:off x="237067" y="1574799"/>
          <a:ext cx="8786283" cy="516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761"/>
                <a:gridCol w="2928761"/>
                <a:gridCol w="2928761"/>
              </a:tblGrid>
              <a:tr h="6829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000" b="1" kern="1200" dirty="0" smtClean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Planning</a:t>
                      </a:r>
                      <a:endParaRPr lang="en-US" sz="30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000" b="1" kern="1200" dirty="0" smtClean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Instruction</a:t>
                      </a:r>
                      <a:endParaRPr lang="en-US" sz="30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000" b="1" kern="1200" dirty="0" smtClean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Assessment</a:t>
                      </a:r>
                      <a:endParaRPr lang="en-US" sz="30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2850444">
                <a:tc>
                  <a:txBody>
                    <a:bodyPr/>
                    <a:lstStyle/>
                    <a:p>
                      <a:pPr marL="396875" lvl="0" indent="-225425" fontAlgn="base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Instructional and social context</a:t>
                      </a:r>
                      <a:endParaRPr kumimoji="0" lang="en-US" sz="2000" kern="1200" dirty="0" smtClean="0">
                        <a:solidFill>
                          <a:srgbClr val="333333"/>
                        </a:solidFill>
                      </a:endParaRPr>
                    </a:p>
                    <a:p>
                      <a:pPr marL="396875" lvl="0" indent="-225425" fontAlgn="base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Lesson plans</a:t>
                      </a:r>
                      <a:endParaRPr kumimoji="0" lang="en-US" sz="2000" kern="1200" dirty="0" smtClean="0">
                        <a:solidFill>
                          <a:srgbClr val="333333"/>
                        </a:solidFill>
                      </a:endParaRPr>
                    </a:p>
                    <a:p>
                      <a:pPr marL="396875" lvl="0" indent="-225425" fontAlgn="base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Handouts, overheads, student work</a:t>
                      </a:r>
                      <a:endParaRPr kumimoji="0" lang="en-US" sz="2000" kern="1200" dirty="0" smtClean="0">
                        <a:solidFill>
                          <a:srgbClr val="333333"/>
                        </a:solidFill>
                      </a:endParaRPr>
                    </a:p>
                    <a:p>
                      <a:pPr marL="396875" indent="-225425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Planning Commentary</a:t>
                      </a:r>
                      <a:r>
                        <a:rPr lang="en-US" sz="2000" dirty="0" smtClean="0">
                          <a:solidFill>
                            <a:srgbClr val="333333"/>
                          </a:solidFill>
                        </a:rPr>
                        <a:t> 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6875" lvl="0" indent="-225425" fontAlgn="base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Video Clips</a:t>
                      </a:r>
                    </a:p>
                    <a:p>
                      <a:pPr marL="396875" lvl="0" indent="-225425" fontAlgn="base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Instruction Commentary</a:t>
                      </a:r>
                      <a:endParaRPr lang="en-US" sz="2000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0" lvl="0" indent="-225425" fontAlgn="base"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Analysis</a:t>
                      </a:r>
                      <a:r>
                        <a:rPr kumimoji="0" lang="en-US" sz="2000" kern="1200" baseline="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of Whole Class Assessment</a:t>
                      </a:r>
                      <a:endParaRPr kumimoji="0" lang="en-US" sz="2000" kern="1200" dirty="0" smtClean="0">
                        <a:solidFill>
                          <a:srgbClr val="333333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463550" lvl="0" indent="-225425" fontAlgn="base"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Analysis of learning and Feedback</a:t>
                      </a:r>
                      <a:r>
                        <a:rPr kumimoji="0" lang="en-US" sz="2000" kern="1200" baseline="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to two</a:t>
                      </a: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students</a:t>
                      </a:r>
                    </a:p>
                    <a:p>
                      <a:pPr marL="463550" lvl="0" indent="-225425" fontAlgn="base">
                        <a:buFont typeface="Arial"/>
                        <a:buChar char="•"/>
                      </a:pP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Instructional next steps</a:t>
                      </a:r>
                      <a:r>
                        <a:rPr kumimoji="0" lang="en-US" sz="2000" kern="1200" baseline="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</a:p>
                    <a:p>
                      <a:pPr marL="463550" lvl="0" indent="-225425" fontAlgn="base">
                        <a:buFont typeface="Arial"/>
                        <a:buChar char="•"/>
                      </a:pPr>
                      <a:r>
                        <a:rPr kumimoji="0" lang="en-US" sz="2000" kern="1200" baseline="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Assessment </a:t>
                      </a:r>
                      <a:r>
                        <a:rPr kumimoji="0" lang="en-US" sz="20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Commentary</a:t>
                      </a:r>
                      <a:endParaRPr lang="en-US" sz="2000" dirty="0" smtClean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</a:tr>
              <a:tr h="1593157"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ts val="3000"/>
                        </a:lnSpc>
                      </a:pPr>
                      <a:r>
                        <a:rPr kumimoji="0" lang="en-US" sz="22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Daily Reflection</a:t>
                      </a:r>
                      <a:r>
                        <a:rPr kumimoji="0" lang="en-US" sz="2200" kern="1200" baseline="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Notes</a:t>
                      </a:r>
                      <a:endParaRPr lang="en-US" sz="2200" dirty="0" smtClean="0">
                        <a:solidFill>
                          <a:srgbClr val="333333"/>
                        </a:solidFill>
                      </a:endParaRPr>
                    </a:p>
                    <a:p>
                      <a:pPr algn="ctr" fontAlgn="base">
                        <a:lnSpc>
                          <a:spcPts val="3000"/>
                        </a:lnSpc>
                      </a:pPr>
                      <a:r>
                        <a:rPr kumimoji="0" lang="en-US" sz="22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Analysis</a:t>
                      </a:r>
                      <a:r>
                        <a:rPr kumimoji="0" lang="en-US" sz="2200" kern="1200" baseline="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of Teaching Effectiveness </a:t>
                      </a:r>
                      <a:r>
                        <a:rPr kumimoji="0" lang="en-US" sz="22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Commentary</a:t>
                      </a:r>
                      <a:endParaRPr lang="en-US" sz="2200" dirty="0" smtClean="0">
                        <a:solidFill>
                          <a:srgbClr val="333333"/>
                        </a:solidFill>
                      </a:endParaRPr>
                    </a:p>
                    <a:p>
                      <a:pPr algn="ctr" fontAlgn="base">
                        <a:lnSpc>
                          <a:spcPts val="3000"/>
                        </a:lnSpc>
                      </a:pPr>
                      <a:r>
                        <a:rPr kumimoji="0" lang="en-US" sz="2200" kern="1200" dirty="0" smtClean="0">
                          <a:solidFill>
                            <a:srgbClr val="33333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Evidence of Academic Language Development</a:t>
                      </a:r>
                      <a:endParaRPr lang="en-US" sz="2200" dirty="0" smtClean="0">
                        <a:solidFill>
                          <a:srgbClr val="333333"/>
                        </a:solidFill>
                      </a:endParaRPr>
                    </a:p>
                    <a:p>
                      <a:endParaRPr lang="en-US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2045" y="6356350"/>
            <a:ext cx="5088125" cy="501650"/>
          </a:xfrm>
        </p:spPr>
        <p:txBody>
          <a:bodyPr/>
          <a:lstStyle/>
          <a:p>
            <a:r>
              <a:rPr lang="en-US" dirty="0" smtClean="0"/>
              <a:t>Stanford Center for Assessment, Learning and Equity 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include Academic Language?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Academic language is different from everyday language.  Some students are not exposed to this language outside of school</a:t>
            </a:r>
            <a:r>
              <a:rPr lang="en-US" dirty="0" smtClean="0"/>
              <a:t>.</a:t>
            </a:r>
            <a:endParaRPr lang="en-US" sz="1300" dirty="0"/>
          </a:p>
          <a:p>
            <a:r>
              <a:rPr lang="en-US" dirty="0"/>
              <a:t>Much of academic language is discipline-</a:t>
            </a:r>
            <a:r>
              <a:rPr lang="en-US" dirty="0" smtClean="0"/>
              <a:t>specific and deepens subject matter THINKING.</a:t>
            </a:r>
            <a:endParaRPr lang="en-US" sz="1300" dirty="0"/>
          </a:p>
          <a:p>
            <a:r>
              <a:rPr lang="en-US" dirty="0"/>
              <a:t>Unless we make academic language explicit for learning, some students will be excluded from classroom discourse and future opportunities that depend on having acquired this language.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Academic language is the oral and written language used in school necessary for learning content.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</a:t>
            </a:r>
            <a:r>
              <a:rPr lang="en-US" dirty="0">
                <a:effectLst/>
              </a:rPr>
              <a:t>includes the “language of the discipline” (</a:t>
            </a:r>
            <a:r>
              <a:rPr lang="en-US" dirty="0">
                <a:solidFill>
                  <a:srgbClr val="FFFFFF"/>
                </a:solidFill>
                <a:effectLst/>
              </a:rPr>
              <a:t>vocabulary</a:t>
            </a:r>
            <a:r>
              <a:rPr lang="en-US" dirty="0">
                <a:effectLst/>
              </a:rPr>
              <a:t> and </a:t>
            </a:r>
            <a:r>
              <a:rPr lang="en-US" dirty="0">
                <a:solidFill>
                  <a:srgbClr val="FFFFFF"/>
                </a:solidFill>
                <a:effectLst/>
              </a:rPr>
              <a:t>forms/functions</a:t>
            </a:r>
            <a:r>
              <a:rPr lang="en-US" dirty="0">
                <a:effectLst/>
              </a:rPr>
              <a:t> of language associated with learning outcomes) and the </a:t>
            </a:r>
            <a:r>
              <a:rPr lang="en-US" dirty="0">
                <a:solidFill>
                  <a:srgbClr val="FFFFFF"/>
                </a:solidFill>
                <a:effectLst/>
              </a:rPr>
              <a:t>“instructional language”</a:t>
            </a:r>
            <a:r>
              <a:rPr lang="en-US" dirty="0">
                <a:effectLst/>
              </a:rPr>
              <a:t> used to engage students’ in learning content. 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Academic </a:t>
            </a:r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25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15887"/>
            <a:ext cx="8092066" cy="11539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Vocabulary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11682"/>
            <a:ext cx="8229600" cy="4514467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Technical vocabulary:  triangle, metaphor, </a:t>
            </a:r>
            <a:r>
              <a:rPr lang="en-US" dirty="0" smtClean="0"/>
              <a:t>metabolize</a:t>
            </a:r>
            <a:endParaRPr lang="en-US" dirty="0"/>
          </a:p>
          <a:p>
            <a:pPr eaLnBrk="1" hangingPunct="1"/>
            <a:r>
              <a:rPr lang="en-US" dirty="0"/>
              <a:t>Words whose technical meaning is different than everyday language:  “balance” in chemistry, “plane” in mathematics, “ruler” in history/social science, “force” in </a:t>
            </a:r>
            <a:r>
              <a:rPr lang="en-US" dirty="0" smtClean="0"/>
              <a:t>science</a:t>
            </a:r>
            <a:endParaRPr lang="en-US" dirty="0"/>
          </a:p>
          <a:p>
            <a:pPr eaLnBrk="1" hangingPunct="1"/>
            <a:r>
              <a:rPr lang="en-US" dirty="0"/>
              <a:t>Connector words:  and, but, because, therefore, however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15887"/>
            <a:ext cx="8092066" cy="11539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Vocabulary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11682"/>
            <a:ext cx="8229600" cy="451446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Brainstorm discipline specific vocabulary</a:t>
            </a:r>
            <a:endParaRPr lang="en-US" dirty="0" smtClean="0"/>
          </a:p>
          <a:p>
            <a:pPr eaLnBrk="1" hangingPunct="1"/>
            <a:r>
              <a:rPr lang="en-US" dirty="0" smtClean="0"/>
              <a:t>Technical</a:t>
            </a:r>
          </a:p>
          <a:p>
            <a:pPr eaLnBrk="1" hangingPunct="1"/>
            <a:r>
              <a:rPr lang="en-US" dirty="0" smtClean="0"/>
              <a:t>Multiple meaning</a:t>
            </a:r>
          </a:p>
          <a:p>
            <a:pPr eaLnBrk="1" hangingPunct="1"/>
            <a:r>
              <a:rPr lang="en-US" dirty="0" smtClean="0"/>
              <a:t>Connector…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>
          <a:xfrm>
            <a:off x="1295400" y="115888"/>
            <a:ext cx="7150642" cy="1597351"/>
          </a:xfrm>
        </p:spPr>
        <p:txBody>
          <a:bodyPr/>
          <a:lstStyle/>
          <a:p>
            <a:pPr eaLnBrk="1" hangingPunct="1"/>
            <a:r>
              <a:rPr lang="en-US" dirty="0" smtClean="0"/>
              <a:t>Three F Words</a:t>
            </a:r>
            <a:endParaRPr lang="en-US" dirty="0"/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>
          <a:xfrm>
            <a:off x="228600" y="1713239"/>
            <a:ext cx="8380413" cy="4454425"/>
          </a:xfrm>
        </p:spPr>
        <p:txBody>
          <a:bodyPr>
            <a:normAutofit lnSpcReduction="10000"/>
          </a:bodyPr>
          <a:lstStyle/>
          <a:p>
            <a:pPr indent="-3175" eaLnBrk="1" hangingPunct="1">
              <a:buFontTx/>
              <a:buNone/>
            </a:pPr>
            <a:r>
              <a:rPr lang="en-US" sz="2800" dirty="0" smtClean="0"/>
              <a:t>The </a:t>
            </a:r>
            <a:r>
              <a:rPr lang="en-US" sz="2800" u="sng" dirty="0" smtClean="0"/>
              <a:t>FUNCTIONS</a:t>
            </a:r>
            <a:r>
              <a:rPr lang="en-US" sz="2800" dirty="0" smtClean="0"/>
              <a:t> </a:t>
            </a:r>
            <a:r>
              <a:rPr lang="en-US" sz="2800" dirty="0"/>
              <a:t>of </a:t>
            </a:r>
            <a:r>
              <a:rPr lang="en-US" sz="2800" i="1" dirty="0"/>
              <a:t>Academic Language </a:t>
            </a:r>
            <a:r>
              <a:rPr lang="en-US" sz="2800" dirty="0"/>
              <a:t>are</a:t>
            </a:r>
            <a:r>
              <a:rPr lang="en-US" sz="2800" i="1" dirty="0"/>
              <a:t> </a:t>
            </a:r>
            <a:r>
              <a:rPr lang="en-US" sz="2800" dirty="0"/>
              <a:t>to clearly and explicitly define, classify, analyze, explain, argue, interpret and evaluate ideas for distant audiences. </a:t>
            </a:r>
            <a:endParaRPr lang="en-US" sz="2800" dirty="0" smtClean="0"/>
          </a:p>
          <a:p>
            <a:pPr indent="-3175" eaLnBrk="1" hangingPunct="1">
              <a:buFontTx/>
              <a:buNone/>
            </a:pPr>
            <a:r>
              <a:rPr lang="en-US" dirty="0" smtClean="0"/>
              <a:t>Every language function has </a:t>
            </a:r>
            <a:r>
              <a:rPr lang="en-US" u="sng" dirty="0" smtClean="0"/>
              <a:t>FORMS</a:t>
            </a:r>
            <a:r>
              <a:rPr lang="en-US" dirty="0" smtClean="0"/>
              <a:t> or structures that are common and often discipline specific (text, sentence or graphic/symbolic)</a:t>
            </a:r>
            <a:endParaRPr lang="en-US" dirty="0"/>
          </a:p>
          <a:p>
            <a:pPr indent="-3175">
              <a:buNone/>
            </a:pPr>
            <a:r>
              <a:rPr lang="en-US" dirty="0"/>
              <a:t>Developing students’ </a:t>
            </a:r>
            <a:r>
              <a:rPr lang="en-US" u="sng" dirty="0"/>
              <a:t>FLUENCY</a:t>
            </a:r>
            <a:r>
              <a:rPr lang="en-US" dirty="0"/>
              <a:t> in academic language forms and functions provides access to the “language of school” and academic success</a:t>
            </a:r>
          </a:p>
          <a:p>
            <a:pPr indent="-3175" eaLnBrk="1" hangingPunct="1">
              <a:buFontTx/>
              <a:buNone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Stanford Center for Assessment, Learning and Equity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418</TotalTime>
  <Words>919</Words>
  <Application>Microsoft Macintosh PowerPoint</Application>
  <PresentationFormat>On-screen Show (4:3)</PresentationFormat>
  <Paragraphs>139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Precedent</vt:lpstr>
      <vt:lpstr>Teaching Performance Assessment ConsortiuM (TPAC)</vt:lpstr>
      <vt:lpstr>Academic Language</vt:lpstr>
      <vt:lpstr>Multiple Measures Assessment System</vt:lpstr>
      <vt:lpstr>TPAC Artifacts of Practice</vt:lpstr>
      <vt:lpstr>WHY include Academic Language?</vt:lpstr>
      <vt:lpstr>Academic Language</vt:lpstr>
      <vt:lpstr>Vocabulary</vt:lpstr>
      <vt:lpstr>Vocabulary</vt:lpstr>
      <vt:lpstr>Three F Words</vt:lpstr>
      <vt:lpstr>“F” Words</vt:lpstr>
      <vt:lpstr>Academic Language</vt:lpstr>
      <vt:lpstr>Academic Language  Competencies Measured </vt:lpstr>
      <vt:lpstr>Activity</vt:lpstr>
      <vt:lpstr>Rubric Dimensions</vt:lpstr>
      <vt:lpstr>Additional Resources</vt:lpstr>
      <vt:lpstr>Academic Language Takeaways</vt:lpstr>
    </vt:vector>
  </TitlesOfParts>
  <Company>Stanford Center for Assessment, Learning and Equity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Whittaker</dc:creator>
  <cp:lastModifiedBy>Donna Hanby</cp:lastModifiedBy>
  <cp:revision>47</cp:revision>
  <dcterms:created xsi:type="dcterms:W3CDTF">2011-07-27T03:07:05Z</dcterms:created>
  <dcterms:modified xsi:type="dcterms:W3CDTF">2011-09-30T21:32:57Z</dcterms:modified>
</cp:coreProperties>
</file>