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86" y="-84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92F033D-6FC4-4291-A3A0-15593D65F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29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8BCE8C74-89E2-4E2E-BB72-358F74825820}" type="datetimeFigureOut">
              <a:rPr lang="en-US" smtClean="0"/>
              <a:t>10/3/11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0DBC2DE-4A4B-4F27-8F80-3E13B45AD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2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40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13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6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5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7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56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BC2DE-4A4B-4F27-8F80-3E13B45AD9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7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3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1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6" y="2900830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1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5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5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3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3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5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4" y="2657435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3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3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10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89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799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8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3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1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575DD5-BA82-44D1-93FF-D6E310DA08C9}" type="datetimeFigureOut">
              <a:rPr lang="en-US" smtClean="0"/>
              <a:t>10/3/11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1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7" y="22449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E3B9BC5-A296-40CE-A478-984264AF75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48268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TPAC – Teacher Performance Assessment Consortium</a:t>
            </a:r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600201"/>
            <a:ext cx="655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ernard MT Condensed" pitchFamily="18" charset="0"/>
              </a:rPr>
              <a:t>Walking Our Students Through the Process</a:t>
            </a:r>
            <a:endParaRPr lang="en-US" sz="4000" dirty="0">
              <a:latin typeface="Bernard MT Condensed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94895" y="2934928"/>
            <a:ext cx="3506611" cy="2640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6096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Ellen Hill, Miami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889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hille\AppData\Local\Microsoft\Windows\Temporary Internet Files\Low\Content.IE5\Y9YN259W\MC900440389[1]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saturation sat="20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3379">
            <a:off x="685801" y="-1109851"/>
            <a:ext cx="7772400" cy="77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4379" y="462380"/>
            <a:ext cx="81534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/>
                </a:solidFill>
              </a:rPr>
              <a:t>Pilot Assessments - </a:t>
            </a:r>
            <a:br>
              <a:rPr lang="en-US" sz="2000" b="1" dirty="0" smtClean="0">
                <a:solidFill>
                  <a:schemeClr val="accent3"/>
                </a:solidFill>
              </a:rPr>
            </a:br>
            <a:r>
              <a:rPr lang="en-US" sz="2000" b="1" dirty="0" smtClean="0">
                <a:solidFill>
                  <a:schemeClr val="accent3"/>
                </a:solidFill>
              </a:rPr>
              <a:t>	Flying the plane while attaching the wings…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00223" y="1295401"/>
            <a:ext cx="40386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New Assessments:</a:t>
            </a:r>
            <a:br>
              <a:rPr lang="en-US" sz="1600" b="1" dirty="0" smtClean="0"/>
            </a:br>
            <a:r>
              <a:rPr lang="en-US" sz="1400" dirty="0" smtClean="0"/>
              <a:t>are available in the following subject/licensure fields: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Elementary Literacy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Elementary Mathematics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Secondary </a:t>
            </a:r>
            <a:r>
              <a:rPr lang="en-US" sz="1400" dirty="0"/>
              <a:t>English/Language </a:t>
            </a:r>
            <a:r>
              <a:rPr lang="en-US" sz="1400" dirty="0" smtClean="0"/>
              <a:t>Arts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Secondary </a:t>
            </a:r>
            <a:r>
              <a:rPr lang="en-US" sz="1400" dirty="0"/>
              <a:t>History/Social </a:t>
            </a:r>
            <a:r>
              <a:rPr lang="en-US" sz="1400" dirty="0" smtClean="0"/>
              <a:t>Science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Secondary Mathematics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Secondary Science </a:t>
            </a: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/>
          </a:p>
          <a:p>
            <a:r>
              <a:rPr lang="en-US" sz="1050" dirty="0"/>
              <a:t> </a:t>
            </a:r>
            <a:r>
              <a:rPr lang="en-US" sz="1600" b="1" dirty="0" smtClean="0"/>
              <a:t>Coming Soon:</a:t>
            </a:r>
            <a:endParaRPr lang="en-US" sz="1600" b="1" dirty="0"/>
          </a:p>
          <a:p>
            <a:r>
              <a:rPr lang="en-US" sz="1400" dirty="0" smtClean="0"/>
              <a:t>These handbooks will </a:t>
            </a:r>
            <a:r>
              <a:rPr lang="en-US" sz="1400" dirty="0"/>
              <a:t>be released in mid </a:t>
            </a:r>
            <a:r>
              <a:rPr lang="en-US" sz="1400" dirty="0" smtClean="0"/>
              <a:t>to</a:t>
            </a:r>
            <a:br>
              <a:rPr lang="en-US" sz="1400" dirty="0" smtClean="0"/>
            </a:br>
            <a:r>
              <a:rPr lang="en-US" sz="1400" dirty="0" smtClean="0"/>
              <a:t>late September: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Special Education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Early </a:t>
            </a:r>
            <a:r>
              <a:rPr lang="en-US" sz="1400" dirty="0"/>
              <a:t>Childhood </a:t>
            </a:r>
            <a:r>
              <a:rPr lang="en-US" sz="1400" dirty="0" smtClean="0"/>
              <a:t>Development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Middle </a:t>
            </a:r>
            <a:r>
              <a:rPr lang="en-US" sz="1400" dirty="0"/>
              <a:t>Grades English/Language </a:t>
            </a:r>
            <a:r>
              <a:rPr lang="en-US" sz="1400" dirty="0" smtClean="0"/>
              <a:t>Arts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Middle </a:t>
            </a:r>
            <a:r>
              <a:rPr lang="en-US" sz="1400" dirty="0"/>
              <a:t>Grades History/Social </a:t>
            </a:r>
            <a:r>
              <a:rPr lang="en-US" sz="1400" dirty="0" smtClean="0"/>
              <a:t>Science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Middle </a:t>
            </a:r>
            <a:r>
              <a:rPr lang="en-US" sz="1400" dirty="0"/>
              <a:t>Grades </a:t>
            </a:r>
            <a:r>
              <a:rPr lang="en-US" sz="1400" dirty="0" smtClean="0"/>
              <a:t>Mathematics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Middle </a:t>
            </a:r>
            <a:r>
              <a:rPr lang="en-US" sz="1400" dirty="0"/>
              <a:t>Grades </a:t>
            </a:r>
            <a:r>
              <a:rPr lang="en-US" sz="1400" dirty="0" smtClean="0"/>
              <a:t>Science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Visual </a:t>
            </a:r>
            <a:r>
              <a:rPr lang="en-US" sz="1400" dirty="0"/>
              <a:t>Art, Performing Arts (Music, Dance, and </a:t>
            </a:r>
            <a:r>
              <a:rPr lang="en-US" sz="1400" dirty="0" smtClean="0"/>
              <a:t>Theater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Physical Education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400" dirty="0" smtClean="0"/>
              <a:t>World </a:t>
            </a:r>
            <a:r>
              <a:rPr lang="en-US" sz="1400" dirty="0"/>
              <a:t>Languages.  </a:t>
            </a:r>
            <a:endParaRPr lang="en-US" sz="1400" dirty="0" smtClean="0"/>
          </a:p>
          <a:p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151705"/>
            <a:ext cx="373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Assessments we piloted</a:t>
            </a:r>
            <a:r>
              <a:rPr lang="en-US" dirty="0" smtClean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Elementary Literacy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Elementary Mathematics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Secondary English/Language Arts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Secondary History/Social Science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Secondary Mathematics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Secondary Science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0100" y="1391354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Pilot Group:</a:t>
            </a:r>
          </a:p>
          <a:p>
            <a:r>
              <a:rPr lang="en-US" dirty="0" smtClean="0"/>
              <a:t>MCE Student Teachers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assess according to grade level </a:t>
            </a:r>
          </a:p>
          <a:p>
            <a:r>
              <a:rPr lang="en-US" dirty="0" smtClean="0"/>
              <a:t>Special Education Student Teachers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0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587" y="533400"/>
            <a:ext cx="5715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Timeline of Events</a:t>
            </a:r>
          </a:p>
          <a:p>
            <a:endParaRPr lang="en-US" dirty="0"/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Assessment Introduction – opening meeting</a:t>
            </a:r>
          </a:p>
          <a:p>
            <a:pPr algn="r"/>
            <a:endParaRPr lang="en-US" sz="1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Assessment Selection – who gets what??</a:t>
            </a:r>
          </a:p>
          <a:p>
            <a:pPr algn="r"/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School Notification – cooperating teachers, administrators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Early release for seminars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Videotaping permission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Amount of help/assistance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>
              <a:buClr>
                <a:srgbClr val="FF5050"/>
              </a:buClr>
            </a:pP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Seminar Schedule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Reserving space – room scheduling</a:t>
            </a:r>
          </a:p>
          <a:p>
            <a:pPr marL="285750" indent="-285750" algn="r">
              <a:buClr>
                <a:srgbClr val="FF5050"/>
              </a:buClr>
              <a:buFont typeface="Wingdings" pitchFamily="2" charset="2"/>
              <a:buChar char="Ø"/>
            </a:pPr>
            <a:endParaRPr lang="en-US" sz="1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Types of assistance, support</a:t>
            </a:r>
          </a:p>
          <a:p>
            <a:pPr algn="r"/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Videotaping seminar</a:t>
            </a:r>
          </a:p>
          <a:p>
            <a:pPr algn="r"/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Putting it all together</a:t>
            </a:r>
          </a:p>
          <a:p>
            <a:pPr algn="r"/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Uploading to Chalk and Wire</a:t>
            </a:r>
          </a:p>
          <a:p>
            <a:pPr algn="r"/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r"/>
            <a:r>
              <a:rPr lang="en-US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Scoring and revising</a:t>
            </a:r>
            <a:endParaRPr lang="en-US" sz="1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  <p:pic>
        <p:nvPicPr>
          <p:cNvPr id="7170" name="Picture 2" descr="calendars,office supplies,pencils,busin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42483">
            <a:off x="1029885" y="2782484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25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4" t="24034" r="34393" b="19003"/>
          <a:stretch/>
        </p:blipFill>
        <p:spPr bwMode="auto">
          <a:xfrm>
            <a:off x="6362701" y="987398"/>
            <a:ext cx="1790700" cy="29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98457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itchFamily="18" charset="0"/>
              </a:rPr>
              <a:t>LOGISTICS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3" y="1676400"/>
            <a:ext cx="487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Room to work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Computer lab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Digital Learning Lab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Large classroom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/>
          </a:p>
          <a:p>
            <a:r>
              <a:rPr lang="en-US" b="1" dirty="0" smtClean="0"/>
              <a:t>Internet connectivity</a:t>
            </a:r>
          </a:p>
          <a:p>
            <a:endParaRPr lang="en-US" b="1" dirty="0"/>
          </a:p>
          <a:p>
            <a:r>
              <a:rPr lang="en-US" b="1" dirty="0" smtClean="0"/>
              <a:t>Tech Support on site</a:t>
            </a:r>
          </a:p>
          <a:p>
            <a:endParaRPr lang="en-US" b="1" dirty="0"/>
          </a:p>
          <a:p>
            <a:r>
              <a:rPr lang="en-US" b="1" dirty="0" smtClean="0"/>
              <a:t>Video equipment </a:t>
            </a:r>
          </a:p>
          <a:p>
            <a:endParaRPr lang="en-US" b="1" dirty="0"/>
          </a:p>
          <a:p>
            <a:r>
              <a:rPr lang="en-US" b="1" dirty="0" smtClean="0"/>
              <a:t>Food and beverages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0432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838200"/>
            <a:ext cx="6858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Footlight MT Light" pitchFamily="18" charset="0"/>
              </a:rPr>
              <a:t>Direct support for  Miami U. students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Selecting and unpacking the assessment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Preparing school personnel and classroom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Discussing format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Rubrics and scoring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Academic language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Making accommodations for special students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Video taping seminar –videotaping techniques and uploading; critique of video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Connecting all parts of the assessment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Checking off requirements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Uploading entire project</a:t>
            </a:r>
          </a:p>
          <a:p>
            <a:pPr marL="342900" indent="-342900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§"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ood, water, and soda for breaks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3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lum bright="79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1" y="3429000"/>
            <a:ext cx="392598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09601"/>
            <a:ext cx="6934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Footlight MT Light" pitchFamily="18" charset="0"/>
              </a:rPr>
              <a:t>Supervisor Responsibilities and Expectations</a:t>
            </a: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endParaRPr lang="en-US" sz="2400" dirty="0">
              <a:latin typeface="Footlight MT Light" pitchFamily="18" charset="0"/>
            </a:endParaRP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r>
              <a:rPr lang="en-US" sz="2400" dirty="0">
                <a:latin typeface="Footlight MT Light" pitchFamily="18" charset="0"/>
              </a:rPr>
              <a:t>T</a:t>
            </a:r>
            <a:r>
              <a:rPr lang="en-US" sz="2400" dirty="0" smtClean="0">
                <a:latin typeface="Footlight MT Light" pitchFamily="18" charset="0"/>
              </a:rPr>
              <a:t>ake the lead for explaining different parts of the assessment package</a:t>
            </a: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endParaRPr lang="en-US" sz="2400" dirty="0" smtClean="0">
              <a:latin typeface="Footlight MT Light" pitchFamily="18" charset="0"/>
            </a:endParaRP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Footlight MT Light" pitchFamily="18" charset="0"/>
              </a:rPr>
              <a:t>Contact classroom teacher and principal to explain requirements of project, videotaping, and early release on seminar days</a:t>
            </a: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endParaRPr lang="en-US" sz="2400" dirty="0">
              <a:latin typeface="Footlight MT Light" pitchFamily="18" charset="0"/>
            </a:endParaRP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Footlight MT Light" pitchFamily="18" charset="0"/>
              </a:rPr>
              <a:t>Be present on seminar days to assist, advise, and critique</a:t>
            </a: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endParaRPr lang="en-US" sz="2400" dirty="0">
              <a:latin typeface="Footlight MT Light" pitchFamily="18" charset="0"/>
            </a:endParaRP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Footlight MT Light" pitchFamily="18" charset="0"/>
              </a:rPr>
              <a:t>Possibly videotape in the classroom</a:t>
            </a: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endParaRPr lang="en-US" sz="2400" dirty="0">
              <a:latin typeface="Footlight MT Light" pitchFamily="18" charset="0"/>
            </a:endParaRPr>
          </a:p>
          <a:p>
            <a:pPr marL="342900" indent="-342900">
              <a:buClr>
                <a:srgbClr val="FF66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Footlight MT Light" pitchFamily="18" charset="0"/>
              </a:rPr>
              <a:t>Score projects </a:t>
            </a:r>
          </a:p>
          <a:p>
            <a:endParaRPr lang="en-US" sz="2400" dirty="0">
              <a:latin typeface="Footlight MT Light" pitchFamily="18" charset="0"/>
            </a:endParaRPr>
          </a:p>
          <a:p>
            <a:endParaRPr lang="en-US" sz="2400" dirty="0" smtClean="0">
              <a:latin typeface="Footlight MT Light" pitchFamily="18" charset="0"/>
            </a:endParaRPr>
          </a:p>
          <a:p>
            <a:r>
              <a:rPr lang="en-US" sz="2400" dirty="0" smtClean="0">
                <a:latin typeface="Footlight MT Light" pitchFamily="18" charset="0"/>
              </a:rPr>
              <a:t> </a:t>
            </a:r>
            <a:endParaRPr lang="en-US" sz="2400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85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24744" cy="1143000"/>
          </a:xfrm>
        </p:spPr>
        <p:txBody>
          <a:bodyPr/>
          <a:lstStyle/>
          <a:p>
            <a:r>
              <a:rPr lang="en-US" dirty="0" smtClean="0"/>
              <a:t>Pros and cons…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90601" y="2362200"/>
            <a:ext cx="3057148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What we liked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connection with students</a:t>
            </a:r>
          </a:p>
          <a:p>
            <a:r>
              <a:rPr lang="en-US" dirty="0" smtClean="0"/>
              <a:t>Pacing of project</a:t>
            </a:r>
          </a:p>
          <a:p>
            <a:r>
              <a:rPr lang="en-US" dirty="0" smtClean="0"/>
              <a:t>Seeing their work in progress</a:t>
            </a:r>
          </a:p>
          <a:p>
            <a:r>
              <a:rPr lang="en-US" dirty="0" smtClean="0"/>
              <a:t>Eating with the ST’s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72000" y="2362200"/>
            <a:ext cx="3055717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we DIDN’T like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Sometimes just standing around while they worked</a:t>
            </a:r>
          </a:p>
          <a:p>
            <a:r>
              <a:rPr lang="en-US" dirty="0" smtClean="0"/>
              <a:t>Technology issues</a:t>
            </a:r>
          </a:p>
          <a:p>
            <a:r>
              <a:rPr lang="en-US" dirty="0" smtClean="0"/>
              <a:t>Extra time involved</a:t>
            </a:r>
          </a:p>
        </p:txBody>
      </p:sp>
    </p:spTree>
    <p:extLst>
      <p:ext uri="{BB962C8B-B14F-4D97-AF65-F5344CB8AC3E}">
        <p14:creationId xmlns:p14="http://schemas.microsoft.com/office/powerpoint/2010/main" val="202182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24744" cy="1143000"/>
          </a:xfrm>
        </p:spPr>
        <p:txBody>
          <a:bodyPr/>
          <a:lstStyle/>
          <a:p>
            <a:r>
              <a:rPr lang="en-US" dirty="0" smtClean="0"/>
              <a:t>Pros and cons…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14400" y="2362200"/>
            <a:ext cx="35052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the students  liked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41721" y="2974695"/>
            <a:ext cx="3419856" cy="304510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Working as a group with peers</a:t>
            </a:r>
          </a:p>
          <a:p>
            <a:r>
              <a:rPr lang="en-US" dirty="0" smtClean="0"/>
              <a:t>Sharing ideas and strategies</a:t>
            </a:r>
          </a:p>
          <a:p>
            <a:r>
              <a:rPr lang="en-US" dirty="0" smtClean="0"/>
              <a:t>Pacing of project</a:t>
            </a:r>
          </a:p>
          <a:p>
            <a:r>
              <a:rPr lang="en-US" dirty="0" smtClean="0"/>
              <a:t>Designated time and place to work </a:t>
            </a:r>
          </a:p>
          <a:p>
            <a:r>
              <a:rPr lang="en-US" dirty="0" smtClean="0"/>
              <a:t>Seeing their work in progress</a:t>
            </a:r>
          </a:p>
          <a:p>
            <a:r>
              <a:rPr lang="en-US" dirty="0" smtClean="0"/>
              <a:t>Food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9200" y="2362200"/>
            <a:ext cx="3055717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they DIDN’T like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53000" y="2971801"/>
            <a:ext cx="3200400" cy="283579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sz="2000" dirty="0" smtClean="0"/>
              <a:t>Leaving school each week</a:t>
            </a:r>
          </a:p>
          <a:p>
            <a:pPr marL="0" indent="0">
              <a:spcBef>
                <a:spcPts val="0"/>
              </a:spcBef>
            </a:pPr>
            <a:r>
              <a:rPr lang="en-US" sz="2000" dirty="0" smtClean="0"/>
              <a:t>Felt forced to work on a schedule </a:t>
            </a:r>
          </a:p>
          <a:p>
            <a:pPr marL="0" indent="0">
              <a:spcBef>
                <a:spcPts val="0"/>
              </a:spcBef>
            </a:pPr>
            <a:r>
              <a:rPr lang="en-US" sz="2000" dirty="0" smtClean="0"/>
              <a:t>Technology issues</a:t>
            </a:r>
          </a:p>
          <a:p>
            <a:pPr marL="0" indent="0">
              <a:spcBef>
                <a:spcPts val="0"/>
              </a:spcBef>
            </a:pPr>
            <a:r>
              <a:rPr lang="en-US" sz="2000" dirty="0" smtClean="0"/>
              <a:t>Difficulty uploading video</a:t>
            </a:r>
          </a:p>
          <a:p>
            <a:pPr marL="0" indent="0">
              <a:spcBef>
                <a:spcPts val="0"/>
              </a:spcBef>
            </a:pPr>
            <a:r>
              <a:rPr lang="en-US" sz="2000" dirty="0" smtClean="0"/>
              <a:t>Receiving scores at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541724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latin typeface="Bernard MT Condensed" pitchFamily="18" charset="0"/>
              </a:rPr>
              <a:t>TPAC</a:t>
            </a:r>
            <a:endParaRPr lang="en-US" sz="4000" dirty="0">
              <a:solidFill>
                <a:schemeClr val="bg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295401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Ideas for future implementation and support:</a:t>
            </a:r>
          </a:p>
          <a:p>
            <a:endParaRPr lang="en-US" dirty="0" smtClean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r>
              <a:rPr lang="en-US" dirty="0" smtClean="0"/>
              <a:t>Embed ideas from TPAC into methods block assignments, specifically Academic Language, reflective practices</a:t>
            </a:r>
            <a:endParaRPr lang="en-US" dirty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r>
              <a:rPr lang="en-US" dirty="0" smtClean="0"/>
              <a:t>Reserve classrooms on different campuses (Middletown, Hamilton, Voice of America) for student work space; assign a supervisor to each location</a:t>
            </a:r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r>
              <a:rPr lang="en-US" dirty="0" smtClean="0"/>
              <a:t>Repeat Videotaping seminar; reserve cameras </a:t>
            </a:r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r>
              <a:rPr lang="en-US" dirty="0" smtClean="0"/>
              <a:t>Repeat uploading seminar</a:t>
            </a:r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r>
              <a:rPr lang="en-US" dirty="0" smtClean="0"/>
              <a:t>Train all supervisors in scoring</a:t>
            </a:r>
          </a:p>
          <a:p>
            <a:pPr marL="285750" indent="-285750">
              <a:buClr>
                <a:srgbClr val="FF6600"/>
              </a:buCl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72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523</TotalTime>
  <Words>433</Words>
  <Application>Microsoft Macintosh PowerPoint</Application>
  <PresentationFormat>Letter Paper (8.5x11 in)</PresentationFormat>
  <Paragraphs>149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 and cons…</vt:lpstr>
      <vt:lpstr>Pros and cons…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Hill, Ellen E. Ms.</dc:creator>
  <cp:lastModifiedBy>Donna Hanby</cp:lastModifiedBy>
  <cp:revision>19</cp:revision>
  <cp:lastPrinted>2011-09-26T14:08:21Z</cp:lastPrinted>
  <dcterms:created xsi:type="dcterms:W3CDTF">2011-09-21T12:31:50Z</dcterms:created>
  <dcterms:modified xsi:type="dcterms:W3CDTF">2011-10-03T12:43:51Z</dcterms:modified>
</cp:coreProperties>
</file>