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7" r:id="rId2"/>
    <p:sldId id="294" r:id="rId3"/>
    <p:sldId id="293" r:id="rId4"/>
    <p:sldId id="296" r:id="rId5"/>
    <p:sldId id="319" r:id="rId6"/>
    <p:sldId id="307" r:id="rId7"/>
    <p:sldId id="304" r:id="rId8"/>
    <p:sldId id="313" r:id="rId9"/>
    <p:sldId id="321" r:id="rId10"/>
    <p:sldId id="305" r:id="rId11"/>
    <p:sldId id="318" r:id="rId12"/>
    <p:sldId id="309" r:id="rId13"/>
    <p:sldId id="308" r:id="rId14"/>
    <p:sldId id="312" r:id="rId15"/>
    <p:sldId id="302" r:id="rId16"/>
    <p:sldId id="311" r:id="rId17"/>
    <p:sldId id="314" r:id="rId18"/>
    <p:sldId id="320" r:id="rId19"/>
    <p:sldId id="315" r:id="rId20"/>
    <p:sldId id="316" r:id="rId21"/>
    <p:sldId id="31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3" autoAdjust="0"/>
  </p:normalViewPr>
  <p:slideViewPr>
    <p:cSldViewPr snapToGrid="0" snapToObjects="1">
      <p:cViewPr>
        <p:scale>
          <a:sx n="50" d="100"/>
          <a:sy n="50" d="100"/>
        </p:scale>
        <p:origin x="-1736" y="-8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9ABD7-0BF3-4BB4-AAB7-C89B47C56FD1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9352F-9693-4B9C-950D-FF2271534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39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DDAC-1D63-6141-A1DF-2491F022BA95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7CD6F-4246-0E43-B0F5-81A4BA1471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6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C6314-FD18-5444-9B0C-F67C3315377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98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CD6F-4246-0E43-B0F5-81A4BA1471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53D6D2D2-6A81-B54C-9DAE-22024D27B4F4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6" y="6356350"/>
            <a:ext cx="4553874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Stanford Center for Assessment, Learning and Equity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310E685-5260-C44F-A9F9-26BCBDA37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79463" y="263769"/>
            <a:ext cx="7583487" cy="3815861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Securing Faculty Engagement: Opportunities for Learning and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b="1" dirty="0" smtClean="0"/>
              <a:t>Program Development</a:t>
            </a:r>
            <a:endParaRPr lang="en-US" sz="4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4736604"/>
            <a:ext cx="7772400" cy="1716950"/>
          </a:xfrm>
        </p:spPr>
        <p:txBody>
          <a:bodyPr>
            <a:normAutofit/>
          </a:bodyPr>
          <a:lstStyle/>
          <a:p>
            <a:endParaRPr lang="en-US" sz="3200" i="1" dirty="0" smtClean="0"/>
          </a:p>
          <a:p>
            <a:r>
              <a:rPr lang="en-US" sz="3200" i="1" dirty="0" smtClean="0"/>
              <a:t>Chet Laine, University of Cincinnati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about ourselves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can you use the TPA to learn about your programs?</a:t>
            </a:r>
          </a:p>
          <a:p>
            <a:pPr lvl="1"/>
            <a:r>
              <a:rPr lang="en-US" sz="2800" dirty="0" smtClean="0"/>
              <a:t>Are we willing to critically examine the competence of our candidates?</a:t>
            </a:r>
          </a:p>
          <a:p>
            <a:pPr lvl="1"/>
            <a:r>
              <a:rPr lang="en-US" sz="2800" dirty="0" smtClean="0"/>
              <a:t>Are we willing to be transparent, to uncover areas that may need improvement?</a:t>
            </a:r>
          </a:p>
          <a:p>
            <a:pPr lvl="1"/>
            <a:r>
              <a:rPr lang="en-US" sz="2800" dirty="0" smtClean="0"/>
              <a:t>How can we use the TPA to help us gather and use evidence of teaching performance?</a:t>
            </a:r>
          </a:p>
          <a:p>
            <a:pPr lvl="1"/>
            <a:r>
              <a:rPr lang="en-US" sz="2800" dirty="0" smtClean="0"/>
              <a:t>How can we use the TPA to improve our teacher preparation programs?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you create a culture of evidence?</a:t>
            </a:r>
          </a:p>
          <a:p>
            <a:pPr lvl="1"/>
            <a:r>
              <a:rPr lang="en-US" sz="2800" dirty="0" smtClean="0"/>
              <a:t>Work with the TPA data.</a:t>
            </a:r>
          </a:p>
          <a:p>
            <a:pPr lvl="1"/>
            <a:r>
              <a:rPr lang="en-US" sz="2800" dirty="0" smtClean="0"/>
              <a:t>Data may challenge widely held assumptions about what candidates are learning and can apply from their course work and field experiences.</a:t>
            </a:r>
          </a:p>
          <a:p>
            <a:pPr lvl="1"/>
            <a:r>
              <a:rPr lang="en-US" sz="2800" dirty="0" smtClean="0"/>
              <a:t>“Here’s my syllabus. Here are my assignments. We prepare them for that!” 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Emersion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Hold Retreats:</a:t>
            </a:r>
          </a:p>
          <a:p>
            <a:pPr lvl="1"/>
            <a:r>
              <a:rPr lang="en-US" sz="2800" dirty="0" smtClean="0"/>
              <a:t>Examine pilot data. What do the data reveal?</a:t>
            </a:r>
          </a:p>
          <a:p>
            <a:pPr lvl="1"/>
            <a:r>
              <a:rPr lang="en-US" sz="2800" dirty="0" smtClean="0"/>
              <a:t>Look at areas where the candidates struggle (e.g., assessment, academic language) </a:t>
            </a:r>
          </a:p>
          <a:p>
            <a:pPr lvl="1"/>
            <a:r>
              <a:rPr lang="en-US" sz="2800" dirty="0" smtClean="0"/>
              <a:t>Examine tasks and rubrics </a:t>
            </a:r>
          </a:p>
          <a:p>
            <a:pPr lvl="1"/>
            <a:r>
              <a:rPr lang="en-US" sz="2800" dirty="0" smtClean="0"/>
              <a:t>Hold mock scoring sessions</a:t>
            </a:r>
          </a:p>
          <a:p>
            <a:pPr lvl="1"/>
            <a:r>
              <a:rPr lang="en-US" sz="2800" dirty="0" smtClean="0"/>
              <a:t>Examine individual cases of candidates’ work</a:t>
            </a:r>
          </a:p>
          <a:p>
            <a:pPr lvl="1"/>
            <a:r>
              <a:rPr lang="en-US" sz="2800" dirty="0" smtClean="0"/>
              <a:t>Examine a broad range, including the </a:t>
            </a:r>
            <a:r>
              <a:rPr lang="en-US" sz="2800" smtClean="0"/>
              <a:t>exemplary cases </a:t>
            </a:r>
            <a:endParaRPr lang="en-US" sz="2800" dirty="0" smtClean="0"/>
          </a:p>
          <a:p>
            <a:pPr lvl="1"/>
            <a:r>
              <a:rPr lang="en-US" sz="2800" dirty="0" smtClean="0"/>
              <a:t>Engage faculty in the analysis and interpretation of data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Investment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are inventing in an assessment that is of high quality:</a:t>
            </a:r>
          </a:p>
          <a:p>
            <a:pPr lvl="1"/>
            <a:r>
              <a:rPr lang="en-US" dirty="0" smtClean="0"/>
              <a:t>A robust, complex, and multifaceted assessment of teaching candidates in action</a:t>
            </a:r>
          </a:p>
          <a:p>
            <a:pPr lvl="1"/>
            <a:r>
              <a:rPr lang="en-US" dirty="0" smtClean="0"/>
              <a:t>A reliable &amp; valid assessment</a:t>
            </a:r>
          </a:p>
          <a:p>
            <a:pPr lvl="1"/>
            <a:r>
              <a:rPr lang="en-US" dirty="0" smtClean="0"/>
              <a:t>An assessment that measures our teaching candidates’ readiness for teaching </a:t>
            </a:r>
          </a:p>
          <a:p>
            <a:pPr lvl="1"/>
            <a:r>
              <a:rPr lang="en-US" dirty="0" smtClean="0"/>
              <a:t>An assessment that promotes evidence-based practice, critical thinking, and reflection </a:t>
            </a:r>
          </a:p>
          <a:p>
            <a:pPr lvl="1"/>
            <a:r>
              <a:rPr lang="en-US" dirty="0" smtClean="0"/>
              <a:t>An assessment that reveals our candidates’ impact on student achievement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Investment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TPA is:</a:t>
            </a:r>
          </a:p>
          <a:p>
            <a:pPr lvl="1"/>
            <a:r>
              <a:rPr lang="en-US" sz="2400" dirty="0" smtClean="0"/>
              <a:t>Subject-area specific</a:t>
            </a:r>
          </a:p>
          <a:p>
            <a:pPr lvl="1"/>
            <a:r>
              <a:rPr lang="en-US" sz="2400" dirty="0" smtClean="0"/>
              <a:t>Performance-based </a:t>
            </a:r>
          </a:p>
          <a:p>
            <a:pPr lvl="1"/>
            <a:r>
              <a:rPr lang="en-US" sz="2400" dirty="0" smtClean="0"/>
              <a:t>Centered on student learning </a:t>
            </a:r>
          </a:p>
          <a:p>
            <a:pPr lvl="1"/>
            <a:r>
              <a:rPr lang="en-US" sz="2400" dirty="0" smtClean="0"/>
              <a:t>Highlights pedagogical content knowledge</a:t>
            </a:r>
          </a:p>
          <a:p>
            <a:pPr lvl="1"/>
            <a:r>
              <a:rPr lang="en-US" sz="2400" dirty="0" smtClean="0"/>
              <a:t>Focuses on instruction that inspires, engages, and sustains students as learners</a:t>
            </a:r>
          </a:p>
          <a:p>
            <a:pPr lvl="1"/>
            <a:r>
              <a:rPr lang="en-US" sz="2400" dirty="0" smtClean="0"/>
              <a:t>Enriches both the student teaching experience and the quality of instruction for preK-12 students </a:t>
            </a:r>
          </a:p>
          <a:p>
            <a:pPr lvl="1"/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reinventing </a:t>
            </a:r>
            <a:br>
              <a:rPr lang="en-US" dirty="0" smtClean="0"/>
            </a:br>
            <a:r>
              <a:rPr lang="en-US" dirty="0" smtClean="0"/>
              <a:t>the wheel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565030"/>
            <a:ext cx="7583488" cy="52929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Help faculty members see that they are not reinventing the wheel</a:t>
            </a:r>
          </a:p>
          <a:p>
            <a:pPr lvl="1"/>
            <a:r>
              <a:rPr lang="en-US" dirty="0" smtClean="0"/>
              <a:t>Are you already doing much of what the TPA asks of us and our candidates?</a:t>
            </a:r>
          </a:p>
          <a:p>
            <a:pPr lvl="1"/>
            <a:r>
              <a:rPr lang="en-US" dirty="0" smtClean="0"/>
              <a:t>Are your programs using tools such as the teacher work sample or the analysis of student work protocol?</a:t>
            </a:r>
          </a:p>
          <a:p>
            <a:pPr lvl="1"/>
            <a:r>
              <a:rPr lang="en-US" dirty="0" smtClean="0"/>
              <a:t>Is systematic reflection embedded in your program?</a:t>
            </a:r>
          </a:p>
          <a:p>
            <a:pPr lvl="1"/>
            <a:r>
              <a:rPr lang="en-US" dirty="0" smtClean="0"/>
              <a:t>Do you expect your candidates to tie objectives  to assessments, provide a rationale for their lessons, differentiate instruction, analyze student work?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Attend to maintaining individual program identity</a:t>
            </a:r>
          </a:p>
          <a:p>
            <a:pPr lvl="1"/>
            <a:r>
              <a:rPr lang="en-US" dirty="0" smtClean="0"/>
              <a:t>How do the things that you value in your program align with the TPA?</a:t>
            </a:r>
          </a:p>
          <a:p>
            <a:pPr lvl="1"/>
            <a:r>
              <a:rPr lang="en-US" dirty="0" smtClean="0"/>
              <a:t>Be responsive to concerns</a:t>
            </a:r>
          </a:p>
          <a:p>
            <a:pPr lvl="1"/>
            <a:r>
              <a:rPr lang="en-US" dirty="0" smtClean="0"/>
              <a:t>Send feedback to Stanford TPAC team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down silos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400" dirty="0" smtClean="0"/>
              <a:t>Hold broad and collegial conversations across programs.</a:t>
            </a:r>
          </a:p>
          <a:p>
            <a:r>
              <a:rPr lang="en-US" sz="3400" dirty="0" smtClean="0"/>
              <a:t>How can the faculty who teach critical courses support candidates as they apply knowledge and those skills in the TPA?</a:t>
            </a:r>
          </a:p>
          <a:p>
            <a:pPr lvl="1"/>
            <a:r>
              <a:rPr lang="en-US" sz="3400" dirty="0" smtClean="0"/>
              <a:t>Technology</a:t>
            </a:r>
          </a:p>
          <a:p>
            <a:pPr lvl="1"/>
            <a:r>
              <a:rPr lang="en-US" sz="3400" dirty="0" smtClean="0"/>
              <a:t>Assessment </a:t>
            </a:r>
          </a:p>
          <a:p>
            <a:pPr lvl="1"/>
            <a:r>
              <a:rPr lang="en-US" sz="3400" dirty="0" smtClean="0"/>
              <a:t>Foundations of education</a:t>
            </a:r>
          </a:p>
          <a:p>
            <a:pPr lvl="1"/>
            <a:r>
              <a:rPr lang="en-US" sz="3400" dirty="0" smtClean="0"/>
              <a:t>Human development</a:t>
            </a:r>
          </a:p>
          <a:p>
            <a:pPr lvl="1"/>
            <a:r>
              <a:rPr lang="en-US" sz="3400" dirty="0" smtClean="0"/>
              <a:t>Special education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have stand alone courses that are marginalized?</a:t>
            </a:r>
          </a:p>
          <a:p>
            <a:r>
              <a:rPr lang="en-US" dirty="0" smtClean="0"/>
              <a:t>Other faculty members may know very little about these courses.</a:t>
            </a:r>
          </a:p>
          <a:p>
            <a:r>
              <a:rPr lang="en-US" dirty="0" smtClean="0"/>
              <a:t>Are  there signature assessments that can be developed?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candidates who completed the TPA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candidates who piloted &amp; submitted TPA portfolios speak to faculty and new candidates</a:t>
            </a:r>
          </a:p>
          <a:p>
            <a:pPr lvl="1"/>
            <a:r>
              <a:rPr lang="en-US" sz="2800" dirty="0" smtClean="0"/>
              <a:t>In pilots our candidates systematically collected an extensive array of outcome data</a:t>
            </a:r>
          </a:p>
          <a:p>
            <a:pPr lvl="1"/>
            <a:r>
              <a:rPr lang="en-US" sz="2800" dirty="0" smtClean="0"/>
              <a:t>They were positive about the experience and felt that they learned important skills</a:t>
            </a:r>
          </a:p>
          <a:p>
            <a:pPr lvl="1"/>
            <a:r>
              <a:rPr lang="en-US" sz="2800" dirty="0" smtClean="0"/>
              <a:t>Some mentioned their enhanced ability to field interview questions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Who is with us today?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“How will you individualize instruction?”</a:t>
            </a:r>
          </a:p>
          <a:p>
            <a:r>
              <a:rPr lang="en-US" dirty="0" smtClean="0"/>
              <a:t>“Can you justify forcing your students to learn?”</a:t>
            </a:r>
          </a:p>
          <a:p>
            <a:r>
              <a:rPr lang="en-US" dirty="0" smtClean="0"/>
              <a:t>“How do you support students who struggle or who are different than you in race, culture, and ability.”</a:t>
            </a:r>
          </a:p>
          <a:p>
            <a:r>
              <a:rPr lang="en-US" dirty="0" smtClean="0"/>
              <a:t>How are your assessments related to your objectives?”</a:t>
            </a:r>
          </a:p>
          <a:p>
            <a:r>
              <a:rPr lang="en-US" dirty="0" smtClean="0"/>
              <a:t>“What have done, not what you will do?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“Cultures of Evidence” in Teacher Education: Context, Policy and Practice in Three High Data Use Programs.</a:t>
            </a:r>
          </a:p>
          <a:p>
            <a:r>
              <a:rPr lang="en-US" dirty="0" smtClean="0"/>
              <a:t>Cap Peck &amp; </a:t>
            </a:r>
            <a:r>
              <a:rPr lang="en-US" dirty="0" err="1" smtClean="0"/>
              <a:t>Morva</a:t>
            </a:r>
            <a:r>
              <a:rPr lang="en-US" dirty="0" smtClean="0"/>
              <a:t> McDonald, University of Washington</a:t>
            </a:r>
          </a:p>
          <a:p>
            <a:r>
              <a:rPr lang="en-US" smtClean="0"/>
              <a:t>2010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Participants will: </a:t>
            </a:r>
          </a:p>
          <a:p>
            <a:pPr lvl="1"/>
            <a:r>
              <a:rPr lang="en-US" dirty="0" smtClean="0"/>
              <a:t>Meet with colleagues who are involved in the piloting of the Teacher Performance Assessment</a:t>
            </a:r>
          </a:p>
          <a:p>
            <a:pPr lvl="1"/>
            <a:r>
              <a:rPr lang="en-US" dirty="0" smtClean="0"/>
              <a:t>Explore ways that we can engage our colleagues and candidates in the opportunities that the Teacher Performance Assessment provides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session is designed to be interactive.</a:t>
            </a:r>
          </a:p>
          <a:p>
            <a:r>
              <a:rPr lang="en-US" dirty="0" smtClean="0"/>
              <a:t>I will share what I have discovered from others and what I have learned from our three-year pilot experience. </a:t>
            </a:r>
          </a:p>
          <a:p>
            <a:r>
              <a:rPr lang="en-US" dirty="0" smtClean="0"/>
              <a:t>We will stop from time to time to exchange ideas.</a:t>
            </a:r>
          </a:p>
          <a:p>
            <a:r>
              <a:rPr lang="en-US" dirty="0" smtClean="0"/>
              <a:t>Stop me at anytime.</a:t>
            </a:r>
          </a:p>
          <a:p>
            <a:r>
              <a:rPr lang="en-US" dirty="0" smtClean="0"/>
              <a:t>Share what most concerns you at your institution.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institution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Research-Intensive University</a:t>
            </a:r>
          </a:p>
          <a:p>
            <a:r>
              <a:rPr lang="en-US" dirty="0" smtClean="0"/>
              <a:t>Urban Mission</a:t>
            </a:r>
          </a:p>
          <a:p>
            <a:r>
              <a:rPr lang="en-US" dirty="0" smtClean="0"/>
              <a:t>Tenure-line, field service &amp; adjunct faculty</a:t>
            </a:r>
          </a:p>
          <a:p>
            <a:r>
              <a:rPr lang="en-US" dirty="0" smtClean="0"/>
              <a:t>Licensure Programs:</a:t>
            </a:r>
          </a:p>
          <a:p>
            <a:pPr lvl="1"/>
            <a:r>
              <a:rPr lang="en-US" dirty="0" smtClean="0"/>
              <a:t>Early Childhood Education</a:t>
            </a:r>
          </a:p>
          <a:p>
            <a:pPr lvl="1"/>
            <a:r>
              <a:rPr lang="en-US" dirty="0" smtClean="0"/>
              <a:t>Middle Childhood Education</a:t>
            </a:r>
          </a:p>
          <a:p>
            <a:pPr lvl="1"/>
            <a:r>
              <a:rPr lang="en-US" dirty="0" smtClean="0"/>
              <a:t>Secondary Education</a:t>
            </a:r>
          </a:p>
          <a:p>
            <a:pPr lvl="1"/>
            <a:r>
              <a:rPr lang="en-US" dirty="0" smtClean="0"/>
              <a:t>Special Education</a:t>
            </a:r>
          </a:p>
          <a:p>
            <a:pPr lvl="1"/>
            <a:r>
              <a:rPr lang="en-US" dirty="0" smtClean="0"/>
              <a:t>Art Education</a:t>
            </a:r>
          </a:p>
          <a:p>
            <a:pPr lvl="1"/>
            <a:r>
              <a:rPr lang="en-US" dirty="0" smtClean="0"/>
              <a:t>Music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&amp; </a:t>
            </a:r>
            <a:br>
              <a:rPr lang="en-US" dirty="0" smtClean="0"/>
            </a:br>
            <a:r>
              <a:rPr lang="en-US" dirty="0" smtClean="0"/>
              <a:t>bottom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from the top down &amp; the bottom up</a:t>
            </a:r>
          </a:p>
          <a:p>
            <a:r>
              <a:rPr lang="en-US" dirty="0" smtClean="0"/>
              <a:t>Involve key individuals</a:t>
            </a:r>
          </a:p>
          <a:p>
            <a:pPr lvl="1"/>
            <a:r>
              <a:rPr lang="en-US" dirty="0" smtClean="0"/>
              <a:t>University administrators</a:t>
            </a:r>
          </a:p>
          <a:p>
            <a:pPr lvl="1"/>
            <a:r>
              <a:rPr lang="en-US" dirty="0" smtClean="0"/>
              <a:t>Tenure-line faculty</a:t>
            </a:r>
          </a:p>
          <a:p>
            <a:pPr lvl="1"/>
            <a:r>
              <a:rPr lang="en-US" dirty="0" smtClean="0"/>
              <a:t>Adjunct and field service faculty</a:t>
            </a:r>
          </a:p>
          <a:p>
            <a:pPr lvl="1"/>
            <a:r>
              <a:rPr lang="en-US" dirty="0" smtClean="0"/>
              <a:t>Cooperating teachers</a:t>
            </a:r>
          </a:p>
          <a:p>
            <a:pPr lvl="1"/>
            <a:r>
              <a:rPr lang="en-US" dirty="0" smtClean="0"/>
              <a:t>School administrators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 the TPA in terms of inquiry, program improvement &amp; moving practice forward</a:t>
            </a:r>
          </a:p>
          <a:p>
            <a:pPr algn="ctr">
              <a:buNone/>
            </a:pPr>
            <a:r>
              <a:rPr lang="en-US" dirty="0" smtClean="0"/>
              <a:t>not</a:t>
            </a:r>
          </a:p>
          <a:p>
            <a:r>
              <a:rPr lang="en-US" dirty="0" smtClean="0"/>
              <a:t>In terms of fulfilling a mandate; fulfilling a mandate implies compliance and “getting it done”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Initiate frequent and sustained communication</a:t>
            </a:r>
          </a:p>
          <a:p>
            <a:pPr marL="282575" lvl="1" indent="-282575">
              <a:spcBef>
                <a:spcPts val="2000"/>
              </a:spcBef>
              <a:buClrTx/>
            </a:pPr>
            <a:r>
              <a:rPr lang="en-US" dirty="0" smtClean="0"/>
              <a:t>Involve as many colleagues as possible</a:t>
            </a:r>
          </a:p>
          <a:p>
            <a:pPr marL="282575" lvl="1" indent="-282575">
              <a:spcBef>
                <a:spcPts val="2000"/>
              </a:spcBef>
              <a:buClrTx/>
            </a:pPr>
            <a:r>
              <a:rPr lang="en-US" dirty="0" smtClean="0"/>
              <a:t>Is it difficult to engage tenure-line faculty in the work of teacher education?</a:t>
            </a:r>
          </a:p>
          <a:p>
            <a:pPr marL="282575" lvl="1" indent="-282575">
              <a:spcBef>
                <a:spcPts val="2000"/>
              </a:spcBef>
              <a:buClrTx/>
            </a:pPr>
            <a:r>
              <a:rPr lang="en-US" dirty="0" smtClean="0"/>
              <a:t>Don’t leave it up to the university-based supervisors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 faculty meetings and retreats, place the TPA within the context of conversations about</a:t>
            </a:r>
          </a:p>
          <a:p>
            <a:pPr lvl="1"/>
            <a:r>
              <a:rPr lang="en-US" dirty="0" smtClean="0"/>
              <a:t>Curriculum</a:t>
            </a:r>
          </a:p>
          <a:p>
            <a:pPr lvl="1"/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Field placements</a:t>
            </a:r>
          </a:p>
          <a:p>
            <a:pPr lvl="1"/>
            <a:r>
              <a:rPr lang="en-US" dirty="0" smtClean="0"/>
              <a:t>Course requirements </a:t>
            </a:r>
          </a:p>
          <a:p>
            <a:pPr lvl="1"/>
            <a:r>
              <a:rPr lang="en-US" dirty="0" smtClean="0"/>
              <a:t>Signature assignments, assessments &amp; rubrics</a:t>
            </a:r>
          </a:p>
          <a:p>
            <a:pPr lvl="1"/>
            <a:r>
              <a:rPr lang="en-US" dirty="0" smtClean="0"/>
              <a:t>Program structure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989</TotalTime>
  <Words>934</Words>
  <Application>Microsoft Macintosh PowerPoint</Application>
  <PresentationFormat>On-screen Show (4:3)</PresentationFormat>
  <Paragraphs>131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Precedent</vt:lpstr>
      <vt:lpstr>Securing Faculty Engagement: Opportunities for Learning and  Program Development</vt:lpstr>
      <vt:lpstr>introductions</vt:lpstr>
      <vt:lpstr>Goals</vt:lpstr>
      <vt:lpstr>Questions &amp; Concerns</vt:lpstr>
      <vt:lpstr>Our institution</vt:lpstr>
      <vt:lpstr>top down &amp;  bottom up</vt:lpstr>
      <vt:lpstr>Framing</vt:lpstr>
      <vt:lpstr>communication</vt:lpstr>
      <vt:lpstr>communication</vt:lpstr>
      <vt:lpstr>learning about ourselves</vt:lpstr>
      <vt:lpstr>Culture of Evidence</vt:lpstr>
      <vt:lpstr>Data Emersion</vt:lpstr>
      <vt:lpstr>An Investment </vt:lpstr>
      <vt:lpstr>An Investment </vt:lpstr>
      <vt:lpstr>Not reinventing  the wheel</vt:lpstr>
      <vt:lpstr>Program integrity</vt:lpstr>
      <vt:lpstr>Break down silos  </vt:lpstr>
      <vt:lpstr>Signature Assessments</vt:lpstr>
      <vt:lpstr>candidates who completed the TPA</vt:lpstr>
      <vt:lpstr>Interview questions</vt:lpstr>
      <vt:lpstr>Closing thoughts</vt:lpstr>
    </vt:vector>
  </TitlesOfParts>
  <Company>Stanford Center for Assessment, Learning and Equity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Whittaker</dc:creator>
  <cp:lastModifiedBy>Donna Hanby</cp:lastModifiedBy>
  <cp:revision>102</cp:revision>
  <dcterms:created xsi:type="dcterms:W3CDTF">2011-07-20T03:41:39Z</dcterms:created>
  <dcterms:modified xsi:type="dcterms:W3CDTF">2011-10-04T18:51:02Z</dcterms:modified>
</cp:coreProperties>
</file>