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54" autoAdjust="0"/>
  </p:normalViewPr>
  <p:slideViewPr>
    <p:cSldViewPr snapToGrid="0" snapToObjects="1">
      <p:cViewPr>
        <p:scale>
          <a:sx n="100" d="100"/>
          <a:sy n="100" d="100"/>
        </p:scale>
        <p:origin x="-96" y="5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onnahanby:Documents:SurveySummary_05232011%2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Microsoft Sans Serif"/>
                <a:ea typeface="Microsoft Sans Serif"/>
                <a:cs typeface="Microsoft Sans Serif"/>
              </a:defRPr>
            </a:pPr>
            <a:r>
              <a:rPr lang="en-US"/>
              <a:t>Ohio TPA Faculty Feedback Survey, Spring 2011</a:t>
            </a:r>
          </a:p>
        </c:rich>
      </c:tx>
      <c:layout>
        <c:manualLayout>
          <c:xMode val="edge"/>
          <c:yMode val="edge"/>
          <c:x val="0.274747610256673"/>
          <c:y val="0.0374999237062099"/>
        </c:manualLayout>
      </c:layout>
      <c:overlay val="0"/>
      <c:spPr>
        <a:noFill/>
        <a:ln w="25400">
          <a:noFill/>
        </a:ln>
      </c:spPr>
    </c:title>
    <c:autoTitleDeleted val="0"/>
    <c:plotArea>
      <c:layout>
        <c:manualLayout>
          <c:layoutTarget val="inner"/>
          <c:xMode val="edge"/>
          <c:yMode val="edge"/>
          <c:x val="0.103030353846252"/>
          <c:y val="0.18749961853105"/>
          <c:w val="0.874747906184849"/>
          <c:h val="0.387499211630836"/>
        </c:manualLayout>
      </c:layout>
      <c:barChart>
        <c:barDir val="col"/>
        <c:grouping val="clustered"/>
        <c:varyColors val="0"/>
        <c:ser>
          <c:idx val="0"/>
          <c:order val="0"/>
          <c:spPr>
            <a:solidFill>
              <a:srgbClr val="9999FF"/>
            </a:solidFill>
            <a:ln w="12700">
              <a:solidFill>
                <a:srgbClr val="000000"/>
              </a:solidFill>
              <a:prstDash val="solid"/>
            </a:ln>
          </c:spPr>
          <c:invertIfNegative val="0"/>
          <c:cat>
            <c:strRef>
              <c:f>'Question 1'!$A$4:$A$9</c:f>
              <c:strCache>
                <c:ptCount val="6"/>
                <c:pt idx="0">
                  <c:v>Elementary Literacy</c:v>
                </c:pt>
                <c:pt idx="1">
                  <c:v>Elementary Mathematics</c:v>
                </c:pt>
                <c:pt idx="2">
                  <c:v>Secondary Mathematics</c:v>
                </c:pt>
                <c:pt idx="3">
                  <c:v>Secondary Science</c:v>
                </c:pt>
                <c:pt idx="4">
                  <c:v>Secondary English/Language Arts</c:v>
                </c:pt>
                <c:pt idx="5">
                  <c:v>Secondary History/Social Science</c:v>
                </c:pt>
              </c:strCache>
            </c:strRef>
          </c:cat>
          <c:val>
            <c:numRef>
              <c:f>'Question 1'!$C$4:$C$9</c:f>
              <c:numCache>
                <c:formatCode>0.0%</c:formatCode>
                <c:ptCount val="6"/>
                <c:pt idx="0">
                  <c:v>0.37</c:v>
                </c:pt>
                <c:pt idx="1">
                  <c:v>0.333</c:v>
                </c:pt>
                <c:pt idx="2">
                  <c:v>0.259</c:v>
                </c:pt>
                <c:pt idx="3">
                  <c:v>0.241</c:v>
                </c:pt>
                <c:pt idx="4">
                  <c:v>0.37</c:v>
                </c:pt>
                <c:pt idx="5">
                  <c:v>0.352</c:v>
                </c:pt>
              </c:numCache>
            </c:numRef>
          </c:val>
        </c:ser>
        <c:dLbls>
          <c:showLegendKey val="0"/>
          <c:showVal val="0"/>
          <c:showCatName val="0"/>
          <c:showSerName val="0"/>
          <c:showPercent val="0"/>
          <c:showBubbleSize val="0"/>
        </c:dLbls>
        <c:gapWidth val="150"/>
        <c:axId val="466698776"/>
        <c:axId val="496204296"/>
      </c:barChart>
      <c:catAx>
        <c:axId val="46669877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Microsoft Sans Serif"/>
                <a:ea typeface="Microsoft Sans Serif"/>
                <a:cs typeface="Microsoft Sans Serif"/>
              </a:defRPr>
            </a:pPr>
            <a:endParaRPr lang="en-US"/>
          </a:p>
        </c:txPr>
        <c:crossAx val="496204296"/>
        <c:crosses val="autoZero"/>
        <c:auto val="1"/>
        <c:lblAlgn val="ctr"/>
        <c:lblOffset val="100"/>
        <c:tickLblSkip val="1"/>
        <c:tickMarkSkip val="1"/>
        <c:noMultiLvlLbl val="0"/>
      </c:catAx>
      <c:valAx>
        <c:axId val="496204296"/>
        <c:scaling>
          <c:orientation val="minMax"/>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466698776"/>
        <c:crossesAt val="1.0"/>
        <c:crossBetween val="between"/>
      </c:valAx>
      <c:spPr>
        <a:solidFill>
          <a:srgbClr val="EEEEEE"/>
        </a:solidFill>
        <a:ln w="25400">
          <a:noFill/>
        </a:ln>
      </c:spPr>
    </c:plotArea>
    <c:plotVisOnly val="1"/>
    <c:dispBlanksAs val="gap"/>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9/27/11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9/27/11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9/27/11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9/27/11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9/27/11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9/27/11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9/27/11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9/27/11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9/27/11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9/27/11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9/27/11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9/27/11</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216287"/>
            <a:ext cx="8001000" cy="2424766"/>
          </a:xfrm>
        </p:spPr>
        <p:txBody>
          <a:bodyPr/>
          <a:lstStyle/>
          <a:p>
            <a:r>
              <a:rPr lang="en-US" sz="3600" dirty="0"/>
              <a:t>Pioneer Reflections from Ohio’s 2010-2011 Journey: Pilot Year Insights from Leg (Phase)I and Leg II Travelers</a:t>
            </a:r>
          </a:p>
        </p:txBody>
      </p:sp>
      <p:sp>
        <p:nvSpPr>
          <p:cNvPr id="3" name="Subtitle 2"/>
          <p:cNvSpPr>
            <a:spLocks noGrp="1"/>
          </p:cNvSpPr>
          <p:nvPr>
            <p:ph type="subTitle" idx="1"/>
          </p:nvPr>
        </p:nvSpPr>
        <p:spPr>
          <a:xfrm>
            <a:off x="88900" y="4419599"/>
            <a:ext cx="8483600" cy="2242853"/>
          </a:xfrm>
        </p:spPr>
        <p:txBody>
          <a:bodyPr>
            <a:normAutofit lnSpcReduction="10000"/>
          </a:bodyPr>
          <a:lstStyle/>
          <a:p>
            <a:pPr algn="l"/>
            <a:r>
              <a:rPr lang="en-US" dirty="0" smtClean="0"/>
              <a:t>Travelers</a:t>
            </a:r>
            <a:r>
              <a:rPr lang="en-US" smtClean="0"/>
              <a:t>:  </a:t>
            </a:r>
            <a:r>
              <a:rPr lang="en-US" smtClean="0"/>
              <a:t>                 Donna </a:t>
            </a:r>
            <a:r>
              <a:rPr lang="en-US" dirty="0" smtClean="0"/>
              <a:t>Hanby</a:t>
            </a:r>
            <a:r>
              <a:rPr lang="en-US" dirty="0"/>
              <a:t> </a:t>
            </a:r>
            <a:r>
              <a:rPr lang="en-US" dirty="0" smtClean="0"/>
              <a:t>(WSU) </a:t>
            </a:r>
          </a:p>
          <a:p>
            <a:pPr algn="l"/>
            <a:r>
              <a:rPr lang="en-US" dirty="0"/>
              <a:t> </a:t>
            </a:r>
            <a:r>
              <a:rPr lang="en-US" dirty="0" smtClean="0"/>
              <a:t>     </a:t>
            </a:r>
            <a:r>
              <a:rPr lang="en-US" dirty="0" smtClean="0"/>
              <a:t>                Katie</a:t>
            </a:r>
            <a:r>
              <a:rPr lang="en-US" dirty="0" smtClean="0"/>
              <a:t>-Kinnucan-Welsch (UD)</a:t>
            </a:r>
          </a:p>
          <a:p>
            <a:pPr algn="l"/>
            <a:r>
              <a:rPr lang="en-US" dirty="0" smtClean="0"/>
              <a:t>                        </a:t>
            </a:r>
            <a:r>
              <a:rPr lang="en-US" dirty="0" smtClean="0"/>
              <a:t>	     Iris </a:t>
            </a:r>
            <a:r>
              <a:rPr lang="en-US" dirty="0" smtClean="0"/>
              <a:t>Johnson (MU)</a:t>
            </a:r>
            <a:endParaRPr lang="en-US" dirty="0"/>
          </a:p>
          <a:p>
            <a:pPr algn="l"/>
            <a:r>
              <a:rPr lang="en-US" dirty="0" smtClean="0"/>
              <a:t>                  </a:t>
            </a:r>
            <a:r>
              <a:rPr lang="en-US" dirty="0" smtClean="0"/>
              <a:t>		Theresa </a:t>
            </a:r>
            <a:r>
              <a:rPr lang="en-US" dirty="0" smtClean="0"/>
              <a:t>Dorn (WSU</a:t>
            </a:r>
            <a:r>
              <a:rPr lang="en-US" dirty="0" smtClean="0"/>
              <a:t>)</a:t>
            </a:r>
          </a:p>
          <a:p>
            <a:pPr algn="l"/>
            <a:r>
              <a:rPr lang="en-US" dirty="0" smtClean="0"/>
              <a:t>  Mary Ellen Carpenter (Sugarcreek/WSU)</a:t>
            </a:r>
            <a:endParaRPr lang="en-US" dirty="0" smtClean="0"/>
          </a:p>
          <a:p>
            <a:r>
              <a:rPr lang="en-US" sz="1200" dirty="0" smtClean="0"/>
              <a:t>                                   </a:t>
            </a:r>
          </a:p>
          <a:p>
            <a:r>
              <a:rPr lang="en-US" sz="1200" dirty="0"/>
              <a:t> </a:t>
            </a:r>
            <a:r>
              <a:rPr lang="en-US" sz="1200" dirty="0" smtClean="0"/>
              <a:t>   </a:t>
            </a:r>
          </a:p>
          <a:p>
            <a:pPr algn="r"/>
            <a:r>
              <a:rPr lang="en-US" sz="1200" dirty="0"/>
              <a:t> </a:t>
            </a:r>
            <a:r>
              <a:rPr lang="en-US" sz="1200" dirty="0" smtClean="0"/>
              <a:t>                                 OCTEO Fall Conference ~ September 26, 2011</a:t>
            </a:r>
            <a:endParaRPr lang="en-US" sz="1200" dirty="0"/>
          </a:p>
        </p:txBody>
      </p:sp>
      <p:pic>
        <p:nvPicPr>
          <p:cNvPr id="4" name="Picture 3" descr="mc900231545.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962399"/>
            <a:ext cx="2438400" cy="1985432"/>
          </a:xfrm>
          <a:prstGeom prst="rect">
            <a:avLst/>
          </a:prstGeom>
        </p:spPr>
      </p:pic>
    </p:spTree>
    <p:extLst>
      <p:ext uri="{BB962C8B-B14F-4D97-AF65-F5344CB8AC3E}">
        <p14:creationId xmlns:p14="http://schemas.microsoft.com/office/powerpoint/2010/main" val="1989797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Q8.  Do you feel the process is an accurate depiction of your preparedness.  Please explain.</a:t>
            </a:r>
            <a:endParaRPr lang="en-US" sz="2800" dirty="0"/>
          </a:p>
        </p:txBody>
      </p:sp>
      <p:sp>
        <p:nvSpPr>
          <p:cNvPr id="3" name="Content Placeholder 2"/>
          <p:cNvSpPr>
            <a:spLocks noGrp="1"/>
          </p:cNvSpPr>
          <p:nvPr>
            <p:ph idx="1"/>
          </p:nvPr>
        </p:nvSpPr>
        <p:spPr/>
        <p:txBody>
          <a:bodyPr>
            <a:normAutofit fontScale="92500"/>
          </a:bodyPr>
          <a:lstStyle/>
          <a:p>
            <a:r>
              <a:rPr lang="en-US" dirty="0" smtClean="0"/>
              <a:t>Yes – 42%		No – 32%	 Undecided – 24%</a:t>
            </a:r>
          </a:p>
          <a:p>
            <a:pPr marL="0" indent="0">
              <a:buNone/>
            </a:pPr>
            <a:r>
              <a:rPr lang="en-US" sz="1800" dirty="0" smtClean="0"/>
              <a:t>“Yes, I used my results from one day to plan for the next.”</a:t>
            </a:r>
            <a:endParaRPr lang="en-US" sz="1800" dirty="0"/>
          </a:p>
          <a:p>
            <a:pPr marL="0" indent="0">
              <a:buNone/>
            </a:pPr>
            <a:r>
              <a:rPr lang="en-US" sz="1800" dirty="0" smtClean="0"/>
              <a:t>“The process was too drawn out.  Planning in December, implementing in Feb., and assessing the work in April made it difficult to see the three processes as a unit.”</a:t>
            </a:r>
          </a:p>
          <a:p>
            <a:pPr marL="0" indent="0">
              <a:buNone/>
            </a:pPr>
            <a:r>
              <a:rPr lang="en-US" sz="1800" dirty="0" smtClean="0"/>
              <a:t>“The task was focused on academic language, whereas my previous classes had not been focused on it.  I was not ready for the emphasis on the academic language.”</a:t>
            </a:r>
          </a:p>
          <a:p>
            <a:pPr marL="0" indent="0">
              <a:buNone/>
            </a:pPr>
            <a:r>
              <a:rPr lang="en-US" sz="1800" dirty="0" smtClean="0"/>
              <a:t>“I feel as though this process over prepared future teachers.  Over preparation is beneficial though as a teacher.  It is better to be over prepared than underprepared.  This process showed me that to be a thorough teacher, I need to make sure I cover all my bases.  This process was very beneficial to understanding where I am as a teacher.”</a:t>
            </a:r>
          </a:p>
        </p:txBody>
      </p:sp>
    </p:spTree>
    <p:extLst>
      <p:ext uri="{BB962C8B-B14F-4D97-AF65-F5344CB8AC3E}">
        <p14:creationId xmlns:p14="http://schemas.microsoft.com/office/powerpoint/2010/main" val="11060178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800" dirty="0" smtClean="0"/>
              <a:t>Q9.  Did the completion of the task give you confidence in knowing what you are doing well and showing you where you have room to learn?</a:t>
            </a:r>
            <a:endParaRPr lang="en-US" sz="1800" dirty="0"/>
          </a:p>
        </p:txBody>
      </p:sp>
      <p:sp>
        <p:nvSpPr>
          <p:cNvPr id="3" name="Content Placeholder 2"/>
          <p:cNvSpPr>
            <a:spLocks noGrp="1"/>
          </p:cNvSpPr>
          <p:nvPr>
            <p:ph idx="1"/>
          </p:nvPr>
        </p:nvSpPr>
        <p:spPr/>
        <p:txBody>
          <a:bodyPr>
            <a:normAutofit lnSpcReduction="10000"/>
          </a:bodyPr>
          <a:lstStyle/>
          <a:p>
            <a:r>
              <a:rPr lang="en-US" dirty="0" smtClean="0"/>
              <a:t>Yes – 62%		No – 19%	 Undecided – 19%</a:t>
            </a:r>
          </a:p>
          <a:p>
            <a:pPr marL="0" indent="0">
              <a:buNone/>
            </a:pPr>
            <a:r>
              <a:rPr lang="en-US" sz="1800" dirty="0" smtClean="0"/>
              <a:t>“Yes, it really made me analyze what I did or why I thought the way I did.  I know that as a teacher there are always ways I can improve, but when I am forced to put everything down on paper and to support what I chose to do what I did, I see where my strengths and weaknesses are.”</a:t>
            </a:r>
          </a:p>
          <a:p>
            <a:pPr marL="0" indent="0">
              <a:buNone/>
            </a:pPr>
            <a:r>
              <a:rPr lang="en-US" sz="1800" dirty="0" smtClean="0"/>
              <a:t>“Yes, once I completed the task I was able to connect everything to student learning, the teaching process and reflection.”</a:t>
            </a:r>
          </a:p>
          <a:p>
            <a:pPr marL="0" indent="0">
              <a:buNone/>
            </a:pPr>
            <a:r>
              <a:rPr lang="en-US" sz="1800" dirty="0" smtClean="0"/>
              <a:t>“Yes, I felt extremely confident throughout this unit.  My colleagues and students praised this project and the various other assignments daily.”</a:t>
            </a:r>
          </a:p>
          <a:p>
            <a:pPr marL="0" indent="0">
              <a:buNone/>
            </a:pPr>
            <a:r>
              <a:rPr lang="en-US" sz="1800" dirty="0" smtClean="0"/>
              <a:t>“The video portion of the task did help me to clearly see my strengths and weaknesses.”</a:t>
            </a:r>
            <a:endParaRPr lang="en-US" sz="1800" dirty="0"/>
          </a:p>
        </p:txBody>
      </p:sp>
    </p:spTree>
    <p:extLst>
      <p:ext uri="{BB962C8B-B14F-4D97-AF65-F5344CB8AC3E}">
        <p14:creationId xmlns:p14="http://schemas.microsoft.com/office/powerpoint/2010/main" val="19760192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800" dirty="0" smtClean="0"/>
              <a:t>Q10.  Is there anything else you’d like to share about the process that you feel might be helpful for us to know?</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7782668"/>
              </p:ext>
            </p:extLst>
          </p:nvPr>
        </p:nvGraphicFramePr>
        <p:xfrm>
          <a:off x="571500" y="1905000"/>
          <a:ext cx="8001000" cy="3312160"/>
        </p:xfrm>
        <a:graphic>
          <a:graphicData uri="http://schemas.openxmlformats.org/drawingml/2006/table">
            <a:tbl>
              <a:tblPr firstRow="1" bandRow="1">
                <a:tableStyleId>{5C22544A-7EE6-4342-B048-85BDC9FD1C3A}</a:tableStyleId>
              </a:tblPr>
              <a:tblGrid>
                <a:gridCol w="4000500"/>
                <a:gridCol w="4000500"/>
              </a:tblGrid>
              <a:tr h="370840">
                <a:tc>
                  <a:txBody>
                    <a:bodyPr/>
                    <a:lstStyle/>
                    <a:p>
                      <a:r>
                        <a:rPr lang="en-US" dirty="0" smtClean="0"/>
                        <a:t>Theme</a:t>
                      </a:r>
                      <a:endParaRPr lang="en-US" dirty="0"/>
                    </a:p>
                  </a:txBody>
                  <a:tcPr/>
                </a:tc>
                <a:tc>
                  <a:txBody>
                    <a:bodyPr/>
                    <a:lstStyle/>
                    <a:p>
                      <a:r>
                        <a:rPr lang="en-US" dirty="0" smtClean="0"/>
                        <a:t>% of Respondents</a:t>
                      </a:r>
                      <a:endParaRPr lang="en-US" dirty="0"/>
                    </a:p>
                  </a:txBody>
                  <a:tcPr/>
                </a:tc>
              </a:tr>
              <a:tr h="370840">
                <a:tc>
                  <a:txBody>
                    <a:bodyPr/>
                    <a:lstStyle/>
                    <a:p>
                      <a:r>
                        <a:rPr lang="en-US" dirty="0" smtClean="0"/>
                        <a:t>Increased collaboration/training</a:t>
                      </a:r>
                      <a:r>
                        <a:rPr lang="en-US" baseline="0" dirty="0" smtClean="0"/>
                        <a:t> needed between participants (i.e., candidates, cooperating teachers, supervisors)</a:t>
                      </a:r>
                      <a:endParaRPr lang="en-US" dirty="0"/>
                    </a:p>
                  </a:txBody>
                  <a:tcPr/>
                </a:tc>
                <a:tc>
                  <a:txBody>
                    <a:bodyPr/>
                    <a:lstStyle/>
                    <a:p>
                      <a:r>
                        <a:rPr lang="en-US" dirty="0" smtClean="0"/>
                        <a:t> </a:t>
                      </a:r>
                    </a:p>
                    <a:p>
                      <a:r>
                        <a:rPr lang="en-US" dirty="0" smtClean="0"/>
                        <a:t>8%</a:t>
                      </a:r>
                      <a:endParaRPr lang="en-US" dirty="0"/>
                    </a:p>
                  </a:txBody>
                  <a:tcPr/>
                </a:tc>
              </a:tr>
              <a:tr h="370840">
                <a:tc>
                  <a:txBody>
                    <a:bodyPr/>
                    <a:lstStyle/>
                    <a:p>
                      <a:r>
                        <a:rPr lang="en-US" dirty="0" smtClean="0"/>
                        <a:t>Unclear expectations/directions</a:t>
                      </a:r>
                      <a:endParaRPr lang="en-US" dirty="0"/>
                    </a:p>
                  </a:txBody>
                  <a:tcPr/>
                </a:tc>
                <a:tc>
                  <a:txBody>
                    <a:bodyPr/>
                    <a:lstStyle/>
                    <a:p>
                      <a:r>
                        <a:rPr lang="en-US" dirty="0" smtClean="0"/>
                        <a:t>12%</a:t>
                      </a:r>
                      <a:endParaRPr lang="en-US" dirty="0"/>
                    </a:p>
                  </a:txBody>
                  <a:tcPr/>
                </a:tc>
              </a:tr>
              <a:tr h="370840">
                <a:tc>
                  <a:txBody>
                    <a:bodyPr/>
                    <a:lstStyle/>
                    <a:p>
                      <a:r>
                        <a:rPr lang="en-US" dirty="0" smtClean="0"/>
                        <a:t>Poor timelines</a:t>
                      </a:r>
                      <a:endParaRPr lang="en-US" dirty="0"/>
                    </a:p>
                  </a:txBody>
                  <a:tcPr/>
                </a:tc>
                <a:tc>
                  <a:txBody>
                    <a:bodyPr/>
                    <a:lstStyle/>
                    <a:p>
                      <a:r>
                        <a:rPr lang="en-US" dirty="0" smtClean="0"/>
                        <a:t>13%</a:t>
                      </a:r>
                      <a:endParaRPr lang="en-US" dirty="0"/>
                    </a:p>
                  </a:txBody>
                  <a:tcPr/>
                </a:tc>
              </a:tr>
              <a:tr h="370840">
                <a:tc>
                  <a:txBody>
                    <a:bodyPr/>
                    <a:lstStyle/>
                    <a:p>
                      <a:r>
                        <a:rPr lang="en-US" dirty="0" smtClean="0"/>
                        <a:t>Repetitive tasks</a:t>
                      </a:r>
                      <a:endParaRPr lang="en-US" dirty="0"/>
                    </a:p>
                  </a:txBody>
                  <a:tcPr/>
                </a:tc>
                <a:tc>
                  <a:txBody>
                    <a:bodyPr/>
                    <a:lstStyle/>
                    <a:p>
                      <a:r>
                        <a:rPr lang="en-US" dirty="0" smtClean="0"/>
                        <a:t> 9%</a:t>
                      </a:r>
                      <a:endParaRPr lang="en-US" dirty="0"/>
                    </a:p>
                  </a:txBody>
                  <a:tcPr/>
                </a:tc>
              </a:tr>
              <a:tr h="370840">
                <a:tc>
                  <a:txBody>
                    <a:bodyPr/>
                    <a:lstStyle/>
                    <a:p>
                      <a:r>
                        <a:rPr lang="en-US" dirty="0" smtClean="0"/>
                        <a:t>Limited evaluation of teacher preparedness</a:t>
                      </a:r>
                      <a:endParaRPr lang="en-US" dirty="0"/>
                    </a:p>
                  </a:txBody>
                  <a:tcPr/>
                </a:tc>
                <a:tc>
                  <a:txBody>
                    <a:bodyPr/>
                    <a:lstStyle/>
                    <a:p>
                      <a:r>
                        <a:rPr lang="en-US" dirty="0" smtClean="0"/>
                        <a:t> 6%</a:t>
                      </a:r>
                      <a:endParaRPr lang="en-US" dirty="0"/>
                    </a:p>
                  </a:txBody>
                  <a:tcPr/>
                </a:tc>
              </a:tr>
            </a:tbl>
          </a:graphicData>
        </a:graphic>
      </p:graphicFrame>
    </p:spTree>
    <p:extLst>
      <p:ext uri="{BB962C8B-B14F-4D97-AF65-F5344CB8AC3E}">
        <p14:creationId xmlns:p14="http://schemas.microsoft.com/office/powerpoint/2010/main" val="21473255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Additional Comments . . .</a:t>
            </a:r>
            <a:endParaRPr lang="en-US" sz="2400" dirty="0"/>
          </a:p>
        </p:txBody>
      </p:sp>
      <p:sp>
        <p:nvSpPr>
          <p:cNvPr id="3" name="Content Placeholder 2"/>
          <p:cNvSpPr>
            <a:spLocks noGrp="1"/>
          </p:cNvSpPr>
          <p:nvPr>
            <p:ph idx="1"/>
          </p:nvPr>
        </p:nvSpPr>
        <p:spPr/>
        <p:txBody>
          <a:bodyPr>
            <a:normAutofit lnSpcReduction="10000"/>
          </a:bodyPr>
          <a:lstStyle/>
          <a:p>
            <a:pPr marL="0" indent="0">
              <a:buNone/>
            </a:pPr>
            <a:r>
              <a:rPr lang="en-US" sz="1800" dirty="0" smtClean="0"/>
              <a:t>“I felt like it was too much in a short period of time.  This needs to be a year long experience with more classroom experience prior to the completion of the TPA.”</a:t>
            </a:r>
          </a:p>
          <a:p>
            <a:pPr marL="0" indent="0">
              <a:buNone/>
            </a:pPr>
            <a:r>
              <a:rPr lang="en-US" sz="1800" dirty="0" smtClean="0"/>
              <a:t>“It would be helpful to have all cooperating teachers come to a short seminar (maybe there would be an option of having one held at every campus for convenience) in order to truly understand their role as a CT and what the TPA project entails.”</a:t>
            </a:r>
          </a:p>
          <a:p>
            <a:pPr marL="0" indent="0">
              <a:buNone/>
            </a:pPr>
            <a:r>
              <a:rPr lang="en-US" sz="1800" dirty="0" smtClean="0"/>
              <a:t>“I think the TPA needs to be started earlier in student teaching and students need to receive more of a background as to what they are going to be doing.”</a:t>
            </a:r>
          </a:p>
          <a:p>
            <a:pPr marL="0" indent="0">
              <a:buNone/>
            </a:pPr>
            <a:r>
              <a:rPr lang="en-US" sz="1800" dirty="0" smtClean="0"/>
              <a:t>“I believe that I really benefited from the experience.”</a:t>
            </a:r>
          </a:p>
          <a:p>
            <a:pPr marL="0" indent="0">
              <a:buNone/>
            </a:pPr>
            <a:r>
              <a:rPr lang="en-US" sz="1800" dirty="0" smtClean="0"/>
              <a:t>“Overall I thought this was a helpful assessment and has valuable information within it.”</a:t>
            </a:r>
            <a:endParaRPr lang="en-US" sz="1800" dirty="0"/>
          </a:p>
        </p:txBody>
      </p:sp>
    </p:spTree>
    <p:extLst>
      <p:ext uri="{BB962C8B-B14F-4D97-AF65-F5344CB8AC3E}">
        <p14:creationId xmlns:p14="http://schemas.microsoft.com/office/powerpoint/2010/main" val="27534155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Faculty Survey Results</a:t>
            </a:r>
            <a:br>
              <a:rPr lang="en-US" sz="2800" dirty="0" smtClean="0"/>
            </a:br>
            <a:r>
              <a:rPr lang="en-US" sz="2800" dirty="0" smtClean="0"/>
              <a:t/>
            </a:r>
            <a:br>
              <a:rPr lang="en-US" sz="2800" dirty="0" smtClean="0"/>
            </a:br>
            <a:r>
              <a:rPr lang="en-US" sz="2800" dirty="0" smtClean="0"/>
              <a:t>N-31 </a:t>
            </a:r>
            <a:r>
              <a:rPr lang="en-US" sz="2400" dirty="0" smtClean="0"/>
              <a:t>(33% State IHEs/65% Private IHEs)</a:t>
            </a:r>
            <a:endParaRPr lang="en-US" sz="2400" dirty="0"/>
          </a:p>
        </p:txBody>
      </p:sp>
      <p:sp>
        <p:nvSpPr>
          <p:cNvPr id="3" name="Content Placeholder 2"/>
          <p:cNvSpPr>
            <a:spLocks noGrp="1"/>
          </p:cNvSpPr>
          <p:nvPr>
            <p:ph idx="1"/>
          </p:nvPr>
        </p:nvSpPr>
        <p:spPr/>
        <p:txBody>
          <a:bodyPr/>
          <a:lstStyle/>
          <a:p>
            <a:pPr marL="0" indent="0">
              <a:buNone/>
            </a:pPr>
            <a:r>
              <a:rPr lang="en-US" dirty="0" smtClean="0"/>
              <a:t>Q1.  How many candidates did you assist with a TPA task this academic year?</a:t>
            </a:r>
          </a:p>
          <a:p>
            <a:pPr marL="0" indent="0">
              <a:buNone/>
            </a:pPr>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338666" y="1904999"/>
            <a:ext cx="8554975" cy="4152901"/>
          </a:xfrm>
          <a:prstGeom prst="rect">
            <a:avLst/>
          </a:prstGeom>
        </p:spPr>
      </p:pic>
      <p:sp>
        <p:nvSpPr>
          <p:cNvPr id="8" name="TextBox 7"/>
          <p:cNvSpPr txBox="1"/>
          <p:nvPr/>
        </p:nvSpPr>
        <p:spPr>
          <a:xfrm>
            <a:off x="4892133" y="4265599"/>
            <a:ext cx="711200" cy="369332"/>
          </a:xfrm>
          <a:prstGeom prst="rect">
            <a:avLst/>
          </a:prstGeom>
          <a:noFill/>
        </p:spPr>
        <p:txBody>
          <a:bodyPr wrap="square" rtlCol="0">
            <a:spAutoFit/>
          </a:bodyPr>
          <a:lstStyle/>
          <a:p>
            <a:r>
              <a:rPr lang="en-US" dirty="0" smtClean="0"/>
              <a:t>2</a:t>
            </a:r>
            <a:endParaRPr lang="en-US" dirty="0"/>
          </a:p>
        </p:txBody>
      </p:sp>
      <p:sp>
        <p:nvSpPr>
          <p:cNvPr id="9" name="TextBox 8"/>
          <p:cNvSpPr txBox="1"/>
          <p:nvPr/>
        </p:nvSpPr>
        <p:spPr>
          <a:xfrm>
            <a:off x="4487333" y="4822799"/>
            <a:ext cx="523332" cy="369332"/>
          </a:xfrm>
          <a:prstGeom prst="rect">
            <a:avLst/>
          </a:prstGeom>
          <a:noFill/>
        </p:spPr>
        <p:txBody>
          <a:bodyPr wrap="square" rtlCol="0">
            <a:spAutoFit/>
          </a:bodyPr>
          <a:lstStyle/>
          <a:p>
            <a:r>
              <a:rPr lang="en-US" dirty="0" smtClean="0"/>
              <a:t>5</a:t>
            </a:r>
            <a:endParaRPr lang="en-US" dirty="0"/>
          </a:p>
        </p:txBody>
      </p:sp>
      <p:sp>
        <p:nvSpPr>
          <p:cNvPr id="10" name="TextBox 9"/>
          <p:cNvSpPr txBox="1"/>
          <p:nvPr/>
        </p:nvSpPr>
        <p:spPr>
          <a:xfrm>
            <a:off x="3725333" y="5192131"/>
            <a:ext cx="523333" cy="369332"/>
          </a:xfrm>
          <a:prstGeom prst="rect">
            <a:avLst/>
          </a:prstGeom>
          <a:noFill/>
        </p:spPr>
        <p:txBody>
          <a:bodyPr wrap="square" rtlCol="0">
            <a:spAutoFit/>
          </a:bodyPr>
          <a:lstStyle/>
          <a:p>
            <a:r>
              <a:rPr lang="en-US" dirty="0" smtClean="0"/>
              <a:t>5</a:t>
            </a:r>
            <a:endParaRPr lang="en-US" dirty="0"/>
          </a:p>
        </p:txBody>
      </p:sp>
      <p:sp>
        <p:nvSpPr>
          <p:cNvPr id="11" name="TextBox 10"/>
          <p:cNvSpPr txBox="1"/>
          <p:nvPr/>
        </p:nvSpPr>
        <p:spPr>
          <a:xfrm>
            <a:off x="4248666" y="3420533"/>
            <a:ext cx="423334" cy="369332"/>
          </a:xfrm>
          <a:prstGeom prst="rect">
            <a:avLst/>
          </a:prstGeom>
          <a:noFill/>
        </p:spPr>
        <p:txBody>
          <a:bodyPr wrap="square" rtlCol="0">
            <a:spAutoFit/>
          </a:bodyPr>
          <a:lstStyle/>
          <a:p>
            <a:r>
              <a:rPr lang="en-US" dirty="0" smtClean="0"/>
              <a:t>6</a:t>
            </a:r>
            <a:endParaRPr lang="en-US" dirty="0"/>
          </a:p>
        </p:txBody>
      </p:sp>
      <p:sp>
        <p:nvSpPr>
          <p:cNvPr id="12" name="TextBox 11"/>
          <p:cNvSpPr txBox="1"/>
          <p:nvPr/>
        </p:nvSpPr>
        <p:spPr>
          <a:xfrm>
            <a:off x="2861733" y="4080933"/>
            <a:ext cx="455600" cy="369332"/>
          </a:xfrm>
          <a:prstGeom prst="rect">
            <a:avLst/>
          </a:prstGeom>
          <a:noFill/>
        </p:spPr>
        <p:txBody>
          <a:bodyPr wrap="square" rtlCol="0">
            <a:spAutoFit/>
          </a:bodyPr>
          <a:lstStyle/>
          <a:p>
            <a:r>
              <a:rPr lang="en-US" dirty="0" smtClean="0"/>
              <a:t>12</a:t>
            </a:r>
            <a:endParaRPr lang="en-US" dirty="0"/>
          </a:p>
        </p:txBody>
      </p:sp>
      <p:sp>
        <p:nvSpPr>
          <p:cNvPr id="13" name="TextBox 12"/>
          <p:cNvSpPr txBox="1"/>
          <p:nvPr/>
        </p:nvSpPr>
        <p:spPr>
          <a:xfrm>
            <a:off x="3132667" y="5192131"/>
            <a:ext cx="592666"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37279339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Q2.  Which TPA task(s) did you assist a candidate(s) to complete?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3616517"/>
              </p:ext>
            </p:extLst>
          </p:nvPr>
        </p:nvGraphicFramePr>
        <p:xfrm>
          <a:off x="571500" y="2192867"/>
          <a:ext cx="8001000" cy="2021840"/>
        </p:xfrm>
        <a:graphic>
          <a:graphicData uri="http://schemas.openxmlformats.org/drawingml/2006/table">
            <a:tbl>
              <a:tblPr firstRow="1" bandRow="1">
                <a:tableStyleId>{5C22544A-7EE6-4342-B048-85BDC9FD1C3A}</a:tableStyleId>
              </a:tblPr>
              <a:tblGrid>
                <a:gridCol w="4000500"/>
                <a:gridCol w="4000500"/>
              </a:tblGrid>
              <a:tr h="370840">
                <a:tc>
                  <a:txBody>
                    <a:bodyPr/>
                    <a:lstStyle/>
                    <a:p>
                      <a:r>
                        <a:rPr lang="en-US" dirty="0" smtClean="0"/>
                        <a:t>Task</a:t>
                      </a:r>
                      <a:r>
                        <a:rPr lang="en-US" baseline="0" dirty="0" smtClean="0"/>
                        <a:t> 1:  Planning Instruction &amp; Assessment</a:t>
                      </a:r>
                      <a:endParaRPr lang="en-US" dirty="0"/>
                    </a:p>
                  </a:txBody>
                  <a:tcPr/>
                </a:tc>
                <a:tc>
                  <a:txBody>
                    <a:bodyPr/>
                    <a:lstStyle/>
                    <a:p>
                      <a:r>
                        <a:rPr lang="en-US" dirty="0" smtClean="0"/>
                        <a:t>25%</a:t>
                      </a:r>
                      <a:endParaRPr lang="en-US" dirty="0"/>
                    </a:p>
                  </a:txBody>
                  <a:tcPr/>
                </a:tc>
              </a:tr>
              <a:tr h="370840">
                <a:tc>
                  <a:txBody>
                    <a:bodyPr/>
                    <a:lstStyle/>
                    <a:p>
                      <a:r>
                        <a:rPr lang="en-US" dirty="0" smtClean="0"/>
                        <a:t>Task 2:  Instructing &amp; Engaging Students</a:t>
                      </a:r>
                      <a:r>
                        <a:rPr lang="en-US" baseline="0" dirty="0" smtClean="0"/>
                        <a:t> in Learning</a:t>
                      </a:r>
                      <a:endParaRPr lang="en-US" dirty="0"/>
                    </a:p>
                  </a:txBody>
                  <a:tcPr/>
                </a:tc>
                <a:tc>
                  <a:txBody>
                    <a:bodyPr/>
                    <a:lstStyle/>
                    <a:p>
                      <a:r>
                        <a:rPr lang="en-US" dirty="0" smtClean="0"/>
                        <a:t> 6%</a:t>
                      </a:r>
                      <a:endParaRPr lang="en-US" dirty="0"/>
                    </a:p>
                  </a:txBody>
                  <a:tcPr/>
                </a:tc>
              </a:tr>
              <a:tr h="370840">
                <a:tc>
                  <a:txBody>
                    <a:bodyPr/>
                    <a:lstStyle/>
                    <a:p>
                      <a:r>
                        <a:rPr lang="en-US" dirty="0" smtClean="0"/>
                        <a:t>Task</a:t>
                      </a:r>
                      <a:r>
                        <a:rPr lang="en-US" baseline="0" dirty="0" smtClean="0"/>
                        <a:t> 3:  Assessing Student Learning</a:t>
                      </a:r>
                      <a:endParaRPr lang="en-US" dirty="0"/>
                    </a:p>
                  </a:txBody>
                  <a:tcPr/>
                </a:tc>
                <a:tc>
                  <a:txBody>
                    <a:bodyPr/>
                    <a:lstStyle/>
                    <a:p>
                      <a:r>
                        <a:rPr lang="en-US" dirty="0" smtClean="0"/>
                        <a:t>13%</a:t>
                      </a:r>
                      <a:endParaRPr lang="en-US" dirty="0"/>
                    </a:p>
                  </a:txBody>
                  <a:tcPr/>
                </a:tc>
              </a:tr>
              <a:tr h="370840">
                <a:tc>
                  <a:txBody>
                    <a:bodyPr/>
                    <a:lstStyle/>
                    <a:p>
                      <a:r>
                        <a:rPr lang="en-US" dirty="0" smtClean="0"/>
                        <a:t>Task</a:t>
                      </a:r>
                      <a:r>
                        <a:rPr lang="en-US" baseline="0" dirty="0" smtClean="0"/>
                        <a:t> 4:  Final Retrospective Reflection</a:t>
                      </a:r>
                      <a:endParaRPr lang="en-US" dirty="0"/>
                    </a:p>
                  </a:txBody>
                  <a:tcPr/>
                </a:tc>
                <a:tc>
                  <a:txBody>
                    <a:bodyPr/>
                    <a:lstStyle/>
                    <a:p>
                      <a:r>
                        <a:rPr lang="en-US" dirty="0" smtClean="0"/>
                        <a:t> 3%</a:t>
                      </a:r>
                      <a:endParaRPr lang="en-US" dirty="0"/>
                    </a:p>
                  </a:txBody>
                  <a:tcPr/>
                </a:tc>
              </a:tr>
            </a:tbl>
          </a:graphicData>
        </a:graphic>
      </p:graphicFrame>
    </p:spTree>
    <p:extLst>
      <p:ext uri="{BB962C8B-B14F-4D97-AF65-F5344CB8AC3E}">
        <p14:creationId xmlns:p14="http://schemas.microsoft.com/office/powerpoint/2010/main" val="14408662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Q3.  Which content area(s) were used for the implementation of the task(s)?</a:t>
            </a:r>
            <a:endParaRPr lang="en-US" sz="2800" dirty="0"/>
          </a:p>
        </p:txBody>
      </p:sp>
      <p:graphicFrame>
        <p:nvGraphicFramePr>
          <p:cNvPr id="8" name="Content Placeholder 7"/>
          <p:cNvGraphicFramePr>
            <a:graphicFrameLocks noGrp="1"/>
          </p:cNvGraphicFramePr>
          <p:nvPr>
            <p:ph idx="1"/>
          </p:nvPr>
        </p:nvGraphicFramePr>
        <p:xfrm>
          <a:off x="271463" y="1905000"/>
          <a:ext cx="8301037" cy="4259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76774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Q4.  Reflecting upon your experience with the task(s) and the content area assessments for your candidates, what were some noted positives about the TPA experience?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2783200"/>
              </p:ext>
            </p:extLst>
          </p:nvPr>
        </p:nvGraphicFramePr>
        <p:xfrm>
          <a:off x="571500" y="2599266"/>
          <a:ext cx="8001000" cy="2225040"/>
        </p:xfrm>
        <a:graphic>
          <a:graphicData uri="http://schemas.openxmlformats.org/drawingml/2006/table">
            <a:tbl>
              <a:tblPr firstRow="1" bandRow="1">
                <a:tableStyleId>{5C22544A-7EE6-4342-B048-85BDC9FD1C3A}</a:tableStyleId>
              </a:tblPr>
              <a:tblGrid>
                <a:gridCol w="4271433"/>
                <a:gridCol w="3729567"/>
              </a:tblGrid>
              <a:tr h="370840">
                <a:tc>
                  <a:txBody>
                    <a:bodyPr/>
                    <a:lstStyle/>
                    <a:p>
                      <a:r>
                        <a:rPr lang="en-US" dirty="0" smtClean="0"/>
                        <a:t>Theme</a:t>
                      </a:r>
                      <a:endParaRPr lang="en-US" dirty="0"/>
                    </a:p>
                  </a:txBody>
                  <a:tcPr/>
                </a:tc>
                <a:tc>
                  <a:txBody>
                    <a:bodyPr/>
                    <a:lstStyle/>
                    <a:p>
                      <a:r>
                        <a:rPr lang="en-US" dirty="0" smtClean="0"/>
                        <a:t>% of Respondents</a:t>
                      </a:r>
                      <a:endParaRPr lang="en-US" dirty="0"/>
                    </a:p>
                  </a:txBody>
                  <a:tcPr/>
                </a:tc>
              </a:tr>
              <a:tr h="370840">
                <a:tc>
                  <a:txBody>
                    <a:bodyPr/>
                    <a:lstStyle/>
                    <a:p>
                      <a:r>
                        <a:rPr lang="en-US" dirty="0" smtClean="0"/>
                        <a:t>Increased Candidate Competency</a:t>
                      </a:r>
                      <a:endParaRPr lang="en-US" dirty="0"/>
                    </a:p>
                  </a:txBody>
                  <a:tcPr/>
                </a:tc>
                <a:tc>
                  <a:txBody>
                    <a:bodyPr/>
                    <a:lstStyle/>
                    <a:p>
                      <a:r>
                        <a:rPr lang="en-US" dirty="0" smtClean="0"/>
                        <a:t>55%</a:t>
                      </a:r>
                      <a:endParaRPr lang="en-US" dirty="0"/>
                    </a:p>
                  </a:txBody>
                  <a:tcPr/>
                </a:tc>
              </a:tr>
              <a:tr h="370840">
                <a:tc>
                  <a:txBody>
                    <a:bodyPr/>
                    <a:lstStyle/>
                    <a:p>
                      <a:r>
                        <a:rPr lang="en-US" dirty="0" smtClean="0"/>
                        <a:t>Increased Awareness</a:t>
                      </a:r>
                      <a:r>
                        <a:rPr lang="en-US" baseline="0" dirty="0" smtClean="0"/>
                        <a:t> of Student Learning</a:t>
                      </a:r>
                      <a:endParaRPr lang="en-US" dirty="0"/>
                    </a:p>
                  </a:txBody>
                  <a:tcPr/>
                </a:tc>
                <a:tc>
                  <a:txBody>
                    <a:bodyPr/>
                    <a:lstStyle/>
                    <a:p>
                      <a:r>
                        <a:rPr lang="en-US" dirty="0" smtClean="0"/>
                        <a:t>13%</a:t>
                      </a:r>
                      <a:endParaRPr lang="en-US" dirty="0"/>
                    </a:p>
                  </a:txBody>
                  <a:tcPr/>
                </a:tc>
              </a:tr>
              <a:tr h="370840">
                <a:tc>
                  <a:txBody>
                    <a:bodyPr/>
                    <a:lstStyle/>
                    <a:p>
                      <a:r>
                        <a:rPr lang="en-US" dirty="0" smtClean="0"/>
                        <a:t>TPA Materials/Information</a:t>
                      </a:r>
                      <a:endParaRPr lang="en-US" dirty="0"/>
                    </a:p>
                  </a:txBody>
                  <a:tcPr/>
                </a:tc>
                <a:tc>
                  <a:txBody>
                    <a:bodyPr/>
                    <a:lstStyle/>
                    <a:p>
                      <a:r>
                        <a:rPr lang="en-US" dirty="0" smtClean="0"/>
                        <a:t>11%</a:t>
                      </a:r>
                      <a:endParaRPr lang="en-US" dirty="0"/>
                    </a:p>
                  </a:txBody>
                  <a:tcPr/>
                </a:tc>
              </a:tr>
              <a:tr h="370840">
                <a:tc>
                  <a:txBody>
                    <a:bodyPr/>
                    <a:lstStyle/>
                    <a:p>
                      <a:r>
                        <a:rPr lang="en-US" dirty="0" smtClean="0"/>
                        <a:t>Familiar Evaluation Method</a:t>
                      </a:r>
                      <a:endParaRPr lang="en-US" dirty="0"/>
                    </a:p>
                  </a:txBody>
                  <a:tcPr/>
                </a:tc>
                <a:tc>
                  <a:txBody>
                    <a:bodyPr/>
                    <a:lstStyle/>
                    <a:p>
                      <a:r>
                        <a:rPr lang="en-US" dirty="0" smtClean="0"/>
                        <a:t> 5%</a:t>
                      </a:r>
                      <a:endParaRPr lang="en-US" dirty="0"/>
                    </a:p>
                  </a:txBody>
                  <a:tcPr/>
                </a:tc>
              </a:tr>
              <a:tr h="370840">
                <a:tc>
                  <a:txBody>
                    <a:bodyPr/>
                    <a:lstStyle/>
                    <a:p>
                      <a:r>
                        <a:rPr lang="en-US" dirty="0" smtClean="0"/>
                        <a:t>Candidate</a:t>
                      </a:r>
                      <a:r>
                        <a:rPr lang="en-US" baseline="0" dirty="0" smtClean="0"/>
                        <a:t> Evaluation</a:t>
                      </a:r>
                      <a:endParaRPr lang="en-US" dirty="0"/>
                    </a:p>
                  </a:txBody>
                  <a:tcPr/>
                </a:tc>
                <a:tc>
                  <a:txBody>
                    <a:bodyPr/>
                    <a:lstStyle/>
                    <a:p>
                      <a:r>
                        <a:rPr lang="en-US" dirty="0" smtClean="0"/>
                        <a:t> 4%</a:t>
                      </a:r>
                      <a:endParaRPr lang="en-US" dirty="0"/>
                    </a:p>
                  </a:txBody>
                  <a:tcPr/>
                </a:tc>
              </a:tr>
            </a:tbl>
          </a:graphicData>
        </a:graphic>
      </p:graphicFrame>
    </p:spTree>
    <p:extLst>
      <p:ext uri="{BB962C8B-B14F-4D97-AF65-F5344CB8AC3E}">
        <p14:creationId xmlns:p14="http://schemas.microsoft.com/office/powerpoint/2010/main" val="38741413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Q5.  What supports were beneficial to your success in assisting them with the implementation of the task(s)?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9614579"/>
              </p:ext>
            </p:extLst>
          </p:nvPr>
        </p:nvGraphicFramePr>
        <p:xfrm>
          <a:off x="571500" y="1905000"/>
          <a:ext cx="8001000" cy="1854200"/>
        </p:xfrm>
        <a:graphic>
          <a:graphicData uri="http://schemas.openxmlformats.org/drawingml/2006/table">
            <a:tbl>
              <a:tblPr firstRow="1" bandRow="1">
                <a:tableStyleId>{5C22544A-7EE6-4342-B048-85BDC9FD1C3A}</a:tableStyleId>
              </a:tblPr>
              <a:tblGrid>
                <a:gridCol w="4356100"/>
                <a:gridCol w="3644900"/>
              </a:tblGrid>
              <a:tr h="370840">
                <a:tc>
                  <a:txBody>
                    <a:bodyPr/>
                    <a:lstStyle/>
                    <a:p>
                      <a:r>
                        <a:rPr lang="en-US" dirty="0" smtClean="0"/>
                        <a:t>Themes</a:t>
                      </a:r>
                      <a:endParaRPr lang="en-US" dirty="0"/>
                    </a:p>
                  </a:txBody>
                  <a:tcPr/>
                </a:tc>
                <a:tc>
                  <a:txBody>
                    <a:bodyPr/>
                    <a:lstStyle/>
                    <a:p>
                      <a:r>
                        <a:rPr lang="en-US" dirty="0" smtClean="0"/>
                        <a:t>% of Respondents</a:t>
                      </a:r>
                      <a:endParaRPr lang="en-US" dirty="0"/>
                    </a:p>
                  </a:txBody>
                  <a:tcPr/>
                </a:tc>
              </a:tr>
              <a:tr h="370840">
                <a:tc>
                  <a:txBody>
                    <a:bodyPr/>
                    <a:lstStyle/>
                    <a:p>
                      <a:r>
                        <a:rPr lang="en-US" dirty="0" smtClean="0"/>
                        <a:t>TPA Materials/Information/Training</a:t>
                      </a:r>
                      <a:endParaRPr lang="en-US" dirty="0"/>
                    </a:p>
                  </a:txBody>
                  <a:tcPr/>
                </a:tc>
                <a:tc>
                  <a:txBody>
                    <a:bodyPr/>
                    <a:lstStyle/>
                    <a:p>
                      <a:r>
                        <a:rPr lang="en-US" dirty="0" smtClean="0"/>
                        <a:t>40%</a:t>
                      </a:r>
                      <a:endParaRPr lang="en-US" dirty="0"/>
                    </a:p>
                  </a:txBody>
                  <a:tcPr/>
                </a:tc>
              </a:tr>
              <a:tr h="370840">
                <a:tc>
                  <a:txBody>
                    <a:bodyPr/>
                    <a:lstStyle/>
                    <a:p>
                      <a:r>
                        <a:rPr lang="en-US" dirty="0" smtClean="0"/>
                        <a:t>Supervisor/Colleague</a:t>
                      </a:r>
                      <a:r>
                        <a:rPr lang="en-US" baseline="0" dirty="0" smtClean="0"/>
                        <a:t> Support</a:t>
                      </a:r>
                      <a:endParaRPr lang="en-US" dirty="0"/>
                    </a:p>
                  </a:txBody>
                  <a:tcPr/>
                </a:tc>
                <a:tc>
                  <a:txBody>
                    <a:bodyPr/>
                    <a:lstStyle/>
                    <a:p>
                      <a:r>
                        <a:rPr lang="en-US" dirty="0" smtClean="0"/>
                        <a:t>20%</a:t>
                      </a:r>
                      <a:endParaRPr lang="en-US" dirty="0"/>
                    </a:p>
                  </a:txBody>
                  <a:tcPr/>
                </a:tc>
              </a:tr>
              <a:tr h="370840">
                <a:tc>
                  <a:txBody>
                    <a:bodyPr/>
                    <a:lstStyle/>
                    <a:p>
                      <a:r>
                        <a:rPr lang="en-US" dirty="0" smtClean="0"/>
                        <a:t>Meetings/Communication</a:t>
                      </a:r>
                      <a:endParaRPr lang="en-US" dirty="0"/>
                    </a:p>
                  </a:txBody>
                  <a:tcPr/>
                </a:tc>
                <a:tc>
                  <a:txBody>
                    <a:bodyPr/>
                    <a:lstStyle/>
                    <a:p>
                      <a:r>
                        <a:rPr lang="en-US" dirty="0" smtClean="0"/>
                        <a:t>13%</a:t>
                      </a:r>
                      <a:endParaRPr lang="en-US" dirty="0"/>
                    </a:p>
                  </a:txBody>
                  <a:tcPr/>
                </a:tc>
              </a:tr>
              <a:tr h="370840">
                <a:tc>
                  <a:txBody>
                    <a:bodyPr/>
                    <a:lstStyle/>
                    <a:p>
                      <a:r>
                        <a:rPr lang="en-US" dirty="0" smtClean="0"/>
                        <a:t>University/College Resources</a:t>
                      </a:r>
                      <a:endParaRPr lang="en-US" dirty="0"/>
                    </a:p>
                  </a:txBody>
                  <a:tcPr/>
                </a:tc>
                <a:tc>
                  <a:txBody>
                    <a:bodyPr/>
                    <a:lstStyle/>
                    <a:p>
                      <a:r>
                        <a:rPr lang="en-US" dirty="0" smtClean="0"/>
                        <a:t> 7%</a:t>
                      </a:r>
                      <a:endParaRPr lang="en-US" dirty="0"/>
                    </a:p>
                  </a:txBody>
                  <a:tcPr/>
                </a:tc>
              </a:tr>
            </a:tbl>
          </a:graphicData>
        </a:graphic>
      </p:graphicFrame>
    </p:spTree>
    <p:extLst>
      <p:ext uri="{BB962C8B-B14F-4D97-AF65-F5344CB8AC3E}">
        <p14:creationId xmlns:p14="http://schemas.microsoft.com/office/powerpoint/2010/main" val="35447117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Q6.  Related to question #4, what were some challenges you experienced while assisting them with the task(s)?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905139"/>
              </p:ext>
            </p:extLst>
          </p:nvPr>
        </p:nvGraphicFramePr>
        <p:xfrm>
          <a:off x="571500" y="2277533"/>
          <a:ext cx="8001000" cy="1483360"/>
        </p:xfrm>
        <a:graphic>
          <a:graphicData uri="http://schemas.openxmlformats.org/drawingml/2006/table">
            <a:tbl>
              <a:tblPr firstRow="1" bandRow="1">
                <a:tableStyleId>{5C22544A-7EE6-4342-B048-85BDC9FD1C3A}</a:tableStyleId>
              </a:tblPr>
              <a:tblGrid>
                <a:gridCol w="4288367"/>
                <a:gridCol w="3712633"/>
              </a:tblGrid>
              <a:tr h="370840">
                <a:tc>
                  <a:txBody>
                    <a:bodyPr/>
                    <a:lstStyle/>
                    <a:p>
                      <a:r>
                        <a:rPr lang="en-US" dirty="0" smtClean="0"/>
                        <a:t>Themes</a:t>
                      </a:r>
                      <a:endParaRPr lang="en-US" dirty="0"/>
                    </a:p>
                  </a:txBody>
                  <a:tcPr/>
                </a:tc>
                <a:tc>
                  <a:txBody>
                    <a:bodyPr/>
                    <a:lstStyle/>
                    <a:p>
                      <a:r>
                        <a:rPr lang="en-US" dirty="0" smtClean="0"/>
                        <a:t>% of Respondents</a:t>
                      </a:r>
                      <a:endParaRPr lang="en-US" dirty="0"/>
                    </a:p>
                  </a:txBody>
                  <a:tcPr/>
                </a:tc>
              </a:tr>
              <a:tr h="370840">
                <a:tc>
                  <a:txBody>
                    <a:bodyPr/>
                    <a:lstStyle/>
                    <a:p>
                      <a:r>
                        <a:rPr lang="en-US" dirty="0" smtClean="0"/>
                        <a:t>TPA Requirements/Timeline</a:t>
                      </a:r>
                      <a:endParaRPr lang="en-US" dirty="0"/>
                    </a:p>
                  </a:txBody>
                  <a:tcPr/>
                </a:tc>
                <a:tc>
                  <a:txBody>
                    <a:bodyPr/>
                    <a:lstStyle/>
                    <a:p>
                      <a:r>
                        <a:rPr lang="en-US" dirty="0" smtClean="0"/>
                        <a:t>38%</a:t>
                      </a:r>
                      <a:endParaRPr lang="en-US" dirty="0"/>
                    </a:p>
                  </a:txBody>
                  <a:tcPr/>
                </a:tc>
              </a:tr>
              <a:tr h="370840">
                <a:tc>
                  <a:txBody>
                    <a:bodyPr/>
                    <a:lstStyle/>
                    <a:p>
                      <a:r>
                        <a:rPr lang="en-US" dirty="0" smtClean="0"/>
                        <a:t>Limited Training/Instructions/Examples</a:t>
                      </a:r>
                      <a:endParaRPr lang="en-US" dirty="0"/>
                    </a:p>
                  </a:txBody>
                  <a:tcPr/>
                </a:tc>
                <a:tc>
                  <a:txBody>
                    <a:bodyPr/>
                    <a:lstStyle/>
                    <a:p>
                      <a:r>
                        <a:rPr lang="en-US" dirty="0" smtClean="0"/>
                        <a:t>35%</a:t>
                      </a:r>
                      <a:endParaRPr lang="en-US" dirty="0"/>
                    </a:p>
                  </a:txBody>
                  <a:tcPr/>
                </a:tc>
              </a:tr>
              <a:tr h="370840">
                <a:tc>
                  <a:txBody>
                    <a:bodyPr/>
                    <a:lstStyle/>
                    <a:p>
                      <a:r>
                        <a:rPr lang="en-US" dirty="0" smtClean="0"/>
                        <a:t>Candidate Competency/Experience</a:t>
                      </a:r>
                      <a:endParaRPr lang="en-US" dirty="0"/>
                    </a:p>
                  </a:txBody>
                  <a:tcPr/>
                </a:tc>
                <a:tc>
                  <a:txBody>
                    <a:bodyPr/>
                    <a:lstStyle/>
                    <a:p>
                      <a:r>
                        <a:rPr lang="en-US" dirty="0" smtClean="0"/>
                        <a:t>11%</a:t>
                      </a:r>
                      <a:endParaRPr lang="en-US" dirty="0"/>
                    </a:p>
                  </a:txBody>
                  <a:tcPr/>
                </a:tc>
              </a:tr>
            </a:tbl>
          </a:graphicData>
        </a:graphic>
      </p:graphicFrame>
    </p:spTree>
    <p:extLst>
      <p:ext uri="{BB962C8B-B14F-4D97-AF65-F5344CB8AC3E}">
        <p14:creationId xmlns:p14="http://schemas.microsoft.com/office/powerpoint/2010/main" val="12316333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2010-2011 </a:t>
            </a:r>
            <a:endParaRPr lang="en-US" dirty="0"/>
          </a:p>
        </p:txBody>
      </p:sp>
      <p:sp>
        <p:nvSpPr>
          <p:cNvPr id="3" name="Content Placeholder 2"/>
          <p:cNvSpPr>
            <a:spLocks noGrp="1"/>
          </p:cNvSpPr>
          <p:nvPr>
            <p:ph idx="1"/>
          </p:nvPr>
        </p:nvSpPr>
        <p:spPr>
          <a:xfrm>
            <a:off x="571499" y="1642533"/>
            <a:ext cx="8199967" cy="4961467"/>
          </a:xfrm>
        </p:spPr>
        <p:txBody>
          <a:bodyPr>
            <a:normAutofit fontScale="55000" lnSpcReduction="20000"/>
          </a:bodyPr>
          <a:lstStyle/>
          <a:p>
            <a:pPr marL="0" indent="0">
              <a:buNone/>
            </a:pPr>
            <a:r>
              <a:rPr lang="en-US" sz="3800" u="sng" dirty="0" smtClean="0"/>
              <a:t>Today’s Overview</a:t>
            </a:r>
            <a:r>
              <a:rPr lang="en-US" sz="3800" dirty="0" smtClean="0"/>
              <a:t>:</a:t>
            </a:r>
          </a:p>
          <a:p>
            <a:r>
              <a:rPr lang="en-US" sz="3800" dirty="0" smtClean="0"/>
              <a:t> Survey Insights – Phase II IHEs</a:t>
            </a:r>
          </a:p>
          <a:p>
            <a:pPr lvl="1"/>
            <a:r>
              <a:rPr lang="en-US" sz="3800" dirty="0" smtClean="0"/>
              <a:t>Teacher Candidates</a:t>
            </a:r>
          </a:p>
          <a:p>
            <a:pPr lvl="1"/>
            <a:r>
              <a:rPr lang="en-US" sz="3800" dirty="0" smtClean="0"/>
              <a:t>Faculty ‘Shepherds’</a:t>
            </a:r>
          </a:p>
          <a:p>
            <a:r>
              <a:rPr lang="en-US" sz="3800" dirty="0"/>
              <a:t> </a:t>
            </a:r>
            <a:r>
              <a:rPr lang="en-US" sz="3800" dirty="0" smtClean="0"/>
              <a:t>Annual Reports from TPA Contacts (Phases I &amp; II)</a:t>
            </a:r>
          </a:p>
          <a:p>
            <a:r>
              <a:rPr lang="en-US" sz="3800" dirty="0" smtClean="0"/>
              <a:t>Spring 2011 Portfolio Reflections – Phase I IHEs</a:t>
            </a:r>
          </a:p>
          <a:p>
            <a:r>
              <a:rPr lang="en-US" sz="3800" dirty="0" smtClean="0"/>
              <a:t>Panel Discussion – Lessons Learned from Leg I and II Trail Blazers </a:t>
            </a:r>
          </a:p>
          <a:p>
            <a:r>
              <a:rPr lang="en-US" sz="3800" dirty="0" smtClean="0"/>
              <a:t>Sharing your Leg of the Ohio TPA trail</a:t>
            </a:r>
          </a:p>
          <a:p>
            <a:endParaRPr lang="en-US" dirty="0" smtClean="0"/>
          </a:p>
          <a:p>
            <a:pPr marL="0" indent="0">
              <a:buNone/>
            </a:pPr>
            <a:r>
              <a:rPr lang="en-US" dirty="0" smtClean="0"/>
              <a:t>	</a:t>
            </a:r>
            <a:endParaRPr lang="en-US" dirty="0"/>
          </a:p>
        </p:txBody>
      </p:sp>
      <p:pic>
        <p:nvPicPr>
          <p:cNvPr id="4" name="Picture 3" descr="mc900149882.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066" y="1132417"/>
            <a:ext cx="2302933" cy="2171700"/>
          </a:xfrm>
          <a:prstGeom prst="rect">
            <a:avLst/>
          </a:prstGeom>
        </p:spPr>
      </p:pic>
    </p:spTree>
    <p:extLst>
      <p:ext uri="{BB962C8B-B14F-4D97-AF65-F5344CB8AC3E}">
        <p14:creationId xmlns:p14="http://schemas.microsoft.com/office/powerpoint/2010/main" val="31981519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Q7.  What supports might have been helpful during the preparation, teaching, and follow up of the task(s)?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668817"/>
              </p:ext>
            </p:extLst>
          </p:nvPr>
        </p:nvGraphicFramePr>
        <p:xfrm>
          <a:off x="571500" y="2646680"/>
          <a:ext cx="8001000" cy="1483360"/>
        </p:xfrm>
        <a:graphic>
          <a:graphicData uri="http://schemas.openxmlformats.org/drawingml/2006/table">
            <a:tbl>
              <a:tblPr firstRow="1" bandRow="1">
                <a:tableStyleId>{5C22544A-7EE6-4342-B048-85BDC9FD1C3A}</a:tableStyleId>
              </a:tblPr>
              <a:tblGrid>
                <a:gridCol w="4931833"/>
                <a:gridCol w="3069167"/>
              </a:tblGrid>
              <a:tr h="370840">
                <a:tc>
                  <a:txBody>
                    <a:bodyPr/>
                    <a:lstStyle/>
                    <a:p>
                      <a:r>
                        <a:rPr lang="en-US" dirty="0" smtClean="0"/>
                        <a:t>Themes</a:t>
                      </a:r>
                      <a:endParaRPr lang="en-US" dirty="0"/>
                    </a:p>
                  </a:txBody>
                  <a:tcPr/>
                </a:tc>
                <a:tc>
                  <a:txBody>
                    <a:bodyPr/>
                    <a:lstStyle/>
                    <a:p>
                      <a:r>
                        <a:rPr lang="en-US" dirty="0" smtClean="0"/>
                        <a:t>% of Respondents</a:t>
                      </a:r>
                      <a:endParaRPr lang="en-US" dirty="0"/>
                    </a:p>
                  </a:txBody>
                  <a:tcPr/>
                </a:tc>
              </a:tr>
              <a:tr h="370840">
                <a:tc>
                  <a:txBody>
                    <a:bodyPr/>
                    <a:lstStyle/>
                    <a:p>
                      <a:r>
                        <a:rPr lang="en-US" dirty="0" smtClean="0"/>
                        <a:t>Explanation/Examples of Tasks/Requirements</a:t>
                      </a:r>
                      <a:endParaRPr lang="en-US" dirty="0"/>
                    </a:p>
                  </a:txBody>
                  <a:tcPr/>
                </a:tc>
                <a:tc>
                  <a:txBody>
                    <a:bodyPr/>
                    <a:lstStyle/>
                    <a:p>
                      <a:r>
                        <a:rPr lang="en-US" dirty="0" smtClean="0"/>
                        <a:t>40%</a:t>
                      </a:r>
                      <a:endParaRPr lang="en-US" dirty="0"/>
                    </a:p>
                  </a:txBody>
                  <a:tcPr/>
                </a:tc>
              </a:tr>
              <a:tr h="370840">
                <a:tc>
                  <a:txBody>
                    <a:bodyPr/>
                    <a:lstStyle/>
                    <a:p>
                      <a:r>
                        <a:rPr lang="en-US" dirty="0" smtClean="0"/>
                        <a:t>Additional</a:t>
                      </a:r>
                      <a:r>
                        <a:rPr lang="en-US" baseline="0" dirty="0" smtClean="0"/>
                        <a:t> Meetings/Trainings</a:t>
                      </a:r>
                      <a:endParaRPr lang="en-US" dirty="0"/>
                    </a:p>
                  </a:txBody>
                  <a:tcPr/>
                </a:tc>
                <a:tc>
                  <a:txBody>
                    <a:bodyPr/>
                    <a:lstStyle/>
                    <a:p>
                      <a:r>
                        <a:rPr lang="en-US" dirty="0" smtClean="0"/>
                        <a:t>27%</a:t>
                      </a:r>
                      <a:endParaRPr lang="en-US" dirty="0"/>
                    </a:p>
                  </a:txBody>
                  <a:tcPr/>
                </a:tc>
              </a:tr>
              <a:tr h="370840">
                <a:tc>
                  <a:txBody>
                    <a:bodyPr/>
                    <a:lstStyle/>
                    <a:p>
                      <a:r>
                        <a:rPr lang="en-US" dirty="0" smtClean="0"/>
                        <a:t>Additional Time</a:t>
                      </a:r>
                      <a:endParaRPr lang="en-US" dirty="0"/>
                    </a:p>
                  </a:txBody>
                  <a:tcPr/>
                </a:tc>
                <a:tc>
                  <a:txBody>
                    <a:bodyPr/>
                    <a:lstStyle/>
                    <a:p>
                      <a:r>
                        <a:rPr lang="en-US" dirty="0" smtClean="0"/>
                        <a:t>15%</a:t>
                      </a:r>
                      <a:endParaRPr lang="en-US" dirty="0"/>
                    </a:p>
                  </a:txBody>
                  <a:tcPr/>
                </a:tc>
              </a:tr>
            </a:tbl>
          </a:graphicData>
        </a:graphic>
      </p:graphicFrame>
    </p:spTree>
    <p:extLst>
      <p:ext uri="{BB962C8B-B14F-4D97-AF65-F5344CB8AC3E}">
        <p14:creationId xmlns:p14="http://schemas.microsoft.com/office/powerpoint/2010/main" val="27155479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Q8.  Did  you feel the process was educational?</a:t>
            </a:r>
            <a:endParaRPr lang="en-US" sz="2800" dirty="0"/>
          </a:p>
        </p:txBody>
      </p:sp>
      <p:sp>
        <p:nvSpPr>
          <p:cNvPr id="3" name="Content Placeholder 2"/>
          <p:cNvSpPr>
            <a:spLocks noGrp="1"/>
          </p:cNvSpPr>
          <p:nvPr>
            <p:ph idx="1"/>
          </p:nvPr>
        </p:nvSpPr>
        <p:spPr>
          <a:xfrm>
            <a:off x="571500" y="1676401"/>
            <a:ext cx="8001000" cy="4707466"/>
          </a:xfrm>
        </p:spPr>
        <p:txBody>
          <a:bodyPr>
            <a:normAutofit/>
          </a:bodyPr>
          <a:lstStyle/>
          <a:p>
            <a:r>
              <a:rPr lang="en-US" dirty="0" smtClean="0"/>
              <a:t>Yes – 71%		 No – 7%	    Undecided – 22%</a:t>
            </a:r>
          </a:p>
          <a:p>
            <a:pPr marL="0" indent="0">
              <a:buNone/>
            </a:pPr>
            <a:r>
              <a:rPr lang="en-US" sz="1600" dirty="0" smtClean="0"/>
              <a:t>“Yes, this process has merit.  It requires students to synthesize their teaching experience and to demonstrate their ability to use planning and reflection in preparation for future instruction.”</a:t>
            </a:r>
          </a:p>
          <a:p>
            <a:pPr marL="0" indent="0">
              <a:buNone/>
            </a:pPr>
            <a:r>
              <a:rPr lang="en-US" sz="1600" dirty="0" smtClean="0"/>
              <a:t>“We certainly learned a great deal.  I also realize that we are on the right track when preparing our future teachers because all the elements are there.  It was just a matter of organizing them into the required format.”</a:t>
            </a:r>
          </a:p>
          <a:p>
            <a:pPr marL="0" indent="0">
              <a:buNone/>
            </a:pPr>
            <a:r>
              <a:rPr lang="en-US" sz="1600" dirty="0" smtClean="0"/>
              <a:t>“Yes, it forced the teacher candidates to examine what they were doing as beginning teachers.  It also forced me to look at the materials that I was including in my seminar and the relevance of these materials to my students.”</a:t>
            </a:r>
          </a:p>
          <a:p>
            <a:pPr marL="0" indent="0">
              <a:buNone/>
            </a:pPr>
            <a:r>
              <a:rPr lang="en-US" sz="1600" dirty="0" smtClean="0"/>
              <a:t>“Though we felt like we were ‘stumbling through’ the process (and have not yet completed it), we learned a lot about both the needed changes in procedures, prior instruction, and completion of the TPA itself.  We need continued training to be able to competently implement this in the future.”</a:t>
            </a:r>
            <a:endParaRPr lang="en-US" sz="1600" dirty="0"/>
          </a:p>
        </p:txBody>
      </p:sp>
    </p:spTree>
    <p:extLst>
      <p:ext uri="{BB962C8B-B14F-4D97-AF65-F5344CB8AC3E}">
        <p14:creationId xmlns:p14="http://schemas.microsoft.com/office/powerpoint/2010/main" val="1888490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Q9.  Did you or your candidates find any part of the task instructions difficult to understand?  Please explain.</a:t>
            </a:r>
            <a:endParaRPr lang="en-US" sz="2400" dirty="0"/>
          </a:p>
        </p:txBody>
      </p:sp>
      <p:sp>
        <p:nvSpPr>
          <p:cNvPr id="3" name="Content Placeholder 2"/>
          <p:cNvSpPr>
            <a:spLocks noGrp="1"/>
          </p:cNvSpPr>
          <p:nvPr>
            <p:ph idx="1"/>
          </p:nvPr>
        </p:nvSpPr>
        <p:spPr/>
        <p:txBody>
          <a:bodyPr/>
          <a:lstStyle/>
          <a:p>
            <a:r>
              <a:rPr lang="en-US" dirty="0" smtClean="0"/>
              <a:t>Yes – 49%		No – 31%	  Undecided – 20%</a:t>
            </a:r>
          </a:p>
          <a:p>
            <a:pPr marL="0" indent="0">
              <a:buNone/>
            </a:pPr>
            <a:r>
              <a:rPr lang="en-US" sz="1800" dirty="0" smtClean="0"/>
              <a:t>“Terminology, for example, essential question, academic language.”</a:t>
            </a:r>
          </a:p>
          <a:p>
            <a:pPr marL="0" indent="0">
              <a:buNone/>
            </a:pPr>
            <a:r>
              <a:rPr lang="en-US" sz="1800" dirty="0" smtClean="0"/>
              <a:t>“Some candidates had difficulty with indicating specific research/theory, which guided their selection of specific strategies and materials to help students develop the factual knowledge, conceptual understanding, and interpretative skills to meet the learning objectives.”</a:t>
            </a:r>
          </a:p>
          <a:p>
            <a:pPr marL="0" indent="0">
              <a:buNone/>
            </a:pPr>
            <a:r>
              <a:rPr lang="en-US" sz="1800" dirty="0" smtClean="0"/>
              <a:t>“My students did not find the instructions difficult but they felt that the 7-9 pages of single-spaced narrative was unnecessary.”</a:t>
            </a:r>
          </a:p>
          <a:p>
            <a:pPr marL="0" indent="0">
              <a:buNone/>
            </a:pPr>
            <a:r>
              <a:rPr lang="en-US" sz="1800" dirty="0" smtClean="0"/>
              <a:t>“Not really.  They had a few questions related to how to submit the video etc., but nothing major.”</a:t>
            </a:r>
            <a:endParaRPr lang="en-US" sz="1800" dirty="0"/>
          </a:p>
        </p:txBody>
      </p:sp>
    </p:spTree>
    <p:extLst>
      <p:ext uri="{BB962C8B-B14F-4D97-AF65-F5344CB8AC3E}">
        <p14:creationId xmlns:p14="http://schemas.microsoft.com/office/powerpoint/2010/main" val="15110533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Q10.  Were there any questions for the commentary that seemed confusing or unclear?  If so please share details.</a:t>
            </a:r>
            <a:endParaRPr lang="en-US" sz="2400" dirty="0"/>
          </a:p>
        </p:txBody>
      </p:sp>
      <p:sp>
        <p:nvSpPr>
          <p:cNvPr id="3" name="Content Placeholder 2"/>
          <p:cNvSpPr>
            <a:spLocks noGrp="1"/>
          </p:cNvSpPr>
          <p:nvPr>
            <p:ph idx="1"/>
          </p:nvPr>
        </p:nvSpPr>
        <p:spPr/>
        <p:txBody>
          <a:bodyPr/>
          <a:lstStyle/>
          <a:p>
            <a:r>
              <a:rPr lang="en-US" dirty="0" smtClean="0"/>
              <a:t>Yes – 31%		  No – 36%	     Undecided – 31%</a:t>
            </a:r>
          </a:p>
          <a:p>
            <a:pPr marL="0" indent="0">
              <a:buNone/>
            </a:pPr>
            <a:r>
              <a:rPr lang="en-US" sz="1800" dirty="0" smtClean="0"/>
              <a:t>“Students felt that some of the questions (they didn’t specify which ones) were rather redundant. They felt they repeated themselves a bit.  Perhaps the questions could be streamlined.”</a:t>
            </a:r>
          </a:p>
          <a:p>
            <a:pPr marL="0" indent="0">
              <a:buNone/>
            </a:pPr>
            <a:r>
              <a:rPr lang="en-US" sz="1800" dirty="0" smtClean="0"/>
              <a:t>“We started with the idea that our </a:t>
            </a:r>
            <a:r>
              <a:rPr lang="en-US" sz="1800" dirty="0" err="1" smtClean="0"/>
              <a:t>preservice</a:t>
            </a:r>
            <a:r>
              <a:rPr lang="en-US" sz="1800" dirty="0" smtClean="0"/>
              <a:t> students would likely fall at the level 1 or 2.  We did have some that were very nearly a 3, but not exactly there. I felt the need distinguish them so used a check/check plus type notation… I felt like it would have been nice to have a box called ‘emerging’ or some way to reflect this better. I think it might be useful to revise the rubric for this content areas and that might ease this issue I encountered.”</a:t>
            </a:r>
            <a:endParaRPr lang="en-US" sz="1800" dirty="0"/>
          </a:p>
        </p:txBody>
      </p:sp>
    </p:spTree>
    <p:extLst>
      <p:ext uri="{BB962C8B-B14F-4D97-AF65-F5344CB8AC3E}">
        <p14:creationId xmlns:p14="http://schemas.microsoft.com/office/powerpoint/2010/main" val="5003410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Q11.  Did you or your candidates find any part of the rubrics difficult to understand?  Please explain.</a:t>
            </a:r>
            <a:endParaRPr lang="en-US" sz="2400" dirty="0"/>
          </a:p>
        </p:txBody>
      </p:sp>
      <p:sp>
        <p:nvSpPr>
          <p:cNvPr id="3" name="Content Placeholder 2"/>
          <p:cNvSpPr>
            <a:spLocks noGrp="1"/>
          </p:cNvSpPr>
          <p:nvPr>
            <p:ph idx="1"/>
          </p:nvPr>
        </p:nvSpPr>
        <p:spPr/>
        <p:txBody>
          <a:bodyPr/>
          <a:lstStyle/>
          <a:p>
            <a:r>
              <a:rPr lang="en-US" dirty="0" smtClean="0"/>
              <a:t>Yes – 44%		No – 31%	Undecided – 25%</a:t>
            </a:r>
          </a:p>
          <a:p>
            <a:pPr marL="0" indent="0">
              <a:buNone/>
            </a:pPr>
            <a:r>
              <a:rPr lang="en-US" sz="1800" dirty="0" smtClean="0"/>
              <a:t>“Rubrics are not clearly aligned with each piece of Task #1 (Context for Learning is not evaluated).”</a:t>
            </a:r>
          </a:p>
          <a:p>
            <a:pPr marL="0" indent="0">
              <a:buNone/>
            </a:pPr>
            <a:r>
              <a:rPr lang="en-US" sz="1800" dirty="0" smtClean="0"/>
              <a:t>“Without proper training the rubrics seem vague and subjective.”</a:t>
            </a:r>
          </a:p>
          <a:p>
            <a:pPr marL="0" indent="0">
              <a:buNone/>
            </a:pPr>
            <a:r>
              <a:rPr lang="en-US" sz="1800" dirty="0" smtClean="0"/>
              <a:t>“We talked through them beforehand, so it was a non-issue.”</a:t>
            </a:r>
          </a:p>
          <a:p>
            <a:pPr marL="0" indent="0">
              <a:buNone/>
            </a:pPr>
            <a:r>
              <a:rPr lang="en-US" sz="1800" dirty="0" smtClean="0"/>
              <a:t>“The rubrics were very helpful.”</a:t>
            </a:r>
          </a:p>
          <a:p>
            <a:pPr marL="0" indent="0">
              <a:buNone/>
            </a:pPr>
            <a:r>
              <a:rPr lang="en-US" sz="1800" dirty="0" smtClean="0"/>
              <a:t>“There seemed to be a disconnect between the rubric and our lesson plan       format.”</a:t>
            </a:r>
            <a:endParaRPr lang="en-US" sz="1800" dirty="0"/>
          </a:p>
        </p:txBody>
      </p:sp>
    </p:spTree>
    <p:extLst>
      <p:ext uri="{BB962C8B-B14F-4D97-AF65-F5344CB8AC3E}">
        <p14:creationId xmlns:p14="http://schemas.microsoft.com/office/powerpoint/2010/main" val="9961508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7"/>
            <a:ext cx="8001000" cy="1283229"/>
          </a:xfrm>
        </p:spPr>
        <p:txBody>
          <a:bodyPr/>
          <a:lstStyle/>
          <a:p>
            <a:pPr algn="l"/>
            <a:r>
              <a:rPr lang="en-US" sz="2000" dirty="0" smtClean="0"/>
              <a:t>Q12.  Other than finding time to complete the task(s), did your candidate(s) have difficulty with non-instructional components such as locating information about students (task 1), collecting assessments (task 3) or completing filming (task 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666499"/>
              </p:ext>
            </p:extLst>
          </p:nvPr>
        </p:nvGraphicFramePr>
        <p:xfrm>
          <a:off x="571500" y="1905000"/>
          <a:ext cx="8001000" cy="1483360"/>
        </p:xfrm>
        <a:graphic>
          <a:graphicData uri="http://schemas.openxmlformats.org/drawingml/2006/table">
            <a:tbl>
              <a:tblPr firstRow="1" bandRow="1">
                <a:tableStyleId>{5C22544A-7EE6-4342-B048-85BDC9FD1C3A}</a:tableStyleId>
              </a:tblPr>
              <a:tblGrid>
                <a:gridCol w="4305300"/>
                <a:gridCol w="3695700"/>
              </a:tblGrid>
              <a:tr h="370840">
                <a:tc>
                  <a:txBody>
                    <a:bodyPr/>
                    <a:lstStyle/>
                    <a:p>
                      <a:r>
                        <a:rPr lang="en-US" dirty="0" smtClean="0"/>
                        <a:t>Theme</a:t>
                      </a:r>
                      <a:endParaRPr lang="en-US" dirty="0"/>
                    </a:p>
                  </a:txBody>
                  <a:tcPr/>
                </a:tc>
                <a:tc>
                  <a:txBody>
                    <a:bodyPr/>
                    <a:lstStyle/>
                    <a:p>
                      <a:r>
                        <a:rPr lang="en-US" dirty="0" smtClean="0"/>
                        <a:t>% of Respondents</a:t>
                      </a:r>
                      <a:endParaRPr lang="en-US" dirty="0"/>
                    </a:p>
                  </a:txBody>
                  <a:tcPr/>
                </a:tc>
              </a:tr>
              <a:tr h="370840">
                <a:tc>
                  <a:txBody>
                    <a:bodyPr/>
                    <a:lstStyle/>
                    <a:p>
                      <a:r>
                        <a:rPr lang="en-US" dirty="0" smtClean="0"/>
                        <a:t>Yes</a:t>
                      </a:r>
                      <a:endParaRPr lang="en-US" dirty="0"/>
                    </a:p>
                  </a:txBody>
                  <a:tcPr/>
                </a:tc>
                <a:tc>
                  <a:txBody>
                    <a:bodyPr/>
                    <a:lstStyle/>
                    <a:p>
                      <a:r>
                        <a:rPr lang="en-US" dirty="0" smtClean="0"/>
                        <a:t>25%</a:t>
                      </a:r>
                      <a:endParaRPr lang="en-US" dirty="0"/>
                    </a:p>
                  </a:txBody>
                  <a:tcPr/>
                </a:tc>
              </a:tr>
              <a:tr h="370840">
                <a:tc>
                  <a:txBody>
                    <a:bodyPr/>
                    <a:lstStyle/>
                    <a:p>
                      <a:r>
                        <a:rPr lang="en-US" dirty="0" smtClean="0"/>
                        <a:t>No</a:t>
                      </a:r>
                      <a:endParaRPr lang="en-US" dirty="0"/>
                    </a:p>
                  </a:txBody>
                  <a:tcPr/>
                </a:tc>
                <a:tc>
                  <a:txBody>
                    <a:bodyPr/>
                    <a:lstStyle/>
                    <a:p>
                      <a:r>
                        <a:rPr lang="en-US" dirty="0" smtClean="0"/>
                        <a:t>44%</a:t>
                      </a:r>
                      <a:endParaRPr lang="en-US" dirty="0"/>
                    </a:p>
                  </a:txBody>
                  <a:tcPr/>
                </a:tc>
              </a:tr>
              <a:tr h="370840">
                <a:tc>
                  <a:txBody>
                    <a:bodyPr/>
                    <a:lstStyle/>
                    <a:p>
                      <a:r>
                        <a:rPr lang="en-US" dirty="0" smtClean="0"/>
                        <a:t>Undecided/Not Applicable</a:t>
                      </a:r>
                      <a:endParaRPr lang="en-US" dirty="0"/>
                    </a:p>
                  </a:txBody>
                  <a:tcPr/>
                </a:tc>
                <a:tc>
                  <a:txBody>
                    <a:bodyPr/>
                    <a:lstStyle/>
                    <a:p>
                      <a:r>
                        <a:rPr lang="en-US" dirty="0" smtClean="0"/>
                        <a:t>31%</a:t>
                      </a:r>
                      <a:endParaRPr lang="en-US" dirty="0"/>
                    </a:p>
                  </a:txBody>
                  <a:tcPr/>
                </a:tc>
              </a:tr>
            </a:tbl>
          </a:graphicData>
        </a:graphic>
      </p:graphicFrame>
      <p:sp>
        <p:nvSpPr>
          <p:cNvPr id="5" name="TextBox 4"/>
          <p:cNvSpPr txBox="1"/>
          <p:nvPr/>
        </p:nvSpPr>
        <p:spPr>
          <a:xfrm>
            <a:off x="406399" y="3657600"/>
            <a:ext cx="8415867" cy="3139321"/>
          </a:xfrm>
          <a:prstGeom prst="rect">
            <a:avLst/>
          </a:prstGeom>
          <a:noFill/>
        </p:spPr>
        <p:txBody>
          <a:bodyPr wrap="square" rtlCol="0">
            <a:spAutoFit/>
          </a:bodyPr>
          <a:lstStyle/>
          <a:p>
            <a:r>
              <a:rPr lang="en-US" dirty="0" smtClean="0"/>
              <a:t>“In some districts, cooperating teachers are not allowed to release IEPs to candidates or for candidates to read these documents.  This creates difficulty in locating information for the Context for Learning section of the Planning Instruction and Assessment task.”</a:t>
            </a:r>
          </a:p>
          <a:p>
            <a:endParaRPr lang="en-US" dirty="0"/>
          </a:p>
          <a:p>
            <a:r>
              <a:rPr lang="en-US" dirty="0" smtClean="0"/>
              <a:t>“No they were actually pretty excited to tackle this.”</a:t>
            </a:r>
          </a:p>
          <a:p>
            <a:endParaRPr lang="en-US" dirty="0"/>
          </a:p>
          <a:p>
            <a:r>
              <a:rPr lang="en-US" dirty="0" smtClean="0"/>
              <a:t>“Completing filming was difficult for one student due to the lack of access to good equipment. Also the legalities of permission slips was unclear and difficult for another student.”</a:t>
            </a:r>
          </a:p>
          <a:p>
            <a:endParaRPr lang="en-US" dirty="0"/>
          </a:p>
        </p:txBody>
      </p:sp>
    </p:spTree>
    <p:extLst>
      <p:ext uri="{BB962C8B-B14F-4D97-AF65-F5344CB8AC3E}">
        <p14:creationId xmlns:p14="http://schemas.microsoft.com/office/powerpoint/2010/main" val="2534090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Q13.  Was there anything about the task that would be difficult to do because of a type of teaching context in your regional area (e.g., using a prescriptive curriculum)?</a:t>
            </a:r>
            <a:endParaRPr lang="en-US" sz="2400" dirty="0"/>
          </a:p>
        </p:txBody>
      </p:sp>
      <p:sp>
        <p:nvSpPr>
          <p:cNvPr id="3" name="Content Placeholder 2"/>
          <p:cNvSpPr>
            <a:spLocks noGrp="1"/>
          </p:cNvSpPr>
          <p:nvPr>
            <p:ph idx="1"/>
          </p:nvPr>
        </p:nvSpPr>
        <p:spPr/>
        <p:txBody>
          <a:bodyPr/>
          <a:lstStyle/>
          <a:p>
            <a:r>
              <a:rPr lang="en-US" dirty="0" smtClean="0"/>
              <a:t>Yes – 20%		No – 31%	Undecided – 49%</a:t>
            </a:r>
          </a:p>
          <a:p>
            <a:pPr marL="0" indent="0">
              <a:buNone/>
            </a:pPr>
            <a:r>
              <a:rPr lang="en-US" sz="1800" dirty="0" smtClean="0"/>
              <a:t>“Student teachers in the spring have a difficult time planning with the OGT tests and other state assessments.  Cooperating teachers do not seem to be as willing to stray from the very prescribed curriculum.”</a:t>
            </a:r>
          </a:p>
          <a:p>
            <a:pPr marL="0" indent="0">
              <a:buNone/>
            </a:pPr>
            <a:r>
              <a:rPr lang="en-US" sz="1800" dirty="0" smtClean="0"/>
              <a:t>“I think everyone, including CTs, will need to be flexible  If that’s not possible the ST will have a problem.  I’m concerned that the CTs are not going to be able to support the ST.”</a:t>
            </a:r>
          </a:p>
          <a:p>
            <a:pPr marL="0" indent="0">
              <a:buNone/>
            </a:pPr>
            <a:r>
              <a:rPr lang="en-US" sz="1800" dirty="0" smtClean="0"/>
              <a:t>“Prescriptive curriculum.”</a:t>
            </a:r>
          </a:p>
          <a:p>
            <a:pPr marL="0" indent="0">
              <a:buNone/>
            </a:pPr>
            <a:r>
              <a:rPr lang="en-US" sz="1800" dirty="0" smtClean="0"/>
              <a:t>“There were some difficulties but the students worked around them.”</a:t>
            </a:r>
            <a:endParaRPr lang="en-US" sz="1800" dirty="0"/>
          </a:p>
        </p:txBody>
      </p:sp>
    </p:spTree>
    <p:extLst>
      <p:ext uri="{BB962C8B-B14F-4D97-AF65-F5344CB8AC3E}">
        <p14:creationId xmlns:p14="http://schemas.microsoft.com/office/powerpoint/2010/main" val="41943512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Q14.  Is there anything else you’d like to share about the process that you feel might be helpful to us to know?</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4454677"/>
              </p:ext>
            </p:extLst>
          </p:nvPr>
        </p:nvGraphicFramePr>
        <p:xfrm>
          <a:off x="571500" y="1905000"/>
          <a:ext cx="8001000" cy="1854200"/>
        </p:xfrm>
        <a:graphic>
          <a:graphicData uri="http://schemas.openxmlformats.org/drawingml/2006/table">
            <a:tbl>
              <a:tblPr firstRow="1" bandRow="1">
                <a:tableStyleId>{5C22544A-7EE6-4342-B048-85BDC9FD1C3A}</a:tableStyleId>
              </a:tblPr>
              <a:tblGrid>
                <a:gridCol w="4356100"/>
                <a:gridCol w="3644900"/>
              </a:tblGrid>
              <a:tr h="370840">
                <a:tc>
                  <a:txBody>
                    <a:bodyPr/>
                    <a:lstStyle/>
                    <a:p>
                      <a:r>
                        <a:rPr lang="en-US" dirty="0" smtClean="0"/>
                        <a:t>Theme</a:t>
                      </a:r>
                      <a:endParaRPr lang="en-US" dirty="0"/>
                    </a:p>
                  </a:txBody>
                  <a:tcPr/>
                </a:tc>
                <a:tc>
                  <a:txBody>
                    <a:bodyPr/>
                    <a:lstStyle/>
                    <a:p>
                      <a:r>
                        <a:rPr lang="en-US" dirty="0" smtClean="0"/>
                        <a:t>% of Respondents</a:t>
                      </a:r>
                      <a:endParaRPr lang="en-US" dirty="0"/>
                    </a:p>
                  </a:txBody>
                  <a:tcPr/>
                </a:tc>
              </a:tr>
              <a:tr h="370840">
                <a:tc>
                  <a:txBody>
                    <a:bodyPr/>
                    <a:lstStyle/>
                    <a:p>
                      <a:r>
                        <a:rPr lang="en-US" dirty="0" smtClean="0"/>
                        <a:t>Increased training needed</a:t>
                      </a:r>
                      <a:endParaRPr lang="en-US" dirty="0"/>
                    </a:p>
                  </a:txBody>
                  <a:tcPr/>
                </a:tc>
                <a:tc>
                  <a:txBody>
                    <a:bodyPr/>
                    <a:lstStyle/>
                    <a:p>
                      <a:r>
                        <a:rPr lang="en-US" dirty="0" smtClean="0"/>
                        <a:t>23%</a:t>
                      </a:r>
                      <a:endParaRPr lang="en-US" dirty="0"/>
                    </a:p>
                  </a:txBody>
                  <a:tcPr/>
                </a:tc>
              </a:tr>
              <a:tr h="370840">
                <a:tc>
                  <a:txBody>
                    <a:bodyPr/>
                    <a:lstStyle/>
                    <a:p>
                      <a:r>
                        <a:rPr lang="en-US" dirty="0" smtClean="0"/>
                        <a:t>Unclear</a:t>
                      </a:r>
                      <a:r>
                        <a:rPr lang="en-US" baseline="0" dirty="0" smtClean="0"/>
                        <a:t> directions/expectations</a:t>
                      </a:r>
                      <a:endParaRPr lang="en-US" dirty="0"/>
                    </a:p>
                  </a:txBody>
                  <a:tcPr/>
                </a:tc>
                <a:tc>
                  <a:txBody>
                    <a:bodyPr/>
                    <a:lstStyle/>
                    <a:p>
                      <a:r>
                        <a:rPr lang="en-US" dirty="0" smtClean="0"/>
                        <a:t>10%</a:t>
                      </a:r>
                      <a:endParaRPr lang="en-US" dirty="0"/>
                    </a:p>
                  </a:txBody>
                  <a:tcPr/>
                </a:tc>
              </a:tr>
              <a:tr h="370840">
                <a:tc>
                  <a:txBody>
                    <a:bodyPr/>
                    <a:lstStyle/>
                    <a:p>
                      <a:r>
                        <a:rPr lang="en-US" dirty="0" smtClean="0"/>
                        <a:t>Repetitive/Unrealistic</a:t>
                      </a:r>
                      <a:r>
                        <a:rPr lang="en-US" baseline="0" dirty="0" smtClean="0"/>
                        <a:t> tasks</a:t>
                      </a:r>
                      <a:endParaRPr lang="en-US" dirty="0"/>
                    </a:p>
                  </a:txBody>
                  <a:tcPr/>
                </a:tc>
                <a:tc>
                  <a:txBody>
                    <a:bodyPr/>
                    <a:lstStyle/>
                    <a:p>
                      <a:r>
                        <a:rPr lang="en-US" dirty="0" smtClean="0"/>
                        <a:t> 6%</a:t>
                      </a:r>
                      <a:endParaRPr lang="en-US" dirty="0"/>
                    </a:p>
                  </a:txBody>
                  <a:tcPr/>
                </a:tc>
              </a:tr>
              <a:tr h="370840">
                <a:tc>
                  <a:txBody>
                    <a:bodyPr/>
                    <a:lstStyle/>
                    <a:p>
                      <a:r>
                        <a:rPr lang="en-US" dirty="0" smtClean="0"/>
                        <a:t>Poor Timelines</a:t>
                      </a:r>
                      <a:endParaRPr lang="en-US" dirty="0"/>
                    </a:p>
                  </a:txBody>
                  <a:tcPr/>
                </a:tc>
                <a:tc>
                  <a:txBody>
                    <a:bodyPr/>
                    <a:lstStyle/>
                    <a:p>
                      <a:r>
                        <a:rPr lang="en-US" dirty="0" smtClean="0"/>
                        <a:t> 6%</a:t>
                      </a:r>
                      <a:endParaRPr lang="en-US" dirty="0"/>
                    </a:p>
                  </a:txBody>
                  <a:tcPr/>
                </a:tc>
              </a:tr>
            </a:tbl>
          </a:graphicData>
        </a:graphic>
      </p:graphicFrame>
      <p:sp>
        <p:nvSpPr>
          <p:cNvPr id="5" name="TextBox 4"/>
          <p:cNvSpPr txBox="1"/>
          <p:nvPr/>
        </p:nvSpPr>
        <p:spPr>
          <a:xfrm>
            <a:off x="440267" y="3945467"/>
            <a:ext cx="8415865" cy="2308324"/>
          </a:xfrm>
          <a:prstGeom prst="rect">
            <a:avLst/>
          </a:prstGeom>
          <a:noFill/>
        </p:spPr>
        <p:txBody>
          <a:bodyPr wrap="square" rtlCol="0">
            <a:spAutoFit/>
          </a:bodyPr>
          <a:lstStyle/>
          <a:p>
            <a:r>
              <a:rPr lang="en-US" dirty="0" smtClean="0"/>
              <a:t>“Our STs must attend 4 seminars during student teaching; I believe that these seminars may need to be focused on this project.”</a:t>
            </a:r>
          </a:p>
          <a:p>
            <a:endParaRPr lang="en-US" dirty="0"/>
          </a:p>
          <a:p>
            <a:r>
              <a:rPr lang="en-US" dirty="0" smtClean="0"/>
              <a:t>“It was a good learning experience for all of us, and we appreciated the opportunity to participate.”</a:t>
            </a:r>
          </a:p>
          <a:p>
            <a:endParaRPr lang="en-US" dirty="0"/>
          </a:p>
          <a:p>
            <a:r>
              <a:rPr lang="en-US" dirty="0" smtClean="0"/>
              <a:t>“I believe the tasks of TPA are very worthwhile and the State of Ohio has chosen a good alternative to the Praxis II PLT.” </a:t>
            </a:r>
            <a:endParaRPr lang="en-US" dirty="0"/>
          </a:p>
        </p:txBody>
      </p:sp>
    </p:spTree>
    <p:extLst>
      <p:ext uri="{BB962C8B-B14F-4D97-AF65-F5344CB8AC3E}">
        <p14:creationId xmlns:p14="http://schemas.microsoft.com/office/powerpoint/2010/main" val="29060569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7"/>
            <a:ext cx="8001000" cy="1367895"/>
          </a:xfrm>
        </p:spPr>
        <p:txBody>
          <a:bodyPr/>
          <a:lstStyle/>
          <a:p>
            <a:r>
              <a:rPr lang="en-US" sz="3600" dirty="0" smtClean="0"/>
              <a:t/>
            </a:r>
            <a:br>
              <a:rPr lang="en-US" sz="3600" dirty="0" smtClean="0"/>
            </a:br>
            <a:r>
              <a:rPr lang="en-US" sz="3600" dirty="0"/>
              <a:t/>
            </a:r>
            <a:br>
              <a:rPr lang="en-US" sz="3600" dirty="0"/>
            </a:br>
            <a:r>
              <a:rPr lang="en-US" sz="3600" dirty="0" smtClean="0"/>
              <a:t>Annual Reports</a:t>
            </a:r>
            <a:br>
              <a:rPr lang="en-US" sz="3600" dirty="0" smtClean="0"/>
            </a:br>
            <a:r>
              <a:rPr lang="en-US" sz="3600" dirty="0" smtClean="0"/>
              <a: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N – 33  TPA Contact Persons submitted </a:t>
            </a:r>
            <a:r>
              <a:rPr lang="en-US" dirty="0"/>
              <a:t>a</a:t>
            </a:r>
            <a:r>
              <a:rPr lang="en-US" dirty="0" smtClean="0"/>
              <a:t> TPA </a:t>
            </a:r>
            <a:r>
              <a:rPr lang="en-US" dirty="0"/>
              <a:t>R</a:t>
            </a:r>
            <a:r>
              <a:rPr lang="en-US" dirty="0" smtClean="0"/>
              <a:t>eport</a:t>
            </a:r>
          </a:p>
          <a:p>
            <a:pPr marL="0" indent="0">
              <a:buNone/>
            </a:pPr>
            <a:endParaRPr lang="en-US" dirty="0" smtClean="0"/>
          </a:p>
          <a:p>
            <a:pPr marL="0" indent="0">
              <a:buNone/>
            </a:pPr>
            <a:r>
              <a:rPr lang="en-US" dirty="0" smtClean="0"/>
              <a:t>77% noted the greatest strength of implementing TPA was the increased professional development and competency for their candidates.</a:t>
            </a:r>
          </a:p>
          <a:p>
            <a:pPr marL="0" indent="0">
              <a:buNone/>
            </a:pPr>
            <a:r>
              <a:rPr lang="en-US" dirty="0" smtClean="0"/>
              <a:t>39% shared benefits of the assessment materials and requirements</a:t>
            </a:r>
          </a:p>
          <a:p>
            <a:pPr marL="0" indent="0">
              <a:buNone/>
            </a:pPr>
            <a:r>
              <a:rPr lang="en-US" dirty="0" smtClean="0"/>
              <a:t>23% noted it encouraged program evaluation.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204117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Annual Reports Data…</a:t>
            </a:r>
            <a:endParaRPr lang="en-US" sz="2800" dirty="0"/>
          </a:p>
        </p:txBody>
      </p:sp>
      <p:sp>
        <p:nvSpPr>
          <p:cNvPr id="3" name="Content Placeholder 2"/>
          <p:cNvSpPr>
            <a:spLocks noGrp="1"/>
          </p:cNvSpPr>
          <p:nvPr>
            <p:ph idx="1"/>
          </p:nvPr>
        </p:nvSpPr>
        <p:spPr/>
        <p:txBody>
          <a:bodyPr>
            <a:normAutofit/>
          </a:bodyPr>
          <a:lstStyle/>
          <a:p>
            <a:r>
              <a:rPr lang="en-US" dirty="0" smtClean="0"/>
              <a:t>10% completed more tasks than originally projected </a:t>
            </a:r>
          </a:p>
          <a:p>
            <a:pPr marL="0" indent="0">
              <a:buNone/>
            </a:pPr>
            <a:endParaRPr lang="en-US" dirty="0" smtClean="0"/>
          </a:p>
          <a:p>
            <a:pPr marL="0" indent="0">
              <a:buNone/>
            </a:pPr>
            <a:r>
              <a:rPr lang="en-US" dirty="0" smtClean="0"/>
              <a:t>Total Tasks Completed: 1303</a:t>
            </a:r>
          </a:p>
          <a:p>
            <a:pPr marL="0" indent="0">
              <a:buNone/>
            </a:pPr>
            <a:r>
              <a:rPr lang="en-US" dirty="0"/>
              <a:t>	</a:t>
            </a:r>
            <a:r>
              <a:rPr lang="en-US" dirty="0" smtClean="0"/>
              <a:t>Greatest #s  - Science~ Planning (117)        				Elementary Math~ Planning (114)</a:t>
            </a:r>
          </a:p>
          <a:p>
            <a:pPr marL="0" indent="0">
              <a:buNone/>
            </a:pPr>
            <a:r>
              <a:rPr lang="en-US" dirty="0"/>
              <a:t> </a:t>
            </a:r>
            <a:r>
              <a:rPr lang="en-US" dirty="0" smtClean="0"/>
              <a:t>           Smallest #s – Sec. Math ~ Instruction (40)              	 	            </a:t>
            </a:r>
            <a:r>
              <a:rPr lang="en-US" dirty="0" err="1" smtClean="0"/>
              <a:t>Ele</a:t>
            </a:r>
            <a:r>
              <a:rPr lang="en-US" dirty="0" smtClean="0"/>
              <a:t>. Literacy ~ Instruction (43)                                                            </a:t>
            </a:r>
          </a:p>
          <a:p>
            <a:pPr marL="0" indent="0">
              <a:buNone/>
            </a:pPr>
            <a:endParaRPr lang="en-US" dirty="0"/>
          </a:p>
        </p:txBody>
      </p:sp>
    </p:spTree>
    <p:extLst>
      <p:ext uri="{BB962C8B-B14F-4D97-AF65-F5344CB8AC3E}">
        <p14:creationId xmlns:p14="http://schemas.microsoft.com/office/powerpoint/2010/main" val="27192961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Candidate Survey</a:t>
            </a:r>
            <a:endParaRPr lang="en-US" dirty="0"/>
          </a:p>
        </p:txBody>
      </p:sp>
      <p:sp>
        <p:nvSpPr>
          <p:cNvPr id="3" name="Content Placeholder 2"/>
          <p:cNvSpPr>
            <a:spLocks noGrp="1"/>
          </p:cNvSpPr>
          <p:nvPr>
            <p:ph idx="1"/>
          </p:nvPr>
        </p:nvSpPr>
        <p:spPr>
          <a:xfrm>
            <a:off x="571499" y="1905000"/>
            <a:ext cx="8183033" cy="4114800"/>
          </a:xfrm>
        </p:spPr>
        <p:txBody>
          <a:bodyPr/>
          <a:lstStyle/>
          <a:p>
            <a:r>
              <a:rPr lang="en-US" dirty="0" smtClean="0"/>
              <a:t>N-93 from Phase II IHEs</a:t>
            </a:r>
          </a:p>
          <a:p>
            <a:r>
              <a:rPr lang="en-US" dirty="0" smtClean="0"/>
              <a:t>59% State Institutions and 41% Private</a:t>
            </a:r>
            <a:endParaRPr lang="en-US" dirty="0"/>
          </a:p>
          <a:p>
            <a:r>
              <a:rPr lang="en-US" dirty="0" smtClean="0"/>
              <a:t>Tasks Completed:</a:t>
            </a:r>
          </a:p>
          <a:p>
            <a:pPr lvl="1"/>
            <a:r>
              <a:rPr lang="en-US" sz="2000" dirty="0" smtClean="0"/>
              <a:t>Task 1:  Planning Instruction and Assessment – 86%</a:t>
            </a:r>
          </a:p>
          <a:p>
            <a:pPr lvl="1"/>
            <a:r>
              <a:rPr lang="en-US" sz="2000" dirty="0" smtClean="0"/>
              <a:t>Task 2:  Instructing &amp; Engaging Students in Learning – 34%</a:t>
            </a:r>
          </a:p>
          <a:p>
            <a:pPr lvl="1"/>
            <a:r>
              <a:rPr lang="en-US" sz="2000" dirty="0" smtClean="0"/>
              <a:t>Task 3:  Assessing Student Learning – 59%</a:t>
            </a:r>
          </a:p>
          <a:p>
            <a:pPr lvl="1"/>
            <a:r>
              <a:rPr lang="en-US" sz="2000" dirty="0" smtClean="0"/>
              <a:t>Task 4:  Final Retrospective Reflection – 32%</a:t>
            </a:r>
          </a:p>
        </p:txBody>
      </p:sp>
    </p:spTree>
    <p:extLst>
      <p:ext uri="{BB962C8B-B14F-4D97-AF65-F5344CB8AC3E}">
        <p14:creationId xmlns:p14="http://schemas.microsoft.com/office/powerpoint/2010/main" val="21078324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Noted Strength/Challenges as the TPA Contact Person</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0362015"/>
              </p:ext>
            </p:extLst>
          </p:nvPr>
        </p:nvGraphicFramePr>
        <p:xfrm>
          <a:off x="571500" y="1905000"/>
          <a:ext cx="8001000" cy="3606800"/>
        </p:xfrm>
        <a:graphic>
          <a:graphicData uri="http://schemas.openxmlformats.org/drawingml/2006/table">
            <a:tbl>
              <a:tblPr firstRow="1" bandRow="1">
                <a:tableStyleId>{5C22544A-7EE6-4342-B048-85BDC9FD1C3A}</a:tableStyleId>
              </a:tblPr>
              <a:tblGrid>
                <a:gridCol w="6015567"/>
                <a:gridCol w="1985433"/>
              </a:tblGrid>
              <a:tr h="370840">
                <a:tc>
                  <a:txBody>
                    <a:bodyPr/>
                    <a:lstStyle/>
                    <a:p>
                      <a:r>
                        <a:rPr lang="en-US" dirty="0" smtClean="0"/>
                        <a:t>Theme</a:t>
                      </a:r>
                      <a:endParaRPr lang="en-US" dirty="0"/>
                    </a:p>
                  </a:txBody>
                  <a:tcPr/>
                </a:tc>
                <a:tc>
                  <a:txBody>
                    <a:bodyPr/>
                    <a:lstStyle/>
                    <a:p>
                      <a:r>
                        <a:rPr lang="en-US" dirty="0" smtClean="0"/>
                        <a:t>% of Respondents</a:t>
                      </a:r>
                      <a:endParaRPr lang="en-US" dirty="0"/>
                    </a:p>
                  </a:txBody>
                  <a:tcPr/>
                </a:tc>
              </a:tr>
              <a:tr h="370840">
                <a:tc>
                  <a:txBody>
                    <a:bodyPr/>
                    <a:lstStyle/>
                    <a:p>
                      <a:r>
                        <a:rPr lang="en-US" b="1" dirty="0" smtClean="0"/>
                        <a:t>Strengths</a:t>
                      </a:r>
                      <a:endParaRPr lang="en-US" b="1" dirty="0"/>
                    </a:p>
                  </a:txBody>
                  <a:tcPr/>
                </a:tc>
                <a:tc>
                  <a:txBody>
                    <a:bodyPr/>
                    <a:lstStyle/>
                    <a:p>
                      <a:endParaRPr lang="en-US" dirty="0"/>
                    </a:p>
                  </a:txBody>
                  <a:tcPr/>
                </a:tc>
              </a:tr>
              <a:tr h="370840">
                <a:tc>
                  <a:txBody>
                    <a:bodyPr/>
                    <a:lstStyle/>
                    <a:p>
                      <a:r>
                        <a:rPr lang="en-US" dirty="0" smtClean="0"/>
                        <a:t>   Collaboration between Faculty/Students</a:t>
                      </a:r>
                      <a:endParaRPr lang="en-US" dirty="0"/>
                    </a:p>
                  </a:txBody>
                  <a:tcPr/>
                </a:tc>
                <a:tc>
                  <a:txBody>
                    <a:bodyPr/>
                    <a:lstStyle/>
                    <a:p>
                      <a:r>
                        <a:rPr lang="en-US" dirty="0" smtClean="0"/>
                        <a:t>16%</a:t>
                      </a:r>
                      <a:endParaRPr lang="en-US" dirty="0"/>
                    </a:p>
                  </a:txBody>
                  <a:tcPr/>
                </a:tc>
              </a:tr>
              <a:tr h="370840">
                <a:tc>
                  <a:txBody>
                    <a:bodyPr/>
                    <a:lstStyle/>
                    <a:p>
                      <a:r>
                        <a:rPr lang="en-US" dirty="0" smtClean="0"/>
                        <a:t>   Access to Resources</a:t>
                      </a:r>
                      <a:r>
                        <a:rPr lang="en-US" baseline="0" dirty="0" smtClean="0"/>
                        <a:t> (i.e., webinar, trainings, state rep.)</a:t>
                      </a:r>
                      <a:endParaRPr lang="en-US" dirty="0"/>
                    </a:p>
                  </a:txBody>
                  <a:tcPr/>
                </a:tc>
                <a:tc>
                  <a:txBody>
                    <a:bodyPr/>
                    <a:lstStyle/>
                    <a:p>
                      <a:r>
                        <a:rPr lang="en-US" dirty="0" smtClean="0"/>
                        <a:t>45%</a:t>
                      </a:r>
                      <a:endParaRPr lang="en-US" dirty="0"/>
                    </a:p>
                  </a:txBody>
                  <a:tcPr/>
                </a:tc>
              </a:tr>
              <a:tr h="370840">
                <a:tc>
                  <a:txBody>
                    <a:bodyPr/>
                    <a:lstStyle/>
                    <a:p>
                      <a:r>
                        <a:rPr lang="en-US" dirty="0" smtClean="0"/>
                        <a:t>   Candidate</a:t>
                      </a:r>
                      <a:r>
                        <a:rPr lang="en-US" baseline="0" dirty="0" smtClean="0"/>
                        <a:t> C</a:t>
                      </a:r>
                      <a:r>
                        <a:rPr lang="en-US" dirty="0" smtClean="0"/>
                        <a:t>ompetency</a:t>
                      </a:r>
                      <a:endParaRPr lang="en-US" dirty="0"/>
                    </a:p>
                  </a:txBody>
                  <a:tcPr/>
                </a:tc>
                <a:tc>
                  <a:txBody>
                    <a:bodyPr/>
                    <a:lstStyle/>
                    <a:p>
                      <a:r>
                        <a:rPr lang="en-US" dirty="0" smtClean="0"/>
                        <a:t> 6%</a:t>
                      </a:r>
                      <a:endParaRPr lang="en-US" dirty="0"/>
                    </a:p>
                  </a:txBody>
                  <a:tcPr/>
                </a:tc>
              </a:tr>
              <a:tr h="370840">
                <a:tc>
                  <a:txBody>
                    <a:bodyPr/>
                    <a:lstStyle/>
                    <a:p>
                      <a:r>
                        <a:rPr lang="en-US" b="1" dirty="0" smtClean="0"/>
                        <a:t>Challenges</a:t>
                      </a:r>
                      <a:endParaRPr lang="en-US" b="1" dirty="0"/>
                    </a:p>
                  </a:txBody>
                  <a:tcPr/>
                </a:tc>
                <a:tc>
                  <a:txBody>
                    <a:bodyPr/>
                    <a:lstStyle/>
                    <a:p>
                      <a:endParaRPr lang="en-US"/>
                    </a:p>
                  </a:txBody>
                  <a:tcPr/>
                </a:tc>
              </a:tr>
              <a:tr h="370840">
                <a:tc>
                  <a:txBody>
                    <a:bodyPr/>
                    <a:lstStyle/>
                    <a:p>
                      <a:r>
                        <a:rPr lang="en-US" dirty="0" smtClean="0"/>
                        <a:t>  Limited</a:t>
                      </a:r>
                      <a:r>
                        <a:rPr lang="en-US" baseline="0" dirty="0" smtClean="0"/>
                        <a:t> Time/Resources</a:t>
                      </a:r>
                      <a:endParaRPr lang="en-US" dirty="0"/>
                    </a:p>
                  </a:txBody>
                  <a:tcPr/>
                </a:tc>
                <a:tc>
                  <a:txBody>
                    <a:bodyPr/>
                    <a:lstStyle/>
                    <a:p>
                      <a:r>
                        <a:rPr lang="en-US" dirty="0" smtClean="0"/>
                        <a:t>45%</a:t>
                      </a:r>
                      <a:endParaRPr lang="en-US" dirty="0"/>
                    </a:p>
                  </a:txBody>
                  <a:tcPr/>
                </a:tc>
              </a:tr>
              <a:tr h="370840">
                <a:tc>
                  <a:txBody>
                    <a:bodyPr/>
                    <a:lstStyle/>
                    <a:p>
                      <a:r>
                        <a:rPr lang="en-US" dirty="0" smtClean="0"/>
                        <a:t>  Need for Additional Training/Samples of Completed Assessments</a:t>
                      </a:r>
                      <a:endParaRPr lang="en-US" dirty="0"/>
                    </a:p>
                  </a:txBody>
                  <a:tcPr/>
                </a:tc>
                <a:tc>
                  <a:txBody>
                    <a:bodyPr/>
                    <a:lstStyle/>
                    <a:p>
                      <a:r>
                        <a:rPr lang="en-US" dirty="0" smtClean="0"/>
                        <a:t>45%</a:t>
                      </a:r>
                      <a:endParaRPr lang="en-US" dirty="0"/>
                    </a:p>
                  </a:txBody>
                  <a:tcPr/>
                </a:tc>
              </a:tr>
              <a:tr h="370840">
                <a:tc>
                  <a:txBody>
                    <a:bodyPr/>
                    <a:lstStyle/>
                    <a:p>
                      <a:r>
                        <a:rPr lang="en-US" dirty="0" smtClean="0"/>
                        <a:t>External Stressors (i.e., weather, state testing)</a:t>
                      </a:r>
                      <a:endParaRPr lang="en-US" dirty="0"/>
                    </a:p>
                  </a:txBody>
                  <a:tcPr/>
                </a:tc>
                <a:tc>
                  <a:txBody>
                    <a:bodyPr/>
                    <a:lstStyle/>
                    <a:p>
                      <a:r>
                        <a:rPr lang="en-US" dirty="0" smtClean="0"/>
                        <a:t> 6%</a:t>
                      </a:r>
                      <a:endParaRPr lang="en-US" dirty="0"/>
                    </a:p>
                  </a:txBody>
                  <a:tcPr/>
                </a:tc>
              </a:tr>
            </a:tbl>
          </a:graphicData>
        </a:graphic>
      </p:graphicFrame>
    </p:spTree>
    <p:extLst>
      <p:ext uri="{BB962C8B-B14F-4D97-AF65-F5344CB8AC3E}">
        <p14:creationId xmlns:p14="http://schemas.microsoft.com/office/powerpoint/2010/main" val="27109607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Q6.  In preparation for next year’s full assessment process, what do you perceive may be an institution’s greatest need/challenge?</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5181369"/>
              </p:ext>
            </p:extLst>
          </p:nvPr>
        </p:nvGraphicFramePr>
        <p:xfrm>
          <a:off x="571500" y="1905000"/>
          <a:ext cx="8001000" cy="2865120"/>
        </p:xfrm>
        <a:graphic>
          <a:graphicData uri="http://schemas.openxmlformats.org/drawingml/2006/table">
            <a:tbl>
              <a:tblPr firstRow="1" bandRow="1">
                <a:tableStyleId>{5C22544A-7EE6-4342-B048-85BDC9FD1C3A}</a:tableStyleId>
              </a:tblPr>
              <a:tblGrid>
                <a:gridCol w="5964767"/>
                <a:gridCol w="2036233"/>
              </a:tblGrid>
              <a:tr h="370840">
                <a:tc>
                  <a:txBody>
                    <a:bodyPr/>
                    <a:lstStyle/>
                    <a:p>
                      <a:r>
                        <a:rPr lang="en-US" dirty="0" smtClean="0"/>
                        <a:t>Theme</a:t>
                      </a:r>
                      <a:endParaRPr lang="en-US" dirty="0"/>
                    </a:p>
                  </a:txBody>
                  <a:tcPr/>
                </a:tc>
                <a:tc>
                  <a:txBody>
                    <a:bodyPr/>
                    <a:lstStyle/>
                    <a:p>
                      <a:r>
                        <a:rPr lang="en-US" dirty="0" smtClean="0"/>
                        <a:t>% of Respondents</a:t>
                      </a:r>
                      <a:endParaRPr lang="en-US" dirty="0"/>
                    </a:p>
                  </a:txBody>
                  <a:tcPr/>
                </a:tc>
              </a:tr>
              <a:tr h="370840">
                <a:tc>
                  <a:txBody>
                    <a:bodyPr/>
                    <a:lstStyle/>
                    <a:p>
                      <a:r>
                        <a:rPr lang="en-US" dirty="0" smtClean="0"/>
                        <a:t>Technological</a:t>
                      </a:r>
                      <a:r>
                        <a:rPr lang="en-US" baseline="0" dirty="0" smtClean="0"/>
                        <a:t> Concerns (i.e., video consent, downloading samples)</a:t>
                      </a:r>
                      <a:endParaRPr lang="en-US" dirty="0"/>
                    </a:p>
                  </a:txBody>
                  <a:tcPr/>
                </a:tc>
                <a:tc>
                  <a:txBody>
                    <a:bodyPr/>
                    <a:lstStyle/>
                    <a:p>
                      <a:r>
                        <a:rPr lang="en-US" dirty="0" smtClean="0"/>
                        <a:t>48%</a:t>
                      </a:r>
                      <a:endParaRPr lang="en-US" dirty="0"/>
                    </a:p>
                  </a:txBody>
                  <a:tcPr/>
                </a:tc>
              </a:tr>
              <a:tr h="370840">
                <a:tc>
                  <a:txBody>
                    <a:bodyPr/>
                    <a:lstStyle/>
                    <a:p>
                      <a:r>
                        <a:rPr lang="en-US" dirty="0" smtClean="0"/>
                        <a:t>Increased Faculty/Supervisor Training</a:t>
                      </a:r>
                      <a:endParaRPr lang="en-US" dirty="0"/>
                    </a:p>
                  </a:txBody>
                  <a:tcPr/>
                </a:tc>
                <a:tc>
                  <a:txBody>
                    <a:bodyPr/>
                    <a:lstStyle/>
                    <a:p>
                      <a:r>
                        <a:rPr lang="en-US" dirty="0" smtClean="0"/>
                        <a:t>45%</a:t>
                      </a:r>
                      <a:endParaRPr lang="en-US" dirty="0"/>
                    </a:p>
                  </a:txBody>
                  <a:tcPr/>
                </a:tc>
              </a:tr>
              <a:tr h="370840">
                <a:tc>
                  <a:txBody>
                    <a:bodyPr/>
                    <a:lstStyle/>
                    <a:p>
                      <a:r>
                        <a:rPr lang="en-US" dirty="0" smtClean="0"/>
                        <a:t>Time Requirements/Deadlines</a:t>
                      </a:r>
                      <a:endParaRPr lang="en-US" dirty="0"/>
                    </a:p>
                  </a:txBody>
                  <a:tcPr/>
                </a:tc>
                <a:tc>
                  <a:txBody>
                    <a:bodyPr/>
                    <a:lstStyle/>
                    <a:p>
                      <a:r>
                        <a:rPr lang="en-US" dirty="0" smtClean="0"/>
                        <a:t>30%</a:t>
                      </a:r>
                      <a:endParaRPr lang="en-US" dirty="0"/>
                    </a:p>
                  </a:txBody>
                  <a:tcPr/>
                </a:tc>
              </a:tr>
              <a:tr h="370840">
                <a:tc>
                  <a:txBody>
                    <a:bodyPr/>
                    <a:lstStyle/>
                    <a:p>
                      <a:r>
                        <a:rPr lang="en-US" dirty="0" smtClean="0"/>
                        <a:t>Cost of Implementation/Compensation</a:t>
                      </a:r>
                      <a:endParaRPr lang="en-US" dirty="0"/>
                    </a:p>
                  </a:txBody>
                  <a:tcPr/>
                </a:tc>
                <a:tc>
                  <a:txBody>
                    <a:bodyPr/>
                    <a:lstStyle/>
                    <a:p>
                      <a:r>
                        <a:rPr lang="en-US" dirty="0" smtClean="0"/>
                        <a:t>13%</a:t>
                      </a:r>
                      <a:endParaRPr lang="en-US" dirty="0"/>
                    </a:p>
                  </a:txBody>
                  <a:tcPr/>
                </a:tc>
              </a:tr>
              <a:tr h="370840">
                <a:tc>
                  <a:txBody>
                    <a:bodyPr/>
                    <a:lstStyle/>
                    <a:p>
                      <a:r>
                        <a:rPr lang="en-US" dirty="0" smtClean="0"/>
                        <a:t>Unclear Expectations/Task Requirements</a:t>
                      </a:r>
                      <a:endParaRPr lang="en-US" dirty="0"/>
                    </a:p>
                  </a:txBody>
                  <a:tcPr/>
                </a:tc>
                <a:tc>
                  <a:txBody>
                    <a:bodyPr/>
                    <a:lstStyle/>
                    <a:p>
                      <a:r>
                        <a:rPr lang="en-US" dirty="0" smtClean="0"/>
                        <a:t>10%</a:t>
                      </a:r>
                      <a:endParaRPr lang="en-US" dirty="0"/>
                    </a:p>
                  </a:txBody>
                  <a:tcPr/>
                </a:tc>
              </a:tr>
              <a:tr h="370840">
                <a:tc>
                  <a:txBody>
                    <a:bodyPr/>
                    <a:lstStyle/>
                    <a:p>
                      <a:r>
                        <a:rPr lang="en-US" dirty="0" smtClean="0"/>
                        <a:t>Increase</a:t>
                      </a:r>
                      <a:r>
                        <a:rPr lang="en-US" baseline="0" dirty="0" smtClean="0"/>
                        <a:t> Collaboration Needed with School Districts</a:t>
                      </a:r>
                      <a:endParaRPr lang="en-US" dirty="0"/>
                    </a:p>
                  </a:txBody>
                  <a:tcPr/>
                </a:tc>
                <a:tc>
                  <a:txBody>
                    <a:bodyPr/>
                    <a:lstStyle/>
                    <a:p>
                      <a:r>
                        <a:rPr lang="en-US" dirty="0" smtClean="0"/>
                        <a:t> 6%</a:t>
                      </a:r>
                      <a:endParaRPr lang="en-US" dirty="0"/>
                    </a:p>
                  </a:txBody>
                  <a:tcPr/>
                </a:tc>
              </a:tr>
            </a:tbl>
          </a:graphicData>
        </a:graphic>
      </p:graphicFrame>
    </p:spTree>
    <p:extLst>
      <p:ext uri="{BB962C8B-B14F-4D97-AF65-F5344CB8AC3E}">
        <p14:creationId xmlns:p14="http://schemas.microsoft.com/office/powerpoint/2010/main" val="34714115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Portfolio Insights</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Three IHEs (University of Cincinnati, University of Dayton and Wright State University) had 91 portfolios scored by calibrated scorers from May-Aug. of 2011</a:t>
            </a:r>
          </a:p>
          <a:p>
            <a:pPr lvl="1"/>
            <a:r>
              <a:rPr lang="en-US" dirty="0" smtClean="0"/>
              <a:t>20% were to be sent to Stanford. </a:t>
            </a:r>
          </a:p>
          <a:p>
            <a:pPr marL="457200" lvl="1" indent="0">
              <a:buNone/>
            </a:pPr>
            <a:endParaRPr lang="en-US" dirty="0" smtClean="0"/>
          </a:p>
          <a:p>
            <a:r>
              <a:rPr lang="en-US" dirty="0" smtClean="0"/>
              <a:t>35 Scorers (university/school faculty) from 9 different institutions:</a:t>
            </a:r>
          </a:p>
          <a:p>
            <a:pPr marL="0" indent="0">
              <a:buNone/>
            </a:pPr>
            <a:r>
              <a:rPr lang="en-US" dirty="0"/>
              <a:t> </a:t>
            </a:r>
            <a:r>
              <a:rPr lang="en-US" dirty="0" smtClean="0"/>
              <a:t>            </a:t>
            </a:r>
            <a:r>
              <a:rPr lang="en-US" sz="1800" dirty="0" smtClean="0"/>
              <a:t>UC = 6      UD = 8      WSU = 24       OSU = 11     YSU = 5   </a:t>
            </a:r>
          </a:p>
          <a:p>
            <a:pPr marL="0" indent="0">
              <a:buNone/>
            </a:pPr>
            <a:r>
              <a:rPr lang="en-US" sz="1800" dirty="0"/>
              <a:t> </a:t>
            </a:r>
            <a:r>
              <a:rPr lang="en-US" sz="1800" dirty="0" smtClean="0"/>
              <a:t>                MU = 5     CSU = 3     BGSU = 1      UA = 3		</a:t>
            </a:r>
            <a:endParaRPr lang="en-US" dirty="0" smtClean="0"/>
          </a:p>
          <a:p>
            <a:endParaRPr lang="en-US" dirty="0"/>
          </a:p>
        </p:txBody>
      </p:sp>
    </p:spTree>
    <p:extLst>
      <p:ext uri="{BB962C8B-B14F-4D97-AF65-F5344CB8AC3E}">
        <p14:creationId xmlns:p14="http://schemas.microsoft.com/office/powerpoint/2010/main" val="22822825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5067"/>
            <a:ext cx="8818033" cy="1608665"/>
          </a:xfrm>
        </p:spPr>
        <p:txBody>
          <a:bodyPr/>
          <a:lstStyle/>
          <a:p>
            <a:endParaRPr lang="en-US" sz="3200" dirty="0"/>
          </a:p>
        </p:txBody>
      </p:sp>
      <p:sp>
        <p:nvSpPr>
          <p:cNvPr id="3" name="Content Placeholder 2"/>
          <p:cNvSpPr>
            <a:spLocks noGrp="1"/>
          </p:cNvSpPr>
          <p:nvPr>
            <p:ph idx="1"/>
          </p:nvPr>
        </p:nvSpPr>
        <p:spPr>
          <a:xfrm>
            <a:off x="609600" y="2489201"/>
            <a:ext cx="8208432" cy="4436533"/>
          </a:xfrm>
        </p:spPr>
        <p:txBody>
          <a:bodyPr>
            <a:normAutofit fontScale="47500" lnSpcReduction="20000"/>
          </a:bodyPr>
          <a:lstStyle/>
          <a:p>
            <a:pPr marL="0" indent="0">
              <a:lnSpc>
                <a:spcPct val="120000"/>
              </a:lnSpc>
              <a:buNone/>
            </a:pPr>
            <a:r>
              <a:rPr lang="en-US" sz="1900" dirty="0" smtClean="0"/>
              <a:t>Rubric </a:t>
            </a:r>
            <a:r>
              <a:rPr lang="en-US" sz="1900" dirty="0"/>
              <a:t>1 – Planning focused, sequenced instruction (Task 1)</a:t>
            </a:r>
          </a:p>
          <a:p>
            <a:pPr marL="0" indent="0">
              <a:lnSpc>
                <a:spcPct val="120000"/>
              </a:lnSpc>
              <a:buNone/>
            </a:pPr>
            <a:r>
              <a:rPr lang="en-US" sz="1900" dirty="0"/>
              <a:t>Rubric 2 – Using Knowledge of students to inform teaching (Task 1)</a:t>
            </a:r>
          </a:p>
          <a:p>
            <a:pPr marL="0" indent="0">
              <a:lnSpc>
                <a:spcPct val="120000"/>
              </a:lnSpc>
              <a:buNone/>
            </a:pPr>
            <a:r>
              <a:rPr lang="en-US" sz="1900" dirty="0"/>
              <a:t>Rubric 3 – Planning assessments to monitor and support student teaching (Task 1)</a:t>
            </a:r>
          </a:p>
          <a:p>
            <a:pPr marL="0" indent="0">
              <a:lnSpc>
                <a:spcPct val="120000"/>
              </a:lnSpc>
              <a:buNone/>
            </a:pPr>
            <a:r>
              <a:rPr lang="en-US" sz="1900" dirty="0"/>
              <a:t>Rubric 4 – Engaging students in learning (Task 2)</a:t>
            </a:r>
          </a:p>
          <a:p>
            <a:pPr marL="0" indent="0">
              <a:lnSpc>
                <a:spcPct val="120000"/>
              </a:lnSpc>
              <a:buNone/>
            </a:pPr>
            <a:r>
              <a:rPr lang="en-US" sz="1900" dirty="0"/>
              <a:t>Rubric 5 – Deepening students learning during instruction (Task 2)</a:t>
            </a:r>
          </a:p>
          <a:p>
            <a:pPr marL="0" indent="0">
              <a:lnSpc>
                <a:spcPct val="120000"/>
              </a:lnSpc>
              <a:buNone/>
            </a:pPr>
            <a:r>
              <a:rPr lang="en-US" sz="1900" dirty="0"/>
              <a:t>Rubric 6 – Analyzing student work (Task 3)</a:t>
            </a:r>
          </a:p>
          <a:p>
            <a:pPr marL="0" indent="0">
              <a:lnSpc>
                <a:spcPct val="120000"/>
              </a:lnSpc>
              <a:buNone/>
            </a:pPr>
            <a:r>
              <a:rPr lang="en-US" sz="1900" dirty="0"/>
              <a:t>Rubric 7 – Using assessment to inform instruction (Task 3)</a:t>
            </a:r>
          </a:p>
          <a:p>
            <a:pPr marL="0" indent="0">
              <a:lnSpc>
                <a:spcPct val="120000"/>
              </a:lnSpc>
              <a:buNone/>
            </a:pPr>
            <a:r>
              <a:rPr lang="en-US" sz="1900" dirty="0"/>
              <a:t>Rubric 8 – Using feedback to guide further learning (Task 3)</a:t>
            </a:r>
          </a:p>
          <a:p>
            <a:pPr marL="0" indent="0">
              <a:lnSpc>
                <a:spcPct val="120000"/>
              </a:lnSpc>
              <a:buNone/>
            </a:pPr>
            <a:r>
              <a:rPr lang="en-US" sz="1900" dirty="0"/>
              <a:t>Rubric 9 – Monitoring student progress (Task 4)</a:t>
            </a:r>
          </a:p>
          <a:p>
            <a:pPr marL="0" indent="0">
              <a:lnSpc>
                <a:spcPct val="120000"/>
              </a:lnSpc>
              <a:buNone/>
            </a:pPr>
            <a:r>
              <a:rPr lang="en-US" sz="1900" dirty="0"/>
              <a:t>Rubric 10 – Understanding language demands (Academic Language)</a:t>
            </a:r>
          </a:p>
          <a:p>
            <a:pPr marL="0" indent="0">
              <a:lnSpc>
                <a:spcPct val="120000"/>
              </a:lnSpc>
              <a:buNone/>
            </a:pPr>
            <a:r>
              <a:rPr lang="en-US" sz="1900" dirty="0"/>
              <a:t>Rubric 11 – Developing student’s academic language (Academic Language)</a:t>
            </a: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17757849"/>
              </p:ext>
            </p:extLst>
          </p:nvPr>
        </p:nvGraphicFramePr>
        <p:xfrm>
          <a:off x="148166" y="1035798"/>
          <a:ext cx="8669867" cy="1219198"/>
        </p:xfrm>
        <a:graphic>
          <a:graphicData uri="http://schemas.openxmlformats.org/presentationml/2006/ole">
            <mc:AlternateContent xmlns:mc="http://schemas.openxmlformats.org/markup-compatibility/2006">
              <mc:Choice xmlns:v="urn:schemas-microsoft-com:vml" Requires="v">
                <p:oleObj spid="_x0000_s1033" name="Document" r:id="rId4" imgW="8432800" imgH="838200" progId="Word.Document.12">
                  <p:embed/>
                </p:oleObj>
              </mc:Choice>
              <mc:Fallback>
                <p:oleObj name="Document" r:id="rId4" imgW="8432800" imgH="838200" progId="Word.Document.12">
                  <p:embed/>
                  <p:pic>
                    <p:nvPicPr>
                      <p:cNvPr id="0" name=""/>
                      <p:cNvPicPr/>
                      <p:nvPr/>
                    </p:nvPicPr>
                    <p:blipFill>
                      <a:blip r:embed="rId5"/>
                      <a:stretch>
                        <a:fillRect/>
                      </a:stretch>
                    </p:blipFill>
                    <p:spPr>
                      <a:xfrm>
                        <a:off x="148166" y="1035798"/>
                        <a:ext cx="8669867" cy="1219198"/>
                      </a:xfrm>
                      <a:prstGeom prst="rect">
                        <a:avLst/>
                      </a:prstGeom>
                    </p:spPr>
                  </p:pic>
                </p:oleObj>
              </mc:Fallback>
            </mc:AlternateContent>
          </a:graphicData>
        </a:graphic>
      </p:graphicFrame>
      <p:sp>
        <p:nvSpPr>
          <p:cNvPr id="6" name="TextBox 5"/>
          <p:cNvSpPr txBox="1"/>
          <p:nvPr/>
        </p:nvSpPr>
        <p:spPr>
          <a:xfrm>
            <a:off x="1828800" y="389467"/>
            <a:ext cx="6632571" cy="646331"/>
          </a:xfrm>
          <a:prstGeom prst="rect">
            <a:avLst/>
          </a:prstGeom>
          <a:noFill/>
        </p:spPr>
        <p:txBody>
          <a:bodyPr wrap="square" rtlCol="0">
            <a:spAutoFit/>
          </a:bodyPr>
          <a:lstStyle/>
          <a:p>
            <a:r>
              <a:rPr lang="en-US" dirty="0"/>
              <a:t>Portfolios Scored/Spring 2011/3 Accelerated IHEs</a:t>
            </a:r>
          </a:p>
          <a:p>
            <a:endParaRPr lang="en-US" dirty="0"/>
          </a:p>
        </p:txBody>
      </p:sp>
    </p:spTree>
    <p:extLst>
      <p:ext uri="{BB962C8B-B14F-4D97-AF65-F5344CB8AC3E}">
        <p14:creationId xmlns:p14="http://schemas.microsoft.com/office/powerpoint/2010/main" val="7806910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Lessons Learned from Phase I &amp; II IHEs…</a:t>
            </a:r>
            <a:endParaRPr lang="en-US" sz="3200" dirty="0"/>
          </a:p>
        </p:txBody>
      </p:sp>
      <p:sp>
        <p:nvSpPr>
          <p:cNvPr id="3" name="Content Placeholder 2"/>
          <p:cNvSpPr>
            <a:spLocks noGrp="1"/>
          </p:cNvSpPr>
          <p:nvPr>
            <p:ph idx="1"/>
          </p:nvPr>
        </p:nvSpPr>
        <p:spPr>
          <a:xfrm>
            <a:off x="571500" y="1727200"/>
            <a:ext cx="8001000" cy="4292600"/>
          </a:xfrm>
        </p:spPr>
        <p:txBody>
          <a:bodyPr/>
          <a:lstStyle/>
          <a:p>
            <a:r>
              <a:rPr lang="en-US" smtClean="0"/>
              <a:t>Katie Kinnucan</a:t>
            </a:r>
            <a:r>
              <a:rPr lang="en-US" dirty="0" err="1" smtClean="0"/>
              <a:t>-Welsch</a:t>
            </a:r>
            <a:r>
              <a:rPr lang="en-US" dirty="0" smtClean="0"/>
              <a:t> – University of Dayton</a:t>
            </a:r>
            <a:endParaRPr lang="en-US" dirty="0"/>
          </a:p>
          <a:p>
            <a:r>
              <a:rPr lang="en-US" dirty="0" smtClean="0"/>
              <a:t>Iris </a:t>
            </a:r>
            <a:r>
              <a:rPr lang="en-US" dirty="0" err="1" smtClean="0"/>
              <a:t>DeLoach</a:t>
            </a:r>
            <a:r>
              <a:rPr lang="en-US" dirty="0" smtClean="0"/>
              <a:t>-Johnson – Miami University</a:t>
            </a:r>
            <a:endParaRPr lang="en-US" dirty="0"/>
          </a:p>
          <a:p>
            <a:r>
              <a:rPr lang="en-US" dirty="0" smtClean="0"/>
              <a:t>Theresa Dorn – Wright State University</a:t>
            </a:r>
          </a:p>
          <a:p>
            <a:r>
              <a:rPr lang="en-US" dirty="0" smtClean="0"/>
              <a:t>Mary Ellen Carpenter – Bellbrook-Sugarcreek Schools/				WSU</a:t>
            </a:r>
            <a:endParaRPr lang="en-US" dirty="0"/>
          </a:p>
        </p:txBody>
      </p:sp>
      <p:pic>
        <p:nvPicPr>
          <p:cNvPr id="4" name="Picture 3" descr="mc900231545.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4648200"/>
            <a:ext cx="5283200" cy="2209800"/>
          </a:xfrm>
          <a:prstGeom prst="rect">
            <a:avLst/>
          </a:prstGeom>
        </p:spPr>
      </p:pic>
    </p:spTree>
    <p:extLst>
      <p:ext uri="{BB962C8B-B14F-4D97-AF65-F5344CB8AC3E}">
        <p14:creationId xmlns:p14="http://schemas.microsoft.com/office/powerpoint/2010/main" val="12169046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Sharing…</a:t>
            </a:r>
            <a:endParaRPr lang="en-US" dirty="0"/>
          </a:p>
        </p:txBody>
      </p:sp>
      <p:sp>
        <p:nvSpPr>
          <p:cNvPr id="3" name="Content Placeholder 2"/>
          <p:cNvSpPr>
            <a:spLocks noGrp="1"/>
          </p:cNvSpPr>
          <p:nvPr>
            <p:ph idx="1"/>
          </p:nvPr>
        </p:nvSpPr>
        <p:spPr>
          <a:xfrm>
            <a:off x="571500" y="1905000"/>
            <a:ext cx="8572500" cy="4114800"/>
          </a:xfrm>
        </p:spPr>
        <p:txBody>
          <a:bodyPr>
            <a:normAutofit fontScale="92500" lnSpcReduction="20000"/>
          </a:bodyPr>
          <a:lstStyle/>
          <a:p>
            <a:pPr marL="0" indent="0">
              <a:buNone/>
            </a:pPr>
            <a:r>
              <a:rPr lang="en-US" dirty="0" smtClean="0"/>
              <a:t>  Describe Your Leg of </a:t>
            </a:r>
            <a:r>
              <a:rPr lang="en-US" dirty="0"/>
              <a:t>the Journey</a:t>
            </a:r>
            <a:r>
              <a:rPr lang="en-US" dirty="0" smtClean="0"/>
              <a:t>…</a:t>
            </a:r>
          </a:p>
          <a:p>
            <a:pPr marL="0" indent="0">
              <a:buNone/>
            </a:pPr>
            <a:endParaRPr lang="en-US" dirty="0" smtClean="0"/>
          </a:p>
          <a:p>
            <a:pPr marL="0" indent="0">
              <a:buNone/>
            </a:pPr>
            <a:r>
              <a:rPr lang="en-US" dirty="0"/>
              <a:t>	</a:t>
            </a:r>
            <a:r>
              <a:rPr lang="en-US" dirty="0" smtClean="0"/>
              <a:t>    Successes		               Challenges</a:t>
            </a:r>
          </a:p>
          <a:p>
            <a:pPr marL="0" indent="0">
              <a:buNone/>
            </a:pPr>
            <a:endParaRPr lang="en-US" dirty="0"/>
          </a:p>
          <a:p>
            <a:pPr marL="0" indent="0">
              <a:buNone/>
            </a:pPr>
            <a:r>
              <a:rPr lang="en-US" dirty="0" smtClean="0"/>
              <a:t> How has your TPA journey been</a:t>
            </a:r>
          </a:p>
          <a:p>
            <a:pPr marL="0" indent="0">
              <a:buNone/>
            </a:pPr>
            <a:r>
              <a:rPr lang="en-US" dirty="0"/>
              <a:t> </a:t>
            </a:r>
            <a:r>
              <a:rPr lang="en-US" dirty="0" smtClean="0"/>
              <a:t>                             </a:t>
            </a:r>
            <a:r>
              <a:rPr lang="en-US" smtClean="0"/>
              <a:t>                  educative </a:t>
            </a:r>
            <a:r>
              <a:rPr lang="en-US" dirty="0" smtClean="0"/>
              <a:t>to date?</a:t>
            </a:r>
          </a:p>
          <a:p>
            <a:pPr marL="0" indent="0">
              <a:buNone/>
            </a:pPr>
            <a:endParaRPr lang="en-US" dirty="0"/>
          </a:p>
          <a:p>
            <a:pPr marL="0" indent="0">
              <a:buNone/>
            </a:pPr>
            <a:r>
              <a:rPr lang="en-US" dirty="0" smtClean="0"/>
              <a:t>			</a:t>
            </a:r>
            <a:endParaRPr lang="en-US" dirty="0"/>
          </a:p>
        </p:txBody>
      </p:sp>
      <p:pic>
        <p:nvPicPr>
          <p:cNvPr id="4" name="Picture 3" descr="mc900149882.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800" y="3816350"/>
            <a:ext cx="2489200" cy="2171700"/>
          </a:xfrm>
          <a:prstGeom prst="rect">
            <a:avLst/>
          </a:prstGeom>
        </p:spPr>
      </p:pic>
    </p:spTree>
    <p:extLst>
      <p:ext uri="{BB962C8B-B14F-4D97-AF65-F5344CB8AC3E}">
        <p14:creationId xmlns:p14="http://schemas.microsoft.com/office/powerpoint/2010/main" val="17417596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Teacher Candidate Survey Results…</a:t>
            </a:r>
            <a:endParaRPr lang="en-US" sz="2800" dirty="0"/>
          </a:p>
        </p:txBody>
      </p:sp>
      <p:pic>
        <p:nvPicPr>
          <p:cNvPr id="4" name="Content Placeholder 3"/>
          <p:cNvPicPr>
            <a:picLocks noGrp="1" noChangeAspect="1"/>
          </p:cNvPicPr>
          <p:nvPr>
            <p:ph idx="1"/>
          </p:nvPr>
        </p:nvPicPr>
        <p:blipFill>
          <a:blip r:embed="rId2"/>
          <a:srcRect l="2805" r="2805"/>
          <a:stretch>
            <a:fillRect/>
          </a:stretch>
        </p:blipFill>
        <p:spPr>
          <a:xfrm>
            <a:off x="571500" y="1786467"/>
            <a:ext cx="8001000" cy="4114800"/>
          </a:xfrm>
        </p:spPr>
      </p:pic>
      <p:sp>
        <p:nvSpPr>
          <p:cNvPr id="5" name="TextBox 4"/>
          <p:cNvSpPr txBox="1"/>
          <p:nvPr/>
        </p:nvSpPr>
        <p:spPr>
          <a:xfrm>
            <a:off x="1253068" y="5969001"/>
            <a:ext cx="6079066" cy="369332"/>
          </a:xfrm>
          <a:prstGeom prst="rect">
            <a:avLst/>
          </a:prstGeom>
          <a:noFill/>
        </p:spPr>
        <p:txBody>
          <a:bodyPr wrap="square" rtlCol="0">
            <a:spAutoFit/>
          </a:bodyPr>
          <a:lstStyle/>
          <a:p>
            <a:r>
              <a:rPr lang="en-US" dirty="0" smtClean="0"/>
              <a:t>EL-25%   EM-28%  MA-18%  SCI-6%  ELA-12%  HSS-11%</a:t>
            </a:r>
            <a:endParaRPr lang="en-US" dirty="0"/>
          </a:p>
        </p:txBody>
      </p:sp>
    </p:spTree>
    <p:extLst>
      <p:ext uri="{BB962C8B-B14F-4D97-AF65-F5344CB8AC3E}">
        <p14:creationId xmlns:p14="http://schemas.microsoft.com/office/powerpoint/2010/main" val="33030440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1"/>
            <a:ext cx="8551332" cy="1905000"/>
          </a:xfrm>
        </p:spPr>
        <p:txBody>
          <a:bodyPr/>
          <a:lstStyle/>
          <a:p>
            <a:r>
              <a:rPr lang="en-US" sz="2400" dirty="0" smtClean="0"/>
              <a:t>Q3.  Reflecting upon your experience with the TPA task(s) and content area assessment you implemented, what were some noted positives and negatives about the 3-5 day experience during your clinical experience/student teaching?</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3978694"/>
              </p:ext>
            </p:extLst>
          </p:nvPr>
        </p:nvGraphicFramePr>
        <p:xfrm>
          <a:off x="571500" y="2023534"/>
          <a:ext cx="8001000" cy="2494280"/>
        </p:xfrm>
        <a:graphic>
          <a:graphicData uri="http://schemas.openxmlformats.org/drawingml/2006/table">
            <a:tbl>
              <a:tblPr firstRow="1" bandRow="1">
                <a:tableStyleId>{5C22544A-7EE6-4342-B048-85BDC9FD1C3A}</a:tableStyleId>
              </a:tblPr>
              <a:tblGrid>
                <a:gridCol w="4000500"/>
                <a:gridCol w="4000500"/>
              </a:tblGrid>
              <a:tr h="370840">
                <a:tc>
                  <a:txBody>
                    <a:bodyPr/>
                    <a:lstStyle/>
                    <a:p>
                      <a:r>
                        <a:rPr lang="en-US" dirty="0" smtClean="0"/>
                        <a:t>Theme</a:t>
                      </a:r>
                      <a:endParaRPr lang="en-US" dirty="0"/>
                    </a:p>
                  </a:txBody>
                  <a:tcPr/>
                </a:tc>
                <a:tc>
                  <a:txBody>
                    <a:bodyPr/>
                    <a:lstStyle/>
                    <a:p>
                      <a:r>
                        <a:rPr lang="en-US" dirty="0" smtClean="0"/>
                        <a:t>%</a:t>
                      </a:r>
                      <a:r>
                        <a:rPr lang="en-US" baseline="0" dirty="0" smtClean="0"/>
                        <a:t> of Respondents</a:t>
                      </a:r>
                      <a:endParaRPr lang="en-US" dirty="0"/>
                    </a:p>
                  </a:txBody>
                  <a:tcPr/>
                </a:tc>
              </a:tr>
              <a:tr h="370840">
                <a:tc>
                  <a:txBody>
                    <a:bodyPr/>
                    <a:lstStyle/>
                    <a:p>
                      <a:r>
                        <a:rPr lang="en-US" dirty="0" smtClean="0"/>
                        <a:t>Positive:</a:t>
                      </a:r>
                      <a:endParaRPr lang="en-US" dirty="0"/>
                    </a:p>
                  </a:txBody>
                  <a:tcPr/>
                </a:tc>
                <a:tc>
                  <a:txBody>
                    <a:bodyPr/>
                    <a:lstStyle/>
                    <a:p>
                      <a:r>
                        <a:rPr lang="en-US" dirty="0" smtClean="0"/>
                        <a:t>96%</a:t>
                      </a:r>
                    </a:p>
                  </a:txBody>
                  <a:tcPr/>
                </a:tc>
              </a:tr>
              <a:tr h="370840">
                <a:tc>
                  <a:txBody>
                    <a:bodyPr/>
                    <a:lstStyle/>
                    <a:p>
                      <a:r>
                        <a:rPr lang="en-US" dirty="0" smtClean="0"/>
                        <a:t>     Self-awareness/Professional</a:t>
                      </a:r>
                    </a:p>
                    <a:p>
                      <a:r>
                        <a:rPr lang="en-US" dirty="0" smtClean="0"/>
                        <a:t>        Development</a:t>
                      </a:r>
                      <a:endParaRPr lang="en-US" dirty="0"/>
                    </a:p>
                  </a:txBody>
                  <a:tcPr/>
                </a:tc>
                <a:tc>
                  <a:txBody>
                    <a:bodyPr/>
                    <a:lstStyle/>
                    <a:p>
                      <a:r>
                        <a:rPr lang="en-US" dirty="0" smtClean="0"/>
                        <a:t>53%</a:t>
                      </a:r>
                      <a:endParaRPr lang="en-US" dirty="0"/>
                    </a:p>
                  </a:txBody>
                  <a:tcPr/>
                </a:tc>
              </a:tr>
              <a:tr h="370840">
                <a:tc>
                  <a:txBody>
                    <a:bodyPr/>
                    <a:lstStyle/>
                    <a:p>
                      <a:r>
                        <a:rPr lang="en-US" dirty="0" smtClean="0"/>
                        <a:t>     Focus on Student</a:t>
                      </a:r>
                      <a:r>
                        <a:rPr lang="en-US" baseline="0" dirty="0" smtClean="0"/>
                        <a:t> Learning</a:t>
                      </a:r>
                      <a:endParaRPr lang="en-US" dirty="0"/>
                    </a:p>
                  </a:txBody>
                  <a:tcPr/>
                </a:tc>
                <a:tc>
                  <a:txBody>
                    <a:bodyPr/>
                    <a:lstStyle/>
                    <a:p>
                      <a:r>
                        <a:rPr lang="en-US" dirty="0" smtClean="0"/>
                        <a:t>37%</a:t>
                      </a:r>
                      <a:endParaRPr lang="en-US" dirty="0"/>
                    </a:p>
                  </a:txBody>
                  <a:tcPr/>
                </a:tc>
              </a:tr>
              <a:tr h="370840">
                <a:tc>
                  <a:txBody>
                    <a:bodyPr/>
                    <a:lstStyle/>
                    <a:p>
                      <a:r>
                        <a:rPr lang="en-US" dirty="0" smtClean="0"/>
                        <a:t>     Appropriate Time Line</a:t>
                      </a:r>
                      <a:endParaRPr lang="en-US" dirty="0"/>
                    </a:p>
                  </a:txBody>
                  <a:tcPr/>
                </a:tc>
                <a:tc>
                  <a:txBody>
                    <a:bodyPr/>
                    <a:lstStyle/>
                    <a:p>
                      <a:r>
                        <a:rPr lang="en-US" dirty="0" smtClean="0"/>
                        <a:t> 6%</a:t>
                      </a:r>
                      <a:endParaRPr lang="en-US" dirty="0"/>
                    </a:p>
                  </a:txBody>
                  <a:tcPr/>
                </a:tc>
              </a:tr>
              <a:tr h="370840">
                <a:tc>
                  <a:txBody>
                    <a:bodyPr/>
                    <a:lstStyle/>
                    <a:p>
                      <a:r>
                        <a:rPr lang="en-US" dirty="0" smtClean="0"/>
                        <a:t>Negative – Restricted Time Line</a:t>
                      </a:r>
                      <a:endParaRPr lang="en-US" dirty="0"/>
                    </a:p>
                  </a:txBody>
                  <a:tcPr/>
                </a:tc>
                <a:tc>
                  <a:txBody>
                    <a:bodyPr/>
                    <a:lstStyle/>
                    <a:p>
                      <a:r>
                        <a:rPr lang="en-US" dirty="0" smtClean="0"/>
                        <a:t> 2%</a:t>
                      </a:r>
                      <a:endParaRPr lang="en-US" dirty="0"/>
                    </a:p>
                  </a:txBody>
                  <a:tcPr/>
                </a:tc>
              </a:tr>
            </a:tbl>
          </a:graphicData>
        </a:graphic>
      </p:graphicFrame>
    </p:spTree>
    <p:extLst>
      <p:ext uri="{BB962C8B-B14F-4D97-AF65-F5344CB8AC3E}">
        <p14:creationId xmlns:p14="http://schemas.microsoft.com/office/powerpoint/2010/main" val="42891949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7"/>
            <a:ext cx="8001000" cy="1266295"/>
          </a:xfrm>
        </p:spPr>
        <p:txBody>
          <a:bodyPr/>
          <a:lstStyle/>
          <a:p>
            <a:pPr algn="l"/>
            <a:r>
              <a:rPr lang="en-US" sz="2800" dirty="0" smtClean="0"/>
              <a:t>Q4.  Related to question #3, what were some of the challenges you experienced during the 3-5 day experience?</a:t>
            </a:r>
            <a:endParaRPr lang="en-US" sz="2800" dirty="0"/>
          </a:p>
        </p:txBody>
      </p:sp>
      <p:sp>
        <p:nvSpPr>
          <p:cNvPr id="3" name="Content Placeholder 2"/>
          <p:cNvSpPr>
            <a:spLocks noGrp="1"/>
          </p:cNvSpPr>
          <p:nvPr>
            <p:ph idx="1"/>
          </p:nvPr>
        </p:nvSpPr>
        <p:spPr/>
        <p:txBody>
          <a:bodyPr/>
          <a:lstStyle/>
          <a:p>
            <a:pPr marL="0" indent="0">
              <a:buNone/>
            </a:pPr>
            <a:r>
              <a:rPr lang="en-US" dirty="0" smtClean="0"/>
              <a:t>Themes:</a:t>
            </a:r>
          </a:p>
          <a:p>
            <a:r>
              <a:rPr lang="en-US" dirty="0" smtClean="0"/>
              <a:t>Student Factors (e.g., absenteeism, not completing tasks,   			ability) – 34%</a:t>
            </a:r>
          </a:p>
          <a:p>
            <a:r>
              <a:rPr lang="en-US" dirty="0" smtClean="0"/>
              <a:t>Meeting TPA Requirements (e.g., 3-5 day timeline, videotaping, reflections, lesson planning) – 44%</a:t>
            </a:r>
            <a:endParaRPr lang="en-US" dirty="0"/>
          </a:p>
        </p:txBody>
      </p:sp>
    </p:spTree>
    <p:extLst>
      <p:ext uri="{BB962C8B-B14F-4D97-AF65-F5344CB8AC3E}">
        <p14:creationId xmlns:p14="http://schemas.microsoft.com/office/powerpoint/2010/main" val="18564582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Q5.  What supports were beneficial to your success  in completing the task(s)?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873339"/>
              </p:ext>
            </p:extLst>
          </p:nvPr>
        </p:nvGraphicFramePr>
        <p:xfrm>
          <a:off x="571500" y="2438400"/>
          <a:ext cx="8001000" cy="1752600"/>
        </p:xfrm>
        <a:graphic>
          <a:graphicData uri="http://schemas.openxmlformats.org/drawingml/2006/table">
            <a:tbl>
              <a:tblPr firstRow="1" bandRow="1">
                <a:tableStyleId>{5C22544A-7EE6-4342-B048-85BDC9FD1C3A}</a:tableStyleId>
              </a:tblPr>
              <a:tblGrid>
                <a:gridCol w="4000500"/>
                <a:gridCol w="4000500"/>
              </a:tblGrid>
              <a:tr h="370840">
                <a:tc>
                  <a:txBody>
                    <a:bodyPr/>
                    <a:lstStyle/>
                    <a:p>
                      <a:r>
                        <a:rPr lang="en-US" dirty="0" smtClean="0"/>
                        <a:t>Theme</a:t>
                      </a:r>
                      <a:endParaRPr lang="en-US" dirty="0"/>
                    </a:p>
                  </a:txBody>
                  <a:tcPr/>
                </a:tc>
                <a:tc>
                  <a:txBody>
                    <a:bodyPr/>
                    <a:lstStyle/>
                    <a:p>
                      <a:r>
                        <a:rPr lang="en-US" dirty="0" smtClean="0"/>
                        <a:t>% of </a:t>
                      </a:r>
                      <a:r>
                        <a:rPr lang="en-US" dirty="0" err="1" smtClean="0"/>
                        <a:t>RespondentsT</a:t>
                      </a:r>
                      <a:endParaRPr lang="en-US" dirty="0"/>
                    </a:p>
                  </a:txBody>
                  <a:tcPr/>
                </a:tc>
              </a:tr>
              <a:tr h="370840">
                <a:tc>
                  <a:txBody>
                    <a:bodyPr/>
                    <a:lstStyle/>
                    <a:p>
                      <a:r>
                        <a:rPr lang="en-US" dirty="0" smtClean="0"/>
                        <a:t>TPA Materials (</a:t>
                      </a:r>
                      <a:r>
                        <a:rPr lang="en-US" dirty="0" err="1" smtClean="0"/>
                        <a:t>e.g</a:t>
                      </a:r>
                      <a:r>
                        <a:rPr lang="en-US" dirty="0" smtClean="0"/>
                        <a:t>,</a:t>
                      </a:r>
                      <a:r>
                        <a:rPr lang="en-US" baseline="0" dirty="0" smtClean="0"/>
                        <a:t> rubric, glossary, checklist)</a:t>
                      </a:r>
                      <a:endParaRPr lang="en-US" dirty="0"/>
                    </a:p>
                  </a:txBody>
                  <a:tcPr/>
                </a:tc>
                <a:tc>
                  <a:txBody>
                    <a:bodyPr/>
                    <a:lstStyle/>
                    <a:p>
                      <a:r>
                        <a:rPr lang="en-US" dirty="0" smtClean="0"/>
                        <a:t>15%</a:t>
                      </a:r>
                      <a:endParaRPr lang="en-US" dirty="0"/>
                    </a:p>
                  </a:txBody>
                  <a:tcPr/>
                </a:tc>
              </a:tr>
              <a:tr h="370840">
                <a:tc>
                  <a:txBody>
                    <a:bodyPr/>
                    <a:lstStyle/>
                    <a:p>
                      <a:r>
                        <a:rPr lang="en-US" dirty="0" smtClean="0"/>
                        <a:t>Supervisor, Cooperating Teacher,</a:t>
                      </a:r>
                      <a:r>
                        <a:rPr lang="en-US" baseline="0" dirty="0" smtClean="0"/>
                        <a:t> Peers</a:t>
                      </a:r>
                      <a:endParaRPr lang="en-US" dirty="0"/>
                    </a:p>
                  </a:txBody>
                  <a:tcPr/>
                </a:tc>
                <a:tc>
                  <a:txBody>
                    <a:bodyPr/>
                    <a:lstStyle/>
                    <a:p>
                      <a:r>
                        <a:rPr lang="en-US" dirty="0" smtClean="0"/>
                        <a:t>56%</a:t>
                      </a:r>
                      <a:endParaRPr lang="en-US" dirty="0"/>
                    </a:p>
                  </a:txBody>
                  <a:tcPr/>
                </a:tc>
              </a:tr>
              <a:tr h="370840">
                <a:tc>
                  <a:txBody>
                    <a:bodyPr/>
                    <a:lstStyle/>
                    <a:p>
                      <a:r>
                        <a:rPr lang="en-US" dirty="0" smtClean="0"/>
                        <a:t>Prior Teaching Experience</a:t>
                      </a:r>
                      <a:endParaRPr lang="en-US" dirty="0"/>
                    </a:p>
                  </a:txBody>
                  <a:tcPr/>
                </a:tc>
                <a:tc>
                  <a:txBody>
                    <a:bodyPr/>
                    <a:lstStyle/>
                    <a:p>
                      <a:r>
                        <a:rPr lang="en-US" dirty="0" smtClean="0"/>
                        <a:t> 3%</a:t>
                      </a:r>
                      <a:endParaRPr lang="en-US" dirty="0"/>
                    </a:p>
                  </a:txBody>
                  <a:tcPr/>
                </a:tc>
              </a:tr>
            </a:tbl>
          </a:graphicData>
        </a:graphic>
      </p:graphicFrame>
    </p:spTree>
    <p:extLst>
      <p:ext uri="{BB962C8B-B14F-4D97-AF65-F5344CB8AC3E}">
        <p14:creationId xmlns:p14="http://schemas.microsoft.com/office/powerpoint/2010/main" val="40684038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Q6.  What supports might have been helpful during the preparation, teaching, and follow up of the task(s)?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0684212"/>
              </p:ext>
            </p:extLst>
          </p:nvPr>
        </p:nvGraphicFramePr>
        <p:xfrm>
          <a:off x="571500" y="2209800"/>
          <a:ext cx="8001000" cy="2021840"/>
        </p:xfrm>
        <a:graphic>
          <a:graphicData uri="http://schemas.openxmlformats.org/drawingml/2006/table">
            <a:tbl>
              <a:tblPr firstRow="1" bandRow="1">
                <a:tableStyleId>{5C22544A-7EE6-4342-B048-85BDC9FD1C3A}</a:tableStyleId>
              </a:tblPr>
              <a:tblGrid>
                <a:gridCol w="4000500"/>
                <a:gridCol w="4000500"/>
              </a:tblGrid>
              <a:tr h="370840">
                <a:tc>
                  <a:txBody>
                    <a:bodyPr/>
                    <a:lstStyle/>
                    <a:p>
                      <a:r>
                        <a:rPr lang="en-US" dirty="0" smtClean="0"/>
                        <a:t>Theme</a:t>
                      </a:r>
                      <a:endParaRPr lang="en-US" dirty="0"/>
                    </a:p>
                  </a:txBody>
                  <a:tcPr/>
                </a:tc>
                <a:tc>
                  <a:txBody>
                    <a:bodyPr/>
                    <a:lstStyle/>
                    <a:p>
                      <a:r>
                        <a:rPr lang="en-US" dirty="0" smtClean="0"/>
                        <a:t>% of Respondents</a:t>
                      </a:r>
                      <a:endParaRPr lang="en-US" dirty="0"/>
                    </a:p>
                  </a:txBody>
                  <a:tcPr/>
                </a:tc>
              </a:tr>
              <a:tr h="370840">
                <a:tc>
                  <a:txBody>
                    <a:bodyPr/>
                    <a:lstStyle/>
                    <a:p>
                      <a:r>
                        <a:rPr lang="en-US" dirty="0" smtClean="0"/>
                        <a:t>More clearly defined requirements</a:t>
                      </a:r>
                      <a:r>
                        <a:rPr lang="en-US" baseline="0" dirty="0" smtClean="0"/>
                        <a:t> or examples of completed samples</a:t>
                      </a:r>
                      <a:endParaRPr lang="en-US" dirty="0"/>
                    </a:p>
                  </a:txBody>
                  <a:tcPr/>
                </a:tc>
                <a:tc>
                  <a:txBody>
                    <a:bodyPr/>
                    <a:lstStyle/>
                    <a:p>
                      <a:r>
                        <a:rPr lang="en-US" dirty="0" smtClean="0"/>
                        <a:t>31%</a:t>
                      </a:r>
                      <a:endParaRPr lang="en-US" dirty="0"/>
                    </a:p>
                  </a:txBody>
                  <a:tcPr/>
                </a:tc>
              </a:tr>
              <a:tr h="370840">
                <a:tc>
                  <a:txBody>
                    <a:bodyPr/>
                    <a:lstStyle/>
                    <a:p>
                      <a:r>
                        <a:rPr lang="en-US" dirty="0" smtClean="0"/>
                        <a:t>More time to complete tasks</a:t>
                      </a:r>
                      <a:endParaRPr lang="en-US" dirty="0"/>
                    </a:p>
                  </a:txBody>
                  <a:tcPr/>
                </a:tc>
                <a:tc>
                  <a:txBody>
                    <a:bodyPr/>
                    <a:lstStyle/>
                    <a:p>
                      <a:r>
                        <a:rPr lang="en-US" dirty="0" smtClean="0"/>
                        <a:t> 8%</a:t>
                      </a:r>
                      <a:endParaRPr lang="en-US" dirty="0"/>
                    </a:p>
                  </a:txBody>
                  <a:tcPr/>
                </a:tc>
              </a:tr>
              <a:tr h="370840">
                <a:tc>
                  <a:txBody>
                    <a:bodyPr/>
                    <a:lstStyle/>
                    <a:p>
                      <a:r>
                        <a:rPr lang="en-US" dirty="0" smtClean="0"/>
                        <a:t>More preparation of supervisors, cooperating teachers, candidates etc.</a:t>
                      </a:r>
                      <a:endParaRPr lang="en-US" dirty="0"/>
                    </a:p>
                  </a:txBody>
                  <a:tcPr/>
                </a:tc>
                <a:tc>
                  <a:txBody>
                    <a:bodyPr/>
                    <a:lstStyle/>
                    <a:p>
                      <a:endParaRPr lang="en-US" dirty="0" smtClean="0"/>
                    </a:p>
                    <a:p>
                      <a:r>
                        <a:rPr lang="en-US" dirty="0" smtClean="0"/>
                        <a:t>26%</a:t>
                      </a:r>
                      <a:endParaRPr lang="en-US" dirty="0"/>
                    </a:p>
                  </a:txBody>
                  <a:tcPr/>
                </a:tc>
              </a:tr>
            </a:tbl>
          </a:graphicData>
        </a:graphic>
      </p:graphicFrame>
    </p:spTree>
    <p:extLst>
      <p:ext uri="{BB962C8B-B14F-4D97-AF65-F5344CB8AC3E}">
        <p14:creationId xmlns:p14="http://schemas.microsoft.com/office/powerpoint/2010/main" val="9229362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Q7.  Did you feel the process was educational?  </a:t>
            </a:r>
            <a:br>
              <a:rPr lang="en-US" sz="2800" dirty="0" smtClean="0"/>
            </a:br>
            <a:r>
              <a:rPr lang="en-US" sz="2800" dirty="0"/>
              <a:t> </a:t>
            </a:r>
            <a:r>
              <a:rPr lang="en-US" sz="2800" dirty="0" smtClean="0"/>
              <a:t>        Please explain.</a:t>
            </a:r>
            <a:endParaRPr lang="en-US" sz="2800" dirty="0"/>
          </a:p>
        </p:txBody>
      </p:sp>
      <p:sp>
        <p:nvSpPr>
          <p:cNvPr id="3" name="Content Placeholder 2"/>
          <p:cNvSpPr>
            <a:spLocks noGrp="1"/>
          </p:cNvSpPr>
          <p:nvPr>
            <p:ph idx="1"/>
          </p:nvPr>
        </p:nvSpPr>
        <p:spPr>
          <a:xfrm>
            <a:off x="571499" y="1904999"/>
            <a:ext cx="8233833" cy="4715933"/>
          </a:xfrm>
        </p:spPr>
        <p:txBody>
          <a:bodyPr>
            <a:normAutofit lnSpcReduction="10000"/>
          </a:bodyPr>
          <a:lstStyle/>
          <a:p>
            <a:r>
              <a:rPr lang="en-US" dirty="0" smtClean="0"/>
              <a:t>Yes – 63%		No – 14%	   Undecided – 23%</a:t>
            </a:r>
          </a:p>
          <a:p>
            <a:pPr marL="0" indent="0">
              <a:buNone/>
            </a:pPr>
            <a:r>
              <a:rPr lang="en-US" sz="1800" dirty="0" smtClean="0"/>
              <a:t>“Yes, because I was analyzing student learning and developing lessons that met the needs of each individual student.  It helped me develop lessons that were within the students’ ability level, but pushed them to think more in depth.”</a:t>
            </a:r>
          </a:p>
          <a:p>
            <a:pPr marL="0" indent="0">
              <a:buNone/>
            </a:pPr>
            <a:r>
              <a:rPr lang="en-US" sz="1800" dirty="0" smtClean="0"/>
              <a:t>“The process was very educational.  My cooperating teacher read over my task and commented that it was great to have student teachers do this assessment.  I learned a lot about myself and my planning and how I can reflect on it and continue to grow.”</a:t>
            </a:r>
          </a:p>
          <a:p>
            <a:pPr marL="0" indent="0">
              <a:buNone/>
            </a:pPr>
            <a:r>
              <a:rPr lang="en-US" sz="1800" dirty="0" smtClean="0"/>
              <a:t>“This process was very educational because it forces the student to truly look at everything that they are doing and evaluating their progress and to analyze each piece.”</a:t>
            </a:r>
          </a:p>
          <a:p>
            <a:pPr marL="0" indent="0">
              <a:buNone/>
            </a:pPr>
            <a:r>
              <a:rPr lang="en-US" sz="1800" dirty="0" smtClean="0"/>
              <a:t>“I did feel the process was educational.  It really made me look at myself, the way I was developing the assessment and how I was educating my students in the content in preparation for the assessment.”</a:t>
            </a:r>
            <a:endParaRPr lang="en-US" sz="1800" dirty="0"/>
          </a:p>
        </p:txBody>
      </p:sp>
    </p:spTree>
    <p:extLst>
      <p:ext uri="{BB962C8B-B14F-4D97-AF65-F5344CB8AC3E}">
        <p14:creationId xmlns:p14="http://schemas.microsoft.com/office/powerpoint/2010/main" val="31149014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553</TotalTime>
  <Words>1933</Words>
  <Application>Microsoft Macintosh PowerPoint</Application>
  <PresentationFormat>On-screen Show (4:3)</PresentationFormat>
  <Paragraphs>302</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Travelogue</vt:lpstr>
      <vt:lpstr>Document</vt:lpstr>
      <vt:lpstr>Pioneer Reflections from Ohio’s 2010-2011 Journey: Pilot Year Insights from Leg (Phase)I and Leg II Travelers</vt:lpstr>
      <vt:lpstr>2010-2011 </vt:lpstr>
      <vt:lpstr>Teacher Candidate Survey</vt:lpstr>
      <vt:lpstr>Teacher Candidate Survey Results…</vt:lpstr>
      <vt:lpstr>Q3.  Reflecting upon your experience with the TPA task(s) and content area assessment you implemented, what were some noted positives and negatives about the 3-5 day experience during your clinical experience/student teaching?</vt:lpstr>
      <vt:lpstr>Q4.  Related to question #3, what were some of the challenges you experienced during the 3-5 day experience?</vt:lpstr>
      <vt:lpstr>Q5.  What supports were beneficial to your success  in completing the task(s)?</vt:lpstr>
      <vt:lpstr>Q6.  What supports might have been helpful during the preparation, teaching, and follow up of the task(s)?</vt:lpstr>
      <vt:lpstr>Q7.  Did you feel the process was educational?            Please explain.</vt:lpstr>
      <vt:lpstr>Q8.  Do you feel the process is an accurate depiction of your preparedness.  Please explain.</vt:lpstr>
      <vt:lpstr>Q9.  Did the completion of the task give you confidence in knowing what you are doing well and showing you where you have room to learn?</vt:lpstr>
      <vt:lpstr>Q10.  Is there anything else you’d like to share about the process that you feel might be helpful for us to know?</vt:lpstr>
      <vt:lpstr>Additional Comments . . .</vt:lpstr>
      <vt:lpstr>Faculty Survey Results  N-31 (33% State IHEs/65% Private IHEs)</vt:lpstr>
      <vt:lpstr>Q2.  Which TPA task(s) did you assist a candidate(s) to complete?</vt:lpstr>
      <vt:lpstr>Q3.  Which content area(s) were used for the implementation of the task(s)?</vt:lpstr>
      <vt:lpstr>Q4.  Reflecting upon your experience with the task(s) and the content area assessments for your candidates, what were some noted positives about the TPA experience?</vt:lpstr>
      <vt:lpstr>Q5.  What supports were beneficial to your success in assisting them with the implementation of the task(s)?</vt:lpstr>
      <vt:lpstr>Q6.  Related to question #4, what were some challenges you experienced while assisting them with the task(s)?</vt:lpstr>
      <vt:lpstr>Q7.  What supports might have been helpful during the preparation, teaching, and follow up of the task(s)?</vt:lpstr>
      <vt:lpstr>Q8.  Did  you feel the process was educational?</vt:lpstr>
      <vt:lpstr>Q9.  Did you or your candidates find any part of the task instructions difficult to understand?  Please explain.</vt:lpstr>
      <vt:lpstr>Q10.  Were there any questions for the commentary that seemed confusing or unclear?  If so please share details.</vt:lpstr>
      <vt:lpstr>Q11.  Did you or your candidates find any part of the rubrics difficult to understand?  Please explain.</vt:lpstr>
      <vt:lpstr>Q12.  Other than finding time to complete the task(s), did your candidate(s) have difficulty with non-instructional components such as locating information about students (task 1), collecting assessments (task 3) or completing filming (task 2)?</vt:lpstr>
      <vt:lpstr>Q13.  Was there anything about the task that would be difficult to do because of a type of teaching context in your regional area (e.g., using a prescriptive curriculum)?</vt:lpstr>
      <vt:lpstr>Q14.  Is there anything else you’d like to share about the process that you feel might be helpful to us to know?</vt:lpstr>
      <vt:lpstr>  Annual Reports  </vt:lpstr>
      <vt:lpstr>Annual Reports Data…</vt:lpstr>
      <vt:lpstr>Noted Strength/Challenges as the TPA Contact Person</vt:lpstr>
      <vt:lpstr>Q6.  In preparation for next year’s full assessment process, what do you perceive may be an institution’s greatest need/challenge?</vt:lpstr>
      <vt:lpstr>Portfolio Insights</vt:lpstr>
      <vt:lpstr>PowerPoint Presentation</vt:lpstr>
      <vt:lpstr>Lessons Learned from Phase I &amp; II IHEs…</vt:lpstr>
      <vt:lpstr>Audience Sharing…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 Reflections from Ohio’s 2010-2011 Journey: Pilot Year Insights from Leg (Phase)I and Leg II Travelers</dc:title>
  <dc:creator>Donna Hanby</dc:creator>
  <cp:lastModifiedBy>Donna Hanby</cp:lastModifiedBy>
  <cp:revision>51</cp:revision>
  <dcterms:created xsi:type="dcterms:W3CDTF">2011-09-21T15:20:35Z</dcterms:created>
  <dcterms:modified xsi:type="dcterms:W3CDTF">2011-09-27T18:12:06Z</dcterms:modified>
</cp:coreProperties>
</file>